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Alexandria" panose="020B0604020202020204" charset="-78"/>
      <p:regular r:id="rId16"/>
    </p:embeddedFont>
    <p:embeddedFont>
      <p:font typeface="Nobile"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3" d="100"/>
          <a:sy n="93" d="100"/>
        </p:scale>
        <p:origin x="5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68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997939"/>
            <a:ext cx="7556421" cy="1860233"/>
          </a:xfrm>
          <a:prstGeom prst="rect">
            <a:avLst/>
          </a:prstGeom>
          <a:noFill/>
          <a:ln/>
        </p:spPr>
        <p:txBody>
          <a:bodyPr wrap="square" lIns="0" tIns="0" rIns="0" bIns="0" rtlCol="0" anchor="t"/>
          <a:lstStyle/>
          <a:p>
            <a:pPr marL="0" indent="0" algn="l">
              <a:lnSpc>
                <a:spcPts val="4850"/>
              </a:lnSpc>
              <a:buNone/>
            </a:pPr>
            <a:r>
              <a:rPr lang="en-US" sz="3600" dirty="0">
                <a:solidFill>
                  <a:srgbClr val="1B1B27"/>
                </a:solidFill>
                <a:latin typeface="Alexandria" pitchFamily="34" charset="0"/>
                <a:ea typeface="Alexandria" pitchFamily="34" charset="-122"/>
                <a:cs typeface="Alexandria" pitchFamily="34" charset="-120"/>
              </a:rPr>
              <a:t>From Vision to Value: Orchestrating Enterprise-Wide Marketing Transformation</a:t>
            </a:r>
            <a:endParaRPr lang="en-US" sz="3600" dirty="0"/>
          </a:p>
        </p:txBody>
      </p:sp>
      <p:sp>
        <p:nvSpPr>
          <p:cNvPr id="4" name="Text 1"/>
          <p:cNvSpPr/>
          <p:nvPr/>
        </p:nvSpPr>
        <p:spPr>
          <a:xfrm>
            <a:off x="6280190" y="3164443"/>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Strategic orchestration of people, process, and technology to deliver measurable enterprise value through comprehensive marketing transformation initiatives.</a:t>
            </a:r>
            <a:endParaRPr lang="en-US" sz="1550" dirty="0"/>
          </a:p>
        </p:txBody>
      </p:sp>
      <p:pic>
        <p:nvPicPr>
          <p:cNvPr id="5" name="Image 1" descr="preencoded.png"/>
          <p:cNvPicPr>
            <a:picLocks noChangeAspect="1"/>
          </p:cNvPicPr>
          <p:nvPr/>
        </p:nvPicPr>
        <p:blipFill>
          <a:blip r:embed="rId4"/>
          <a:stretch>
            <a:fillRect/>
          </a:stretch>
        </p:blipFill>
        <p:spPr>
          <a:xfrm>
            <a:off x="6280190" y="4340304"/>
            <a:ext cx="7556421" cy="1389340"/>
          </a:xfrm>
          <a:prstGeom prst="rect">
            <a:avLst/>
          </a:prstGeom>
        </p:spPr>
      </p:pic>
      <p:sp>
        <p:nvSpPr>
          <p:cNvPr id="6" name="Text 2"/>
          <p:cNvSpPr/>
          <p:nvPr/>
        </p:nvSpPr>
        <p:spPr>
          <a:xfrm>
            <a:off x="6280190" y="5952887"/>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#MarketingTransformation #ProgramLeadership #BusinessValue #DigitalTransformation #StrategicLeadership #EnterprisePMO #MarketingOperations #ExecutiveCommunication #ChangeLeadership #ProjectManagement</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714494"/>
            <a:ext cx="853404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Power of Strategic Storytelling</a:t>
            </a:r>
            <a:endParaRPr lang="en-US" sz="3900" dirty="0"/>
          </a:p>
        </p:txBody>
      </p:sp>
      <p:pic>
        <p:nvPicPr>
          <p:cNvPr id="3" name="Image 0" descr="preencoded.png"/>
          <p:cNvPicPr>
            <a:picLocks noChangeAspect="1"/>
          </p:cNvPicPr>
          <p:nvPr/>
        </p:nvPicPr>
        <p:blipFill>
          <a:blip r:embed="rId3"/>
          <a:stretch>
            <a:fillRect/>
          </a:stretch>
        </p:blipFill>
        <p:spPr>
          <a:xfrm>
            <a:off x="1260158" y="1855470"/>
            <a:ext cx="3452813" cy="3452813"/>
          </a:xfrm>
          <a:prstGeom prst="rect">
            <a:avLst/>
          </a:prstGeom>
        </p:spPr>
      </p:pic>
      <p:sp>
        <p:nvSpPr>
          <p:cNvPr id="4" name="Text 1"/>
          <p:cNvSpPr/>
          <p:nvPr/>
        </p:nvSpPr>
        <p:spPr>
          <a:xfrm>
            <a:off x="5671066" y="1830586"/>
            <a:ext cx="5225415"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Executive Communication Strategy</a:t>
            </a:r>
            <a:endParaRPr lang="en-US" sz="2300" dirty="0"/>
          </a:p>
        </p:txBody>
      </p:sp>
      <p:sp>
        <p:nvSpPr>
          <p:cNvPr id="5" name="Text 2"/>
          <p:cNvSpPr/>
          <p:nvPr/>
        </p:nvSpPr>
        <p:spPr>
          <a:xfrm>
            <a:off x="5671066" y="2401014"/>
            <a:ext cx="817304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Strategic storytelling transforms complex program activities into compelling narratives that maintain executive engagement and confidence. Through structured reporting, interactive dashboards, and strategic progress updates, leaders translate technical achievements into business insights.</a:t>
            </a:r>
            <a:endParaRPr lang="en-US" sz="1550" dirty="0"/>
          </a:p>
        </p:txBody>
      </p:sp>
      <p:sp>
        <p:nvSpPr>
          <p:cNvPr id="6" name="Text 3"/>
          <p:cNvSpPr/>
          <p:nvPr/>
        </p:nvSpPr>
        <p:spPr>
          <a:xfrm>
            <a:off x="5671066" y="3849767"/>
            <a:ext cx="817304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Effective communication ensures senior stakeholders view transformation not as operational expense but as strategic investment with measurable returns. This narrative approach builds sustained support for long-term transformation initiatives.</a:t>
            </a:r>
            <a:endParaRPr lang="en-US" sz="1550" dirty="0"/>
          </a:p>
        </p:txBody>
      </p:sp>
      <p:sp>
        <p:nvSpPr>
          <p:cNvPr id="7" name="Shape 4"/>
          <p:cNvSpPr/>
          <p:nvPr/>
        </p:nvSpPr>
        <p:spPr>
          <a:xfrm>
            <a:off x="793790" y="5754767"/>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8" name="Text 5"/>
          <p:cNvSpPr/>
          <p:nvPr/>
        </p:nvSpPr>
        <p:spPr>
          <a:xfrm>
            <a:off x="868204" y="5791974"/>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1</a:t>
            </a:r>
            <a:endParaRPr lang="en-US" sz="2300" dirty="0"/>
          </a:p>
        </p:txBody>
      </p:sp>
      <p:sp>
        <p:nvSpPr>
          <p:cNvPr id="9" name="Text 6"/>
          <p:cNvSpPr/>
          <p:nvPr/>
        </p:nvSpPr>
        <p:spPr>
          <a:xfrm>
            <a:off x="1438632" y="5822990"/>
            <a:ext cx="3537347"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Connect Activities to Outcomes</a:t>
            </a:r>
            <a:endParaRPr lang="en-US" sz="1950" dirty="0"/>
          </a:p>
        </p:txBody>
      </p:sp>
      <p:sp>
        <p:nvSpPr>
          <p:cNvPr id="10" name="Text 7"/>
          <p:cNvSpPr/>
          <p:nvPr/>
        </p:nvSpPr>
        <p:spPr>
          <a:xfrm>
            <a:off x="1438632" y="6562368"/>
            <a:ext cx="3537347"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Link specific program milestones to measurable business impacts</a:t>
            </a:r>
            <a:endParaRPr lang="en-US" sz="1550" dirty="0"/>
          </a:p>
        </p:txBody>
      </p:sp>
      <p:sp>
        <p:nvSpPr>
          <p:cNvPr id="11" name="Shape 8"/>
          <p:cNvSpPr/>
          <p:nvPr/>
        </p:nvSpPr>
        <p:spPr>
          <a:xfrm>
            <a:off x="5223986" y="5754767"/>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2" name="Text 9"/>
          <p:cNvSpPr/>
          <p:nvPr/>
        </p:nvSpPr>
        <p:spPr>
          <a:xfrm>
            <a:off x="5298400" y="5791974"/>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2</a:t>
            </a:r>
            <a:endParaRPr lang="en-US" sz="2300" dirty="0"/>
          </a:p>
        </p:txBody>
      </p:sp>
      <p:sp>
        <p:nvSpPr>
          <p:cNvPr id="13" name="Text 10"/>
          <p:cNvSpPr/>
          <p:nvPr/>
        </p:nvSpPr>
        <p:spPr>
          <a:xfrm>
            <a:off x="5868829" y="5822990"/>
            <a:ext cx="3537466"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Demonstrate Progressive Value</a:t>
            </a:r>
            <a:endParaRPr lang="en-US" sz="1950" dirty="0"/>
          </a:p>
        </p:txBody>
      </p:sp>
      <p:sp>
        <p:nvSpPr>
          <p:cNvPr id="14" name="Text 11"/>
          <p:cNvSpPr/>
          <p:nvPr/>
        </p:nvSpPr>
        <p:spPr>
          <a:xfrm>
            <a:off x="5868829" y="6562368"/>
            <a:ext cx="353746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Show cumulative benefit delivery throughout transformation journey</a:t>
            </a:r>
            <a:endParaRPr lang="en-US" sz="1550" dirty="0"/>
          </a:p>
        </p:txBody>
      </p:sp>
      <p:sp>
        <p:nvSpPr>
          <p:cNvPr id="15" name="Shape 12"/>
          <p:cNvSpPr/>
          <p:nvPr/>
        </p:nvSpPr>
        <p:spPr>
          <a:xfrm>
            <a:off x="9654302" y="5754767"/>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6" name="Text 13"/>
          <p:cNvSpPr/>
          <p:nvPr/>
        </p:nvSpPr>
        <p:spPr>
          <a:xfrm>
            <a:off x="9728716" y="5791974"/>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3</a:t>
            </a:r>
            <a:endParaRPr lang="en-US" sz="2300" dirty="0"/>
          </a:p>
        </p:txBody>
      </p:sp>
      <p:sp>
        <p:nvSpPr>
          <p:cNvPr id="17" name="Text 14"/>
          <p:cNvSpPr/>
          <p:nvPr/>
        </p:nvSpPr>
        <p:spPr>
          <a:xfrm>
            <a:off x="10299144" y="5822990"/>
            <a:ext cx="3537466"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Maintain Executive Engagement</a:t>
            </a:r>
            <a:endParaRPr lang="en-US" sz="1950" dirty="0"/>
          </a:p>
        </p:txBody>
      </p:sp>
      <p:sp>
        <p:nvSpPr>
          <p:cNvPr id="18" name="Text 15"/>
          <p:cNvSpPr/>
          <p:nvPr/>
        </p:nvSpPr>
        <p:spPr>
          <a:xfrm>
            <a:off x="10299144" y="6562368"/>
            <a:ext cx="353746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Provide regular strategic updates that reinforce transformation importance</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310878"/>
            <a:ext cx="7764066"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Transformation Success Factors</a:t>
            </a:r>
            <a:endParaRPr lang="en-US" sz="3900" dirty="0"/>
          </a:p>
        </p:txBody>
      </p:sp>
      <p:pic>
        <p:nvPicPr>
          <p:cNvPr id="3" name="Image 0" descr="preencoded.png"/>
          <p:cNvPicPr>
            <a:picLocks noChangeAspect="1"/>
          </p:cNvPicPr>
          <p:nvPr/>
        </p:nvPicPr>
        <p:blipFill>
          <a:blip r:embed="rId3"/>
          <a:stretch>
            <a:fillRect/>
          </a:stretch>
        </p:blipFill>
        <p:spPr>
          <a:xfrm>
            <a:off x="3408759" y="2327791"/>
            <a:ext cx="1291233" cy="706874"/>
          </a:xfrm>
          <a:prstGeom prst="rect">
            <a:avLst/>
          </a:prstGeom>
        </p:spPr>
      </p:pic>
      <p:sp>
        <p:nvSpPr>
          <p:cNvPr id="4" name="Text 1"/>
          <p:cNvSpPr/>
          <p:nvPr/>
        </p:nvSpPr>
        <p:spPr>
          <a:xfrm>
            <a:off x="3914775" y="2582942"/>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1</a:t>
            </a:r>
            <a:endParaRPr lang="en-US" sz="2150" dirty="0"/>
          </a:p>
        </p:txBody>
      </p:sp>
      <p:sp>
        <p:nvSpPr>
          <p:cNvPr id="5" name="Text 2"/>
          <p:cNvSpPr/>
          <p:nvPr/>
        </p:nvSpPr>
        <p:spPr>
          <a:xfrm>
            <a:off x="4898350" y="2526149"/>
            <a:ext cx="192238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Strategic Vision</a:t>
            </a:r>
            <a:endParaRPr lang="en-US" sz="1950" dirty="0"/>
          </a:p>
        </p:txBody>
      </p:sp>
      <p:sp>
        <p:nvSpPr>
          <p:cNvPr id="6" name="Shape 3"/>
          <p:cNvSpPr/>
          <p:nvPr/>
        </p:nvSpPr>
        <p:spPr>
          <a:xfrm>
            <a:off x="4749522" y="3049905"/>
            <a:ext cx="9037558" cy="11430"/>
          </a:xfrm>
          <a:prstGeom prst="roundRect">
            <a:avLst>
              <a:gd name="adj" fmla="val 729302"/>
            </a:avLst>
          </a:prstGeom>
          <a:solidFill>
            <a:srgbClr val="B8C3DF"/>
          </a:solidFill>
          <a:ln/>
        </p:spPr>
        <p:txBody>
          <a:bodyPr/>
          <a:lstStyle/>
          <a:p>
            <a:endParaRPr lang="en-US"/>
          </a:p>
        </p:txBody>
      </p:sp>
      <p:pic>
        <p:nvPicPr>
          <p:cNvPr id="7" name="Image 1" descr="preencoded.png"/>
          <p:cNvPicPr>
            <a:picLocks noChangeAspect="1"/>
          </p:cNvPicPr>
          <p:nvPr/>
        </p:nvPicPr>
        <p:blipFill>
          <a:blip r:embed="rId4"/>
          <a:stretch>
            <a:fillRect/>
          </a:stretch>
        </p:blipFill>
        <p:spPr>
          <a:xfrm>
            <a:off x="2763203" y="3084195"/>
            <a:ext cx="2582466" cy="706874"/>
          </a:xfrm>
          <a:prstGeom prst="rect">
            <a:avLst/>
          </a:prstGeom>
        </p:spPr>
      </p:pic>
      <p:sp>
        <p:nvSpPr>
          <p:cNvPr id="8" name="Text 4"/>
          <p:cNvSpPr/>
          <p:nvPr/>
        </p:nvSpPr>
        <p:spPr>
          <a:xfrm>
            <a:off x="3914894" y="3263146"/>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2</a:t>
            </a:r>
            <a:endParaRPr lang="en-US" sz="2150" dirty="0"/>
          </a:p>
        </p:txBody>
      </p:sp>
      <p:sp>
        <p:nvSpPr>
          <p:cNvPr id="9" name="Text 5"/>
          <p:cNvSpPr/>
          <p:nvPr/>
        </p:nvSpPr>
        <p:spPr>
          <a:xfrm>
            <a:off x="5544026" y="3282553"/>
            <a:ext cx="278415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Executive Sponsorship</a:t>
            </a:r>
            <a:endParaRPr lang="en-US" sz="1950" dirty="0"/>
          </a:p>
        </p:txBody>
      </p:sp>
      <p:sp>
        <p:nvSpPr>
          <p:cNvPr id="10" name="Shape 6"/>
          <p:cNvSpPr/>
          <p:nvPr/>
        </p:nvSpPr>
        <p:spPr>
          <a:xfrm>
            <a:off x="5395198" y="3806309"/>
            <a:ext cx="8391882" cy="11430"/>
          </a:xfrm>
          <a:prstGeom prst="roundRect">
            <a:avLst>
              <a:gd name="adj" fmla="val 729302"/>
            </a:avLst>
          </a:prstGeom>
          <a:solidFill>
            <a:srgbClr val="B8C3DF"/>
          </a:solidFill>
          <a:ln/>
        </p:spPr>
        <p:txBody>
          <a:bodyPr/>
          <a:lstStyle/>
          <a:p>
            <a:endParaRPr lang="en-US"/>
          </a:p>
        </p:txBody>
      </p:sp>
      <p:pic>
        <p:nvPicPr>
          <p:cNvPr id="11" name="Image 2" descr="preencoded.png"/>
          <p:cNvPicPr>
            <a:picLocks noChangeAspect="1"/>
          </p:cNvPicPr>
          <p:nvPr/>
        </p:nvPicPr>
        <p:blipFill>
          <a:blip r:embed="rId5"/>
          <a:stretch>
            <a:fillRect/>
          </a:stretch>
        </p:blipFill>
        <p:spPr>
          <a:xfrm>
            <a:off x="2117527" y="3840599"/>
            <a:ext cx="3873698" cy="706874"/>
          </a:xfrm>
          <a:prstGeom prst="rect">
            <a:avLst/>
          </a:prstGeom>
        </p:spPr>
      </p:pic>
      <p:sp>
        <p:nvSpPr>
          <p:cNvPr id="12" name="Text 7"/>
          <p:cNvSpPr/>
          <p:nvPr/>
        </p:nvSpPr>
        <p:spPr>
          <a:xfrm>
            <a:off x="3914775" y="4019550"/>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3</a:t>
            </a:r>
            <a:endParaRPr lang="en-US" sz="2150" dirty="0"/>
          </a:p>
        </p:txBody>
      </p:sp>
      <p:sp>
        <p:nvSpPr>
          <p:cNvPr id="13" name="Text 8"/>
          <p:cNvSpPr/>
          <p:nvPr/>
        </p:nvSpPr>
        <p:spPr>
          <a:xfrm>
            <a:off x="6189583" y="4038957"/>
            <a:ext cx="340244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Cross-functional Alignment</a:t>
            </a:r>
            <a:endParaRPr lang="en-US" sz="1950" dirty="0"/>
          </a:p>
        </p:txBody>
      </p:sp>
      <p:sp>
        <p:nvSpPr>
          <p:cNvPr id="14" name="Shape 9"/>
          <p:cNvSpPr/>
          <p:nvPr/>
        </p:nvSpPr>
        <p:spPr>
          <a:xfrm>
            <a:off x="6040755" y="4562713"/>
            <a:ext cx="7746325" cy="11430"/>
          </a:xfrm>
          <a:prstGeom prst="roundRect">
            <a:avLst>
              <a:gd name="adj" fmla="val 729302"/>
            </a:avLst>
          </a:prstGeom>
          <a:solidFill>
            <a:srgbClr val="B8C3DF"/>
          </a:solidFill>
          <a:ln/>
        </p:spPr>
        <p:txBody>
          <a:bodyPr/>
          <a:lstStyle/>
          <a:p>
            <a:endParaRPr lang="en-US"/>
          </a:p>
        </p:txBody>
      </p:sp>
      <p:pic>
        <p:nvPicPr>
          <p:cNvPr id="15" name="Image 3" descr="preencoded.png"/>
          <p:cNvPicPr>
            <a:picLocks noChangeAspect="1"/>
          </p:cNvPicPr>
          <p:nvPr/>
        </p:nvPicPr>
        <p:blipFill>
          <a:blip r:embed="rId6"/>
          <a:stretch>
            <a:fillRect/>
          </a:stretch>
        </p:blipFill>
        <p:spPr>
          <a:xfrm>
            <a:off x="1471970" y="4597003"/>
            <a:ext cx="5164931" cy="706874"/>
          </a:xfrm>
          <a:prstGeom prst="rect">
            <a:avLst/>
          </a:prstGeom>
        </p:spPr>
      </p:pic>
      <p:sp>
        <p:nvSpPr>
          <p:cNvPr id="16" name="Text 10"/>
          <p:cNvSpPr/>
          <p:nvPr/>
        </p:nvSpPr>
        <p:spPr>
          <a:xfrm>
            <a:off x="3914775" y="4775954"/>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4</a:t>
            </a:r>
            <a:endParaRPr lang="en-US" sz="2150" dirty="0"/>
          </a:p>
        </p:txBody>
      </p:sp>
      <p:sp>
        <p:nvSpPr>
          <p:cNvPr id="17" name="Text 11"/>
          <p:cNvSpPr/>
          <p:nvPr/>
        </p:nvSpPr>
        <p:spPr>
          <a:xfrm>
            <a:off x="6835259" y="4795361"/>
            <a:ext cx="406110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Change Management Excellence</a:t>
            </a:r>
            <a:endParaRPr lang="en-US" sz="1950" dirty="0"/>
          </a:p>
        </p:txBody>
      </p:sp>
      <p:sp>
        <p:nvSpPr>
          <p:cNvPr id="18" name="Shape 12"/>
          <p:cNvSpPr/>
          <p:nvPr/>
        </p:nvSpPr>
        <p:spPr>
          <a:xfrm>
            <a:off x="6686431" y="5319117"/>
            <a:ext cx="7100649" cy="11430"/>
          </a:xfrm>
          <a:prstGeom prst="roundRect">
            <a:avLst>
              <a:gd name="adj" fmla="val 729302"/>
            </a:avLst>
          </a:prstGeom>
          <a:solidFill>
            <a:srgbClr val="B8C3DF"/>
          </a:solidFill>
          <a:ln/>
        </p:spPr>
        <p:txBody>
          <a:bodyPr/>
          <a:lstStyle/>
          <a:p>
            <a:endParaRPr lang="en-US"/>
          </a:p>
        </p:txBody>
      </p:sp>
      <p:pic>
        <p:nvPicPr>
          <p:cNvPr id="19" name="Image 4" descr="preencoded.png"/>
          <p:cNvPicPr>
            <a:picLocks noChangeAspect="1"/>
          </p:cNvPicPr>
          <p:nvPr/>
        </p:nvPicPr>
        <p:blipFill>
          <a:blip r:embed="rId7"/>
          <a:stretch>
            <a:fillRect/>
          </a:stretch>
        </p:blipFill>
        <p:spPr>
          <a:xfrm>
            <a:off x="826294" y="5353407"/>
            <a:ext cx="6456164" cy="706874"/>
          </a:xfrm>
          <a:prstGeom prst="rect">
            <a:avLst/>
          </a:prstGeom>
        </p:spPr>
      </p:pic>
      <p:sp>
        <p:nvSpPr>
          <p:cNvPr id="20" name="Text 13"/>
          <p:cNvSpPr/>
          <p:nvPr/>
        </p:nvSpPr>
        <p:spPr>
          <a:xfrm>
            <a:off x="3914775" y="5532358"/>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5</a:t>
            </a:r>
            <a:endParaRPr lang="en-US" sz="2150" dirty="0"/>
          </a:p>
        </p:txBody>
      </p:sp>
      <p:sp>
        <p:nvSpPr>
          <p:cNvPr id="21" name="Text 14"/>
          <p:cNvSpPr/>
          <p:nvPr/>
        </p:nvSpPr>
        <p:spPr>
          <a:xfrm>
            <a:off x="7480816" y="5551765"/>
            <a:ext cx="579024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Technology Integration &amp; Process Optimization</a:t>
            </a:r>
            <a:endParaRPr lang="en-US" sz="1950" dirty="0"/>
          </a:p>
        </p:txBody>
      </p:sp>
      <p:sp>
        <p:nvSpPr>
          <p:cNvPr id="22" name="Text 15"/>
          <p:cNvSpPr/>
          <p:nvPr/>
        </p:nvSpPr>
        <p:spPr>
          <a:xfrm>
            <a:off x="793790" y="628352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Marketing transformation success builds from foundational technology and process improvements through strategic vision and executive leadership. Each layer requires deliberate orchestration and stakeholder alignment.</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24138" y="788313"/>
            <a:ext cx="6048732" cy="565666"/>
          </a:xfrm>
          <a:prstGeom prst="rect">
            <a:avLst/>
          </a:prstGeom>
          <a:noFill/>
          <a:ln/>
        </p:spPr>
        <p:txBody>
          <a:bodyPr wrap="none" lIns="0" tIns="0" rIns="0" bIns="0" rtlCol="0" anchor="t"/>
          <a:lstStyle/>
          <a:p>
            <a:pPr marL="0" indent="0" algn="l">
              <a:lnSpc>
                <a:spcPts val="4450"/>
              </a:lnSpc>
              <a:buNone/>
            </a:pPr>
            <a:r>
              <a:rPr lang="en-US" sz="3550" dirty="0">
                <a:solidFill>
                  <a:srgbClr val="1B1B27"/>
                </a:solidFill>
                <a:latin typeface="Alexandria" pitchFamily="34" charset="0"/>
                <a:ea typeface="Alexandria" pitchFamily="34" charset="-122"/>
                <a:cs typeface="Alexandria" pitchFamily="34" charset="-120"/>
              </a:rPr>
              <a:t>Implementation Roadmap</a:t>
            </a:r>
            <a:endParaRPr lang="en-US" sz="3550" dirty="0"/>
          </a:p>
        </p:txBody>
      </p:sp>
      <p:sp>
        <p:nvSpPr>
          <p:cNvPr id="3" name="Text 1"/>
          <p:cNvSpPr/>
          <p:nvPr/>
        </p:nvSpPr>
        <p:spPr>
          <a:xfrm>
            <a:off x="724138" y="1716048"/>
            <a:ext cx="13182124" cy="289679"/>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Successful marketing transformation follows a structured approach that balances strategic planning with adaptive execution.</a:t>
            </a:r>
            <a:endParaRPr lang="en-US" sz="1400" dirty="0"/>
          </a:p>
        </p:txBody>
      </p:sp>
      <p:sp>
        <p:nvSpPr>
          <p:cNvPr id="4" name="Shape 2"/>
          <p:cNvSpPr/>
          <p:nvPr/>
        </p:nvSpPr>
        <p:spPr>
          <a:xfrm>
            <a:off x="724138" y="4193977"/>
            <a:ext cx="13182124" cy="22860"/>
          </a:xfrm>
          <a:prstGeom prst="roundRect">
            <a:avLst>
              <a:gd name="adj" fmla="val 332621"/>
            </a:avLst>
          </a:prstGeom>
          <a:solidFill>
            <a:srgbClr val="B8C3DF"/>
          </a:solidFill>
          <a:ln/>
        </p:spPr>
        <p:txBody>
          <a:bodyPr/>
          <a:lstStyle/>
          <a:p>
            <a:endParaRPr lang="en-US"/>
          </a:p>
        </p:txBody>
      </p:sp>
      <p:sp>
        <p:nvSpPr>
          <p:cNvPr id="5" name="Shape 3"/>
          <p:cNvSpPr/>
          <p:nvPr/>
        </p:nvSpPr>
        <p:spPr>
          <a:xfrm>
            <a:off x="3281124" y="3650992"/>
            <a:ext cx="22860" cy="543044"/>
          </a:xfrm>
          <a:prstGeom prst="roundRect">
            <a:avLst>
              <a:gd name="adj" fmla="val 332621"/>
            </a:avLst>
          </a:prstGeom>
          <a:solidFill>
            <a:srgbClr val="B8C3DF"/>
          </a:solidFill>
          <a:ln/>
        </p:spPr>
        <p:txBody>
          <a:bodyPr/>
          <a:lstStyle/>
          <a:p>
            <a:endParaRPr lang="en-US"/>
          </a:p>
        </p:txBody>
      </p:sp>
      <p:sp>
        <p:nvSpPr>
          <p:cNvPr id="6" name="Shape 4"/>
          <p:cNvSpPr/>
          <p:nvPr/>
        </p:nvSpPr>
        <p:spPr>
          <a:xfrm>
            <a:off x="3088958" y="3990320"/>
            <a:ext cx="407313" cy="407313"/>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7" name="Text 5"/>
          <p:cNvSpPr/>
          <p:nvPr/>
        </p:nvSpPr>
        <p:spPr>
          <a:xfrm>
            <a:off x="3156823" y="4024193"/>
            <a:ext cx="271463" cy="339447"/>
          </a:xfrm>
          <a:prstGeom prst="rect">
            <a:avLst/>
          </a:prstGeom>
          <a:noFill/>
          <a:ln/>
        </p:spPr>
        <p:txBody>
          <a:bodyPr wrap="none" lIns="0" tIns="0" rIns="0" bIns="0" rtlCol="0" anchor="t"/>
          <a:lstStyle/>
          <a:p>
            <a:pPr marL="0" indent="0" algn="ctr">
              <a:lnSpc>
                <a:spcPts val="2100"/>
              </a:lnSpc>
              <a:buNone/>
            </a:pPr>
            <a:r>
              <a:rPr lang="en-US" sz="2100" dirty="0">
                <a:solidFill>
                  <a:srgbClr val="404155"/>
                </a:solidFill>
                <a:latin typeface="Alexandria" pitchFamily="34" charset="0"/>
                <a:ea typeface="Alexandria" pitchFamily="34" charset="-122"/>
                <a:cs typeface="Alexandria" pitchFamily="34" charset="-120"/>
              </a:rPr>
              <a:t>1</a:t>
            </a:r>
            <a:endParaRPr lang="en-US" sz="2100" dirty="0"/>
          </a:p>
        </p:txBody>
      </p:sp>
      <p:sp>
        <p:nvSpPr>
          <p:cNvPr id="8" name="Text 6"/>
          <p:cNvSpPr/>
          <p:nvPr/>
        </p:nvSpPr>
        <p:spPr>
          <a:xfrm>
            <a:off x="2161223" y="2209324"/>
            <a:ext cx="2262902" cy="282893"/>
          </a:xfrm>
          <a:prstGeom prst="rect">
            <a:avLst/>
          </a:prstGeom>
          <a:noFill/>
          <a:ln/>
        </p:spPr>
        <p:txBody>
          <a:bodyPr wrap="none" lIns="0" tIns="0" rIns="0" bIns="0" rtlCol="0" anchor="t"/>
          <a:lstStyle/>
          <a:p>
            <a:pPr marL="0" indent="0" algn="ctr">
              <a:lnSpc>
                <a:spcPts val="2200"/>
              </a:lnSpc>
              <a:buNone/>
            </a:pPr>
            <a:r>
              <a:rPr lang="en-US" sz="1750" dirty="0">
                <a:solidFill>
                  <a:srgbClr val="404155"/>
                </a:solidFill>
                <a:latin typeface="Alexandria" pitchFamily="34" charset="0"/>
                <a:ea typeface="Alexandria" pitchFamily="34" charset="-122"/>
                <a:cs typeface="Alexandria" pitchFamily="34" charset="-120"/>
              </a:rPr>
              <a:t>Phase 1: Foundation</a:t>
            </a:r>
            <a:endParaRPr lang="en-US" sz="1750" dirty="0"/>
          </a:p>
        </p:txBody>
      </p:sp>
      <p:sp>
        <p:nvSpPr>
          <p:cNvPr id="9" name="Text 7"/>
          <p:cNvSpPr/>
          <p:nvPr/>
        </p:nvSpPr>
        <p:spPr>
          <a:xfrm>
            <a:off x="905113" y="2600801"/>
            <a:ext cx="4775121" cy="869037"/>
          </a:xfrm>
          <a:prstGeom prst="rect">
            <a:avLst/>
          </a:prstGeom>
          <a:noFill/>
          <a:ln/>
        </p:spPr>
        <p:txBody>
          <a:bodyPr wrap="square" lIns="0" tIns="0" rIns="0" bIns="0" rtlCol="0" anchor="t"/>
          <a:lstStyle/>
          <a:p>
            <a:pPr marL="0" indent="0" algn="ctr">
              <a:lnSpc>
                <a:spcPts val="2250"/>
              </a:lnSpc>
              <a:buNone/>
            </a:pPr>
            <a:r>
              <a:rPr lang="en-US" sz="1400" dirty="0">
                <a:solidFill>
                  <a:srgbClr val="404155"/>
                </a:solidFill>
                <a:latin typeface="Nobile" pitchFamily="34" charset="0"/>
                <a:ea typeface="Nobile" pitchFamily="34" charset="-122"/>
                <a:cs typeface="Nobile" pitchFamily="34" charset="-120"/>
              </a:rPr>
              <a:t>Establish transformation governance, stakeholder alignment, and baseline measurement frameworks. Duration: 2-3 months.</a:t>
            </a:r>
            <a:endParaRPr lang="en-US" sz="1400" dirty="0"/>
          </a:p>
        </p:txBody>
      </p:sp>
      <p:sp>
        <p:nvSpPr>
          <p:cNvPr id="10" name="Shape 8"/>
          <p:cNvSpPr/>
          <p:nvPr/>
        </p:nvSpPr>
        <p:spPr>
          <a:xfrm>
            <a:off x="5962769" y="4193917"/>
            <a:ext cx="22860" cy="543044"/>
          </a:xfrm>
          <a:prstGeom prst="roundRect">
            <a:avLst>
              <a:gd name="adj" fmla="val 332621"/>
            </a:avLst>
          </a:prstGeom>
          <a:solidFill>
            <a:srgbClr val="B8C3DF"/>
          </a:solidFill>
          <a:ln/>
        </p:spPr>
        <p:txBody>
          <a:bodyPr/>
          <a:lstStyle/>
          <a:p>
            <a:endParaRPr lang="en-US"/>
          </a:p>
        </p:txBody>
      </p:sp>
      <p:sp>
        <p:nvSpPr>
          <p:cNvPr id="11" name="Shape 9"/>
          <p:cNvSpPr/>
          <p:nvPr/>
        </p:nvSpPr>
        <p:spPr>
          <a:xfrm>
            <a:off x="5770602" y="3990320"/>
            <a:ext cx="407313" cy="407313"/>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12" name="Text 10"/>
          <p:cNvSpPr/>
          <p:nvPr/>
        </p:nvSpPr>
        <p:spPr>
          <a:xfrm>
            <a:off x="5838468" y="4024193"/>
            <a:ext cx="271463" cy="339447"/>
          </a:xfrm>
          <a:prstGeom prst="rect">
            <a:avLst/>
          </a:prstGeom>
          <a:noFill/>
          <a:ln/>
        </p:spPr>
        <p:txBody>
          <a:bodyPr wrap="none" lIns="0" tIns="0" rIns="0" bIns="0" rtlCol="0" anchor="t"/>
          <a:lstStyle/>
          <a:p>
            <a:pPr marL="0" indent="0" algn="ctr">
              <a:lnSpc>
                <a:spcPts val="2100"/>
              </a:lnSpc>
              <a:buNone/>
            </a:pPr>
            <a:r>
              <a:rPr lang="en-US" sz="2100" dirty="0">
                <a:solidFill>
                  <a:srgbClr val="404155"/>
                </a:solidFill>
                <a:latin typeface="Alexandria" pitchFamily="34" charset="0"/>
                <a:ea typeface="Alexandria" pitchFamily="34" charset="-122"/>
                <a:cs typeface="Alexandria" pitchFamily="34" charset="-120"/>
              </a:rPr>
              <a:t>2</a:t>
            </a:r>
            <a:endParaRPr lang="en-US" sz="2100" dirty="0"/>
          </a:p>
        </p:txBody>
      </p:sp>
      <p:sp>
        <p:nvSpPr>
          <p:cNvPr id="13" name="Text 11"/>
          <p:cNvSpPr/>
          <p:nvPr/>
        </p:nvSpPr>
        <p:spPr>
          <a:xfrm>
            <a:off x="4652367" y="4918115"/>
            <a:ext cx="2643902" cy="282893"/>
          </a:xfrm>
          <a:prstGeom prst="rect">
            <a:avLst/>
          </a:prstGeom>
          <a:noFill/>
          <a:ln/>
        </p:spPr>
        <p:txBody>
          <a:bodyPr wrap="none" lIns="0" tIns="0" rIns="0" bIns="0" rtlCol="0" anchor="t"/>
          <a:lstStyle/>
          <a:p>
            <a:pPr marL="0" indent="0" algn="ctr">
              <a:lnSpc>
                <a:spcPts val="2200"/>
              </a:lnSpc>
              <a:buNone/>
            </a:pPr>
            <a:r>
              <a:rPr lang="en-US" sz="1750" dirty="0">
                <a:solidFill>
                  <a:srgbClr val="404155"/>
                </a:solidFill>
                <a:latin typeface="Alexandria" pitchFamily="34" charset="0"/>
                <a:ea typeface="Alexandria" pitchFamily="34" charset="-122"/>
                <a:cs typeface="Alexandria" pitchFamily="34" charset="-120"/>
              </a:rPr>
              <a:t>Phase 2: Pilot Programs</a:t>
            </a:r>
            <a:endParaRPr lang="en-US" sz="1750" dirty="0"/>
          </a:p>
        </p:txBody>
      </p:sp>
      <p:sp>
        <p:nvSpPr>
          <p:cNvPr id="14" name="Text 12"/>
          <p:cNvSpPr/>
          <p:nvPr/>
        </p:nvSpPr>
        <p:spPr>
          <a:xfrm>
            <a:off x="3586758" y="5309592"/>
            <a:ext cx="4775121" cy="869037"/>
          </a:xfrm>
          <a:prstGeom prst="rect">
            <a:avLst/>
          </a:prstGeom>
          <a:noFill/>
          <a:ln/>
        </p:spPr>
        <p:txBody>
          <a:bodyPr wrap="square" lIns="0" tIns="0" rIns="0" bIns="0" rtlCol="0" anchor="t"/>
          <a:lstStyle/>
          <a:p>
            <a:pPr marL="0" indent="0" algn="ctr">
              <a:lnSpc>
                <a:spcPts val="2250"/>
              </a:lnSpc>
              <a:buNone/>
            </a:pPr>
            <a:r>
              <a:rPr lang="en-US" sz="1400" dirty="0">
                <a:solidFill>
                  <a:srgbClr val="404155"/>
                </a:solidFill>
                <a:latin typeface="Nobile" pitchFamily="34" charset="0"/>
                <a:ea typeface="Nobile" pitchFamily="34" charset="-122"/>
                <a:cs typeface="Nobile" pitchFamily="34" charset="-120"/>
              </a:rPr>
              <a:t>Launch targeted initiatives with selected business units to validate transformation approaches and build organizational confidence. Duration: 3-4 months.</a:t>
            </a:r>
            <a:endParaRPr lang="en-US" sz="1400" dirty="0"/>
          </a:p>
        </p:txBody>
      </p:sp>
      <p:sp>
        <p:nvSpPr>
          <p:cNvPr id="15" name="Shape 13"/>
          <p:cNvSpPr/>
          <p:nvPr/>
        </p:nvSpPr>
        <p:spPr>
          <a:xfrm>
            <a:off x="8644414" y="3650992"/>
            <a:ext cx="22860" cy="543044"/>
          </a:xfrm>
          <a:prstGeom prst="roundRect">
            <a:avLst>
              <a:gd name="adj" fmla="val 332621"/>
            </a:avLst>
          </a:prstGeom>
          <a:solidFill>
            <a:srgbClr val="B8C3DF"/>
          </a:solidFill>
          <a:ln/>
        </p:spPr>
        <p:txBody>
          <a:bodyPr/>
          <a:lstStyle/>
          <a:p>
            <a:endParaRPr lang="en-US"/>
          </a:p>
        </p:txBody>
      </p:sp>
      <p:sp>
        <p:nvSpPr>
          <p:cNvPr id="16" name="Shape 14"/>
          <p:cNvSpPr/>
          <p:nvPr/>
        </p:nvSpPr>
        <p:spPr>
          <a:xfrm>
            <a:off x="8452247" y="3990320"/>
            <a:ext cx="407313" cy="407313"/>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17" name="Text 15"/>
          <p:cNvSpPr/>
          <p:nvPr/>
        </p:nvSpPr>
        <p:spPr>
          <a:xfrm>
            <a:off x="8520113" y="4024193"/>
            <a:ext cx="271463" cy="339447"/>
          </a:xfrm>
          <a:prstGeom prst="rect">
            <a:avLst/>
          </a:prstGeom>
          <a:noFill/>
          <a:ln/>
        </p:spPr>
        <p:txBody>
          <a:bodyPr wrap="none" lIns="0" tIns="0" rIns="0" bIns="0" rtlCol="0" anchor="t"/>
          <a:lstStyle/>
          <a:p>
            <a:pPr marL="0" indent="0" algn="ctr">
              <a:lnSpc>
                <a:spcPts val="2100"/>
              </a:lnSpc>
              <a:buNone/>
            </a:pPr>
            <a:r>
              <a:rPr lang="en-US" sz="2100" dirty="0">
                <a:solidFill>
                  <a:srgbClr val="404155"/>
                </a:solidFill>
                <a:latin typeface="Alexandria" pitchFamily="34" charset="0"/>
                <a:ea typeface="Alexandria" pitchFamily="34" charset="-122"/>
                <a:cs typeface="Alexandria" pitchFamily="34" charset="-120"/>
              </a:rPr>
              <a:t>3</a:t>
            </a:r>
            <a:endParaRPr lang="en-US" sz="2100" dirty="0"/>
          </a:p>
        </p:txBody>
      </p:sp>
      <p:sp>
        <p:nvSpPr>
          <p:cNvPr id="18" name="Text 16"/>
          <p:cNvSpPr/>
          <p:nvPr/>
        </p:nvSpPr>
        <p:spPr>
          <a:xfrm>
            <a:off x="7138273" y="2209324"/>
            <a:ext cx="3035260" cy="282893"/>
          </a:xfrm>
          <a:prstGeom prst="rect">
            <a:avLst/>
          </a:prstGeom>
          <a:noFill/>
          <a:ln/>
        </p:spPr>
        <p:txBody>
          <a:bodyPr wrap="none" lIns="0" tIns="0" rIns="0" bIns="0" rtlCol="0" anchor="t"/>
          <a:lstStyle/>
          <a:p>
            <a:pPr marL="0" indent="0" algn="ctr">
              <a:lnSpc>
                <a:spcPts val="2200"/>
              </a:lnSpc>
              <a:buNone/>
            </a:pPr>
            <a:r>
              <a:rPr lang="en-US" sz="1750" dirty="0">
                <a:solidFill>
                  <a:srgbClr val="404155"/>
                </a:solidFill>
                <a:latin typeface="Alexandria" pitchFamily="34" charset="0"/>
                <a:ea typeface="Alexandria" pitchFamily="34" charset="-122"/>
                <a:cs typeface="Alexandria" pitchFamily="34" charset="-120"/>
              </a:rPr>
              <a:t>Phase 3: Scale Deployment</a:t>
            </a:r>
            <a:endParaRPr lang="en-US" sz="1750" dirty="0"/>
          </a:p>
        </p:txBody>
      </p:sp>
      <p:sp>
        <p:nvSpPr>
          <p:cNvPr id="19" name="Text 17"/>
          <p:cNvSpPr/>
          <p:nvPr/>
        </p:nvSpPr>
        <p:spPr>
          <a:xfrm>
            <a:off x="6268403" y="2600801"/>
            <a:ext cx="4775121" cy="869037"/>
          </a:xfrm>
          <a:prstGeom prst="rect">
            <a:avLst/>
          </a:prstGeom>
          <a:noFill/>
          <a:ln/>
        </p:spPr>
        <p:txBody>
          <a:bodyPr wrap="square" lIns="0" tIns="0" rIns="0" bIns="0" rtlCol="0" anchor="t"/>
          <a:lstStyle/>
          <a:p>
            <a:pPr marL="0" indent="0" algn="ctr">
              <a:lnSpc>
                <a:spcPts val="2250"/>
              </a:lnSpc>
              <a:buNone/>
            </a:pPr>
            <a:r>
              <a:rPr lang="en-US" sz="1400" dirty="0">
                <a:solidFill>
                  <a:srgbClr val="404155"/>
                </a:solidFill>
                <a:latin typeface="Nobile" pitchFamily="34" charset="0"/>
                <a:ea typeface="Nobile" pitchFamily="34" charset="-122"/>
                <a:cs typeface="Nobile" pitchFamily="34" charset="-120"/>
              </a:rPr>
              <a:t>Expand successful pilot programs across enterprise while maintaining quality and stakeholder engagement. Duration: 6-9 months.</a:t>
            </a:r>
            <a:endParaRPr lang="en-US" sz="1400" dirty="0"/>
          </a:p>
        </p:txBody>
      </p:sp>
      <p:sp>
        <p:nvSpPr>
          <p:cNvPr id="20" name="Shape 18"/>
          <p:cNvSpPr/>
          <p:nvPr/>
        </p:nvSpPr>
        <p:spPr>
          <a:xfrm>
            <a:off x="11326058" y="4193917"/>
            <a:ext cx="22860" cy="543044"/>
          </a:xfrm>
          <a:prstGeom prst="roundRect">
            <a:avLst>
              <a:gd name="adj" fmla="val 332621"/>
            </a:avLst>
          </a:prstGeom>
          <a:solidFill>
            <a:srgbClr val="B8C3DF"/>
          </a:solidFill>
          <a:ln/>
        </p:spPr>
        <p:txBody>
          <a:bodyPr/>
          <a:lstStyle/>
          <a:p>
            <a:endParaRPr lang="en-US"/>
          </a:p>
        </p:txBody>
      </p:sp>
      <p:sp>
        <p:nvSpPr>
          <p:cNvPr id="21" name="Shape 19"/>
          <p:cNvSpPr/>
          <p:nvPr/>
        </p:nvSpPr>
        <p:spPr>
          <a:xfrm>
            <a:off x="11133892" y="3990320"/>
            <a:ext cx="407313" cy="407313"/>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22" name="Text 20"/>
          <p:cNvSpPr/>
          <p:nvPr/>
        </p:nvSpPr>
        <p:spPr>
          <a:xfrm>
            <a:off x="11201757" y="4024193"/>
            <a:ext cx="271463" cy="339447"/>
          </a:xfrm>
          <a:prstGeom prst="rect">
            <a:avLst/>
          </a:prstGeom>
          <a:noFill/>
          <a:ln/>
        </p:spPr>
        <p:txBody>
          <a:bodyPr wrap="none" lIns="0" tIns="0" rIns="0" bIns="0" rtlCol="0" anchor="t"/>
          <a:lstStyle/>
          <a:p>
            <a:pPr marL="0" indent="0" algn="ctr">
              <a:lnSpc>
                <a:spcPts val="2100"/>
              </a:lnSpc>
              <a:buNone/>
            </a:pPr>
            <a:r>
              <a:rPr lang="en-US" sz="2100" dirty="0">
                <a:solidFill>
                  <a:srgbClr val="404155"/>
                </a:solidFill>
                <a:latin typeface="Alexandria" pitchFamily="34" charset="0"/>
                <a:ea typeface="Alexandria" pitchFamily="34" charset="-122"/>
                <a:cs typeface="Alexandria" pitchFamily="34" charset="-120"/>
              </a:rPr>
              <a:t>4</a:t>
            </a:r>
            <a:endParaRPr lang="en-US" sz="2100" dirty="0"/>
          </a:p>
        </p:txBody>
      </p:sp>
      <p:sp>
        <p:nvSpPr>
          <p:cNvPr id="23" name="Text 21"/>
          <p:cNvSpPr/>
          <p:nvPr/>
        </p:nvSpPr>
        <p:spPr>
          <a:xfrm>
            <a:off x="10100072" y="4918115"/>
            <a:ext cx="2475071" cy="282893"/>
          </a:xfrm>
          <a:prstGeom prst="rect">
            <a:avLst/>
          </a:prstGeom>
          <a:noFill/>
          <a:ln/>
        </p:spPr>
        <p:txBody>
          <a:bodyPr wrap="none" lIns="0" tIns="0" rIns="0" bIns="0" rtlCol="0" anchor="t"/>
          <a:lstStyle/>
          <a:p>
            <a:pPr marL="0" indent="0" algn="ctr">
              <a:lnSpc>
                <a:spcPts val="2200"/>
              </a:lnSpc>
              <a:buNone/>
            </a:pPr>
            <a:r>
              <a:rPr lang="en-US" sz="1750" dirty="0">
                <a:solidFill>
                  <a:srgbClr val="404155"/>
                </a:solidFill>
                <a:latin typeface="Alexandria" pitchFamily="34" charset="0"/>
                <a:ea typeface="Alexandria" pitchFamily="34" charset="-122"/>
                <a:cs typeface="Alexandria" pitchFamily="34" charset="-120"/>
              </a:rPr>
              <a:t>Phase 4: Optimization</a:t>
            </a:r>
            <a:endParaRPr lang="en-US" sz="1750" dirty="0"/>
          </a:p>
        </p:txBody>
      </p:sp>
      <p:sp>
        <p:nvSpPr>
          <p:cNvPr id="24" name="Text 22"/>
          <p:cNvSpPr/>
          <p:nvPr/>
        </p:nvSpPr>
        <p:spPr>
          <a:xfrm>
            <a:off x="8950047" y="5309592"/>
            <a:ext cx="4775121" cy="869037"/>
          </a:xfrm>
          <a:prstGeom prst="rect">
            <a:avLst/>
          </a:prstGeom>
          <a:noFill/>
          <a:ln/>
        </p:spPr>
        <p:txBody>
          <a:bodyPr wrap="square" lIns="0" tIns="0" rIns="0" bIns="0" rtlCol="0" anchor="t"/>
          <a:lstStyle/>
          <a:p>
            <a:pPr marL="0" indent="0" algn="ctr">
              <a:lnSpc>
                <a:spcPts val="2250"/>
              </a:lnSpc>
              <a:buNone/>
            </a:pPr>
            <a:r>
              <a:rPr lang="en-US" sz="1400" dirty="0">
                <a:solidFill>
                  <a:srgbClr val="404155"/>
                </a:solidFill>
                <a:latin typeface="Nobile" pitchFamily="34" charset="0"/>
                <a:ea typeface="Nobile" pitchFamily="34" charset="-122"/>
                <a:cs typeface="Nobile" pitchFamily="34" charset="-120"/>
              </a:rPr>
              <a:t>Refine processes, measure outcomes, and establish continuous improvement frameworks for sustained value delivery. Duration: Ongoing.</a:t>
            </a:r>
            <a:endParaRPr lang="en-US" sz="1400" dirty="0"/>
          </a:p>
        </p:txBody>
      </p:sp>
      <p:sp>
        <p:nvSpPr>
          <p:cNvPr id="25" name="Shape 23"/>
          <p:cNvSpPr/>
          <p:nvPr/>
        </p:nvSpPr>
        <p:spPr>
          <a:xfrm>
            <a:off x="724138" y="6382226"/>
            <a:ext cx="13182124" cy="1058942"/>
          </a:xfrm>
          <a:prstGeom prst="roundRect">
            <a:avLst>
              <a:gd name="adj" fmla="val 7180"/>
            </a:avLst>
          </a:prstGeom>
          <a:solidFill>
            <a:srgbClr val="B6FCB8"/>
          </a:solidFill>
          <a:ln/>
        </p:spPr>
        <p:txBody>
          <a:bodyPr/>
          <a:lstStyle/>
          <a:p>
            <a:endParaRPr lang="en-US"/>
          </a:p>
        </p:txBody>
      </p:sp>
      <p:pic>
        <p:nvPicPr>
          <p:cNvPr id="26" name="Image 0" descr="preencoded.png"/>
          <p:cNvPicPr>
            <a:picLocks noChangeAspect="1"/>
          </p:cNvPicPr>
          <p:nvPr/>
        </p:nvPicPr>
        <p:blipFill>
          <a:blip r:embed="rId3"/>
          <a:stretch>
            <a:fillRect/>
          </a:stretch>
        </p:blipFill>
        <p:spPr>
          <a:xfrm>
            <a:off x="905113" y="6640592"/>
            <a:ext cx="226219" cy="180975"/>
          </a:xfrm>
          <a:prstGeom prst="rect">
            <a:avLst/>
          </a:prstGeom>
        </p:spPr>
      </p:pic>
      <p:sp>
        <p:nvSpPr>
          <p:cNvPr id="27" name="Text 24"/>
          <p:cNvSpPr/>
          <p:nvPr/>
        </p:nvSpPr>
        <p:spPr>
          <a:xfrm>
            <a:off x="1312307" y="6608445"/>
            <a:ext cx="12412980" cy="579358"/>
          </a:xfrm>
          <a:prstGeom prst="rect">
            <a:avLst/>
          </a:prstGeom>
          <a:noFill/>
          <a:ln/>
        </p:spPr>
        <p:txBody>
          <a:bodyPr wrap="square" lIns="0" tIns="0" rIns="0" bIns="0" rtlCol="0" anchor="t"/>
          <a:lstStyle/>
          <a:p>
            <a:pPr marL="0" indent="0" algn="l">
              <a:lnSpc>
                <a:spcPts val="2250"/>
              </a:lnSpc>
              <a:buNone/>
            </a:pPr>
            <a:r>
              <a:rPr lang="en-US" sz="1400" dirty="0">
                <a:solidFill>
                  <a:srgbClr val="000000"/>
                </a:solidFill>
                <a:latin typeface="Nobile" pitchFamily="34" charset="0"/>
                <a:ea typeface="Nobile" pitchFamily="34" charset="-122"/>
                <a:cs typeface="Nobile" pitchFamily="34" charset="-120"/>
              </a:rPr>
              <a:t>Remember: Flexibility within structure enables responsive adaptation to changing business requirements while maintaining transformation momentum.</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26135" y="736402"/>
            <a:ext cx="7664529" cy="1155621"/>
          </a:xfrm>
          <a:prstGeom prst="rect">
            <a:avLst/>
          </a:prstGeom>
          <a:noFill/>
          <a:ln/>
        </p:spPr>
        <p:txBody>
          <a:bodyPr wrap="square" lIns="0" tIns="0" rIns="0" bIns="0" rtlCol="0" anchor="t"/>
          <a:lstStyle/>
          <a:p>
            <a:pPr marL="0" indent="0" algn="l">
              <a:lnSpc>
                <a:spcPts val="4550"/>
              </a:lnSpc>
              <a:buNone/>
            </a:pPr>
            <a:r>
              <a:rPr lang="en-US" sz="3600" dirty="0">
                <a:solidFill>
                  <a:srgbClr val="1B1B27"/>
                </a:solidFill>
                <a:latin typeface="Alexandria" pitchFamily="34" charset="0"/>
                <a:ea typeface="Alexandria" pitchFamily="34" charset="-122"/>
                <a:cs typeface="Alexandria" pitchFamily="34" charset="-120"/>
              </a:rPr>
              <a:t>From Vision to Value: The Orchestration Imperative</a:t>
            </a:r>
            <a:endParaRPr lang="en-US" sz="3600" dirty="0"/>
          </a:p>
        </p:txBody>
      </p:sp>
      <p:sp>
        <p:nvSpPr>
          <p:cNvPr id="4" name="Text 1"/>
          <p:cNvSpPr/>
          <p:nvPr/>
        </p:nvSpPr>
        <p:spPr>
          <a:xfrm>
            <a:off x="6226135" y="2354342"/>
            <a:ext cx="2774156" cy="346710"/>
          </a:xfrm>
          <a:prstGeom prst="rect">
            <a:avLst/>
          </a:prstGeom>
          <a:noFill/>
          <a:ln/>
        </p:spPr>
        <p:txBody>
          <a:bodyPr wrap="none" lIns="0" tIns="0" rIns="0" bIns="0" rtlCol="0" anchor="t"/>
          <a:lstStyle/>
          <a:p>
            <a:pPr marL="0" indent="0" algn="l">
              <a:lnSpc>
                <a:spcPts val="2700"/>
              </a:lnSpc>
              <a:buNone/>
            </a:pPr>
            <a:r>
              <a:rPr lang="en-US" sz="2150" dirty="0">
                <a:solidFill>
                  <a:srgbClr val="1B1B27"/>
                </a:solidFill>
                <a:latin typeface="Alexandria" pitchFamily="34" charset="0"/>
                <a:ea typeface="Alexandria" pitchFamily="34" charset="-122"/>
                <a:cs typeface="Alexandria" pitchFamily="34" charset="-120"/>
              </a:rPr>
              <a:t>Key Takeaways</a:t>
            </a:r>
            <a:endParaRPr lang="en-US" sz="2150" dirty="0"/>
          </a:p>
        </p:txBody>
      </p:sp>
      <p:sp>
        <p:nvSpPr>
          <p:cNvPr id="5" name="Text 2"/>
          <p:cNvSpPr/>
          <p:nvPr/>
        </p:nvSpPr>
        <p:spPr>
          <a:xfrm>
            <a:off x="6226135" y="2885956"/>
            <a:ext cx="3606641" cy="887254"/>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404155"/>
                </a:solidFill>
                <a:latin typeface="Nobile" pitchFamily="34" charset="0"/>
                <a:ea typeface="Nobile" pitchFamily="34" charset="-122"/>
                <a:cs typeface="Nobile" pitchFamily="34" charset="-120"/>
              </a:rPr>
              <a:t>Marketing transformation succeeds through strategic orchestration, not isolated project execution</a:t>
            </a:r>
            <a:endParaRPr lang="en-US" sz="1450" dirty="0"/>
          </a:p>
        </p:txBody>
      </p:sp>
      <p:sp>
        <p:nvSpPr>
          <p:cNvPr id="6" name="Text 3"/>
          <p:cNvSpPr/>
          <p:nvPr/>
        </p:nvSpPr>
        <p:spPr>
          <a:xfrm>
            <a:off x="6226135" y="3837861"/>
            <a:ext cx="3606641" cy="887254"/>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404155"/>
                </a:solidFill>
                <a:latin typeface="Nobile" pitchFamily="34" charset="0"/>
                <a:ea typeface="Nobile" pitchFamily="34" charset="-122"/>
                <a:cs typeface="Nobile" pitchFamily="34" charset="-120"/>
              </a:rPr>
              <a:t>Effective leadership balances external consulting expertise with internal organizational ownership</a:t>
            </a:r>
            <a:endParaRPr lang="en-US" sz="1450" dirty="0"/>
          </a:p>
        </p:txBody>
      </p:sp>
      <p:sp>
        <p:nvSpPr>
          <p:cNvPr id="7" name="Text 4"/>
          <p:cNvSpPr/>
          <p:nvPr/>
        </p:nvSpPr>
        <p:spPr>
          <a:xfrm>
            <a:off x="6226135" y="4789765"/>
            <a:ext cx="3606641" cy="887254"/>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404155"/>
                </a:solidFill>
                <a:latin typeface="Nobile" pitchFamily="34" charset="0"/>
                <a:ea typeface="Nobile" pitchFamily="34" charset="-122"/>
                <a:cs typeface="Nobile" pitchFamily="34" charset="-120"/>
              </a:rPr>
              <a:t>Value measurement requires linking program activities to enterprise business outcomes</a:t>
            </a:r>
            <a:endParaRPr lang="en-US" sz="1450" dirty="0"/>
          </a:p>
        </p:txBody>
      </p:sp>
      <p:sp>
        <p:nvSpPr>
          <p:cNvPr id="8" name="Text 5"/>
          <p:cNvSpPr/>
          <p:nvPr/>
        </p:nvSpPr>
        <p:spPr>
          <a:xfrm>
            <a:off x="6226135" y="5741670"/>
            <a:ext cx="3606641" cy="887254"/>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404155"/>
                </a:solidFill>
                <a:latin typeface="Nobile" pitchFamily="34" charset="0"/>
                <a:ea typeface="Nobile" pitchFamily="34" charset="-122"/>
                <a:cs typeface="Nobile" pitchFamily="34" charset="-120"/>
              </a:rPr>
              <a:t>Strategic storytelling maintains executive engagement and supports sustained investment</a:t>
            </a:r>
            <a:endParaRPr lang="en-US" sz="1450" dirty="0"/>
          </a:p>
        </p:txBody>
      </p:sp>
      <p:sp>
        <p:nvSpPr>
          <p:cNvPr id="9" name="Text 6"/>
          <p:cNvSpPr/>
          <p:nvPr/>
        </p:nvSpPr>
        <p:spPr>
          <a:xfrm>
            <a:off x="10291643" y="2354342"/>
            <a:ext cx="2774156" cy="346710"/>
          </a:xfrm>
          <a:prstGeom prst="rect">
            <a:avLst/>
          </a:prstGeom>
          <a:noFill/>
          <a:ln/>
        </p:spPr>
        <p:txBody>
          <a:bodyPr wrap="none" lIns="0" tIns="0" rIns="0" bIns="0" rtlCol="0" anchor="t"/>
          <a:lstStyle/>
          <a:p>
            <a:pPr marL="0" indent="0" algn="l">
              <a:lnSpc>
                <a:spcPts val="2700"/>
              </a:lnSpc>
              <a:buNone/>
            </a:pPr>
            <a:r>
              <a:rPr lang="en-US" sz="2150" dirty="0">
                <a:solidFill>
                  <a:srgbClr val="1B1B27"/>
                </a:solidFill>
                <a:latin typeface="Alexandria" pitchFamily="34" charset="0"/>
                <a:ea typeface="Alexandria" pitchFamily="34" charset="-122"/>
                <a:cs typeface="Alexandria" pitchFamily="34" charset="-120"/>
              </a:rPr>
              <a:t>The Path Forward</a:t>
            </a:r>
            <a:endParaRPr lang="en-US" sz="2150" dirty="0"/>
          </a:p>
        </p:txBody>
      </p:sp>
      <p:sp>
        <p:nvSpPr>
          <p:cNvPr id="10" name="Text 7"/>
          <p:cNvSpPr/>
          <p:nvPr/>
        </p:nvSpPr>
        <p:spPr>
          <a:xfrm>
            <a:off x="10291643" y="2885956"/>
            <a:ext cx="3606641" cy="2070259"/>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Success requires leaders who orchestrate with intent: aligning strategy, guiding execution, balancing partnerships, and relentlessly measuring value. This orchestration transforms marketing vision into measurable enterprise outcomes.</a:t>
            </a:r>
            <a:endParaRPr lang="en-US" sz="1450" dirty="0"/>
          </a:p>
        </p:txBody>
      </p:sp>
      <p:sp>
        <p:nvSpPr>
          <p:cNvPr id="11" name="Text 8"/>
          <p:cNvSpPr/>
          <p:nvPr/>
        </p:nvSpPr>
        <p:spPr>
          <a:xfrm>
            <a:off x="10569059" y="5164217"/>
            <a:ext cx="3329226" cy="1183005"/>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"Transformation is not about implementing tools—it's about orchestrating change that creates sustainable competitive advantage."</a:t>
            </a:r>
            <a:endParaRPr lang="en-US" sz="1450" dirty="0"/>
          </a:p>
        </p:txBody>
      </p:sp>
      <p:sp>
        <p:nvSpPr>
          <p:cNvPr id="12" name="Shape 9"/>
          <p:cNvSpPr/>
          <p:nvPr/>
        </p:nvSpPr>
        <p:spPr>
          <a:xfrm>
            <a:off x="10291643" y="5164217"/>
            <a:ext cx="22860" cy="1183005"/>
          </a:xfrm>
          <a:prstGeom prst="rect">
            <a:avLst/>
          </a:prstGeom>
          <a:solidFill>
            <a:srgbClr val="1B54DA"/>
          </a:solidFill>
          <a:ln/>
        </p:spPr>
        <p:txBody>
          <a:bodyPr/>
          <a:lstStyle/>
          <a:p>
            <a:endParaRPr lang="en-US"/>
          </a:p>
        </p:txBody>
      </p:sp>
      <p:sp>
        <p:nvSpPr>
          <p:cNvPr id="13" name="Text 10"/>
          <p:cNvSpPr/>
          <p:nvPr/>
        </p:nvSpPr>
        <p:spPr>
          <a:xfrm>
            <a:off x="6226135" y="6901577"/>
            <a:ext cx="7664529" cy="591503"/>
          </a:xfrm>
          <a:prstGeom prst="rect">
            <a:avLst/>
          </a:prstGeom>
          <a:noFill/>
          <a:ln/>
        </p:spPr>
        <p:txBody>
          <a:bodyPr wrap="square" lIns="0" tIns="0" rIns="0" bIns="0" rtlCol="0" anchor="t"/>
          <a:lstStyle/>
          <a:p>
            <a:pPr marL="0" indent="0" algn="ctr">
              <a:lnSpc>
                <a:spcPts val="2300"/>
              </a:lnSpc>
              <a:buNone/>
            </a:pPr>
            <a:r>
              <a:rPr lang="en-US" sz="1450" dirty="0">
                <a:solidFill>
                  <a:srgbClr val="404155"/>
                </a:solidFill>
                <a:latin typeface="Nobile" pitchFamily="34" charset="0"/>
                <a:ea typeface="Nobile" pitchFamily="34" charset="-122"/>
                <a:cs typeface="Nobile" pitchFamily="34" charset="-120"/>
              </a:rPr>
              <a:t>Strategic orchestration turns transformation vision into enterprise-wide value delivery.</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066205"/>
            <a:ext cx="7556421" cy="992267"/>
          </a:xfrm>
          <a:prstGeom prst="rect">
            <a:avLst/>
          </a:prstGeom>
          <a:noFill/>
          <a:ln/>
        </p:spPr>
        <p:txBody>
          <a:bodyPr wrap="squar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The Strategic Imperative: Beyond Traditional Marketing Projects</a:t>
            </a:r>
            <a:endParaRPr lang="en-US" sz="3100" dirty="0"/>
          </a:p>
        </p:txBody>
      </p:sp>
      <p:sp>
        <p:nvSpPr>
          <p:cNvPr id="4" name="Text 1"/>
          <p:cNvSpPr/>
          <p:nvPr/>
        </p:nvSpPr>
        <p:spPr>
          <a:xfrm>
            <a:off x="793790" y="2480072"/>
            <a:ext cx="3536156" cy="744141"/>
          </a:xfrm>
          <a:prstGeom prst="rect">
            <a:avLst/>
          </a:prstGeom>
          <a:noFill/>
          <a:ln/>
        </p:spPr>
        <p:txBody>
          <a:bodyPr wrap="squar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Traditional Project Focus</a:t>
            </a:r>
            <a:endParaRPr lang="en-US" sz="2300" dirty="0"/>
          </a:p>
        </p:txBody>
      </p:sp>
      <p:sp>
        <p:nvSpPr>
          <p:cNvPr id="5" name="Text 2"/>
          <p:cNvSpPr/>
          <p:nvPr/>
        </p:nvSpPr>
        <p:spPr>
          <a:xfrm>
            <a:off x="793790" y="3422571"/>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Isolated campaign launches</a:t>
            </a:r>
            <a:endParaRPr lang="en-US" sz="1550" dirty="0"/>
          </a:p>
        </p:txBody>
      </p:sp>
      <p:sp>
        <p:nvSpPr>
          <p:cNvPr id="6" name="Text 3"/>
          <p:cNvSpPr/>
          <p:nvPr/>
        </p:nvSpPr>
        <p:spPr>
          <a:xfrm>
            <a:off x="793790" y="3809524"/>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Single system implementations</a:t>
            </a:r>
            <a:endParaRPr lang="en-US" sz="1550" dirty="0"/>
          </a:p>
        </p:txBody>
      </p:sp>
      <p:sp>
        <p:nvSpPr>
          <p:cNvPr id="7" name="Text 4"/>
          <p:cNvSpPr/>
          <p:nvPr/>
        </p:nvSpPr>
        <p:spPr>
          <a:xfrm>
            <a:off x="793790" y="4196477"/>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Departmental process improvements</a:t>
            </a:r>
            <a:endParaRPr lang="en-US" sz="1550" dirty="0"/>
          </a:p>
        </p:txBody>
      </p:sp>
      <p:sp>
        <p:nvSpPr>
          <p:cNvPr id="8" name="Text 5"/>
          <p:cNvSpPr/>
          <p:nvPr/>
        </p:nvSpPr>
        <p:spPr>
          <a:xfrm>
            <a:off x="793790" y="4900970"/>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Tactical output measurements</a:t>
            </a:r>
            <a:endParaRPr lang="en-US" sz="1550" dirty="0"/>
          </a:p>
        </p:txBody>
      </p:sp>
      <p:sp>
        <p:nvSpPr>
          <p:cNvPr id="9" name="Text 6"/>
          <p:cNvSpPr/>
          <p:nvPr/>
        </p:nvSpPr>
        <p:spPr>
          <a:xfrm>
            <a:off x="793790" y="5397103"/>
            <a:ext cx="35361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Limited scope often results in fragmented value delivery and missed enterprise alignment opportunities.</a:t>
            </a:r>
            <a:endParaRPr lang="en-US" sz="1550" dirty="0"/>
          </a:p>
        </p:txBody>
      </p:sp>
      <p:sp>
        <p:nvSpPr>
          <p:cNvPr id="10" name="Text 7"/>
          <p:cNvSpPr/>
          <p:nvPr/>
        </p:nvSpPr>
        <p:spPr>
          <a:xfrm>
            <a:off x="4821674" y="2480072"/>
            <a:ext cx="3536156" cy="744141"/>
          </a:xfrm>
          <a:prstGeom prst="rect">
            <a:avLst/>
          </a:prstGeom>
          <a:noFill/>
          <a:ln/>
        </p:spPr>
        <p:txBody>
          <a:bodyPr wrap="squar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Transformation Program Reality</a:t>
            </a:r>
            <a:endParaRPr lang="en-US" sz="2300" dirty="0"/>
          </a:p>
        </p:txBody>
      </p:sp>
      <p:sp>
        <p:nvSpPr>
          <p:cNvPr id="11" name="Text 8"/>
          <p:cNvSpPr/>
          <p:nvPr/>
        </p:nvSpPr>
        <p:spPr>
          <a:xfrm>
            <a:off x="4821674" y="3422571"/>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Multiple concurrent workstreams</a:t>
            </a:r>
            <a:endParaRPr lang="en-US" sz="1550" dirty="0"/>
          </a:p>
        </p:txBody>
      </p:sp>
      <p:sp>
        <p:nvSpPr>
          <p:cNvPr id="12" name="Text 9"/>
          <p:cNvSpPr/>
          <p:nvPr/>
        </p:nvSpPr>
        <p:spPr>
          <a:xfrm>
            <a:off x="4821674" y="3809524"/>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Cross-functional stakeholder alignment</a:t>
            </a:r>
            <a:endParaRPr lang="en-US" sz="1550" dirty="0"/>
          </a:p>
        </p:txBody>
      </p:sp>
      <p:sp>
        <p:nvSpPr>
          <p:cNvPr id="13" name="Text 10"/>
          <p:cNvSpPr/>
          <p:nvPr/>
        </p:nvSpPr>
        <p:spPr>
          <a:xfrm>
            <a:off x="4821674" y="4514017"/>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Enterprise-wide strategic integration</a:t>
            </a:r>
            <a:endParaRPr lang="en-US" sz="1550" dirty="0"/>
          </a:p>
        </p:txBody>
      </p:sp>
      <p:sp>
        <p:nvSpPr>
          <p:cNvPr id="14" name="Text 11"/>
          <p:cNvSpPr/>
          <p:nvPr/>
        </p:nvSpPr>
        <p:spPr>
          <a:xfrm>
            <a:off x="4821674" y="5218509"/>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Business impact measurement</a:t>
            </a:r>
            <a:endParaRPr lang="en-US" sz="1550" dirty="0"/>
          </a:p>
        </p:txBody>
      </p:sp>
      <p:sp>
        <p:nvSpPr>
          <p:cNvPr id="15" name="Text 12"/>
          <p:cNvSpPr/>
          <p:nvPr/>
        </p:nvSpPr>
        <p:spPr>
          <a:xfrm>
            <a:off x="4821674" y="5714643"/>
            <a:ext cx="35361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Comprehensive orchestration creates sustainable competitive advantage through systematic change management.</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453878"/>
            <a:ext cx="11153061"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The Three Pillars of Marketing Transformation Excellence</a:t>
            </a:r>
            <a:endParaRPr lang="en-US" sz="3100" dirty="0"/>
          </a:p>
        </p:txBody>
      </p:sp>
      <p:sp>
        <p:nvSpPr>
          <p:cNvPr id="3" name="Shape 1"/>
          <p:cNvSpPr/>
          <p:nvPr/>
        </p:nvSpPr>
        <p:spPr>
          <a:xfrm>
            <a:off x="793790" y="3346847"/>
            <a:ext cx="4215289" cy="2428875"/>
          </a:xfrm>
          <a:prstGeom prst="roundRect">
            <a:avLst>
              <a:gd name="adj" fmla="val 3432"/>
            </a:avLst>
          </a:prstGeom>
          <a:solidFill>
            <a:srgbClr val="D2DDF9"/>
          </a:solidFill>
          <a:ln w="7620">
            <a:solidFill>
              <a:srgbClr val="B8C3DF"/>
            </a:solidFill>
            <a:prstDash val="solid"/>
          </a:ln>
        </p:spPr>
        <p:txBody>
          <a:bodyPr/>
          <a:lstStyle/>
          <a:p>
            <a:endParaRPr lang="en-US"/>
          </a:p>
        </p:txBody>
      </p:sp>
      <p:sp>
        <p:nvSpPr>
          <p:cNvPr id="4" name="Text 2"/>
          <p:cNvSpPr/>
          <p:nvPr/>
        </p:nvSpPr>
        <p:spPr>
          <a:xfrm>
            <a:off x="999768" y="355282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Holistic Thinking</a:t>
            </a:r>
            <a:endParaRPr lang="en-US" sz="1950" dirty="0"/>
          </a:p>
        </p:txBody>
      </p:sp>
      <p:sp>
        <p:nvSpPr>
          <p:cNvPr id="5" name="Text 3"/>
          <p:cNvSpPr/>
          <p:nvPr/>
        </p:nvSpPr>
        <p:spPr>
          <a:xfrm>
            <a:off x="999768" y="3982045"/>
            <a:ext cx="3803333"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Integration across marketing, sales, and customer experience functions to eliminate silos and create unified customer journeys that drive measurable business outcomes.</a:t>
            </a:r>
            <a:endParaRPr lang="en-US" sz="1550" dirty="0"/>
          </a:p>
        </p:txBody>
      </p:sp>
      <p:sp>
        <p:nvSpPr>
          <p:cNvPr id="6" name="Shape 4"/>
          <p:cNvSpPr/>
          <p:nvPr/>
        </p:nvSpPr>
        <p:spPr>
          <a:xfrm>
            <a:off x="5207437" y="3346847"/>
            <a:ext cx="4215408" cy="2428875"/>
          </a:xfrm>
          <a:prstGeom prst="roundRect">
            <a:avLst>
              <a:gd name="adj" fmla="val 3432"/>
            </a:avLst>
          </a:prstGeom>
          <a:solidFill>
            <a:srgbClr val="D2DDF9"/>
          </a:solidFill>
          <a:ln w="7620">
            <a:solidFill>
              <a:srgbClr val="B8C3DF"/>
            </a:solidFill>
            <a:prstDash val="solid"/>
          </a:ln>
        </p:spPr>
        <p:txBody>
          <a:bodyPr/>
          <a:lstStyle/>
          <a:p>
            <a:endParaRPr lang="en-US"/>
          </a:p>
        </p:txBody>
      </p:sp>
      <p:sp>
        <p:nvSpPr>
          <p:cNvPr id="7" name="Text 5"/>
          <p:cNvSpPr/>
          <p:nvPr/>
        </p:nvSpPr>
        <p:spPr>
          <a:xfrm>
            <a:off x="5413415" y="3552825"/>
            <a:ext cx="265592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Enterprise Alignment</a:t>
            </a:r>
            <a:endParaRPr lang="en-US" sz="1950" dirty="0"/>
          </a:p>
        </p:txBody>
      </p:sp>
      <p:sp>
        <p:nvSpPr>
          <p:cNvPr id="8" name="Text 6"/>
          <p:cNvSpPr/>
          <p:nvPr/>
        </p:nvSpPr>
        <p:spPr>
          <a:xfrm>
            <a:off x="5413415" y="3982045"/>
            <a:ext cx="3803452"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Direct linkage between every transformation initiative and corporate growth objectives, ensuring resources are strategically allocated for maximum value creation.</a:t>
            </a:r>
            <a:endParaRPr lang="en-US" sz="1550" dirty="0"/>
          </a:p>
        </p:txBody>
      </p:sp>
      <p:sp>
        <p:nvSpPr>
          <p:cNvPr id="9" name="Shape 7"/>
          <p:cNvSpPr/>
          <p:nvPr/>
        </p:nvSpPr>
        <p:spPr>
          <a:xfrm>
            <a:off x="9621203" y="3346847"/>
            <a:ext cx="4215289" cy="2428875"/>
          </a:xfrm>
          <a:prstGeom prst="roundRect">
            <a:avLst>
              <a:gd name="adj" fmla="val 3432"/>
            </a:avLst>
          </a:prstGeom>
          <a:solidFill>
            <a:srgbClr val="D2DDF9"/>
          </a:solidFill>
          <a:ln w="7620">
            <a:solidFill>
              <a:srgbClr val="B8C3DF"/>
            </a:solidFill>
            <a:prstDash val="solid"/>
          </a:ln>
        </p:spPr>
        <p:txBody>
          <a:bodyPr/>
          <a:lstStyle/>
          <a:p>
            <a:endParaRPr lang="en-US"/>
          </a:p>
        </p:txBody>
      </p:sp>
      <p:sp>
        <p:nvSpPr>
          <p:cNvPr id="10" name="Text 8"/>
          <p:cNvSpPr/>
          <p:nvPr/>
        </p:nvSpPr>
        <p:spPr>
          <a:xfrm>
            <a:off x="9827181" y="355282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Value Orientation</a:t>
            </a:r>
            <a:endParaRPr lang="en-US" sz="1950" dirty="0"/>
          </a:p>
        </p:txBody>
      </p:sp>
      <p:sp>
        <p:nvSpPr>
          <p:cNvPr id="11" name="Text 9"/>
          <p:cNvSpPr/>
          <p:nvPr/>
        </p:nvSpPr>
        <p:spPr>
          <a:xfrm>
            <a:off x="9827181" y="3982045"/>
            <a:ext cx="3803333"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Focus on business impact metrics rather than activity-based outputs, establishing clear ROI frameworks that demonstrate transformation success to executive stakeholders.</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249210"/>
            <a:ext cx="7556421" cy="2480786"/>
          </a:xfrm>
          <a:prstGeom prst="rect">
            <a:avLst/>
          </a:prstGeom>
          <a:noFill/>
          <a:ln/>
        </p:spPr>
        <p:txBody>
          <a:bodyPr wrap="square" lIns="0" tIns="0" rIns="0" bIns="0" rtlCol="0" anchor="t"/>
          <a:lstStyle/>
          <a:p>
            <a:pPr marL="0" indent="0" algn="l">
              <a:lnSpc>
                <a:spcPts val="9750"/>
              </a:lnSpc>
              <a:buNone/>
            </a:pPr>
            <a:r>
              <a:rPr lang="en-US" sz="7800" dirty="0">
                <a:solidFill>
                  <a:srgbClr val="1B1B27"/>
                </a:solidFill>
                <a:latin typeface="Alexandria" pitchFamily="34" charset="0"/>
                <a:ea typeface="Alexandria" pitchFamily="34" charset="-122"/>
                <a:cs typeface="Alexandria" pitchFamily="34" charset="-120"/>
              </a:rPr>
              <a:t>Strategic Orchestration</a:t>
            </a:r>
            <a:endParaRPr lang="en-US" sz="7800" dirty="0"/>
          </a:p>
        </p:txBody>
      </p:sp>
      <p:sp>
        <p:nvSpPr>
          <p:cNvPr id="4" name="Text 1"/>
          <p:cNvSpPr/>
          <p:nvPr/>
        </p:nvSpPr>
        <p:spPr>
          <a:xfrm>
            <a:off x="6280190" y="5027652"/>
            <a:ext cx="7556421"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Leadership that guides diverse teams, vendors, and consultants toward shared transformation outcomes through structured governance and adaptive management.</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985599"/>
            <a:ext cx="901231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Strategic Leadership Framework</a:t>
            </a:r>
            <a:endParaRPr lang="en-US" sz="3900" dirty="0"/>
          </a:p>
        </p:txBody>
      </p:sp>
      <p:pic>
        <p:nvPicPr>
          <p:cNvPr id="3" name="Image 0" descr="preencoded.png"/>
          <p:cNvPicPr>
            <a:picLocks noChangeAspect="1"/>
          </p:cNvPicPr>
          <p:nvPr/>
        </p:nvPicPr>
        <p:blipFill>
          <a:blip r:embed="rId3"/>
          <a:stretch>
            <a:fillRect/>
          </a:stretch>
        </p:blipFill>
        <p:spPr>
          <a:xfrm>
            <a:off x="793790" y="2002512"/>
            <a:ext cx="992267" cy="1461016"/>
          </a:xfrm>
          <a:prstGeom prst="rect">
            <a:avLst/>
          </a:prstGeom>
        </p:spPr>
      </p:pic>
      <p:sp>
        <p:nvSpPr>
          <p:cNvPr id="4" name="Text 1"/>
          <p:cNvSpPr/>
          <p:nvPr/>
        </p:nvSpPr>
        <p:spPr>
          <a:xfrm>
            <a:off x="1984415" y="220087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Clear Vision</a:t>
            </a:r>
            <a:endParaRPr lang="en-US" sz="1950" dirty="0"/>
          </a:p>
        </p:txBody>
      </p:sp>
      <p:sp>
        <p:nvSpPr>
          <p:cNvPr id="5" name="Text 2"/>
          <p:cNvSpPr/>
          <p:nvPr/>
        </p:nvSpPr>
        <p:spPr>
          <a:xfrm>
            <a:off x="1984415" y="2630091"/>
            <a:ext cx="118521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Define transformation success metrics that extend beyond operational efficiency to include customer satisfaction, revenue growth, and market positioning improvements.</a:t>
            </a:r>
            <a:endParaRPr lang="en-US" sz="1550" dirty="0"/>
          </a:p>
        </p:txBody>
      </p:sp>
      <p:pic>
        <p:nvPicPr>
          <p:cNvPr id="6" name="Image 1" descr="preencoded.png"/>
          <p:cNvPicPr>
            <a:picLocks noChangeAspect="1"/>
          </p:cNvPicPr>
          <p:nvPr/>
        </p:nvPicPr>
        <p:blipFill>
          <a:blip r:embed="rId4"/>
          <a:stretch>
            <a:fillRect/>
          </a:stretch>
        </p:blipFill>
        <p:spPr>
          <a:xfrm>
            <a:off x="793790" y="3463528"/>
            <a:ext cx="992267" cy="1461016"/>
          </a:xfrm>
          <a:prstGeom prst="rect">
            <a:avLst/>
          </a:prstGeom>
        </p:spPr>
      </p:pic>
      <p:sp>
        <p:nvSpPr>
          <p:cNvPr id="7" name="Text 3"/>
          <p:cNvSpPr/>
          <p:nvPr/>
        </p:nvSpPr>
        <p:spPr>
          <a:xfrm>
            <a:off x="1984415" y="3661886"/>
            <a:ext cx="285654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Structured Governance</a:t>
            </a:r>
            <a:endParaRPr lang="en-US" sz="1950" dirty="0"/>
          </a:p>
        </p:txBody>
      </p:sp>
      <p:sp>
        <p:nvSpPr>
          <p:cNvPr id="8" name="Text 4"/>
          <p:cNvSpPr/>
          <p:nvPr/>
        </p:nvSpPr>
        <p:spPr>
          <a:xfrm>
            <a:off x="1984415" y="4091107"/>
            <a:ext cx="118521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Establish comprehensive frameworks for decision-making, escalation protocols, and accountability structures that enable rapid response to program challenges and opportunities.</a:t>
            </a:r>
            <a:endParaRPr lang="en-US" sz="1550" dirty="0"/>
          </a:p>
        </p:txBody>
      </p:sp>
      <p:pic>
        <p:nvPicPr>
          <p:cNvPr id="9" name="Image 2" descr="preencoded.png"/>
          <p:cNvPicPr>
            <a:picLocks noChangeAspect="1"/>
          </p:cNvPicPr>
          <p:nvPr/>
        </p:nvPicPr>
        <p:blipFill>
          <a:blip r:embed="rId5"/>
          <a:stretch>
            <a:fillRect/>
          </a:stretch>
        </p:blipFill>
        <p:spPr>
          <a:xfrm>
            <a:off x="793790" y="4924544"/>
            <a:ext cx="992267" cy="1461016"/>
          </a:xfrm>
          <a:prstGeom prst="rect">
            <a:avLst/>
          </a:prstGeom>
        </p:spPr>
      </p:pic>
      <p:sp>
        <p:nvSpPr>
          <p:cNvPr id="10" name="Text 5"/>
          <p:cNvSpPr/>
          <p:nvPr/>
        </p:nvSpPr>
        <p:spPr>
          <a:xfrm>
            <a:off x="1984415" y="5122902"/>
            <a:ext cx="252698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Adaptive Leadership</a:t>
            </a:r>
            <a:endParaRPr lang="en-US" sz="1950" dirty="0"/>
          </a:p>
        </p:txBody>
      </p:sp>
      <p:sp>
        <p:nvSpPr>
          <p:cNvPr id="11" name="Text 6"/>
          <p:cNvSpPr/>
          <p:nvPr/>
        </p:nvSpPr>
        <p:spPr>
          <a:xfrm>
            <a:off x="1984415" y="5552123"/>
            <a:ext cx="118521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Navigate transformation uncertainty while maintaining stakeholder confidence through transparent communication and flexible program management approaches.</a:t>
            </a:r>
            <a:endParaRPr lang="en-US" sz="1550" dirty="0"/>
          </a:p>
        </p:txBody>
      </p:sp>
      <p:sp>
        <p:nvSpPr>
          <p:cNvPr id="12" name="Text 7"/>
          <p:cNvSpPr/>
          <p:nvPr/>
        </p:nvSpPr>
        <p:spPr>
          <a:xfrm>
            <a:off x="793790" y="660880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Effective orchestration transforms complexity into clarity, ensuring all stakeholders maintain alignment toward shared transformation objectives.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078111"/>
            <a:ext cx="6753344"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Consulting Partnership Excellence</a:t>
            </a:r>
            <a:endParaRPr lang="en-US" sz="3100" dirty="0"/>
          </a:p>
        </p:txBody>
      </p:sp>
      <p:sp>
        <p:nvSpPr>
          <p:cNvPr id="4" name="Text 1"/>
          <p:cNvSpPr/>
          <p:nvPr/>
        </p:nvSpPr>
        <p:spPr>
          <a:xfrm>
            <a:off x="793790" y="1797487"/>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Strategic partnerships with consulting powerhouses like McKinsey, PwC, and BCG can accelerate innovation and provide external validation, but success requires careful balance between external expertise and internal ownership.</a:t>
            </a:r>
            <a:endParaRPr lang="en-US" sz="1550" dirty="0"/>
          </a:p>
        </p:txBody>
      </p:sp>
      <p:sp>
        <p:nvSpPr>
          <p:cNvPr id="5" name="Text 2"/>
          <p:cNvSpPr/>
          <p:nvPr/>
        </p:nvSpPr>
        <p:spPr>
          <a:xfrm>
            <a:off x="793790" y="297334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6" name="Shape 3"/>
          <p:cNvSpPr/>
          <p:nvPr/>
        </p:nvSpPr>
        <p:spPr>
          <a:xfrm>
            <a:off x="793790" y="3287673"/>
            <a:ext cx="4593431" cy="22860"/>
          </a:xfrm>
          <a:prstGeom prst="rect">
            <a:avLst/>
          </a:prstGeom>
          <a:solidFill>
            <a:srgbClr val="1B54DA"/>
          </a:solidFill>
          <a:ln/>
        </p:spPr>
        <p:txBody>
          <a:bodyPr/>
          <a:lstStyle/>
          <a:p>
            <a:endParaRPr lang="en-US"/>
          </a:p>
        </p:txBody>
      </p:sp>
      <p:sp>
        <p:nvSpPr>
          <p:cNvPr id="7" name="Text 4"/>
          <p:cNvSpPr/>
          <p:nvPr/>
        </p:nvSpPr>
        <p:spPr>
          <a:xfrm>
            <a:off x="793790" y="343257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Leverage Expertise</a:t>
            </a:r>
            <a:endParaRPr lang="en-US" sz="1950" dirty="0"/>
          </a:p>
        </p:txBody>
      </p:sp>
      <p:sp>
        <p:nvSpPr>
          <p:cNvPr id="8" name="Text 5"/>
          <p:cNvSpPr/>
          <p:nvPr/>
        </p:nvSpPr>
        <p:spPr>
          <a:xfrm>
            <a:off x="793790" y="3861792"/>
            <a:ext cx="459343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Utilize consulting insights to validate strategic direction and challenge existing assumptions while maintaining decision-making authority within the enterprise.</a:t>
            </a:r>
            <a:endParaRPr lang="en-US" sz="1550" dirty="0"/>
          </a:p>
        </p:txBody>
      </p:sp>
      <p:sp>
        <p:nvSpPr>
          <p:cNvPr id="9" name="Text 6"/>
          <p:cNvSpPr/>
          <p:nvPr/>
        </p:nvSpPr>
        <p:spPr>
          <a:xfrm>
            <a:off x="5585579" y="297334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10" name="Shape 7"/>
          <p:cNvSpPr/>
          <p:nvPr/>
        </p:nvSpPr>
        <p:spPr>
          <a:xfrm>
            <a:off x="5585579" y="3287673"/>
            <a:ext cx="4593431" cy="22860"/>
          </a:xfrm>
          <a:prstGeom prst="rect">
            <a:avLst/>
          </a:prstGeom>
          <a:solidFill>
            <a:srgbClr val="1B54DA"/>
          </a:solidFill>
          <a:ln/>
        </p:spPr>
        <p:txBody>
          <a:bodyPr/>
          <a:lstStyle/>
          <a:p>
            <a:endParaRPr lang="en-US"/>
          </a:p>
        </p:txBody>
      </p:sp>
      <p:sp>
        <p:nvSpPr>
          <p:cNvPr id="11" name="Text 8"/>
          <p:cNvSpPr/>
          <p:nvPr/>
        </p:nvSpPr>
        <p:spPr>
          <a:xfrm>
            <a:off x="5585579" y="3432572"/>
            <a:ext cx="251340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Maintain Ownership</a:t>
            </a:r>
            <a:endParaRPr lang="en-US" sz="1950" dirty="0"/>
          </a:p>
        </p:txBody>
      </p:sp>
      <p:sp>
        <p:nvSpPr>
          <p:cNvPr id="12" name="Text 9"/>
          <p:cNvSpPr/>
          <p:nvPr/>
        </p:nvSpPr>
        <p:spPr>
          <a:xfrm>
            <a:off x="5585579" y="3861792"/>
            <a:ext cx="459343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Ensure accountability and strategic control remain with internal leadership teams to build sustainable transformation capabilities.</a:t>
            </a:r>
            <a:endParaRPr lang="en-US" sz="1550" dirty="0"/>
          </a:p>
        </p:txBody>
      </p:sp>
      <p:sp>
        <p:nvSpPr>
          <p:cNvPr id="13" name="Text 10"/>
          <p:cNvSpPr/>
          <p:nvPr/>
        </p:nvSpPr>
        <p:spPr>
          <a:xfrm>
            <a:off x="793790" y="547913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4" name="Shape 11"/>
          <p:cNvSpPr/>
          <p:nvPr/>
        </p:nvSpPr>
        <p:spPr>
          <a:xfrm>
            <a:off x="793790" y="5793462"/>
            <a:ext cx="9385221" cy="22860"/>
          </a:xfrm>
          <a:prstGeom prst="rect">
            <a:avLst/>
          </a:prstGeom>
          <a:solidFill>
            <a:srgbClr val="1B54DA"/>
          </a:solidFill>
          <a:ln/>
        </p:spPr>
        <p:txBody>
          <a:bodyPr/>
          <a:lstStyle/>
          <a:p>
            <a:endParaRPr lang="en-US"/>
          </a:p>
        </p:txBody>
      </p:sp>
      <p:sp>
        <p:nvSpPr>
          <p:cNvPr id="15" name="Text 12"/>
          <p:cNvSpPr/>
          <p:nvPr/>
        </p:nvSpPr>
        <p:spPr>
          <a:xfrm>
            <a:off x="793790" y="5938361"/>
            <a:ext cx="249221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Foster Collaboration</a:t>
            </a:r>
            <a:endParaRPr lang="en-US" sz="1950" dirty="0"/>
          </a:p>
        </p:txBody>
      </p:sp>
      <p:sp>
        <p:nvSpPr>
          <p:cNvPr id="16" name="Text 13"/>
          <p:cNvSpPr/>
          <p:nvPr/>
        </p:nvSpPr>
        <p:spPr>
          <a:xfrm>
            <a:off x="793790" y="6367582"/>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Create partnership models where internal teams and consultants complement each other's strengths for optimal transformation outcomes.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37022"/>
            <a:ext cx="11072574"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Balancing External Partnership with Internal Leadership</a:t>
            </a:r>
            <a:endParaRPr lang="en-US" sz="3100" dirty="0"/>
          </a:p>
        </p:txBody>
      </p:sp>
      <p:sp>
        <p:nvSpPr>
          <p:cNvPr id="3" name="Text 1"/>
          <p:cNvSpPr/>
          <p:nvPr/>
        </p:nvSpPr>
        <p:spPr>
          <a:xfrm>
            <a:off x="793790" y="1854756"/>
            <a:ext cx="4897755"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The Partnership Success Formula</a:t>
            </a:r>
            <a:endParaRPr lang="en-US" sz="2300" dirty="0"/>
          </a:p>
        </p:txBody>
      </p:sp>
      <p:sp>
        <p:nvSpPr>
          <p:cNvPr id="4" name="Text 2"/>
          <p:cNvSpPr/>
          <p:nvPr/>
        </p:nvSpPr>
        <p:spPr>
          <a:xfrm>
            <a:off x="793790" y="2425184"/>
            <a:ext cx="8578929"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most successful marketing transformation programs achieve optimal balance between external consulting expertise and internal organizational knowledge. This requires establishing clear boundaries, maintaining strategic ownership, and creating collaborative frameworks that leverage the best of both worlds.</a:t>
            </a:r>
            <a:endParaRPr lang="en-US" sz="1550" dirty="0"/>
          </a:p>
        </p:txBody>
      </p:sp>
      <p:sp>
        <p:nvSpPr>
          <p:cNvPr id="5" name="Text 3"/>
          <p:cNvSpPr/>
          <p:nvPr/>
        </p:nvSpPr>
        <p:spPr>
          <a:xfrm>
            <a:off x="1091446" y="3918585"/>
            <a:ext cx="8281273"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"External expertise accelerates innovation, but internal leadership ensures sustainable transformation."</a:t>
            </a:r>
            <a:endParaRPr lang="en-US" sz="1550" dirty="0"/>
          </a:p>
        </p:txBody>
      </p:sp>
      <p:sp>
        <p:nvSpPr>
          <p:cNvPr id="6" name="Shape 4"/>
          <p:cNvSpPr/>
          <p:nvPr/>
        </p:nvSpPr>
        <p:spPr>
          <a:xfrm>
            <a:off x="793790" y="3918585"/>
            <a:ext cx="22860" cy="635079"/>
          </a:xfrm>
          <a:prstGeom prst="rect">
            <a:avLst/>
          </a:prstGeom>
          <a:solidFill>
            <a:srgbClr val="1B54DA"/>
          </a:solidFill>
          <a:ln/>
        </p:spPr>
        <p:txBody>
          <a:bodyPr/>
          <a:lstStyle/>
          <a:p>
            <a:endParaRPr lang="en-US"/>
          </a:p>
        </p:txBody>
      </p:sp>
      <p:sp>
        <p:nvSpPr>
          <p:cNvPr id="7" name="Text 5"/>
          <p:cNvSpPr/>
          <p:nvPr/>
        </p:nvSpPr>
        <p:spPr>
          <a:xfrm>
            <a:off x="793790" y="4776907"/>
            <a:ext cx="8578929"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Leaders must actively manage these relationships to prevent over-dependence while maximizing value from consulting investments.</a:t>
            </a:r>
            <a:endParaRPr lang="en-US" sz="1550" dirty="0"/>
          </a:p>
        </p:txBody>
      </p:sp>
      <p:pic>
        <p:nvPicPr>
          <p:cNvPr id="8" name="Image 0" descr="preencoded.png"/>
          <p:cNvPicPr>
            <a:picLocks noChangeAspect="1"/>
          </p:cNvPicPr>
          <p:nvPr/>
        </p:nvPicPr>
        <p:blipFill>
          <a:blip r:embed="rId3"/>
          <a:stretch>
            <a:fillRect/>
          </a:stretch>
        </p:blipFill>
        <p:spPr>
          <a:xfrm>
            <a:off x="9864447" y="1879640"/>
            <a:ext cx="3805595" cy="3805595"/>
          </a:xfrm>
          <a:prstGeom prst="rect">
            <a:avLst/>
          </a:prstGeom>
        </p:spPr>
      </p:pic>
      <p:sp>
        <p:nvSpPr>
          <p:cNvPr id="9" name="Shape 6"/>
          <p:cNvSpPr/>
          <p:nvPr/>
        </p:nvSpPr>
        <p:spPr>
          <a:xfrm>
            <a:off x="793790" y="6131719"/>
            <a:ext cx="13042821" cy="1160740"/>
          </a:xfrm>
          <a:prstGeom prst="roundRect">
            <a:avLst>
              <a:gd name="adj" fmla="val 7182"/>
            </a:avLst>
          </a:prstGeom>
          <a:solidFill>
            <a:srgbClr val="B6D6FC"/>
          </a:solidFill>
          <a:ln/>
        </p:spPr>
        <p:txBody>
          <a:bodyPr/>
          <a:lstStyle/>
          <a:p>
            <a:endParaRPr lang="en-US"/>
          </a:p>
        </p:txBody>
      </p:sp>
      <p:pic>
        <p:nvPicPr>
          <p:cNvPr id="10" name="Image 1" descr="preencoded.png"/>
          <p:cNvPicPr>
            <a:picLocks noChangeAspect="1"/>
          </p:cNvPicPr>
          <p:nvPr/>
        </p:nvPicPr>
        <p:blipFill>
          <a:blip r:embed="rId4"/>
          <a:stretch>
            <a:fillRect/>
          </a:stretch>
        </p:blipFill>
        <p:spPr>
          <a:xfrm>
            <a:off x="992148" y="6419374"/>
            <a:ext cx="248007" cy="198358"/>
          </a:xfrm>
          <a:prstGeom prst="rect">
            <a:avLst/>
          </a:prstGeom>
        </p:spPr>
      </p:pic>
      <p:sp>
        <p:nvSpPr>
          <p:cNvPr id="11" name="Text 7"/>
          <p:cNvSpPr/>
          <p:nvPr/>
        </p:nvSpPr>
        <p:spPr>
          <a:xfrm>
            <a:off x="1438513" y="6379607"/>
            <a:ext cx="12199739"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bile" pitchFamily="34" charset="0"/>
                <a:ea typeface="Nobile" pitchFamily="34" charset="-122"/>
                <a:cs typeface="Nobile" pitchFamily="34" charset="-120"/>
              </a:rPr>
              <a:t>Successful partnerships require clear governance structures that define roles, responsibilities, and decision-making authority from project inception.</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894636"/>
            <a:ext cx="855940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Measuring Transformation Success</a:t>
            </a:r>
            <a:endParaRPr lang="en-US" sz="3900" dirty="0"/>
          </a:p>
        </p:txBody>
      </p:sp>
      <p:sp>
        <p:nvSpPr>
          <p:cNvPr id="3" name="Text 1"/>
          <p:cNvSpPr/>
          <p:nvPr/>
        </p:nvSpPr>
        <p:spPr>
          <a:xfrm>
            <a:off x="793790" y="191154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Transformation value must be continuously measured and communicated across three critical dimensions that demonstrate clear line of sight from program activities to enterprise outcomes.</a:t>
            </a:r>
            <a:endParaRPr lang="en-US" sz="1550" dirty="0"/>
          </a:p>
        </p:txBody>
      </p:sp>
      <p:sp>
        <p:nvSpPr>
          <p:cNvPr id="4" name="Text 2"/>
          <p:cNvSpPr/>
          <p:nvPr/>
        </p:nvSpPr>
        <p:spPr>
          <a:xfrm>
            <a:off x="2154912" y="4043839"/>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Customer Impact</a:t>
            </a:r>
            <a:endParaRPr lang="en-US" sz="1950" dirty="0"/>
          </a:p>
        </p:txBody>
      </p:sp>
      <p:sp>
        <p:nvSpPr>
          <p:cNvPr id="5" name="Text 3"/>
          <p:cNvSpPr/>
          <p:nvPr/>
        </p:nvSpPr>
        <p:spPr>
          <a:xfrm>
            <a:off x="793790" y="4473059"/>
            <a:ext cx="3842028" cy="1587698"/>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Enhanced personalization capabilities, improved engagement metrics, and elevated customer experience scores that directly correlate with retention and loyalty improvements.</a:t>
            </a:r>
            <a:endParaRPr lang="en-US" sz="1550" dirty="0"/>
          </a:p>
        </p:txBody>
      </p:sp>
      <p:pic>
        <p:nvPicPr>
          <p:cNvPr id="6" name="Image 0" descr="preencoded.png"/>
          <p:cNvPicPr>
            <a:picLocks noChangeAspect="1"/>
          </p:cNvPicPr>
          <p:nvPr/>
        </p:nvPicPr>
        <p:blipFill>
          <a:blip r:embed="rId3"/>
          <a:stretch>
            <a:fillRect/>
          </a:stretch>
        </p:blipFill>
        <p:spPr>
          <a:xfrm>
            <a:off x="5032653" y="2769870"/>
            <a:ext cx="4564975" cy="4564975"/>
          </a:xfrm>
          <a:prstGeom prst="rect">
            <a:avLst/>
          </a:prstGeom>
        </p:spPr>
      </p:pic>
      <p:pic>
        <p:nvPicPr>
          <p:cNvPr id="7" name="Image 1" descr="preencoded.png"/>
          <p:cNvPicPr>
            <a:picLocks noChangeAspect="1"/>
          </p:cNvPicPr>
          <p:nvPr/>
        </p:nvPicPr>
        <p:blipFill>
          <a:blip r:embed="rId4"/>
          <a:stretch>
            <a:fillRect/>
          </a:stretch>
        </p:blipFill>
        <p:spPr>
          <a:xfrm>
            <a:off x="5568851" y="4866739"/>
            <a:ext cx="296942" cy="371118"/>
          </a:xfrm>
          <a:prstGeom prst="rect">
            <a:avLst/>
          </a:prstGeom>
        </p:spPr>
      </p:pic>
      <p:sp>
        <p:nvSpPr>
          <p:cNvPr id="8" name="Text 4"/>
          <p:cNvSpPr/>
          <p:nvPr/>
        </p:nvSpPr>
        <p:spPr>
          <a:xfrm>
            <a:off x="9895284" y="2828211"/>
            <a:ext cx="273236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Operational Efficiency</a:t>
            </a:r>
            <a:endParaRPr lang="en-US" sz="1950" dirty="0"/>
          </a:p>
        </p:txBody>
      </p:sp>
      <p:sp>
        <p:nvSpPr>
          <p:cNvPr id="9" name="Text 5"/>
          <p:cNvSpPr/>
          <p:nvPr/>
        </p:nvSpPr>
        <p:spPr>
          <a:xfrm>
            <a:off x="9895284" y="3257431"/>
            <a:ext cx="394132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Reduced campaign cycle times, streamlined marketing processes, and improved MarTech ROI that demonstrate cost optimization and resource effectiveness.</a:t>
            </a:r>
            <a:endParaRPr lang="en-US" sz="1550" dirty="0"/>
          </a:p>
        </p:txBody>
      </p:sp>
      <p:pic>
        <p:nvPicPr>
          <p:cNvPr id="10" name="Image 2" descr="preencoded.png"/>
          <p:cNvPicPr>
            <a:picLocks noChangeAspect="1"/>
          </p:cNvPicPr>
          <p:nvPr/>
        </p:nvPicPr>
        <p:blipFill>
          <a:blip r:embed="rId5"/>
          <a:stretch>
            <a:fillRect/>
          </a:stretch>
        </p:blipFill>
        <p:spPr>
          <a:xfrm>
            <a:off x="5032653" y="2769870"/>
            <a:ext cx="4564975" cy="4564975"/>
          </a:xfrm>
          <a:prstGeom prst="rect">
            <a:avLst/>
          </a:prstGeom>
        </p:spPr>
      </p:pic>
      <p:pic>
        <p:nvPicPr>
          <p:cNvPr id="11" name="Image 3" descr="preencoded.png"/>
          <p:cNvPicPr>
            <a:picLocks noChangeAspect="1"/>
          </p:cNvPicPr>
          <p:nvPr/>
        </p:nvPicPr>
        <p:blipFill>
          <a:blip r:embed="rId6"/>
          <a:stretch>
            <a:fillRect/>
          </a:stretch>
        </p:blipFill>
        <p:spPr>
          <a:xfrm>
            <a:off x="7965460" y="3483114"/>
            <a:ext cx="296942" cy="371118"/>
          </a:xfrm>
          <a:prstGeom prst="rect">
            <a:avLst/>
          </a:prstGeom>
        </p:spPr>
      </p:pic>
      <p:sp>
        <p:nvSpPr>
          <p:cNvPr id="12" name="Text 6"/>
          <p:cNvSpPr/>
          <p:nvPr/>
        </p:nvSpPr>
        <p:spPr>
          <a:xfrm>
            <a:off x="9895284" y="525946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Business Growth</a:t>
            </a:r>
            <a:endParaRPr lang="en-US" sz="1950" dirty="0"/>
          </a:p>
        </p:txBody>
      </p:sp>
      <p:sp>
        <p:nvSpPr>
          <p:cNvPr id="13" name="Text 7"/>
          <p:cNvSpPr/>
          <p:nvPr/>
        </p:nvSpPr>
        <p:spPr>
          <a:xfrm>
            <a:off x="9895284" y="5688687"/>
            <a:ext cx="394132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Revenue acceleration, improved lead conversion rates, and enhanced market differentiation that validate transformation investment through measurable business outcomes.</a:t>
            </a:r>
            <a:endParaRPr lang="en-US" sz="1550" dirty="0"/>
          </a:p>
        </p:txBody>
      </p:sp>
      <p:pic>
        <p:nvPicPr>
          <p:cNvPr id="14" name="Image 4" descr="preencoded.png"/>
          <p:cNvPicPr>
            <a:picLocks noChangeAspect="1"/>
          </p:cNvPicPr>
          <p:nvPr/>
        </p:nvPicPr>
        <p:blipFill>
          <a:blip r:embed="rId7"/>
          <a:stretch>
            <a:fillRect/>
          </a:stretch>
        </p:blipFill>
        <p:spPr>
          <a:xfrm>
            <a:off x="5032653" y="2769870"/>
            <a:ext cx="4564975" cy="4564975"/>
          </a:xfrm>
          <a:prstGeom prst="rect">
            <a:avLst/>
          </a:prstGeom>
        </p:spPr>
      </p:pic>
      <p:pic>
        <p:nvPicPr>
          <p:cNvPr id="15" name="Image 5" descr="preencoded.png"/>
          <p:cNvPicPr>
            <a:picLocks noChangeAspect="1"/>
          </p:cNvPicPr>
          <p:nvPr/>
        </p:nvPicPr>
        <p:blipFill>
          <a:blip r:embed="rId8"/>
          <a:stretch>
            <a:fillRect/>
          </a:stretch>
        </p:blipFill>
        <p:spPr>
          <a:xfrm>
            <a:off x="7965460" y="6250365"/>
            <a:ext cx="296942" cy="3711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826419"/>
            <a:ext cx="966728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Key Performance Indicators Dashboard</a:t>
            </a:r>
            <a:endParaRPr lang="en-US" sz="3900" dirty="0"/>
          </a:p>
        </p:txBody>
      </p:sp>
      <p:sp>
        <p:nvSpPr>
          <p:cNvPr id="3" name="Text 1"/>
          <p:cNvSpPr/>
          <p:nvPr/>
        </p:nvSpPr>
        <p:spPr>
          <a:xfrm>
            <a:off x="793790" y="2942511"/>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23%</a:t>
            </a:r>
            <a:endParaRPr lang="en-US" sz="5150" dirty="0"/>
          </a:p>
        </p:txBody>
      </p:sp>
      <p:sp>
        <p:nvSpPr>
          <p:cNvPr id="4" name="Text 2"/>
          <p:cNvSpPr/>
          <p:nvPr/>
        </p:nvSpPr>
        <p:spPr>
          <a:xfrm>
            <a:off x="1090613" y="384548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Revenue Growth</a:t>
            </a:r>
            <a:endParaRPr lang="en-US" sz="1950" dirty="0"/>
          </a:p>
        </p:txBody>
      </p:sp>
      <p:sp>
        <p:nvSpPr>
          <p:cNvPr id="5" name="Text 3"/>
          <p:cNvSpPr/>
          <p:nvPr/>
        </p:nvSpPr>
        <p:spPr>
          <a:xfrm>
            <a:off x="793790" y="4274701"/>
            <a:ext cx="3074670"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Average increase in marketing-attributed revenue during transformation programs</a:t>
            </a:r>
            <a:endParaRPr lang="en-US" sz="1550" dirty="0"/>
          </a:p>
        </p:txBody>
      </p:sp>
      <p:sp>
        <p:nvSpPr>
          <p:cNvPr id="6" name="Text 4"/>
          <p:cNvSpPr/>
          <p:nvPr/>
        </p:nvSpPr>
        <p:spPr>
          <a:xfrm>
            <a:off x="4116467" y="2942511"/>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40%</a:t>
            </a:r>
            <a:endParaRPr lang="en-US" sz="5150" dirty="0"/>
          </a:p>
        </p:txBody>
      </p:sp>
      <p:sp>
        <p:nvSpPr>
          <p:cNvPr id="7" name="Text 5"/>
          <p:cNvSpPr/>
          <p:nvPr/>
        </p:nvSpPr>
        <p:spPr>
          <a:xfrm>
            <a:off x="4413290" y="384548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Process Efficiency</a:t>
            </a:r>
            <a:endParaRPr lang="en-US" sz="1950" dirty="0"/>
          </a:p>
        </p:txBody>
      </p:sp>
      <p:sp>
        <p:nvSpPr>
          <p:cNvPr id="8" name="Text 6"/>
          <p:cNvSpPr/>
          <p:nvPr/>
        </p:nvSpPr>
        <p:spPr>
          <a:xfrm>
            <a:off x="4116467" y="4274701"/>
            <a:ext cx="3074670" cy="127015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Reduction in campaign development cycle times through automation and optimization</a:t>
            </a:r>
            <a:endParaRPr lang="en-US" sz="1550" dirty="0"/>
          </a:p>
        </p:txBody>
      </p:sp>
      <p:sp>
        <p:nvSpPr>
          <p:cNvPr id="9" name="Text 7"/>
          <p:cNvSpPr/>
          <p:nvPr/>
        </p:nvSpPr>
        <p:spPr>
          <a:xfrm>
            <a:off x="7439144" y="2942511"/>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67%</a:t>
            </a:r>
            <a:endParaRPr lang="en-US" sz="5150" dirty="0"/>
          </a:p>
        </p:txBody>
      </p:sp>
      <p:sp>
        <p:nvSpPr>
          <p:cNvPr id="10" name="Text 8"/>
          <p:cNvSpPr/>
          <p:nvPr/>
        </p:nvSpPr>
        <p:spPr>
          <a:xfrm>
            <a:off x="7536180" y="3845481"/>
            <a:ext cx="2880598"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Customer Engagement</a:t>
            </a:r>
            <a:endParaRPr lang="en-US" sz="1950" dirty="0"/>
          </a:p>
        </p:txBody>
      </p:sp>
      <p:sp>
        <p:nvSpPr>
          <p:cNvPr id="11" name="Text 9"/>
          <p:cNvSpPr/>
          <p:nvPr/>
        </p:nvSpPr>
        <p:spPr>
          <a:xfrm>
            <a:off x="7439144" y="4274701"/>
            <a:ext cx="3074670"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Improvement in personalized marketing response rates across digital channels</a:t>
            </a:r>
            <a:endParaRPr lang="en-US" sz="1550" dirty="0"/>
          </a:p>
        </p:txBody>
      </p:sp>
      <p:sp>
        <p:nvSpPr>
          <p:cNvPr id="12" name="Text 10"/>
          <p:cNvSpPr/>
          <p:nvPr/>
        </p:nvSpPr>
        <p:spPr>
          <a:xfrm>
            <a:off x="10761821" y="2942511"/>
            <a:ext cx="30747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$2.3M</a:t>
            </a:r>
            <a:endParaRPr lang="en-US" sz="5150" dirty="0"/>
          </a:p>
        </p:txBody>
      </p:sp>
      <p:sp>
        <p:nvSpPr>
          <p:cNvPr id="13" name="Text 11"/>
          <p:cNvSpPr/>
          <p:nvPr/>
        </p:nvSpPr>
        <p:spPr>
          <a:xfrm>
            <a:off x="11058763" y="384548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Cost Savings</a:t>
            </a:r>
            <a:endParaRPr lang="en-US" sz="1950" dirty="0"/>
          </a:p>
        </p:txBody>
      </p:sp>
      <p:sp>
        <p:nvSpPr>
          <p:cNvPr id="14" name="Text 12"/>
          <p:cNvSpPr/>
          <p:nvPr/>
        </p:nvSpPr>
        <p:spPr>
          <a:xfrm>
            <a:off x="10761821" y="4274701"/>
            <a:ext cx="3074789"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Annual operational savings through MarTech consolidation and process optimization</a:t>
            </a:r>
            <a:endParaRPr lang="en-US" sz="1550" dirty="0"/>
          </a:p>
        </p:txBody>
      </p:sp>
      <p:sp>
        <p:nvSpPr>
          <p:cNvPr id="15" name="Text 13"/>
          <p:cNvSpPr/>
          <p:nvPr/>
        </p:nvSpPr>
        <p:spPr>
          <a:xfrm>
            <a:off x="793790" y="576810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These metrics represent typical enterprise-wide transformation outcomes when orchestrated through strategic program management approaches.</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1370</TotalTime>
  <Words>1081</Words>
  <Application>Microsoft Office PowerPoint</Application>
  <PresentationFormat>Custom</PresentationFormat>
  <Paragraphs>135</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Alexandria Light</vt:lpstr>
      <vt:lpstr>Alexandria</vt:lpstr>
      <vt:lpstr>Nobile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3</cp:revision>
  <dcterms:created xsi:type="dcterms:W3CDTF">2025-09-18T17:13:11Z</dcterms:created>
  <dcterms:modified xsi:type="dcterms:W3CDTF">2026-06-02T21:58:14Z</dcterms:modified>
</cp:coreProperties>
</file>