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Gelasio" panose="020B0604020202020204" charset="0"/>
      <p:regular r:id="rId18"/>
    </p:embeddedFont>
    <p:embeddedFont>
      <p:font typeface="Gelasio Semi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40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12401"/>
            <a:ext cx="7556421" cy="2835116"/>
          </a:xfrm>
          <a:prstGeom prst="rect">
            <a:avLst/>
          </a:prstGeom>
          <a:noFill/>
          <a:ln/>
        </p:spPr>
        <p:txBody>
          <a:bodyPr wrap="squar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How to Study for and Pass the PMI Program Management Professional (PgMP) Certification</a:t>
            </a:r>
            <a:endParaRPr lang="en-US" sz="4450" dirty="0"/>
          </a:p>
        </p:txBody>
      </p:sp>
      <p:sp>
        <p:nvSpPr>
          <p:cNvPr id="4" name="Text 1"/>
          <p:cNvSpPr/>
          <p:nvPr/>
        </p:nvSpPr>
        <p:spPr>
          <a:xfrm>
            <a:off x="793790" y="428767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The PMI Program Management Professional (PgMP) certification is one of the most prestigious credentials in project and program management. Designed for experienced professionals who manage multiple related projects, it demonstrates strategic alignment, leadership, and advanced program management expertise. This presentation will guide you through the process of preparing for and successfully passing the PgMP exam.</a:t>
            </a:r>
            <a:endParaRPr lang="en-US" sz="1750" dirty="0"/>
          </a:p>
        </p:txBody>
      </p:sp>
      <p:sp>
        <p:nvSpPr>
          <p:cNvPr id="5" name="Shape 2"/>
          <p:cNvSpPr/>
          <p:nvPr/>
        </p:nvSpPr>
        <p:spPr>
          <a:xfrm>
            <a:off x="793790" y="6737152"/>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91302" y="6869787"/>
            <a:ext cx="1678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Gelasio Medium" pitchFamily="34" charset="0"/>
                <a:ea typeface="Gelasio Medium" pitchFamily="34" charset="-122"/>
                <a:cs typeface="Gelasio Medium" pitchFamily="34" charset="-120"/>
              </a:rPr>
              <a:t>kW</a:t>
            </a:r>
            <a:endParaRPr lang="en-US" sz="750" dirty="0"/>
          </a:p>
        </p:txBody>
      </p:sp>
      <p:sp>
        <p:nvSpPr>
          <p:cNvPr id="7" name="Text 4"/>
          <p:cNvSpPr/>
          <p:nvPr/>
        </p:nvSpPr>
        <p:spPr>
          <a:xfrm>
            <a:off x="1270040" y="6720245"/>
            <a:ext cx="3091815" cy="396835"/>
          </a:xfrm>
          <a:prstGeom prst="rect">
            <a:avLst/>
          </a:prstGeom>
          <a:noFill/>
          <a:ln/>
        </p:spPr>
        <p:txBody>
          <a:bodyPr wrap="none" lIns="0" tIns="0" rIns="0" bIns="0" rtlCol="0" anchor="t"/>
          <a:lstStyle/>
          <a:p>
            <a:pPr marL="0" indent="0" algn="l">
              <a:lnSpc>
                <a:spcPts val="3100"/>
              </a:lnSpc>
              <a:buNone/>
            </a:pPr>
            <a:r>
              <a:rPr lang="en-US" sz="2200" b="1" dirty="0">
                <a:solidFill>
                  <a:srgbClr val="746558"/>
                </a:solidFill>
                <a:latin typeface="Gelasio Bold" pitchFamily="34" charset="0"/>
                <a:ea typeface="Gelasio Bold" pitchFamily="34" charset="-122"/>
                <a:cs typeface="Gelasi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60571"/>
            <a:ext cx="8935164" cy="708779"/>
          </a:xfrm>
          <a:prstGeom prst="rect">
            <a:avLst/>
          </a:prstGeom>
          <a:noFill/>
          <a:ln/>
        </p:spPr>
        <p:txBody>
          <a:bodyPr wrap="non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The Value of PgMP Certification</a:t>
            </a:r>
            <a:endParaRPr lang="en-US" sz="4450" dirty="0"/>
          </a:p>
        </p:txBody>
      </p:sp>
      <p:sp>
        <p:nvSpPr>
          <p:cNvPr id="3" name="Text 1"/>
          <p:cNvSpPr/>
          <p:nvPr/>
        </p:nvSpPr>
        <p:spPr>
          <a:xfrm>
            <a:off x="1837730" y="2371011"/>
            <a:ext cx="2854762" cy="354330"/>
          </a:xfrm>
          <a:prstGeom prst="rect">
            <a:avLst/>
          </a:prstGeom>
          <a:noFill/>
          <a:ln/>
        </p:spPr>
        <p:txBody>
          <a:bodyPr wrap="none" lIns="0" tIns="0" rIns="0" bIns="0" rtlCol="0" anchor="t"/>
          <a:lstStyle/>
          <a:p>
            <a:pPr marL="0" indent="0" algn="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Expertise Validation</a:t>
            </a:r>
            <a:endParaRPr lang="en-US" sz="2200" dirty="0"/>
          </a:p>
        </p:txBody>
      </p:sp>
      <p:sp>
        <p:nvSpPr>
          <p:cNvPr id="4" name="Text 2"/>
          <p:cNvSpPr/>
          <p:nvPr/>
        </p:nvSpPr>
        <p:spPr>
          <a:xfrm>
            <a:off x="793790" y="2861429"/>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746558"/>
                </a:solidFill>
                <a:latin typeface="Gelasio" pitchFamily="34" charset="0"/>
                <a:ea typeface="Gelasio" pitchFamily="34" charset="-122"/>
                <a:cs typeface="Gelasio" pitchFamily="34" charset="-120"/>
              </a:rPr>
              <a:t>Validates high-level program management expertise</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6" name="Text 3"/>
          <p:cNvSpPr/>
          <p:nvPr/>
        </p:nvSpPr>
        <p:spPr>
          <a:xfrm>
            <a:off x="6329482" y="2671405"/>
            <a:ext cx="133707"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1</a:t>
            </a:r>
            <a:endParaRPr lang="en-US" sz="2200" dirty="0"/>
          </a:p>
        </p:txBody>
      </p:sp>
      <p:sp>
        <p:nvSpPr>
          <p:cNvPr id="7" name="Text 4"/>
          <p:cNvSpPr/>
          <p:nvPr/>
        </p:nvSpPr>
        <p:spPr>
          <a:xfrm>
            <a:off x="9937790" y="2371011"/>
            <a:ext cx="2953941"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Career Enhancement</a:t>
            </a:r>
            <a:endParaRPr lang="en-US" sz="2200" dirty="0"/>
          </a:p>
        </p:txBody>
      </p:sp>
      <p:sp>
        <p:nvSpPr>
          <p:cNvPr id="8" name="Text 5"/>
          <p:cNvSpPr/>
          <p:nvPr/>
        </p:nvSpPr>
        <p:spPr>
          <a:xfrm>
            <a:off x="9937790" y="2861429"/>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Enhances career prospects and leadership opportunities</a:t>
            </a:r>
            <a:endParaRPr lang="en-US" sz="1750" dirty="0"/>
          </a:p>
        </p:txBody>
      </p:sp>
      <p:pic>
        <p:nvPicPr>
          <p:cNvPr id="9"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10" name="Text 6"/>
          <p:cNvSpPr/>
          <p:nvPr/>
        </p:nvSpPr>
        <p:spPr>
          <a:xfrm>
            <a:off x="8536305" y="3059906"/>
            <a:ext cx="171807"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2</a:t>
            </a:r>
            <a:endParaRPr lang="en-US" sz="2200" dirty="0"/>
          </a:p>
        </p:txBody>
      </p:sp>
      <p:sp>
        <p:nvSpPr>
          <p:cNvPr id="11" name="Text 7"/>
          <p:cNvSpPr/>
          <p:nvPr/>
        </p:nvSpPr>
        <p:spPr>
          <a:xfrm>
            <a:off x="9937790" y="48235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Strategic Skills</a:t>
            </a:r>
            <a:endParaRPr lang="en-US" sz="2200" dirty="0"/>
          </a:p>
        </p:txBody>
      </p:sp>
      <p:sp>
        <p:nvSpPr>
          <p:cNvPr id="12" name="Text 8"/>
          <p:cNvSpPr/>
          <p:nvPr/>
        </p:nvSpPr>
        <p:spPr>
          <a:xfrm>
            <a:off x="9937790" y="5313998"/>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Proves your ability to drive strategic business outcomes</a:t>
            </a:r>
            <a:endParaRPr lang="en-US" sz="1750" dirty="0"/>
          </a:p>
        </p:txBody>
      </p:sp>
      <p:pic>
        <p:nvPicPr>
          <p:cNvPr id="13"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4" name="Text 9"/>
          <p:cNvSpPr/>
          <p:nvPr/>
        </p:nvSpPr>
        <p:spPr>
          <a:xfrm>
            <a:off x="8148280" y="5285780"/>
            <a:ext cx="170855"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3</a:t>
            </a:r>
            <a:endParaRPr lang="en-US" sz="2200" dirty="0"/>
          </a:p>
        </p:txBody>
      </p:sp>
      <p:sp>
        <p:nvSpPr>
          <p:cNvPr id="15" name="Text 10"/>
          <p:cNvSpPr/>
          <p:nvPr/>
        </p:nvSpPr>
        <p:spPr>
          <a:xfrm>
            <a:off x="1819989" y="4823579"/>
            <a:ext cx="2872502" cy="354330"/>
          </a:xfrm>
          <a:prstGeom prst="rect">
            <a:avLst/>
          </a:prstGeom>
          <a:noFill/>
          <a:ln/>
        </p:spPr>
        <p:txBody>
          <a:bodyPr wrap="none" lIns="0" tIns="0" rIns="0" bIns="0" rtlCol="0" anchor="t"/>
          <a:lstStyle/>
          <a:p>
            <a:pPr marL="0" indent="0" algn="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Professional Growth</a:t>
            </a:r>
            <a:endParaRPr lang="en-US" sz="2200" dirty="0"/>
          </a:p>
        </p:txBody>
      </p:sp>
      <p:sp>
        <p:nvSpPr>
          <p:cNvPr id="16" name="Text 11"/>
          <p:cNvSpPr/>
          <p:nvPr/>
        </p:nvSpPr>
        <p:spPr>
          <a:xfrm>
            <a:off x="793790" y="5313998"/>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746558"/>
                </a:solidFill>
                <a:latin typeface="Gelasio" pitchFamily="34" charset="0"/>
                <a:ea typeface="Gelasio" pitchFamily="34" charset="-122"/>
                <a:cs typeface="Gelasio" pitchFamily="34" charset="-120"/>
              </a:rPr>
              <a:t>Demonstrates commitment to continuous professional development</a:t>
            </a:r>
            <a:endParaRPr lang="en-US" sz="1750" dirty="0"/>
          </a:p>
        </p:txBody>
      </p:sp>
      <p:pic>
        <p:nvPicPr>
          <p:cNvPr id="17" name="Image 3" descr="preencoded.png"/>
          <p:cNvPicPr>
            <a:picLocks noChangeAspect="1"/>
          </p:cNvPicPr>
          <p:nvPr/>
        </p:nvPicPr>
        <p:blipFill>
          <a:blip r:embed="rId6"/>
          <a:stretch>
            <a:fillRect/>
          </a:stretch>
        </p:blipFill>
        <p:spPr>
          <a:xfrm>
            <a:off x="5032653" y="1922978"/>
            <a:ext cx="4564975" cy="4564975"/>
          </a:xfrm>
          <a:prstGeom prst="rect">
            <a:avLst/>
          </a:prstGeom>
        </p:spPr>
      </p:pic>
      <p:sp>
        <p:nvSpPr>
          <p:cNvPr id="18" name="Text 12"/>
          <p:cNvSpPr/>
          <p:nvPr/>
        </p:nvSpPr>
        <p:spPr>
          <a:xfrm>
            <a:off x="5919430" y="4897279"/>
            <a:ext cx="176808"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4</a:t>
            </a:r>
            <a:endParaRPr lang="en-US" sz="2200" dirty="0"/>
          </a:p>
        </p:txBody>
      </p:sp>
      <p:sp>
        <p:nvSpPr>
          <p:cNvPr id="19" name="Text 13"/>
          <p:cNvSpPr/>
          <p:nvPr/>
        </p:nvSpPr>
        <p:spPr>
          <a:xfrm>
            <a:off x="793790" y="674310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The PgMP certification is a valuable investment in your career. It not only validates your expertise in program management but also opens doors to new opportunities and demonstrates your ability to drive strategic business outcomes.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2701"/>
          </a:xfrm>
          <a:prstGeom prst="rect">
            <a:avLst/>
          </a:prstGeom>
        </p:spPr>
      </p:pic>
      <p:sp>
        <p:nvSpPr>
          <p:cNvPr id="3" name="Text 0"/>
          <p:cNvSpPr/>
          <p:nvPr/>
        </p:nvSpPr>
        <p:spPr>
          <a:xfrm>
            <a:off x="717471" y="3218140"/>
            <a:ext cx="7226141" cy="640675"/>
          </a:xfrm>
          <a:prstGeom prst="rect">
            <a:avLst/>
          </a:prstGeom>
          <a:noFill/>
          <a:ln/>
        </p:spPr>
        <p:txBody>
          <a:bodyPr wrap="none" lIns="0" tIns="0" rIns="0" bIns="0" rtlCol="0" anchor="t"/>
          <a:lstStyle/>
          <a:p>
            <a:pPr marL="0" indent="0">
              <a:lnSpc>
                <a:spcPts val="5000"/>
              </a:lnSpc>
              <a:buNone/>
            </a:pPr>
            <a:r>
              <a:rPr lang="en-US" sz="4000" dirty="0">
                <a:solidFill>
                  <a:srgbClr val="484237"/>
                </a:solidFill>
                <a:latin typeface="Gelasio Semi Bold" pitchFamily="34" charset="0"/>
                <a:ea typeface="Gelasio Semi Bold" pitchFamily="34" charset="-122"/>
                <a:cs typeface="Gelasio Semi Bold" pitchFamily="34" charset="-120"/>
              </a:rPr>
              <a:t>Program Strategy Alignment</a:t>
            </a:r>
            <a:endParaRPr lang="en-US" sz="4000" dirty="0"/>
          </a:p>
        </p:txBody>
      </p:sp>
      <p:pic>
        <p:nvPicPr>
          <p:cNvPr id="4" name="Image 1" descr="preencoded.png"/>
          <p:cNvPicPr>
            <a:picLocks noChangeAspect="1"/>
          </p:cNvPicPr>
          <p:nvPr/>
        </p:nvPicPr>
        <p:blipFill>
          <a:blip r:embed="rId4"/>
          <a:stretch>
            <a:fillRect/>
          </a:stretch>
        </p:blipFill>
        <p:spPr>
          <a:xfrm>
            <a:off x="717471" y="4166235"/>
            <a:ext cx="3298865" cy="819983"/>
          </a:xfrm>
          <a:prstGeom prst="rect">
            <a:avLst/>
          </a:prstGeom>
        </p:spPr>
      </p:pic>
      <p:sp>
        <p:nvSpPr>
          <p:cNvPr id="5" name="Text 1"/>
          <p:cNvSpPr/>
          <p:nvPr/>
        </p:nvSpPr>
        <p:spPr>
          <a:xfrm>
            <a:off x="922377" y="5293638"/>
            <a:ext cx="2889052" cy="640556"/>
          </a:xfrm>
          <a:prstGeom prst="rect">
            <a:avLst/>
          </a:prstGeom>
          <a:noFill/>
          <a:ln/>
        </p:spPr>
        <p:txBody>
          <a:bodyPr wrap="square" lIns="0" tIns="0" rIns="0" bIns="0" rtlCol="0" anchor="t"/>
          <a:lstStyle/>
          <a:p>
            <a:pPr marL="0" indent="0" algn="l">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Understand Organizational Goals</a:t>
            </a:r>
            <a:endParaRPr lang="en-US" sz="2000" dirty="0"/>
          </a:p>
        </p:txBody>
      </p:sp>
      <p:sp>
        <p:nvSpPr>
          <p:cNvPr id="6" name="Text 2"/>
          <p:cNvSpPr/>
          <p:nvPr/>
        </p:nvSpPr>
        <p:spPr>
          <a:xfrm>
            <a:off x="922377" y="6057186"/>
            <a:ext cx="2889052" cy="1312069"/>
          </a:xfrm>
          <a:prstGeom prst="rect">
            <a:avLst/>
          </a:prstGeom>
          <a:noFill/>
          <a:ln/>
        </p:spPr>
        <p:txBody>
          <a:bodyPr wrap="square" lIns="0" tIns="0" rIns="0" bIns="0" rtlCol="0" anchor="t"/>
          <a:lstStyle/>
          <a:p>
            <a:pPr marL="0" indent="0" algn="l">
              <a:lnSpc>
                <a:spcPts val="2550"/>
              </a:lnSpc>
              <a:buNone/>
            </a:pPr>
            <a:r>
              <a:rPr lang="en-US" sz="1600" dirty="0">
                <a:solidFill>
                  <a:srgbClr val="746558"/>
                </a:solidFill>
                <a:latin typeface="Gelasio" pitchFamily="34" charset="0"/>
                <a:ea typeface="Gelasio" pitchFamily="34" charset="-122"/>
                <a:cs typeface="Gelasio" pitchFamily="34" charset="-120"/>
              </a:rPr>
              <a:t>Gain a deep understanding of the organization's strategic objectives and how programs contribute to them.</a:t>
            </a:r>
            <a:endParaRPr lang="en-US" sz="1600" dirty="0"/>
          </a:p>
        </p:txBody>
      </p:sp>
      <p:pic>
        <p:nvPicPr>
          <p:cNvPr id="7" name="Image 2" descr="preencoded.png"/>
          <p:cNvPicPr>
            <a:picLocks noChangeAspect="1"/>
          </p:cNvPicPr>
          <p:nvPr/>
        </p:nvPicPr>
        <p:blipFill>
          <a:blip r:embed="rId5"/>
          <a:stretch>
            <a:fillRect/>
          </a:stretch>
        </p:blipFill>
        <p:spPr>
          <a:xfrm>
            <a:off x="4016335" y="4166235"/>
            <a:ext cx="3298865" cy="819983"/>
          </a:xfrm>
          <a:prstGeom prst="rect">
            <a:avLst/>
          </a:prstGeom>
        </p:spPr>
      </p:pic>
      <p:sp>
        <p:nvSpPr>
          <p:cNvPr id="8" name="Text 3"/>
          <p:cNvSpPr/>
          <p:nvPr/>
        </p:nvSpPr>
        <p:spPr>
          <a:xfrm>
            <a:off x="4221242" y="5293638"/>
            <a:ext cx="2889052" cy="640556"/>
          </a:xfrm>
          <a:prstGeom prst="rect">
            <a:avLst/>
          </a:prstGeom>
          <a:noFill/>
          <a:ln/>
        </p:spPr>
        <p:txBody>
          <a:bodyPr wrap="square" lIns="0" tIns="0" rIns="0" bIns="0" rtlCol="0" anchor="t"/>
          <a:lstStyle/>
          <a:p>
            <a:pPr marL="0" indent="0" algn="l">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Align Program Objectives</a:t>
            </a:r>
            <a:endParaRPr lang="en-US" sz="2000" dirty="0"/>
          </a:p>
        </p:txBody>
      </p:sp>
      <p:sp>
        <p:nvSpPr>
          <p:cNvPr id="9" name="Text 4"/>
          <p:cNvSpPr/>
          <p:nvPr/>
        </p:nvSpPr>
        <p:spPr>
          <a:xfrm>
            <a:off x="4221242" y="6057186"/>
            <a:ext cx="2889052" cy="1312069"/>
          </a:xfrm>
          <a:prstGeom prst="rect">
            <a:avLst/>
          </a:prstGeom>
          <a:noFill/>
          <a:ln/>
        </p:spPr>
        <p:txBody>
          <a:bodyPr wrap="square" lIns="0" tIns="0" rIns="0" bIns="0" rtlCol="0" anchor="t"/>
          <a:lstStyle/>
          <a:p>
            <a:pPr marL="0" indent="0" algn="l">
              <a:lnSpc>
                <a:spcPts val="2550"/>
              </a:lnSpc>
              <a:buNone/>
            </a:pPr>
            <a:r>
              <a:rPr lang="en-US" sz="1600" dirty="0">
                <a:solidFill>
                  <a:srgbClr val="746558"/>
                </a:solidFill>
                <a:latin typeface="Gelasio" pitchFamily="34" charset="0"/>
                <a:ea typeface="Gelasio" pitchFamily="34" charset="-122"/>
                <a:cs typeface="Gelasio" pitchFamily="34" charset="-120"/>
              </a:rPr>
              <a:t>Ensure that program objectives are directly linked to and support the organization's strategic goals.</a:t>
            </a:r>
            <a:endParaRPr lang="en-US" sz="1600" dirty="0"/>
          </a:p>
        </p:txBody>
      </p:sp>
      <p:pic>
        <p:nvPicPr>
          <p:cNvPr id="10" name="Image 3" descr="preencoded.png"/>
          <p:cNvPicPr>
            <a:picLocks noChangeAspect="1"/>
          </p:cNvPicPr>
          <p:nvPr/>
        </p:nvPicPr>
        <p:blipFill>
          <a:blip r:embed="rId6"/>
          <a:stretch>
            <a:fillRect/>
          </a:stretch>
        </p:blipFill>
        <p:spPr>
          <a:xfrm>
            <a:off x="7315200" y="4166235"/>
            <a:ext cx="3298865" cy="819983"/>
          </a:xfrm>
          <a:prstGeom prst="rect">
            <a:avLst/>
          </a:prstGeom>
        </p:spPr>
      </p:pic>
      <p:sp>
        <p:nvSpPr>
          <p:cNvPr id="11" name="Text 5"/>
          <p:cNvSpPr/>
          <p:nvPr/>
        </p:nvSpPr>
        <p:spPr>
          <a:xfrm>
            <a:off x="7520107" y="5293638"/>
            <a:ext cx="2889052" cy="640556"/>
          </a:xfrm>
          <a:prstGeom prst="rect">
            <a:avLst/>
          </a:prstGeom>
          <a:noFill/>
          <a:ln/>
        </p:spPr>
        <p:txBody>
          <a:bodyPr wrap="square" lIns="0" tIns="0" rIns="0" bIns="0" rtlCol="0" anchor="t"/>
          <a:lstStyle/>
          <a:p>
            <a:pPr marL="0" indent="0" algn="l">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Monitor Strategic Alignment</a:t>
            </a:r>
            <a:endParaRPr lang="en-US" sz="2000" dirty="0"/>
          </a:p>
        </p:txBody>
      </p:sp>
      <p:sp>
        <p:nvSpPr>
          <p:cNvPr id="12" name="Text 6"/>
          <p:cNvSpPr/>
          <p:nvPr/>
        </p:nvSpPr>
        <p:spPr>
          <a:xfrm>
            <a:off x="7520107" y="6057186"/>
            <a:ext cx="2889052" cy="1312069"/>
          </a:xfrm>
          <a:prstGeom prst="rect">
            <a:avLst/>
          </a:prstGeom>
          <a:noFill/>
          <a:ln/>
        </p:spPr>
        <p:txBody>
          <a:bodyPr wrap="square" lIns="0" tIns="0" rIns="0" bIns="0" rtlCol="0" anchor="t"/>
          <a:lstStyle/>
          <a:p>
            <a:pPr marL="0" indent="0" algn="l">
              <a:lnSpc>
                <a:spcPts val="2550"/>
              </a:lnSpc>
              <a:buNone/>
            </a:pPr>
            <a:r>
              <a:rPr lang="en-US" sz="1600" dirty="0">
                <a:solidFill>
                  <a:srgbClr val="746558"/>
                </a:solidFill>
                <a:latin typeface="Gelasio" pitchFamily="34" charset="0"/>
                <a:ea typeface="Gelasio" pitchFamily="34" charset="-122"/>
                <a:cs typeface="Gelasio" pitchFamily="34" charset="-120"/>
              </a:rPr>
              <a:t>Continuously assess and adjust program activities to maintain alignment with evolving organizational strategies.</a:t>
            </a:r>
            <a:endParaRPr lang="en-US" sz="1600" dirty="0"/>
          </a:p>
        </p:txBody>
      </p:sp>
      <p:pic>
        <p:nvPicPr>
          <p:cNvPr id="13" name="Image 4" descr="preencoded.png"/>
          <p:cNvPicPr>
            <a:picLocks noChangeAspect="1"/>
          </p:cNvPicPr>
          <p:nvPr/>
        </p:nvPicPr>
        <p:blipFill>
          <a:blip r:embed="rId7"/>
          <a:stretch>
            <a:fillRect/>
          </a:stretch>
        </p:blipFill>
        <p:spPr>
          <a:xfrm>
            <a:off x="10614065" y="4166235"/>
            <a:ext cx="3298865" cy="819983"/>
          </a:xfrm>
          <a:prstGeom prst="rect">
            <a:avLst/>
          </a:prstGeom>
        </p:spPr>
      </p:pic>
      <p:sp>
        <p:nvSpPr>
          <p:cNvPr id="14" name="Text 7"/>
          <p:cNvSpPr/>
          <p:nvPr/>
        </p:nvSpPr>
        <p:spPr>
          <a:xfrm>
            <a:off x="10818971" y="5293638"/>
            <a:ext cx="2889052" cy="640556"/>
          </a:xfrm>
          <a:prstGeom prst="rect">
            <a:avLst/>
          </a:prstGeom>
          <a:noFill/>
          <a:ln/>
        </p:spPr>
        <p:txBody>
          <a:bodyPr wrap="square" lIns="0" tIns="0" rIns="0" bIns="0" rtlCol="0" anchor="t"/>
          <a:lstStyle/>
          <a:p>
            <a:pPr marL="0" indent="0" algn="l">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Communicate Strategic Value</a:t>
            </a:r>
            <a:endParaRPr lang="en-US" sz="2000" dirty="0"/>
          </a:p>
        </p:txBody>
      </p:sp>
      <p:sp>
        <p:nvSpPr>
          <p:cNvPr id="15" name="Text 8"/>
          <p:cNvSpPr/>
          <p:nvPr/>
        </p:nvSpPr>
        <p:spPr>
          <a:xfrm>
            <a:off x="10818971" y="6057186"/>
            <a:ext cx="2889052" cy="1312069"/>
          </a:xfrm>
          <a:prstGeom prst="rect">
            <a:avLst/>
          </a:prstGeom>
          <a:noFill/>
          <a:ln/>
        </p:spPr>
        <p:txBody>
          <a:bodyPr wrap="square" lIns="0" tIns="0" rIns="0" bIns="0" rtlCol="0" anchor="t"/>
          <a:lstStyle/>
          <a:p>
            <a:pPr marL="0" indent="0" algn="l">
              <a:lnSpc>
                <a:spcPts val="2550"/>
              </a:lnSpc>
              <a:buNone/>
            </a:pPr>
            <a:r>
              <a:rPr lang="en-US" sz="1600" dirty="0">
                <a:solidFill>
                  <a:srgbClr val="746558"/>
                </a:solidFill>
                <a:latin typeface="Gelasio" pitchFamily="34" charset="0"/>
                <a:ea typeface="Gelasio" pitchFamily="34" charset="-122"/>
                <a:cs typeface="Gelasio" pitchFamily="34" charset="-120"/>
              </a:rPr>
              <a:t>Effectively communicate how the program delivers strategic value to stakeholders at all levels.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386"/>
          </a:xfrm>
          <a:prstGeom prst="rect">
            <a:avLst/>
          </a:prstGeom>
        </p:spPr>
      </p:pic>
      <p:sp>
        <p:nvSpPr>
          <p:cNvPr id="3" name="Text 0"/>
          <p:cNvSpPr/>
          <p:nvPr/>
        </p:nvSpPr>
        <p:spPr>
          <a:xfrm>
            <a:off x="6163151" y="531733"/>
            <a:ext cx="7422356" cy="604242"/>
          </a:xfrm>
          <a:prstGeom prst="rect">
            <a:avLst/>
          </a:prstGeom>
          <a:noFill/>
          <a:ln/>
        </p:spPr>
        <p:txBody>
          <a:bodyPr wrap="none" lIns="0" tIns="0" rIns="0" bIns="0" rtlCol="0" anchor="t"/>
          <a:lstStyle/>
          <a:p>
            <a:pPr marL="0" indent="0">
              <a:lnSpc>
                <a:spcPts val="4750"/>
              </a:lnSpc>
              <a:buNone/>
            </a:pPr>
            <a:r>
              <a:rPr lang="en-US" sz="3800" dirty="0">
                <a:solidFill>
                  <a:srgbClr val="484237"/>
                </a:solidFill>
                <a:latin typeface="Gelasio Semi Bold" pitchFamily="34" charset="0"/>
                <a:ea typeface="Gelasio Semi Bold" pitchFamily="34" charset="-122"/>
                <a:cs typeface="Gelasio Semi Bold" pitchFamily="34" charset="-120"/>
              </a:rPr>
              <a:t>Program Benefits Management</a:t>
            </a:r>
            <a:endParaRPr lang="en-US" sz="3800" dirty="0"/>
          </a:p>
        </p:txBody>
      </p:sp>
      <p:sp>
        <p:nvSpPr>
          <p:cNvPr id="4" name="Shape 1"/>
          <p:cNvSpPr/>
          <p:nvPr/>
        </p:nvSpPr>
        <p:spPr>
          <a:xfrm>
            <a:off x="6441757" y="1426012"/>
            <a:ext cx="22860" cy="6273641"/>
          </a:xfrm>
          <a:prstGeom prst="roundRect">
            <a:avLst>
              <a:gd name="adj" fmla="val 126881"/>
            </a:avLst>
          </a:prstGeom>
          <a:solidFill>
            <a:srgbClr val="D4CEC3"/>
          </a:solidFill>
          <a:ln/>
        </p:spPr>
        <p:txBody>
          <a:bodyPr/>
          <a:lstStyle/>
          <a:p>
            <a:endParaRPr lang="en-US"/>
          </a:p>
        </p:txBody>
      </p:sp>
      <p:sp>
        <p:nvSpPr>
          <p:cNvPr id="5" name="Shape 2"/>
          <p:cNvSpPr/>
          <p:nvPr/>
        </p:nvSpPr>
        <p:spPr>
          <a:xfrm>
            <a:off x="6647855" y="1849636"/>
            <a:ext cx="676751" cy="22860"/>
          </a:xfrm>
          <a:prstGeom prst="roundRect">
            <a:avLst>
              <a:gd name="adj" fmla="val 126881"/>
            </a:avLst>
          </a:prstGeom>
          <a:solidFill>
            <a:srgbClr val="D4CEC3"/>
          </a:solidFill>
          <a:ln/>
        </p:spPr>
        <p:txBody>
          <a:bodyPr/>
          <a:lstStyle/>
          <a:p>
            <a:endParaRPr lang="en-US"/>
          </a:p>
        </p:txBody>
      </p:sp>
      <p:sp>
        <p:nvSpPr>
          <p:cNvPr id="6" name="Shape 3"/>
          <p:cNvSpPr/>
          <p:nvPr/>
        </p:nvSpPr>
        <p:spPr>
          <a:xfrm>
            <a:off x="6235660" y="1643539"/>
            <a:ext cx="435054" cy="435054"/>
          </a:xfrm>
          <a:prstGeom prst="roundRect">
            <a:avLst>
              <a:gd name="adj" fmla="val 6667"/>
            </a:avLst>
          </a:prstGeom>
          <a:solidFill>
            <a:srgbClr val="EEE8DD"/>
          </a:solidFill>
          <a:ln/>
        </p:spPr>
        <p:txBody>
          <a:bodyPr/>
          <a:lstStyle/>
          <a:p>
            <a:endParaRPr lang="en-US"/>
          </a:p>
        </p:txBody>
      </p:sp>
      <p:sp>
        <p:nvSpPr>
          <p:cNvPr id="7" name="Text 4"/>
          <p:cNvSpPr/>
          <p:nvPr/>
        </p:nvSpPr>
        <p:spPr>
          <a:xfrm>
            <a:off x="6384727" y="1716048"/>
            <a:ext cx="136803" cy="290036"/>
          </a:xfrm>
          <a:prstGeom prst="rect">
            <a:avLst/>
          </a:prstGeom>
          <a:noFill/>
          <a:ln/>
        </p:spPr>
        <p:txBody>
          <a:bodyPr wrap="none" lIns="0" tIns="0" rIns="0" bIns="0" rtlCol="0" anchor="t"/>
          <a:lstStyle/>
          <a:p>
            <a:pPr marL="0" indent="0" algn="ctr">
              <a:lnSpc>
                <a:spcPts val="2250"/>
              </a:lnSpc>
              <a:buNone/>
            </a:pPr>
            <a:r>
              <a:rPr lang="en-US" sz="2250" dirty="0">
                <a:solidFill>
                  <a:srgbClr val="746558"/>
                </a:solidFill>
                <a:latin typeface="Gelasio Semi Bold" pitchFamily="34" charset="0"/>
                <a:ea typeface="Gelasio Semi Bold" pitchFamily="34" charset="-122"/>
                <a:cs typeface="Gelasio Semi Bold" pitchFamily="34" charset="-120"/>
              </a:rPr>
              <a:t>1</a:t>
            </a:r>
            <a:endParaRPr lang="en-US" sz="2250" dirty="0"/>
          </a:p>
        </p:txBody>
      </p:sp>
      <p:sp>
        <p:nvSpPr>
          <p:cNvPr id="8" name="Text 5"/>
          <p:cNvSpPr/>
          <p:nvPr/>
        </p:nvSpPr>
        <p:spPr>
          <a:xfrm>
            <a:off x="7516654" y="1619369"/>
            <a:ext cx="2417088" cy="302062"/>
          </a:xfrm>
          <a:prstGeom prst="rect">
            <a:avLst/>
          </a:prstGeom>
          <a:noFill/>
          <a:ln/>
        </p:spPr>
        <p:txBody>
          <a:bodyPr wrap="none" lIns="0" tIns="0" rIns="0" bIns="0" rtlCol="0" anchor="t"/>
          <a:lstStyle/>
          <a:p>
            <a:pPr marL="0" indent="0" algn="l">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Identify Benefits</a:t>
            </a:r>
            <a:endParaRPr lang="en-US" sz="1900" dirty="0"/>
          </a:p>
        </p:txBody>
      </p:sp>
      <p:sp>
        <p:nvSpPr>
          <p:cNvPr id="9" name="Text 6"/>
          <p:cNvSpPr/>
          <p:nvPr/>
        </p:nvSpPr>
        <p:spPr>
          <a:xfrm>
            <a:off x="7516654" y="2037397"/>
            <a:ext cx="6436995" cy="618649"/>
          </a:xfrm>
          <a:prstGeom prst="rect">
            <a:avLst/>
          </a:prstGeom>
          <a:noFill/>
          <a:ln/>
        </p:spPr>
        <p:txBody>
          <a:bodyPr wrap="square" lIns="0" tIns="0" rIns="0" bIns="0" rtlCol="0" anchor="t"/>
          <a:lstStyle/>
          <a:p>
            <a:pPr marL="0" indent="0" algn="l">
              <a:lnSpc>
                <a:spcPts val="2400"/>
              </a:lnSpc>
              <a:buNone/>
            </a:pPr>
            <a:r>
              <a:rPr lang="en-US" sz="1500" dirty="0">
                <a:solidFill>
                  <a:srgbClr val="746558"/>
                </a:solidFill>
                <a:latin typeface="Gelasio" pitchFamily="34" charset="0"/>
                <a:ea typeface="Gelasio" pitchFamily="34" charset="-122"/>
                <a:cs typeface="Gelasio" pitchFamily="34" charset="-120"/>
              </a:rPr>
              <a:t>Clearly define and document the expected benefits of the program, both tangible and intangible.</a:t>
            </a:r>
            <a:endParaRPr lang="en-US" sz="1500" dirty="0"/>
          </a:p>
        </p:txBody>
      </p:sp>
      <p:sp>
        <p:nvSpPr>
          <p:cNvPr id="10" name="Shape 7"/>
          <p:cNvSpPr/>
          <p:nvPr/>
        </p:nvSpPr>
        <p:spPr>
          <a:xfrm>
            <a:off x="6647855" y="3466386"/>
            <a:ext cx="676751" cy="22860"/>
          </a:xfrm>
          <a:prstGeom prst="roundRect">
            <a:avLst>
              <a:gd name="adj" fmla="val 126881"/>
            </a:avLst>
          </a:prstGeom>
          <a:solidFill>
            <a:srgbClr val="D4CEC3"/>
          </a:solidFill>
          <a:ln/>
        </p:spPr>
        <p:txBody>
          <a:bodyPr/>
          <a:lstStyle/>
          <a:p>
            <a:endParaRPr lang="en-US"/>
          </a:p>
        </p:txBody>
      </p:sp>
      <p:sp>
        <p:nvSpPr>
          <p:cNvPr id="11" name="Shape 8"/>
          <p:cNvSpPr/>
          <p:nvPr/>
        </p:nvSpPr>
        <p:spPr>
          <a:xfrm>
            <a:off x="6235660" y="3260288"/>
            <a:ext cx="435054" cy="435054"/>
          </a:xfrm>
          <a:prstGeom prst="roundRect">
            <a:avLst>
              <a:gd name="adj" fmla="val 6667"/>
            </a:avLst>
          </a:prstGeom>
          <a:solidFill>
            <a:srgbClr val="EEE8DD"/>
          </a:solidFill>
          <a:ln/>
        </p:spPr>
        <p:txBody>
          <a:bodyPr/>
          <a:lstStyle/>
          <a:p>
            <a:endParaRPr lang="en-US"/>
          </a:p>
        </p:txBody>
      </p:sp>
      <p:sp>
        <p:nvSpPr>
          <p:cNvPr id="12" name="Text 9"/>
          <p:cNvSpPr/>
          <p:nvPr/>
        </p:nvSpPr>
        <p:spPr>
          <a:xfrm>
            <a:off x="6365319" y="3332798"/>
            <a:ext cx="175736" cy="290036"/>
          </a:xfrm>
          <a:prstGeom prst="rect">
            <a:avLst/>
          </a:prstGeom>
          <a:noFill/>
          <a:ln/>
        </p:spPr>
        <p:txBody>
          <a:bodyPr wrap="none" lIns="0" tIns="0" rIns="0" bIns="0" rtlCol="0" anchor="t"/>
          <a:lstStyle/>
          <a:p>
            <a:pPr marL="0" indent="0" algn="ctr">
              <a:lnSpc>
                <a:spcPts val="2250"/>
              </a:lnSpc>
              <a:buNone/>
            </a:pPr>
            <a:r>
              <a:rPr lang="en-US" sz="2250" dirty="0">
                <a:solidFill>
                  <a:srgbClr val="746558"/>
                </a:solidFill>
                <a:latin typeface="Gelasio Semi Bold" pitchFamily="34" charset="0"/>
                <a:ea typeface="Gelasio Semi Bold" pitchFamily="34" charset="-122"/>
                <a:cs typeface="Gelasio Semi Bold" pitchFamily="34" charset="-120"/>
              </a:rPr>
              <a:t>2</a:t>
            </a:r>
            <a:endParaRPr lang="en-US" sz="2250" dirty="0"/>
          </a:p>
        </p:txBody>
      </p:sp>
      <p:sp>
        <p:nvSpPr>
          <p:cNvPr id="13" name="Text 10"/>
          <p:cNvSpPr/>
          <p:nvPr/>
        </p:nvSpPr>
        <p:spPr>
          <a:xfrm>
            <a:off x="7516654" y="3236119"/>
            <a:ext cx="2990612" cy="302062"/>
          </a:xfrm>
          <a:prstGeom prst="rect">
            <a:avLst/>
          </a:prstGeom>
          <a:noFill/>
          <a:ln/>
        </p:spPr>
        <p:txBody>
          <a:bodyPr wrap="none" lIns="0" tIns="0" rIns="0" bIns="0" rtlCol="0" anchor="t"/>
          <a:lstStyle/>
          <a:p>
            <a:pPr marL="0" indent="0" algn="l">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Plan Benefits Realization</a:t>
            </a:r>
            <a:endParaRPr lang="en-US" sz="1900" dirty="0"/>
          </a:p>
        </p:txBody>
      </p:sp>
      <p:sp>
        <p:nvSpPr>
          <p:cNvPr id="14" name="Text 11"/>
          <p:cNvSpPr/>
          <p:nvPr/>
        </p:nvSpPr>
        <p:spPr>
          <a:xfrm>
            <a:off x="7516654" y="3654147"/>
            <a:ext cx="6436995" cy="618649"/>
          </a:xfrm>
          <a:prstGeom prst="rect">
            <a:avLst/>
          </a:prstGeom>
          <a:noFill/>
          <a:ln/>
        </p:spPr>
        <p:txBody>
          <a:bodyPr wrap="square" lIns="0" tIns="0" rIns="0" bIns="0" rtlCol="0" anchor="t"/>
          <a:lstStyle/>
          <a:p>
            <a:pPr marL="0" indent="0" algn="l">
              <a:lnSpc>
                <a:spcPts val="2400"/>
              </a:lnSpc>
              <a:buNone/>
            </a:pPr>
            <a:r>
              <a:rPr lang="en-US" sz="1500" dirty="0">
                <a:solidFill>
                  <a:srgbClr val="746558"/>
                </a:solidFill>
                <a:latin typeface="Gelasio" pitchFamily="34" charset="0"/>
                <a:ea typeface="Gelasio" pitchFamily="34" charset="-122"/>
                <a:cs typeface="Gelasio" pitchFamily="34" charset="-120"/>
              </a:rPr>
              <a:t>Develop a comprehensive plan for how and when benefits will be realized throughout the program lifecycle.</a:t>
            </a:r>
            <a:endParaRPr lang="en-US" sz="1500" dirty="0"/>
          </a:p>
        </p:txBody>
      </p:sp>
      <p:sp>
        <p:nvSpPr>
          <p:cNvPr id="15" name="Shape 12"/>
          <p:cNvSpPr/>
          <p:nvPr/>
        </p:nvSpPr>
        <p:spPr>
          <a:xfrm>
            <a:off x="6647855" y="5083135"/>
            <a:ext cx="676751" cy="22860"/>
          </a:xfrm>
          <a:prstGeom prst="roundRect">
            <a:avLst>
              <a:gd name="adj" fmla="val 126881"/>
            </a:avLst>
          </a:prstGeom>
          <a:solidFill>
            <a:srgbClr val="D4CEC3"/>
          </a:solidFill>
          <a:ln/>
        </p:spPr>
        <p:txBody>
          <a:bodyPr/>
          <a:lstStyle/>
          <a:p>
            <a:endParaRPr lang="en-US"/>
          </a:p>
        </p:txBody>
      </p:sp>
      <p:sp>
        <p:nvSpPr>
          <p:cNvPr id="16" name="Shape 13"/>
          <p:cNvSpPr/>
          <p:nvPr/>
        </p:nvSpPr>
        <p:spPr>
          <a:xfrm>
            <a:off x="6235660" y="4877038"/>
            <a:ext cx="435054" cy="435054"/>
          </a:xfrm>
          <a:prstGeom prst="roundRect">
            <a:avLst>
              <a:gd name="adj" fmla="val 6667"/>
            </a:avLst>
          </a:prstGeom>
          <a:solidFill>
            <a:srgbClr val="EEE8DD"/>
          </a:solidFill>
          <a:ln/>
        </p:spPr>
        <p:txBody>
          <a:bodyPr/>
          <a:lstStyle/>
          <a:p>
            <a:endParaRPr lang="en-US"/>
          </a:p>
        </p:txBody>
      </p:sp>
      <p:sp>
        <p:nvSpPr>
          <p:cNvPr id="17" name="Text 14"/>
          <p:cNvSpPr/>
          <p:nvPr/>
        </p:nvSpPr>
        <p:spPr>
          <a:xfrm>
            <a:off x="6365796" y="4949547"/>
            <a:ext cx="174784" cy="290036"/>
          </a:xfrm>
          <a:prstGeom prst="rect">
            <a:avLst/>
          </a:prstGeom>
          <a:noFill/>
          <a:ln/>
        </p:spPr>
        <p:txBody>
          <a:bodyPr wrap="none" lIns="0" tIns="0" rIns="0" bIns="0" rtlCol="0" anchor="t"/>
          <a:lstStyle/>
          <a:p>
            <a:pPr marL="0" indent="0" algn="ctr">
              <a:lnSpc>
                <a:spcPts val="2250"/>
              </a:lnSpc>
              <a:buNone/>
            </a:pPr>
            <a:r>
              <a:rPr lang="en-US" sz="2250" dirty="0">
                <a:solidFill>
                  <a:srgbClr val="746558"/>
                </a:solidFill>
                <a:latin typeface="Gelasio Semi Bold" pitchFamily="34" charset="0"/>
                <a:ea typeface="Gelasio Semi Bold" pitchFamily="34" charset="-122"/>
                <a:cs typeface="Gelasio Semi Bold" pitchFamily="34" charset="-120"/>
              </a:rPr>
              <a:t>3</a:t>
            </a:r>
            <a:endParaRPr lang="en-US" sz="2250" dirty="0"/>
          </a:p>
        </p:txBody>
      </p:sp>
      <p:sp>
        <p:nvSpPr>
          <p:cNvPr id="18" name="Text 15"/>
          <p:cNvSpPr/>
          <p:nvPr/>
        </p:nvSpPr>
        <p:spPr>
          <a:xfrm>
            <a:off x="7516654" y="4852868"/>
            <a:ext cx="2587585" cy="302062"/>
          </a:xfrm>
          <a:prstGeom prst="rect">
            <a:avLst/>
          </a:prstGeom>
          <a:noFill/>
          <a:ln/>
        </p:spPr>
        <p:txBody>
          <a:bodyPr wrap="none" lIns="0" tIns="0" rIns="0" bIns="0" rtlCol="0" anchor="t"/>
          <a:lstStyle/>
          <a:p>
            <a:pPr marL="0" indent="0" algn="l">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Monitor and Measure</a:t>
            </a:r>
            <a:endParaRPr lang="en-US" sz="1900" dirty="0"/>
          </a:p>
        </p:txBody>
      </p:sp>
      <p:sp>
        <p:nvSpPr>
          <p:cNvPr id="19" name="Text 16"/>
          <p:cNvSpPr/>
          <p:nvPr/>
        </p:nvSpPr>
        <p:spPr>
          <a:xfrm>
            <a:off x="7516654" y="5270897"/>
            <a:ext cx="6436995" cy="618649"/>
          </a:xfrm>
          <a:prstGeom prst="rect">
            <a:avLst/>
          </a:prstGeom>
          <a:noFill/>
          <a:ln/>
        </p:spPr>
        <p:txBody>
          <a:bodyPr wrap="square" lIns="0" tIns="0" rIns="0" bIns="0" rtlCol="0" anchor="t"/>
          <a:lstStyle/>
          <a:p>
            <a:pPr marL="0" indent="0" algn="l">
              <a:lnSpc>
                <a:spcPts val="2400"/>
              </a:lnSpc>
              <a:buNone/>
            </a:pPr>
            <a:r>
              <a:rPr lang="en-US" sz="1500" dirty="0">
                <a:solidFill>
                  <a:srgbClr val="746558"/>
                </a:solidFill>
                <a:latin typeface="Gelasio" pitchFamily="34" charset="0"/>
                <a:ea typeface="Gelasio" pitchFamily="34" charset="-122"/>
                <a:cs typeface="Gelasio" pitchFamily="34" charset="-120"/>
              </a:rPr>
              <a:t>Continuously track and measure the realization of benefits, adjusting the program as necessary to ensure delivery.</a:t>
            </a:r>
            <a:endParaRPr lang="en-US" sz="1500" dirty="0"/>
          </a:p>
        </p:txBody>
      </p:sp>
      <p:sp>
        <p:nvSpPr>
          <p:cNvPr id="20" name="Shape 17"/>
          <p:cNvSpPr/>
          <p:nvPr/>
        </p:nvSpPr>
        <p:spPr>
          <a:xfrm>
            <a:off x="6647855" y="6699885"/>
            <a:ext cx="676751" cy="22860"/>
          </a:xfrm>
          <a:prstGeom prst="roundRect">
            <a:avLst>
              <a:gd name="adj" fmla="val 126881"/>
            </a:avLst>
          </a:prstGeom>
          <a:solidFill>
            <a:srgbClr val="D4CEC3"/>
          </a:solidFill>
          <a:ln/>
        </p:spPr>
        <p:txBody>
          <a:bodyPr/>
          <a:lstStyle/>
          <a:p>
            <a:endParaRPr lang="en-US"/>
          </a:p>
        </p:txBody>
      </p:sp>
      <p:sp>
        <p:nvSpPr>
          <p:cNvPr id="21" name="Shape 18"/>
          <p:cNvSpPr/>
          <p:nvPr/>
        </p:nvSpPr>
        <p:spPr>
          <a:xfrm>
            <a:off x="6235660" y="6493788"/>
            <a:ext cx="435054" cy="435054"/>
          </a:xfrm>
          <a:prstGeom prst="roundRect">
            <a:avLst>
              <a:gd name="adj" fmla="val 6667"/>
            </a:avLst>
          </a:prstGeom>
          <a:solidFill>
            <a:srgbClr val="EEE8DD"/>
          </a:solidFill>
          <a:ln/>
        </p:spPr>
        <p:txBody>
          <a:bodyPr/>
          <a:lstStyle/>
          <a:p>
            <a:endParaRPr lang="en-US"/>
          </a:p>
        </p:txBody>
      </p:sp>
      <p:sp>
        <p:nvSpPr>
          <p:cNvPr id="22" name="Text 19"/>
          <p:cNvSpPr/>
          <p:nvPr/>
        </p:nvSpPr>
        <p:spPr>
          <a:xfrm>
            <a:off x="6362700" y="6566297"/>
            <a:ext cx="180856" cy="290036"/>
          </a:xfrm>
          <a:prstGeom prst="rect">
            <a:avLst/>
          </a:prstGeom>
          <a:noFill/>
          <a:ln/>
        </p:spPr>
        <p:txBody>
          <a:bodyPr wrap="none" lIns="0" tIns="0" rIns="0" bIns="0" rtlCol="0" anchor="t"/>
          <a:lstStyle/>
          <a:p>
            <a:pPr marL="0" indent="0" algn="ctr">
              <a:lnSpc>
                <a:spcPts val="2250"/>
              </a:lnSpc>
              <a:buNone/>
            </a:pPr>
            <a:r>
              <a:rPr lang="en-US" sz="2250" dirty="0">
                <a:solidFill>
                  <a:srgbClr val="746558"/>
                </a:solidFill>
                <a:latin typeface="Gelasio Semi Bold" pitchFamily="34" charset="0"/>
                <a:ea typeface="Gelasio Semi Bold" pitchFamily="34" charset="-122"/>
                <a:cs typeface="Gelasio Semi Bold" pitchFamily="34" charset="-120"/>
              </a:rPr>
              <a:t>4</a:t>
            </a:r>
            <a:endParaRPr lang="en-US" sz="2250" dirty="0"/>
          </a:p>
        </p:txBody>
      </p:sp>
      <p:sp>
        <p:nvSpPr>
          <p:cNvPr id="23" name="Text 20"/>
          <p:cNvSpPr/>
          <p:nvPr/>
        </p:nvSpPr>
        <p:spPr>
          <a:xfrm>
            <a:off x="7516654" y="6469618"/>
            <a:ext cx="2417088" cy="302062"/>
          </a:xfrm>
          <a:prstGeom prst="rect">
            <a:avLst/>
          </a:prstGeom>
          <a:noFill/>
          <a:ln/>
        </p:spPr>
        <p:txBody>
          <a:bodyPr wrap="none" lIns="0" tIns="0" rIns="0" bIns="0" rtlCol="0" anchor="t"/>
          <a:lstStyle/>
          <a:p>
            <a:pPr marL="0" indent="0" algn="l">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Sustain Benefits</a:t>
            </a:r>
            <a:endParaRPr lang="en-US" sz="1900" dirty="0"/>
          </a:p>
        </p:txBody>
      </p:sp>
      <p:sp>
        <p:nvSpPr>
          <p:cNvPr id="24" name="Text 21"/>
          <p:cNvSpPr/>
          <p:nvPr/>
        </p:nvSpPr>
        <p:spPr>
          <a:xfrm>
            <a:off x="7516654" y="6887647"/>
            <a:ext cx="6436995" cy="618649"/>
          </a:xfrm>
          <a:prstGeom prst="rect">
            <a:avLst/>
          </a:prstGeom>
          <a:noFill/>
          <a:ln/>
        </p:spPr>
        <p:txBody>
          <a:bodyPr wrap="square" lIns="0" tIns="0" rIns="0" bIns="0" rtlCol="0" anchor="t"/>
          <a:lstStyle/>
          <a:p>
            <a:pPr marL="0" indent="0" algn="l">
              <a:lnSpc>
                <a:spcPts val="2400"/>
              </a:lnSpc>
              <a:buNone/>
            </a:pPr>
            <a:r>
              <a:rPr lang="en-US" sz="1500" dirty="0">
                <a:solidFill>
                  <a:srgbClr val="746558"/>
                </a:solidFill>
                <a:latin typeface="Gelasio" pitchFamily="34" charset="0"/>
                <a:ea typeface="Gelasio" pitchFamily="34" charset="-122"/>
                <a:cs typeface="Gelasio" pitchFamily="34" charset="-120"/>
              </a:rPr>
              <a:t>Implement strategies to ensure that realized benefits are sustained beyond the program's completion.</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251109"/>
            <a:ext cx="9619536" cy="708779"/>
          </a:xfrm>
          <a:prstGeom prst="rect">
            <a:avLst/>
          </a:prstGeom>
          <a:noFill/>
          <a:ln/>
        </p:spPr>
        <p:txBody>
          <a:bodyPr wrap="non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Program Stakeholder Engagement</a:t>
            </a:r>
            <a:endParaRPr lang="en-US" sz="4450" dirty="0"/>
          </a:p>
        </p:txBody>
      </p:sp>
      <p:sp>
        <p:nvSpPr>
          <p:cNvPr id="3" name="Text 1"/>
          <p:cNvSpPr/>
          <p:nvPr/>
        </p:nvSpPr>
        <p:spPr>
          <a:xfrm>
            <a:off x="2027039" y="2682240"/>
            <a:ext cx="3005614" cy="354330"/>
          </a:xfrm>
          <a:prstGeom prst="rect">
            <a:avLst/>
          </a:prstGeom>
          <a:noFill/>
          <a:ln/>
        </p:spPr>
        <p:txBody>
          <a:bodyPr wrap="none" lIns="0" tIns="0" rIns="0" bIns="0" rtlCol="0" anchor="t"/>
          <a:lstStyle/>
          <a:p>
            <a:pPr marL="0" indent="0" algn="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Identify Stakeholders</a:t>
            </a:r>
            <a:endParaRPr lang="en-US" sz="2200" dirty="0"/>
          </a:p>
        </p:txBody>
      </p:sp>
      <p:sp>
        <p:nvSpPr>
          <p:cNvPr id="4" name="Text 2"/>
          <p:cNvSpPr/>
          <p:nvPr/>
        </p:nvSpPr>
        <p:spPr>
          <a:xfrm>
            <a:off x="793790" y="3172658"/>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746558"/>
                </a:solidFill>
                <a:latin typeface="Gelasio" pitchFamily="34" charset="0"/>
                <a:ea typeface="Gelasio" pitchFamily="34" charset="-122"/>
                <a:cs typeface="Gelasio" pitchFamily="34" charset="-120"/>
              </a:rPr>
              <a:t>Comprehensively identify all stakeholders impacted by or influencing the program.</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6416993" y="3637955"/>
            <a:ext cx="133707"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1</a:t>
            </a:r>
            <a:endParaRPr lang="en-US" sz="2200" dirty="0"/>
          </a:p>
        </p:txBody>
      </p:sp>
      <p:sp>
        <p:nvSpPr>
          <p:cNvPr id="7" name="Text 4"/>
          <p:cNvSpPr/>
          <p:nvPr/>
        </p:nvSpPr>
        <p:spPr>
          <a:xfrm>
            <a:off x="9597628" y="2682240"/>
            <a:ext cx="4178260"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Analyze Stakeholder Interests</a:t>
            </a:r>
            <a:endParaRPr lang="en-US" sz="2200" dirty="0"/>
          </a:p>
        </p:txBody>
      </p:sp>
      <p:sp>
        <p:nvSpPr>
          <p:cNvPr id="8" name="Text 5"/>
          <p:cNvSpPr/>
          <p:nvPr/>
        </p:nvSpPr>
        <p:spPr>
          <a:xfrm>
            <a:off x="9597628" y="3172658"/>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Understand the needs, expectations, and influence of each stakeholder group.</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060293" y="3637955"/>
            <a:ext cx="171807"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2</a:t>
            </a:r>
            <a:endParaRPr lang="en-US" sz="2200" dirty="0"/>
          </a:p>
        </p:txBody>
      </p:sp>
      <p:sp>
        <p:nvSpPr>
          <p:cNvPr id="11" name="Text 7"/>
          <p:cNvSpPr/>
          <p:nvPr/>
        </p:nvSpPr>
        <p:spPr>
          <a:xfrm>
            <a:off x="9597628" y="4776192"/>
            <a:ext cx="4238982" cy="708660"/>
          </a:xfrm>
          <a:prstGeom prst="rect">
            <a:avLst/>
          </a:prstGeom>
          <a:noFill/>
          <a:ln/>
        </p:spPr>
        <p:txBody>
          <a:bodyPr wrap="squar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Develop Engagement Strategies</a:t>
            </a:r>
            <a:endParaRPr lang="en-US" sz="2200" dirty="0"/>
          </a:p>
        </p:txBody>
      </p:sp>
      <p:sp>
        <p:nvSpPr>
          <p:cNvPr id="12" name="Text 8"/>
          <p:cNvSpPr/>
          <p:nvPr/>
        </p:nvSpPr>
        <p:spPr>
          <a:xfrm>
            <a:off x="9597628" y="5620941"/>
            <a:ext cx="4238982" cy="1088708"/>
          </a:xfrm>
          <a:prstGeom prst="rect">
            <a:avLst/>
          </a:prstGeom>
          <a:noFill/>
          <a:ln/>
        </p:spPr>
        <p:txBody>
          <a:bodyPr wrap="square" lIns="0" tIns="0" rIns="0" bIns="0" rtlCol="0" anchor="t"/>
          <a:lstStyle/>
          <a:p>
            <a:pPr marL="0" indent="0" algn="l">
              <a:lnSpc>
                <a:spcPts val="2850"/>
              </a:lnSpc>
              <a:buNone/>
            </a:pPr>
            <a:r>
              <a:rPr lang="en-US" sz="1750" dirty="0">
                <a:solidFill>
                  <a:srgbClr val="746558"/>
                </a:solidFill>
                <a:latin typeface="Gelasio" pitchFamily="34" charset="0"/>
                <a:ea typeface="Gelasio" pitchFamily="34" charset="-122"/>
                <a:cs typeface="Gelasio" pitchFamily="34" charset="-120"/>
              </a:rPr>
              <a:t>Create tailored strategies to effectively engage and communicate with different stakeholder groups.</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8060769" y="5300305"/>
            <a:ext cx="170855"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3</a:t>
            </a:r>
            <a:endParaRPr lang="en-US" sz="2200" dirty="0"/>
          </a:p>
        </p:txBody>
      </p:sp>
      <p:sp>
        <p:nvSpPr>
          <p:cNvPr id="15" name="Text 10"/>
          <p:cNvSpPr/>
          <p:nvPr/>
        </p:nvSpPr>
        <p:spPr>
          <a:xfrm>
            <a:off x="793790" y="4776192"/>
            <a:ext cx="4238863" cy="708660"/>
          </a:xfrm>
          <a:prstGeom prst="rect">
            <a:avLst/>
          </a:prstGeom>
          <a:noFill/>
          <a:ln/>
        </p:spPr>
        <p:txBody>
          <a:bodyPr wrap="square" lIns="0" tIns="0" rIns="0" bIns="0" rtlCol="0" anchor="t"/>
          <a:lstStyle/>
          <a:p>
            <a:pPr marL="0" indent="0" algn="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Manage Stakeholder Relationships</a:t>
            </a:r>
            <a:endParaRPr lang="en-US" sz="2200" dirty="0"/>
          </a:p>
        </p:txBody>
      </p:sp>
      <p:sp>
        <p:nvSpPr>
          <p:cNvPr id="16" name="Text 11"/>
          <p:cNvSpPr/>
          <p:nvPr/>
        </p:nvSpPr>
        <p:spPr>
          <a:xfrm>
            <a:off x="793790" y="5620941"/>
            <a:ext cx="4238863" cy="1088708"/>
          </a:xfrm>
          <a:prstGeom prst="rect">
            <a:avLst/>
          </a:prstGeom>
          <a:noFill/>
          <a:ln/>
        </p:spPr>
        <p:txBody>
          <a:bodyPr wrap="square" lIns="0" tIns="0" rIns="0" bIns="0" rtlCol="0" anchor="t"/>
          <a:lstStyle/>
          <a:p>
            <a:pPr marL="0" indent="0" algn="r">
              <a:lnSpc>
                <a:spcPts val="2850"/>
              </a:lnSpc>
              <a:buNone/>
            </a:pPr>
            <a:r>
              <a:rPr lang="en-US" sz="1750" dirty="0">
                <a:solidFill>
                  <a:srgbClr val="746558"/>
                </a:solidFill>
                <a:latin typeface="Gelasio" pitchFamily="34" charset="0"/>
                <a:ea typeface="Gelasio" pitchFamily="34" charset="-122"/>
                <a:cs typeface="Gelasio" pitchFamily="34" charset="-120"/>
              </a:rPr>
              <a:t>Continuously nurture and manage relationships with stakeholders throughout the program lifecycle.</a:t>
            </a:r>
            <a:endParaRPr lang="en-US" sz="1750" dirty="0"/>
          </a:p>
        </p:txBody>
      </p:sp>
      <p:pic>
        <p:nvPicPr>
          <p:cNvPr id="17" name="Image 3" descr="preencoded.png"/>
          <p:cNvPicPr>
            <a:picLocks noChangeAspect="1"/>
          </p:cNvPicPr>
          <p:nvPr/>
        </p:nvPicPr>
        <p:blipFill>
          <a:blip r:embed="rId6"/>
          <a:stretch>
            <a:fillRect/>
          </a:stretch>
        </p:blipFill>
        <p:spPr>
          <a:xfrm>
            <a:off x="5032653" y="2413516"/>
            <a:ext cx="4564975" cy="4564975"/>
          </a:xfrm>
          <a:prstGeom prst="rect">
            <a:avLst/>
          </a:prstGeom>
        </p:spPr>
      </p:pic>
      <p:sp>
        <p:nvSpPr>
          <p:cNvPr id="18" name="Text 12"/>
          <p:cNvSpPr/>
          <p:nvPr/>
        </p:nvSpPr>
        <p:spPr>
          <a:xfrm>
            <a:off x="6395442" y="5300305"/>
            <a:ext cx="176808" cy="453509"/>
          </a:xfrm>
          <a:prstGeom prst="rect">
            <a:avLst/>
          </a:prstGeom>
          <a:noFill/>
          <a:ln/>
        </p:spPr>
        <p:txBody>
          <a:bodyPr wrap="none" lIns="0" tIns="0" rIns="0" bIns="0" rtlCol="0" anchor="t"/>
          <a:lstStyle/>
          <a:p>
            <a:pPr marL="0" indent="0">
              <a:lnSpc>
                <a:spcPts val="3550"/>
              </a:lnSpc>
              <a:buNone/>
            </a:pPr>
            <a:r>
              <a:rPr lang="en-US" sz="2200" dirty="0">
                <a:solidFill>
                  <a:srgbClr val="746558"/>
                </a:solidFill>
                <a:latin typeface="Gelasio Semi Bold" pitchFamily="34" charset="0"/>
                <a:ea typeface="Gelasio Semi Bold" pitchFamily="34" charset="-122"/>
                <a:cs typeface="Gelasio Semi Bold" pitchFamily="34" charset="-120"/>
              </a:rPr>
              <a:t>4</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386"/>
          </a:xfrm>
          <a:prstGeom prst="rect">
            <a:avLst/>
          </a:prstGeom>
        </p:spPr>
      </p:pic>
      <p:sp>
        <p:nvSpPr>
          <p:cNvPr id="3" name="Text 0"/>
          <p:cNvSpPr/>
          <p:nvPr/>
        </p:nvSpPr>
        <p:spPr>
          <a:xfrm>
            <a:off x="676751" y="531733"/>
            <a:ext cx="5077539" cy="604242"/>
          </a:xfrm>
          <a:prstGeom prst="rect">
            <a:avLst/>
          </a:prstGeom>
          <a:noFill/>
          <a:ln/>
        </p:spPr>
        <p:txBody>
          <a:bodyPr wrap="none" lIns="0" tIns="0" rIns="0" bIns="0" rtlCol="0" anchor="t"/>
          <a:lstStyle/>
          <a:p>
            <a:pPr marL="0" indent="0">
              <a:lnSpc>
                <a:spcPts val="4750"/>
              </a:lnSpc>
              <a:buNone/>
            </a:pPr>
            <a:r>
              <a:rPr lang="en-US" sz="3800" dirty="0">
                <a:solidFill>
                  <a:srgbClr val="484237"/>
                </a:solidFill>
                <a:latin typeface="Gelasio Semi Bold" pitchFamily="34" charset="0"/>
                <a:ea typeface="Gelasio Semi Bold" pitchFamily="34" charset="-122"/>
                <a:cs typeface="Gelasio Semi Bold" pitchFamily="34" charset="-120"/>
              </a:rPr>
              <a:t>Program Governance</a:t>
            </a:r>
            <a:endParaRPr lang="en-US" sz="3800" dirty="0"/>
          </a:p>
        </p:txBody>
      </p:sp>
      <p:sp>
        <p:nvSpPr>
          <p:cNvPr id="4" name="Shape 1"/>
          <p:cNvSpPr/>
          <p:nvPr/>
        </p:nvSpPr>
        <p:spPr>
          <a:xfrm>
            <a:off x="676751" y="1426012"/>
            <a:ext cx="7790498" cy="1423392"/>
          </a:xfrm>
          <a:prstGeom prst="roundRect">
            <a:avLst>
              <a:gd name="adj" fmla="val 2038"/>
            </a:avLst>
          </a:prstGeom>
          <a:solidFill>
            <a:srgbClr val="EEE8DD"/>
          </a:solidFill>
          <a:ln/>
        </p:spPr>
        <p:txBody>
          <a:bodyPr/>
          <a:lstStyle/>
          <a:p>
            <a:endParaRPr lang="en-US"/>
          </a:p>
        </p:txBody>
      </p:sp>
      <p:sp>
        <p:nvSpPr>
          <p:cNvPr id="5" name="Text 2"/>
          <p:cNvSpPr/>
          <p:nvPr/>
        </p:nvSpPr>
        <p:spPr>
          <a:xfrm>
            <a:off x="870109" y="1619369"/>
            <a:ext cx="3784402" cy="302062"/>
          </a:xfrm>
          <a:prstGeom prst="rect">
            <a:avLst/>
          </a:prstGeom>
          <a:noFill/>
          <a:ln/>
        </p:spPr>
        <p:txBody>
          <a:bodyPr wrap="none" lIns="0" tIns="0" rIns="0" bIns="0" rtlCol="0" anchor="t"/>
          <a:lstStyle/>
          <a:p>
            <a:pPr marL="0" indent="0">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Establish Governance Structure</a:t>
            </a:r>
            <a:endParaRPr lang="en-US" sz="1900" dirty="0"/>
          </a:p>
        </p:txBody>
      </p:sp>
      <p:sp>
        <p:nvSpPr>
          <p:cNvPr id="6" name="Text 3"/>
          <p:cNvSpPr/>
          <p:nvPr/>
        </p:nvSpPr>
        <p:spPr>
          <a:xfrm>
            <a:off x="870109" y="2037397"/>
            <a:ext cx="7403783" cy="618649"/>
          </a:xfrm>
          <a:prstGeom prst="rect">
            <a:avLst/>
          </a:prstGeom>
          <a:noFill/>
          <a:ln/>
        </p:spPr>
        <p:txBody>
          <a:bodyPr wrap="square" lIns="0" tIns="0" rIns="0" bIns="0" rtlCol="0" anchor="t"/>
          <a:lstStyle/>
          <a:p>
            <a:pPr marL="0" indent="0">
              <a:lnSpc>
                <a:spcPts val="2400"/>
              </a:lnSpc>
              <a:buNone/>
            </a:pPr>
            <a:r>
              <a:rPr lang="en-US" sz="1500" dirty="0">
                <a:solidFill>
                  <a:srgbClr val="746558"/>
                </a:solidFill>
                <a:latin typeface="Gelasio" pitchFamily="34" charset="0"/>
                <a:ea typeface="Gelasio" pitchFamily="34" charset="-122"/>
                <a:cs typeface="Gelasio" pitchFamily="34" charset="-120"/>
              </a:rPr>
              <a:t>Define clear roles, responsibilities, and decision-making processes for program governance.</a:t>
            </a:r>
            <a:endParaRPr lang="en-US" sz="1500" dirty="0"/>
          </a:p>
        </p:txBody>
      </p:sp>
      <p:sp>
        <p:nvSpPr>
          <p:cNvPr id="7" name="Shape 4"/>
          <p:cNvSpPr/>
          <p:nvPr/>
        </p:nvSpPr>
        <p:spPr>
          <a:xfrm>
            <a:off x="676751" y="3042761"/>
            <a:ext cx="7790498" cy="1423392"/>
          </a:xfrm>
          <a:prstGeom prst="roundRect">
            <a:avLst>
              <a:gd name="adj" fmla="val 2038"/>
            </a:avLst>
          </a:prstGeom>
          <a:solidFill>
            <a:srgbClr val="EEE8DD"/>
          </a:solidFill>
          <a:ln/>
        </p:spPr>
        <p:txBody>
          <a:bodyPr/>
          <a:lstStyle/>
          <a:p>
            <a:endParaRPr lang="en-US"/>
          </a:p>
        </p:txBody>
      </p:sp>
      <p:sp>
        <p:nvSpPr>
          <p:cNvPr id="8" name="Text 5"/>
          <p:cNvSpPr/>
          <p:nvPr/>
        </p:nvSpPr>
        <p:spPr>
          <a:xfrm>
            <a:off x="870109" y="3236119"/>
            <a:ext cx="3850124" cy="302062"/>
          </a:xfrm>
          <a:prstGeom prst="rect">
            <a:avLst/>
          </a:prstGeom>
          <a:noFill/>
          <a:ln/>
        </p:spPr>
        <p:txBody>
          <a:bodyPr wrap="none" lIns="0" tIns="0" rIns="0" bIns="0" rtlCol="0" anchor="t"/>
          <a:lstStyle/>
          <a:p>
            <a:pPr marL="0" indent="0">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Implement Control Mechanisms</a:t>
            </a:r>
            <a:endParaRPr lang="en-US" sz="1900" dirty="0"/>
          </a:p>
        </p:txBody>
      </p:sp>
      <p:sp>
        <p:nvSpPr>
          <p:cNvPr id="9" name="Text 6"/>
          <p:cNvSpPr/>
          <p:nvPr/>
        </p:nvSpPr>
        <p:spPr>
          <a:xfrm>
            <a:off x="870109" y="3654147"/>
            <a:ext cx="7403783" cy="618649"/>
          </a:xfrm>
          <a:prstGeom prst="rect">
            <a:avLst/>
          </a:prstGeom>
          <a:noFill/>
          <a:ln/>
        </p:spPr>
        <p:txBody>
          <a:bodyPr wrap="square" lIns="0" tIns="0" rIns="0" bIns="0" rtlCol="0" anchor="t"/>
          <a:lstStyle/>
          <a:p>
            <a:pPr marL="0" indent="0">
              <a:lnSpc>
                <a:spcPts val="2400"/>
              </a:lnSpc>
              <a:buNone/>
            </a:pPr>
            <a:r>
              <a:rPr lang="en-US" sz="1500" dirty="0">
                <a:solidFill>
                  <a:srgbClr val="746558"/>
                </a:solidFill>
                <a:latin typeface="Gelasio" pitchFamily="34" charset="0"/>
                <a:ea typeface="Gelasio" pitchFamily="34" charset="-122"/>
                <a:cs typeface="Gelasio" pitchFamily="34" charset="-120"/>
              </a:rPr>
              <a:t>Develop and implement effective control mechanisms to monitor program performance and ensure alignment with organizational objectives.</a:t>
            </a:r>
            <a:endParaRPr lang="en-US" sz="1500" dirty="0"/>
          </a:p>
        </p:txBody>
      </p:sp>
      <p:sp>
        <p:nvSpPr>
          <p:cNvPr id="10" name="Shape 7"/>
          <p:cNvSpPr/>
          <p:nvPr/>
        </p:nvSpPr>
        <p:spPr>
          <a:xfrm>
            <a:off x="676751" y="4659511"/>
            <a:ext cx="7790498" cy="1423392"/>
          </a:xfrm>
          <a:prstGeom prst="roundRect">
            <a:avLst>
              <a:gd name="adj" fmla="val 2038"/>
            </a:avLst>
          </a:prstGeom>
          <a:solidFill>
            <a:srgbClr val="EEE8DD"/>
          </a:solidFill>
          <a:ln/>
        </p:spPr>
        <p:txBody>
          <a:bodyPr/>
          <a:lstStyle/>
          <a:p>
            <a:endParaRPr lang="en-US"/>
          </a:p>
        </p:txBody>
      </p:sp>
      <p:sp>
        <p:nvSpPr>
          <p:cNvPr id="11" name="Text 8"/>
          <p:cNvSpPr/>
          <p:nvPr/>
        </p:nvSpPr>
        <p:spPr>
          <a:xfrm>
            <a:off x="870109" y="4852868"/>
            <a:ext cx="3265051" cy="302062"/>
          </a:xfrm>
          <a:prstGeom prst="rect">
            <a:avLst/>
          </a:prstGeom>
          <a:noFill/>
          <a:ln/>
        </p:spPr>
        <p:txBody>
          <a:bodyPr wrap="none" lIns="0" tIns="0" rIns="0" bIns="0" rtlCol="0" anchor="t"/>
          <a:lstStyle/>
          <a:p>
            <a:pPr marL="0" indent="0">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Manage Program Decisions</a:t>
            </a:r>
            <a:endParaRPr lang="en-US" sz="1900" dirty="0"/>
          </a:p>
        </p:txBody>
      </p:sp>
      <p:sp>
        <p:nvSpPr>
          <p:cNvPr id="12" name="Text 9"/>
          <p:cNvSpPr/>
          <p:nvPr/>
        </p:nvSpPr>
        <p:spPr>
          <a:xfrm>
            <a:off x="870109" y="5270897"/>
            <a:ext cx="7403783" cy="618649"/>
          </a:xfrm>
          <a:prstGeom prst="rect">
            <a:avLst/>
          </a:prstGeom>
          <a:noFill/>
          <a:ln/>
        </p:spPr>
        <p:txBody>
          <a:bodyPr wrap="square" lIns="0" tIns="0" rIns="0" bIns="0" rtlCol="0" anchor="t"/>
          <a:lstStyle/>
          <a:p>
            <a:pPr marL="0" indent="0">
              <a:lnSpc>
                <a:spcPts val="2400"/>
              </a:lnSpc>
              <a:buNone/>
            </a:pPr>
            <a:r>
              <a:rPr lang="en-US" sz="1500" dirty="0">
                <a:solidFill>
                  <a:srgbClr val="746558"/>
                </a:solidFill>
                <a:latin typeface="Gelasio" pitchFamily="34" charset="0"/>
                <a:ea typeface="Gelasio" pitchFamily="34" charset="-122"/>
                <a:cs typeface="Gelasio" pitchFamily="34" charset="-120"/>
              </a:rPr>
              <a:t>Facilitate and manage decision-making processes at the program level, ensuring alignment with governance frameworks.</a:t>
            </a:r>
            <a:endParaRPr lang="en-US" sz="1500" dirty="0"/>
          </a:p>
        </p:txBody>
      </p:sp>
      <p:sp>
        <p:nvSpPr>
          <p:cNvPr id="13" name="Shape 10"/>
          <p:cNvSpPr/>
          <p:nvPr/>
        </p:nvSpPr>
        <p:spPr>
          <a:xfrm>
            <a:off x="676751" y="6276261"/>
            <a:ext cx="7790498" cy="1423392"/>
          </a:xfrm>
          <a:prstGeom prst="roundRect">
            <a:avLst>
              <a:gd name="adj" fmla="val 2038"/>
            </a:avLst>
          </a:prstGeom>
          <a:solidFill>
            <a:srgbClr val="EEE8DD"/>
          </a:solidFill>
          <a:ln/>
        </p:spPr>
        <p:txBody>
          <a:bodyPr/>
          <a:lstStyle/>
          <a:p>
            <a:endParaRPr lang="en-US"/>
          </a:p>
        </p:txBody>
      </p:sp>
      <p:sp>
        <p:nvSpPr>
          <p:cNvPr id="14" name="Text 11"/>
          <p:cNvSpPr/>
          <p:nvPr/>
        </p:nvSpPr>
        <p:spPr>
          <a:xfrm>
            <a:off x="870109" y="6469618"/>
            <a:ext cx="2416969" cy="302062"/>
          </a:xfrm>
          <a:prstGeom prst="rect">
            <a:avLst/>
          </a:prstGeom>
          <a:noFill/>
          <a:ln/>
        </p:spPr>
        <p:txBody>
          <a:bodyPr wrap="none" lIns="0" tIns="0" rIns="0" bIns="0" rtlCol="0" anchor="t"/>
          <a:lstStyle/>
          <a:p>
            <a:pPr marL="0" indent="0">
              <a:lnSpc>
                <a:spcPts val="2350"/>
              </a:lnSpc>
              <a:buNone/>
            </a:pPr>
            <a:r>
              <a:rPr lang="en-US" sz="1900" dirty="0">
                <a:solidFill>
                  <a:srgbClr val="746558"/>
                </a:solidFill>
                <a:latin typeface="Gelasio Semi Bold" pitchFamily="34" charset="0"/>
                <a:ea typeface="Gelasio Semi Bold" pitchFamily="34" charset="-122"/>
                <a:cs typeface="Gelasio Semi Bold" pitchFamily="34" charset="-120"/>
              </a:rPr>
              <a:t>Ensure Compliance</a:t>
            </a:r>
            <a:endParaRPr lang="en-US" sz="1900" dirty="0"/>
          </a:p>
        </p:txBody>
      </p:sp>
      <p:sp>
        <p:nvSpPr>
          <p:cNvPr id="15" name="Text 12"/>
          <p:cNvSpPr/>
          <p:nvPr/>
        </p:nvSpPr>
        <p:spPr>
          <a:xfrm>
            <a:off x="870109" y="6887647"/>
            <a:ext cx="7403783" cy="618649"/>
          </a:xfrm>
          <a:prstGeom prst="rect">
            <a:avLst/>
          </a:prstGeom>
          <a:noFill/>
          <a:ln/>
        </p:spPr>
        <p:txBody>
          <a:bodyPr wrap="square" lIns="0" tIns="0" rIns="0" bIns="0" rtlCol="0" anchor="t"/>
          <a:lstStyle/>
          <a:p>
            <a:pPr marL="0" indent="0">
              <a:lnSpc>
                <a:spcPts val="2400"/>
              </a:lnSpc>
              <a:buNone/>
            </a:pPr>
            <a:r>
              <a:rPr lang="en-US" sz="1500" dirty="0">
                <a:solidFill>
                  <a:srgbClr val="746558"/>
                </a:solidFill>
                <a:latin typeface="Gelasio" pitchFamily="34" charset="0"/>
                <a:ea typeface="Gelasio" pitchFamily="34" charset="-122"/>
                <a:cs typeface="Gelasio" pitchFamily="34" charset="-120"/>
              </a:rPr>
              <a:t>Ensure the program adheres to relevant organizational policies, standards, and regulatory requirements.</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28424" y="624007"/>
            <a:ext cx="8363664" cy="650319"/>
          </a:xfrm>
          <a:prstGeom prst="rect">
            <a:avLst/>
          </a:prstGeom>
          <a:noFill/>
          <a:ln/>
        </p:spPr>
        <p:txBody>
          <a:bodyPr wrap="none" lIns="0" tIns="0" rIns="0" bIns="0" rtlCol="0" anchor="t"/>
          <a:lstStyle/>
          <a:p>
            <a:pPr marL="0" indent="0">
              <a:lnSpc>
                <a:spcPts val="5100"/>
              </a:lnSpc>
              <a:buNone/>
            </a:pPr>
            <a:r>
              <a:rPr lang="en-US" sz="4050" dirty="0">
                <a:solidFill>
                  <a:srgbClr val="484237"/>
                </a:solidFill>
                <a:latin typeface="Gelasio Semi Bold" pitchFamily="34" charset="0"/>
                <a:ea typeface="Gelasio Semi Bold" pitchFamily="34" charset="-122"/>
                <a:cs typeface="Gelasio Semi Bold" pitchFamily="34" charset="-120"/>
              </a:rPr>
              <a:t>Program Life Cycle Management</a:t>
            </a:r>
            <a:endParaRPr lang="en-US" sz="4050" dirty="0"/>
          </a:p>
        </p:txBody>
      </p:sp>
      <p:sp>
        <p:nvSpPr>
          <p:cNvPr id="3" name="Shape 1"/>
          <p:cNvSpPr/>
          <p:nvPr/>
        </p:nvSpPr>
        <p:spPr>
          <a:xfrm>
            <a:off x="7303770" y="1690568"/>
            <a:ext cx="22860" cy="5915025"/>
          </a:xfrm>
          <a:prstGeom prst="roundRect">
            <a:avLst>
              <a:gd name="adj" fmla="val 136571"/>
            </a:avLst>
          </a:prstGeom>
          <a:solidFill>
            <a:srgbClr val="D4CEC3"/>
          </a:solidFill>
          <a:ln/>
        </p:spPr>
        <p:txBody>
          <a:bodyPr/>
          <a:lstStyle/>
          <a:p>
            <a:endParaRPr lang="en-US"/>
          </a:p>
        </p:txBody>
      </p:sp>
      <p:sp>
        <p:nvSpPr>
          <p:cNvPr id="4" name="Shape 2"/>
          <p:cNvSpPr/>
          <p:nvPr/>
        </p:nvSpPr>
        <p:spPr>
          <a:xfrm>
            <a:off x="6375499" y="2147292"/>
            <a:ext cx="728424" cy="22860"/>
          </a:xfrm>
          <a:prstGeom prst="roundRect">
            <a:avLst>
              <a:gd name="adj" fmla="val 136571"/>
            </a:avLst>
          </a:prstGeom>
          <a:solidFill>
            <a:srgbClr val="D4CEC3"/>
          </a:solidFill>
          <a:ln/>
        </p:spPr>
        <p:txBody>
          <a:bodyPr/>
          <a:lstStyle/>
          <a:p>
            <a:endParaRPr lang="en-US"/>
          </a:p>
        </p:txBody>
      </p:sp>
      <p:sp>
        <p:nvSpPr>
          <p:cNvPr id="5" name="Shape 3"/>
          <p:cNvSpPr/>
          <p:nvPr/>
        </p:nvSpPr>
        <p:spPr>
          <a:xfrm>
            <a:off x="7081064" y="1924645"/>
            <a:ext cx="468273" cy="468273"/>
          </a:xfrm>
          <a:prstGeom prst="roundRect">
            <a:avLst>
              <a:gd name="adj" fmla="val 6667"/>
            </a:avLst>
          </a:prstGeom>
          <a:solidFill>
            <a:srgbClr val="EEE8DD"/>
          </a:solidFill>
          <a:ln/>
        </p:spPr>
        <p:txBody>
          <a:bodyPr/>
          <a:lstStyle/>
          <a:p>
            <a:endParaRPr lang="en-US"/>
          </a:p>
        </p:txBody>
      </p:sp>
      <p:sp>
        <p:nvSpPr>
          <p:cNvPr id="6" name="Text 4"/>
          <p:cNvSpPr/>
          <p:nvPr/>
        </p:nvSpPr>
        <p:spPr>
          <a:xfrm>
            <a:off x="7241560" y="2002631"/>
            <a:ext cx="147280" cy="312182"/>
          </a:xfrm>
          <a:prstGeom prst="rect">
            <a:avLst/>
          </a:prstGeom>
          <a:noFill/>
          <a:ln/>
        </p:spPr>
        <p:txBody>
          <a:bodyPr wrap="none" lIns="0" tIns="0" rIns="0" bIns="0" rtlCol="0" anchor="t"/>
          <a:lstStyle/>
          <a:p>
            <a:pPr marL="0" indent="0" algn="ctr">
              <a:lnSpc>
                <a:spcPts val="2450"/>
              </a:lnSpc>
              <a:buNone/>
            </a:pPr>
            <a:r>
              <a:rPr lang="en-US" sz="2450" dirty="0">
                <a:solidFill>
                  <a:srgbClr val="746558"/>
                </a:solidFill>
                <a:latin typeface="Gelasio Semi Bold" pitchFamily="34" charset="0"/>
                <a:ea typeface="Gelasio Semi Bold" pitchFamily="34" charset="-122"/>
                <a:cs typeface="Gelasio Semi Bold" pitchFamily="34" charset="-120"/>
              </a:rPr>
              <a:t>1</a:t>
            </a:r>
            <a:endParaRPr lang="en-US" sz="2450" dirty="0"/>
          </a:p>
        </p:txBody>
      </p:sp>
      <p:sp>
        <p:nvSpPr>
          <p:cNvPr id="7" name="Text 5"/>
          <p:cNvSpPr/>
          <p:nvPr/>
        </p:nvSpPr>
        <p:spPr>
          <a:xfrm>
            <a:off x="3568898" y="1898690"/>
            <a:ext cx="2601635" cy="325160"/>
          </a:xfrm>
          <a:prstGeom prst="rect">
            <a:avLst/>
          </a:prstGeom>
          <a:noFill/>
          <a:ln/>
        </p:spPr>
        <p:txBody>
          <a:bodyPr wrap="none" lIns="0" tIns="0" rIns="0" bIns="0" rtlCol="0" anchor="t"/>
          <a:lstStyle/>
          <a:p>
            <a:pPr marL="0" indent="0" algn="r">
              <a:lnSpc>
                <a:spcPts val="2550"/>
              </a:lnSpc>
              <a:buNone/>
            </a:pPr>
            <a:r>
              <a:rPr lang="en-US" sz="2000" dirty="0">
                <a:solidFill>
                  <a:srgbClr val="746558"/>
                </a:solidFill>
                <a:latin typeface="Gelasio Semi Bold" pitchFamily="34" charset="0"/>
                <a:ea typeface="Gelasio Semi Bold" pitchFamily="34" charset="-122"/>
                <a:cs typeface="Gelasio Semi Bold" pitchFamily="34" charset="-120"/>
              </a:rPr>
              <a:t>Initiating</a:t>
            </a:r>
            <a:endParaRPr lang="en-US" sz="2000" dirty="0"/>
          </a:p>
        </p:txBody>
      </p:sp>
      <p:sp>
        <p:nvSpPr>
          <p:cNvPr id="8" name="Text 6"/>
          <p:cNvSpPr/>
          <p:nvPr/>
        </p:nvSpPr>
        <p:spPr>
          <a:xfrm>
            <a:off x="728424" y="2348627"/>
            <a:ext cx="5442109" cy="665798"/>
          </a:xfrm>
          <a:prstGeom prst="rect">
            <a:avLst/>
          </a:prstGeom>
          <a:noFill/>
          <a:ln/>
        </p:spPr>
        <p:txBody>
          <a:bodyPr wrap="square" lIns="0" tIns="0" rIns="0" bIns="0" rtlCol="0" anchor="t"/>
          <a:lstStyle/>
          <a:p>
            <a:pPr marL="0" indent="0" algn="r">
              <a:lnSpc>
                <a:spcPts val="2600"/>
              </a:lnSpc>
              <a:buNone/>
            </a:pPr>
            <a:r>
              <a:rPr lang="en-US" sz="1600" dirty="0">
                <a:solidFill>
                  <a:srgbClr val="746558"/>
                </a:solidFill>
                <a:latin typeface="Gelasio" pitchFamily="34" charset="0"/>
                <a:ea typeface="Gelasio" pitchFamily="34" charset="-122"/>
                <a:cs typeface="Gelasio" pitchFamily="34" charset="-120"/>
              </a:rPr>
              <a:t>Define the program vision, objectives, and high-level scope. Secure stakeholder buy-in and initial resources.</a:t>
            </a:r>
            <a:endParaRPr lang="en-US" sz="1600" dirty="0"/>
          </a:p>
        </p:txBody>
      </p:sp>
      <p:sp>
        <p:nvSpPr>
          <p:cNvPr id="9" name="Shape 7"/>
          <p:cNvSpPr/>
          <p:nvPr/>
        </p:nvSpPr>
        <p:spPr>
          <a:xfrm>
            <a:off x="7526476" y="3187898"/>
            <a:ext cx="728424" cy="22860"/>
          </a:xfrm>
          <a:prstGeom prst="roundRect">
            <a:avLst>
              <a:gd name="adj" fmla="val 136571"/>
            </a:avLst>
          </a:prstGeom>
          <a:solidFill>
            <a:srgbClr val="D4CEC3"/>
          </a:solidFill>
          <a:ln/>
        </p:spPr>
        <p:txBody>
          <a:bodyPr/>
          <a:lstStyle/>
          <a:p>
            <a:endParaRPr lang="en-US"/>
          </a:p>
        </p:txBody>
      </p:sp>
      <p:sp>
        <p:nvSpPr>
          <p:cNvPr id="10" name="Shape 8"/>
          <p:cNvSpPr/>
          <p:nvPr/>
        </p:nvSpPr>
        <p:spPr>
          <a:xfrm>
            <a:off x="7081064" y="2965252"/>
            <a:ext cx="468273" cy="468273"/>
          </a:xfrm>
          <a:prstGeom prst="roundRect">
            <a:avLst>
              <a:gd name="adj" fmla="val 6667"/>
            </a:avLst>
          </a:prstGeom>
          <a:solidFill>
            <a:srgbClr val="EEE8DD"/>
          </a:solidFill>
          <a:ln/>
        </p:spPr>
        <p:txBody>
          <a:bodyPr/>
          <a:lstStyle/>
          <a:p>
            <a:endParaRPr lang="en-US"/>
          </a:p>
        </p:txBody>
      </p:sp>
      <p:sp>
        <p:nvSpPr>
          <p:cNvPr id="11" name="Text 9"/>
          <p:cNvSpPr/>
          <p:nvPr/>
        </p:nvSpPr>
        <p:spPr>
          <a:xfrm>
            <a:off x="7220605" y="3043237"/>
            <a:ext cx="189190" cy="312182"/>
          </a:xfrm>
          <a:prstGeom prst="rect">
            <a:avLst/>
          </a:prstGeom>
          <a:noFill/>
          <a:ln/>
        </p:spPr>
        <p:txBody>
          <a:bodyPr wrap="none" lIns="0" tIns="0" rIns="0" bIns="0" rtlCol="0" anchor="t"/>
          <a:lstStyle/>
          <a:p>
            <a:pPr marL="0" indent="0" algn="ctr">
              <a:lnSpc>
                <a:spcPts val="2450"/>
              </a:lnSpc>
              <a:buNone/>
            </a:pPr>
            <a:r>
              <a:rPr lang="en-US" sz="2450" dirty="0">
                <a:solidFill>
                  <a:srgbClr val="746558"/>
                </a:solidFill>
                <a:latin typeface="Gelasio Semi Bold" pitchFamily="34" charset="0"/>
                <a:ea typeface="Gelasio Semi Bold" pitchFamily="34" charset="-122"/>
                <a:cs typeface="Gelasio Semi Bold" pitchFamily="34" charset="-120"/>
              </a:rPr>
              <a:t>2</a:t>
            </a:r>
            <a:endParaRPr lang="en-US" sz="2450" dirty="0"/>
          </a:p>
        </p:txBody>
      </p:sp>
      <p:sp>
        <p:nvSpPr>
          <p:cNvPr id="12" name="Text 10"/>
          <p:cNvSpPr/>
          <p:nvPr/>
        </p:nvSpPr>
        <p:spPr>
          <a:xfrm>
            <a:off x="8459867" y="2939296"/>
            <a:ext cx="2601635" cy="325160"/>
          </a:xfrm>
          <a:prstGeom prst="rect">
            <a:avLst/>
          </a:prstGeom>
          <a:noFill/>
          <a:ln/>
        </p:spPr>
        <p:txBody>
          <a:bodyPr wrap="none" lIns="0" tIns="0" rIns="0" bIns="0" rtlCol="0" anchor="t"/>
          <a:lstStyle/>
          <a:p>
            <a:pPr marL="0" indent="0" algn="l">
              <a:lnSpc>
                <a:spcPts val="2550"/>
              </a:lnSpc>
              <a:buNone/>
            </a:pPr>
            <a:r>
              <a:rPr lang="en-US" sz="2000" dirty="0">
                <a:solidFill>
                  <a:srgbClr val="746558"/>
                </a:solidFill>
                <a:latin typeface="Gelasio Semi Bold" pitchFamily="34" charset="0"/>
                <a:ea typeface="Gelasio Semi Bold" pitchFamily="34" charset="-122"/>
                <a:cs typeface="Gelasio Semi Bold" pitchFamily="34" charset="-120"/>
              </a:rPr>
              <a:t>Planning</a:t>
            </a:r>
            <a:endParaRPr lang="en-US" sz="2000" dirty="0"/>
          </a:p>
        </p:txBody>
      </p:sp>
      <p:sp>
        <p:nvSpPr>
          <p:cNvPr id="13" name="Text 11"/>
          <p:cNvSpPr/>
          <p:nvPr/>
        </p:nvSpPr>
        <p:spPr>
          <a:xfrm>
            <a:off x="8459867" y="3389233"/>
            <a:ext cx="5442109" cy="998696"/>
          </a:xfrm>
          <a:prstGeom prst="rect">
            <a:avLst/>
          </a:prstGeom>
          <a:noFill/>
          <a:ln/>
        </p:spPr>
        <p:txBody>
          <a:bodyPr wrap="square" lIns="0" tIns="0" rIns="0" bIns="0" rtlCol="0" anchor="t"/>
          <a:lstStyle/>
          <a:p>
            <a:pPr marL="0" indent="0" algn="l">
              <a:lnSpc>
                <a:spcPts val="2600"/>
              </a:lnSpc>
              <a:buNone/>
            </a:pPr>
            <a:r>
              <a:rPr lang="en-US" sz="1600" dirty="0">
                <a:solidFill>
                  <a:srgbClr val="746558"/>
                </a:solidFill>
                <a:latin typeface="Gelasio" pitchFamily="34" charset="0"/>
                <a:ea typeface="Gelasio" pitchFamily="34" charset="-122"/>
                <a:cs typeface="Gelasio" pitchFamily="34" charset="-120"/>
              </a:rPr>
              <a:t>Develop comprehensive program plans, including component projects, resources, and risk management strategies.</a:t>
            </a:r>
            <a:endParaRPr lang="en-US" sz="1600" dirty="0"/>
          </a:p>
        </p:txBody>
      </p:sp>
      <p:sp>
        <p:nvSpPr>
          <p:cNvPr id="14" name="Shape 12"/>
          <p:cNvSpPr/>
          <p:nvPr/>
        </p:nvSpPr>
        <p:spPr>
          <a:xfrm>
            <a:off x="6375499" y="4224338"/>
            <a:ext cx="728424" cy="22860"/>
          </a:xfrm>
          <a:prstGeom prst="roundRect">
            <a:avLst>
              <a:gd name="adj" fmla="val 136571"/>
            </a:avLst>
          </a:prstGeom>
          <a:solidFill>
            <a:srgbClr val="D4CEC3"/>
          </a:solidFill>
          <a:ln/>
        </p:spPr>
        <p:txBody>
          <a:bodyPr/>
          <a:lstStyle/>
          <a:p>
            <a:endParaRPr lang="en-US"/>
          </a:p>
        </p:txBody>
      </p:sp>
      <p:sp>
        <p:nvSpPr>
          <p:cNvPr id="15" name="Shape 13"/>
          <p:cNvSpPr/>
          <p:nvPr/>
        </p:nvSpPr>
        <p:spPr>
          <a:xfrm>
            <a:off x="7081064" y="4001691"/>
            <a:ext cx="468273" cy="468273"/>
          </a:xfrm>
          <a:prstGeom prst="roundRect">
            <a:avLst>
              <a:gd name="adj" fmla="val 6667"/>
            </a:avLst>
          </a:prstGeom>
          <a:solidFill>
            <a:srgbClr val="EEE8DD"/>
          </a:solidFill>
          <a:ln/>
        </p:spPr>
        <p:txBody>
          <a:bodyPr/>
          <a:lstStyle/>
          <a:p>
            <a:endParaRPr lang="en-US"/>
          </a:p>
        </p:txBody>
      </p:sp>
      <p:sp>
        <p:nvSpPr>
          <p:cNvPr id="16" name="Text 14"/>
          <p:cNvSpPr/>
          <p:nvPr/>
        </p:nvSpPr>
        <p:spPr>
          <a:xfrm>
            <a:off x="7221081" y="4079677"/>
            <a:ext cx="188119" cy="312182"/>
          </a:xfrm>
          <a:prstGeom prst="rect">
            <a:avLst/>
          </a:prstGeom>
          <a:noFill/>
          <a:ln/>
        </p:spPr>
        <p:txBody>
          <a:bodyPr wrap="none" lIns="0" tIns="0" rIns="0" bIns="0" rtlCol="0" anchor="t"/>
          <a:lstStyle/>
          <a:p>
            <a:pPr marL="0" indent="0" algn="ctr">
              <a:lnSpc>
                <a:spcPts val="2450"/>
              </a:lnSpc>
              <a:buNone/>
            </a:pPr>
            <a:r>
              <a:rPr lang="en-US" sz="2450" dirty="0">
                <a:solidFill>
                  <a:srgbClr val="746558"/>
                </a:solidFill>
                <a:latin typeface="Gelasio Semi Bold" pitchFamily="34" charset="0"/>
                <a:ea typeface="Gelasio Semi Bold" pitchFamily="34" charset="-122"/>
                <a:cs typeface="Gelasio Semi Bold" pitchFamily="34" charset="-120"/>
              </a:rPr>
              <a:t>3</a:t>
            </a:r>
            <a:endParaRPr lang="en-US" sz="2450" dirty="0"/>
          </a:p>
        </p:txBody>
      </p:sp>
      <p:sp>
        <p:nvSpPr>
          <p:cNvPr id="17" name="Text 15"/>
          <p:cNvSpPr/>
          <p:nvPr/>
        </p:nvSpPr>
        <p:spPr>
          <a:xfrm>
            <a:off x="3568898" y="3975735"/>
            <a:ext cx="2601635" cy="325160"/>
          </a:xfrm>
          <a:prstGeom prst="rect">
            <a:avLst/>
          </a:prstGeom>
          <a:noFill/>
          <a:ln/>
        </p:spPr>
        <p:txBody>
          <a:bodyPr wrap="none" lIns="0" tIns="0" rIns="0" bIns="0" rtlCol="0" anchor="t"/>
          <a:lstStyle/>
          <a:p>
            <a:pPr marL="0" indent="0" algn="r">
              <a:lnSpc>
                <a:spcPts val="2550"/>
              </a:lnSpc>
              <a:buNone/>
            </a:pPr>
            <a:r>
              <a:rPr lang="en-US" sz="2000" dirty="0">
                <a:solidFill>
                  <a:srgbClr val="746558"/>
                </a:solidFill>
                <a:latin typeface="Gelasio Semi Bold" pitchFamily="34" charset="0"/>
                <a:ea typeface="Gelasio Semi Bold" pitchFamily="34" charset="-122"/>
                <a:cs typeface="Gelasio Semi Bold" pitchFamily="34" charset="-120"/>
              </a:rPr>
              <a:t>Executing</a:t>
            </a:r>
            <a:endParaRPr lang="en-US" sz="2000" dirty="0"/>
          </a:p>
        </p:txBody>
      </p:sp>
      <p:sp>
        <p:nvSpPr>
          <p:cNvPr id="18" name="Text 16"/>
          <p:cNvSpPr/>
          <p:nvPr/>
        </p:nvSpPr>
        <p:spPr>
          <a:xfrm>
            <a:off x="728424" y="4425672"/>
            <a:ext cx="5442109" cy="665798"/>
          </a:xfrm>
          <a:prstGeom prst="rect">
            <a:avLst/>
          </a:prstGeom>
          <a:noFill/>
          <a:ln/>
        </p:spPr>
        <p:txBody>
          <a:bodyPr wrap="square" lIns="0" tIns="0" rIns="0" bIns="0" rtlCol="0" anchor="t"/>
          <a:lstStyle/>
          <a:p>
            <a:pPr marL="0" indent="0" algn="r">
              <a:lnSpc>
                <a:spcPts val="2600"/>
              </a:lnSpc>
              <a:buNone/>
            </a:pPr>
            <a:r>
              <a:rPr lang="en-US" sz="1600" dirty="0">
                <a:solidFill>
                  <a:srgbClr val="746558"/>
                </a:solidFill>
                <a:latin typeface="Gelasio" pitchFamily="34" charset="0"/>
                <a:ea typeface="Gelasio" pitchFamily="34" charset="-122"/>
                <a:cs typeface="Gelasio" pitchFamily="34" charset="-120"/>
              </a:rPr>
              <a:t>Coordinate and oversee the execution of component projects, ensuring alignment and integration.</a:t>
            </a:r>
            <a:endParaRPr lang="en-US" sz="1600" dirty="0"/>
          </a:p>
        </p:txBody>
      </p:sp>
      <p:sp>
        <p:nvSpPr>
          <p:cNvPr id="19" name="Shape 17"/>
          <p:cNvSpPr/>
          <p:nvPr/>
        </p:nvSpPr>
        <p:spPr>
          <a:xfrm>
            <a:off x="7526476" y="5260896"/>
            <a:ext cx="728424" cy="22860"/>
          </a:xfrm>
          <a:prstGeom prst="roundRect">
            <a:avLst>
              <a:gd name="adj" fmla="val 136571"/>
            </a:avLst>
          </a:prstGeom>
          <a:solidFill>
            <a:srgbClr val="D4CEC3"/>
          </a:solidFill>
          <a:ln/>
        </p:spPr>
        <p:txBody>
          <a:bodyPr/>
          <a:lstStyle/>
          <a:p>
            <a:endParaRPr lang="en-US"/>
          </a:p>
        </p:txBody>
      </p:sp>
      <p:sp>
        <p:nvSpPr>
          <p:cNvPr id="20" name="Shape 18"/>
          <p:cNvSpPr/>
          <p:nvPr/>
        </p:nvSpPr>
        <p:spPr>
          <a:xfrm>
            <a:off x="7081064" y="5038249"/>
            <a:ext cx="468273" cy="468273"/>
          </a:xfrm>
          <a:prstGeom prst="roundRect">
            <a:avLst>
              <a:gd name="adj" fmla="val 6667"/>
            </a:avLst>
          </a:prstGeom>
          <a:solidFill>
            <a:srgbClr val="EEE8DD"/>
          </a:solidFill>
          <a:ln/>
        </p:spPr>
        <p:txBody>
          <a:bodyPr/>
          <a:lstStyle/>
          <a:p>
            <a:endParaRPr lang="en-US"/>
          </a:p>
        </p:txBody>
      </p:sp>
      <p:sp>
        <p:nvSpPr>
          <p:cNvPr id="21" name="Text 19"/>
          <p:cNvSpPr/>
          <p:nvPr/>
        </p:nvSpPr>
        <p:spPr>
          <a:xfrm>
            <a:off x="7217866" y="5116235"/>
            <a:ext cx="194667" cy="312182"/>
          </a:xfrm>
          <a:prstGeom prst="rect">
            <a:avLst/>
          </a:prstGeom>
          <a:noFill/>
          <a:ln/>
        </p:spPr>
        <p:txBody>
          <a:bodyPr wrap="none" lIns="0" tIns="0" rIns="0" bIns="0" rtlCol="0" anchor="t"/>
          <a:lstStyle/>
          <a:p>
            <a:pPr marL="0" indent="0" algn="ctr">
              <a:lnSpc>
                <a:spcPts val="2450"/>
              </a:lnSpc>
              <a:buNone/>
            </a:pPr>
            <a:r>
              <a:rPr lang="en-US" sz="2450" dirty="0">
                <a:solidFill>
                  <a:srgbClr val="746558"/>
                </a:solidFill>
                <a:latin typeface="Gelasio Semi Bold" pitchFamily="34" charset="0"/>
                <a:ea typeface="Gelasio Semi Bold" pitchFamily="34" charset="-122"/>
                <a:cs typeface="Gelasio Semi Bold" pitchFamily="34" charset="-120"/>
              </a:rPr>
              <a:t>4</a:t>
            </a:r>
            <a:endParaRPr lang="en-US" sz="2450" dirty="0"/>
          </a:p>
        </p:txBody>
      </p:sp>
      <p:sp>
        <p:nvSpPr>
          <p:cNvPr id="22" name="Text 20"/>
          <p:cNvSpPr/>
          <p:nvPr/>
        </p:nvSpPr>
        <p:spPr>
          <a:xfrm>
            <a:off x="8459867" y="5012293"/>
            <a:ext cx="2601635" cy="325160"/>
          </a:xfrm>
          <a:prstGeom prst="rect">
            <a:avLst/>
          </a:prstGeom>
          <a:noFill/>
          <a:ln/>
        </p:spPr>
        <p:txBody>
          <a:bodyPr wrap="none" lIns="0" tIns="0" rIns="0" bIns="0" rtlCol="0" anchor="t"/>
          <a:lstStyle/>
          <a:p>
            <a:pPr marL="0" indent="0" algn="l">
              <a:lnSpc>
                <a:spcPts val="2550"/>
              </a:lnSpc>
              <a:buNone/>
            </a:pPr>
            <a:r>
              <a:rPr lang="en-US" sz="2000" dirty="0">
                <a:solidFill>
                  <a:srgbClr val="746558"/>
                </a:solidFill>
                <a:latin typeface="Gelasio Semi Bold" pitchFamily="34" charset="0"/>
                <a:ea typeface="Gelasio Semi Bold" pitchFamily="34" charset="-122"/>
                <a:cs typeface="Gelasio Semi Bold" pitchFamily="34" charset="-120"/>
              </a:rPr>
              <a:t>Controlling</a:t>
            </a:r>
            <a:endParaRPr lang="en-US" sz="2000" dirty="0"/>
          </a:p>
        </p:txBody>
      </p:sp>
      <p:sp>
        <p:nvSpPr>
          <p:cNvPr id="23" name="Text 21"/>
          <p:cNvSpPr/>
          <p:nvPr/>
        </p:nvSpPr>
        <p:spPr>
          <a:xfrm>
            <a:off x="8459867" y="5462230"/>
            <a:ext cx="5442109" cy="998696"/>
          </a:xfrm>
          <a:prstGeom prst="rect">
            <a:avLst/>
          </a:prstGeom>
          <a:noFill/>
          <a:ln/>
        </p:spPr>
        <p:txBody>
          <a:bodyPr wrap="square" lIns="0" tIns="0" rIns="0" bIns="0" rtlCol="0" anchor="t"/>
          <a:lstStyle/>
          <a:p>
            <a:pPr marL="0" indent="0" algn="l">
              <a:lnSpc>
                <a:spcPts val="2600"/>
              </a:lnSpc>
              <a:buNone/>
            </a:pPr>
            <a:r>
              <a:rPr lang="en-US" sz="1600" dirty="0">
                <a:solidFill>
                  <a:srgbClr val="746558"/>
                </a:solidFill>
                <a:latin typeface="Gelasio" pitchFamily="34" charset="0"/>
                <a:ea typeface="Gelasio" pitchFamily="34" charset="-122"/>
                <a:cs typeface="Gelasio" pitchFamily="34" charset="-120"/>
              </a:rPr>
              <a:t>Monitor program performance, manage risks, and implement necessary changes to keep the program on track.</a:t>
            </a:r>
            <a:endParaRPr lang="en-US" sz="1600" dirty="0"/>
          </a:p>
        </p:txBody>
      </p:sp>
      <p:sp>
        <p:nvSpPr>
          <p:cNvPr id="24" name="Shape 22"/>
          <p:cNvSpPr/>
          <p:nvPr/>
        </p:nvSpPr>
        <p:spPr>
          <a:xfrm>
            <a:off x="6375499" y="6297335"/>
            <a:ext cx="728424" cy="22860"/>
          </a:xfrm>
          <a:prstGeom prst="roundRect">
            <a:avLst>
              <a:gd name="adj" fmla="val 136571"/>
            </a:avLst>
          </a:prstGeom>
          <a:solidFill>
            <a:srgbClr val="D4CEC3"/>
          </a:solidFill>
          <a:ln/>
        </p:spPr>
        <p:txBody>
          <a:bodyPr/>
          <a:lstStyle/>
          <a:p>
            <a:endParaRPr lang="en-US"/>
          </a:p>
        </p:txBody>
      </p:sp>
      <p:sp>
        <p:nvSpPr>
          <p:cNvPr id="25" name="Shape 23"/>
          <p:cNvSpPr/>
          <p:nvPr/>
        </p:nvSpPr>
        <p:spPr>
          <a:xfrm>
            <a:off x="7081064" y="6074688"/>
            <a:ext cx="468273" cy="468273"/>
          </a:xfrm>
          <a:prstGeom prst="roundRect">
            <a:avLst>
              <a:gd name="adj" fmla="val 6667"/>
            </a:avLst>
          </a:prstGeom>
          <a:solidFill>
            <a:srgbClr val="EEE8DD"/>
          </a:solidFill>
          <a:ln/>
        </p:spPr>
        <p:txBody>
          <a:bodyPr/>
          <a:lstStyle/>
          <a:p>
            <a:endParaRPr lang="en-US"/>
          </a:p>
        </p:txBody>
      </p:sp>
      <p:sp>
        <p:nvSpPr>
          <p:cNvPr id="26" name="Text 24"/>
          <p:cNvSpPr/>
          <p:nvPr/>
        </p:nvSpPr>
        <p:spPr>
          <a:xfrm>
            <a:off x="7225010" y="6152674"/>
            <a:ext cx="180380" cy="312182"/>
          </a:xfrm>
          <a:prstGeom prst="rect">
            <a:avLst/>
          </a:prstGeom>
          <a:noFill/>
          <a:ln/>
        </p:spPr>
        <p:txBody>
          <a:bodyPr wrap="none" lIns="0" tIns="0" rIns="0" bIns="0" rtlCol="0" anchor="t"/>
          <a:lstStyle/>
          <a:p>
            <a:pPr marL="0" indent="0" algn="ctr">
              <a:lnSpc>
                <a:spcPts val="2450"/>
              </a:lnSpc>
              <a:buNone/>
            </a:pPr>
            <a:r>
              <a:rPr lang="en-US" sz="2450" dirty="0">
                <a:solidFill>
                  <a:srgbClr val="746558"/>
                </a:solidFill>
                <a:latin typeface="Gelasio Semi Bold" pitchFamily="34" charset="0"/>
                <a:ea typeface="Gelasio Semi Bold" pitchFamily="34" charset="-122"/>
                <a:cs typeface="Gelasio Semi Bold" pitchFamily="34" charset="-120"/>
              </a:rPr>
              <a:t>5</a:t>
            </a:r>
            <a:endParaRPr lang="en-US" sz="2450" dirty="0"/>
          </a:p>
        </p:txBody>
      </p:sp>
      <p:sp>
        <p:nvSpPr>
          <p:cNvPr id="27" name="Text 25"/>
          <p:cNvSpPr/>
          <p:nvPr/>
        </p:nvSpPr>
        <p:spPr>
          <a:xfrm>
            <a:off x="3568898" y="6048732"/>
            <a:ext cx="2601635" cy="325160"/>
          </a:xfrm>
          <a:prstGeom prst="rect">
            <a:avLst/>
          </a:prstGeom>
          <a:noFill/>
          <a:ln/>
        </p:spPr>
        <p:txBody>
          <a:bodyPr wrap="none" lIns="0" tIns="0" rIns="0" bIns="0" rtlCol="0" anchor="t"/>
          <a:lstStyle/>
          <a:p>
            <a:pPr marL="0" indent="0" algn="r">
              <a:lnSpc>
                <a:spcPts val="2550"/>
              </a:lnSpc>
              <a:buNone/>
            </a:pPr>
            <a:r>
              <a:rPr lang="en-US" sz="2000" dirty="0">
                <a:solidFill>
                  <a:srgbClr val="746558"/>
                </a:solidFill>
                <a:latin typeface="Gelasio Semi Bold" pitchFamily="34" charset="0"/>
                <a:ea typeface="Gelasio Semi Bold" pitchFamily="34" charset="-122"/>
                <a:cs typeface="Gelasio Semi Bold" pitchFamily="34" charset="-120"/>
              </a:rPr>
              <a:t>Closing</a:t>
            </a:r>
            <a:endParaRPr lang="en-US" sz="2000" dirty="0"/>
          </a:p>
        </p:txBody>
      </p:sp>
      <p:sp>
        <p:nvSpPr>
          <p:cNvPr id="28" name="Text 26"/>
          <p:cNvSpPr/>
          <p:nvPr/>
        </p:nvSpPr>
        <p:spPr>
          <a:xfrm>
            <a:off x="728424" y="6498669"/>
            <a:ext cx="5442109" cy="665798"/>
          </a:xfrm>
          <a:prstGeom prst="rect">
            <a:avLst/>
          </a:prstGeom>
          <a:noFill/>
          <a:ln/>
        </p:spPr>
        <p:txBody>
          <a:bodyPr wrap="square" lIns="0" tIns="0" rIns="0" bIns="0" rtlCol="0" anchor="t"/>
          <a:lstStyle/>
          <a:p>
            <a:pPr marL="0" indent="0" algn="r">
              <a:lnSpc>
                <a:spcPts val="2600"/>
              </a:lnSpc>
              <a:buNone/>
            </a:pPr>
            <a:r>
              <a:rPr lang="en-US" sz="1600" dirty="0">
                <a:solidFill>
                  <a:srgbClr val="746558"/>
                </a:solidFill>
                <a:latin typeface="Gelasio" pitchFamily="34" charset="0"/>
                <a:ea typeface="Gelasio" pitchFamily="34" charset="-122"/>
                <a:cs typeface="Gelasio" pitchFamily="34" charset="-120"/>
              </a:rPr>
              <a:t>Formally close the program, ensure benefits realization, and capture lessons learned for future programs.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9852" y="893683"/>
            <a:ext cx="7704296" cy="1285399"/>
          </a:xfrm>
          <a:prstGeom prst="rect">
            <a:avLst/>
          </a:prstGeom>
          <a:noFill/>
          <a:ln/>
        </p:spPr>
        <p:txBody>
          <a:bodyPr wrap="square" lIns="0" tIns="0" rIns="0" bIns="0" rtlCol="0" anchor="t"/>
          <a:lstStyle/>
          <a:p>
            <a:pPr marL="0" indent="0">
              <a:lnSpc>
                <a:spcPts val="5050"/>
              </a:lnSpc>
              <a:buNone/>
            </a:pPr>
            <a:r>
              <a:rPr lang="en-US" sz="4000" dirty="0">
                <a:solidFill>
                  <a:srgbClr val="484237"/>
                </a:solidFill>
                <a:latin typeface="Gelasio Semi Bold" pitchFamily="34" charset="0"/>
                <a:ea typeface="Gelasio Semi Bold" pitchFamily="34" charset="-122"/>
                <a:cs typeface="Gelasio Semi Bold" pitchFamily="34" charset="-120"/>
              </a:rPr>
              <a:t>Understanding the PgMP Certification</a:t>
            </a:r>
            <a:endParaRPr lang="en-US" sz="4000" dirty="0"/>
          </a:p>
        </p:txBody>
      </p:sp>
      <p:sp>
        <p:nvSpPr>
          <p:cNvPr id="4" name="Shape 1"/>
          <p:cNvSpPr/>
          <p:nvPr/>
        </p:nvSpPr>
        <p:spPr>
          <a:xfrm>
            <a:off x="719852" y="2718911"/>
            <a:ext cx="462796" cy="462796"/>
          </a:xfrm>
          <a:prstGeom prst="roundRect">
            <a:avLst>
              <a:gd name="adj" fmla="val 6667"/>
            </a:avLst>
          </a:prstGeom>
          <a:solidFill>
            <a:srgbClr val="EEE8DD"/>
          </a:solidFill>
          <a:ln/>
        </p:spPr>
        <p:txBody>
          <a:bodyPr/>
          <a:lstStyle/>
          <a:p>
            <a:endParaRPr lang="en-US"/>
          </a:p>
        </p:txBody>
      </p:sp>
      <p:sp>
        <p:nvSpPr>
          <p:cNvPr id="5" name="Text 2"/>
          <p:cNvSpPr/>
          <p:nvPr/>
        </p:nvSpPr>
        <p:spPr>
          <a:xfrm>
            <a:off x="878443" y="2796064"/>
            <a:ext cx="145494" cy="308491"/>
          </a:xfrm>
          <a:prstGeom prst="rect">
            <a:avLst/>
          </a:prstGeom>
          <a:noFill/>
          <a:ln/>
        </p:spPr>
        <p:txBody>
          <a:bodyPr wrap="none" lIns="0" tIns="0" rIns="0" bIns="0" rtlCol="0" anchor="t"/>
          <a:lstStyle/>
          <a:p>
            <a:pPr marL="0" indent="0" algn="ctr">
              <a:lnSpc>
                <a:spcPts val="2400"/>
              </a:lnSpc>
              <a:buNone/>
            </a:pPr>
            <a:r>
              <a:rPr lang="en-US" sz="2400" dirty="0">
                <a:solidFill>
                  <a:srgbClr val="746558"/>
                </a:solidFill>
                <a:latin typeface="Gelasio Semi Bold" pitchFamily="34" charset="0"/>
                <a:ea typeface="Gelasio Semi Bold" pitchFamily="34" charset="-122"/>
                <a:cs typeface="Gelasio Semi Bold" pitchFamily="34" charset="-120"/>
              </a:rPr>
              <a:t>1</a:t>
            </a:r>
            <a:endParaRPr lang="en-US" sz="2400" dirty="0"/>
          </a:p>
        </p:txBody>
      </p:sp>
      <p:sp>
        <p:nvSpPr>
          <p:cNvPr id="6" name="Text 3"/>
          <p:cNvSpPr/>
          <p:nvPr/>
        </p:nvSpPr>
        <p:spPr>
          <a:xfrm>
            <a:off x="1388269" y="2718911"/>
            <a:ext cx="3080980" cy="642461"/>
          </a:xfrm>
          <a:prstGeom prst="rect">
            <a:avLst/>
          </a:prstGeom>
          <a:noFill/>
          <a:ln/>
        </p:spPr>
        <p:txBody>
          <a:bodyPr wrap="square" lIns="0" tIns="0" rIns="0" bIns="0" rtlCol="0" anchor="t"/>
          <a:lstStyle/>
          <a:p>
            <a:pPr marL="0" indent="0">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Program Management Focus</a:t>
            </a:r>
            <a:endParaRPr lang="en-US" sz="2000" dirty="0"/>
          </a:p>
        </p:txBody>
      </p:sp>
      <p:sp>
        <p:nvSpPr>
          <p:cNvPr id="7" name="Text 4"/>
          <p:cNvSpPr/>
          <p:nvPr/>
        </p:nvSpPr>
        <p:spPr>
          <a:xfrm>
            <a:off x="1388269" y="3484721"/>
            <a:ext cx="3080980" cy="1974533"/>
          </a:xfrm>
          <a:prstGeom prst="rect">
            <a:avLst/>
          </a:prstGeom>
          <a:noFill/>
          <a:ln/>
        </p:spPr>
        <p:txBody>
          <a:bodyPr wrap="square" lIns="0" tIns="0" rIns="0" bIns="0" rtlCol="0" anchor="t"/>
          <a:lstStyle/>
          <a:p>
            <a:pPr marL="0" indent="0">
              <a:lnSpc>
                <a:spcPts val="2550"/>
              </a:lnSpc>
              <a:buNone/>
            </a:pPr>
            <a:r>
              <a:rPr lang="en-US" sz="1600" dirty="0">
                <a:solidFill>
                  <a:srgbClr val="746558"/>
                </a:solidFill>
                <a:latin typeface="Gelasio" pitchFamily="34" charset="0"/>
                <a:ea typeface="Gelasio" pitchFamily="34" charset="-122"/>
                <a:cs typeface="Gelasio" pitchFamily="34" charset="-120"/>
              </a:rPr>
              <a:t>Unlike the PMP, which focuses on project management, the PgMP is about managing programs—a collection of related projects that contribute to broader organizational goals.</a:t>
            </a:r>
            <a:endParaRPr lang="en-US" sz="1600" dirty="0"/>
          </a:p>
        </p:txBody>
      </p:sp>
      <p:sp>
        <p:nvSpPr>
          <p:cNvPr id="8" name="Shape 5"/>
          <p:cNvSpPr/>
          <p:nvPr/>
        </p:nvSpPr>
        <p:spPr>
          <a:xfrm>
            <a:off x="4674870" y="2718911"/>
            <a:ext cx="462796" cy="462796"/>
          </a:xfrm>
          <a:prstGeom prst="roundRect">
            <a:avLst>
              <a:gd name="adj" fmla="val 6667"/>
            </a:avLst>
          </a:prstGeom>
          <a:solidFill>
            <a:srgbClr val="EEE8DD"/>
          </a:solidFill>
          <a:ln/>
        </p:spPr>
        <p:txBody>
          <a:bodyPr/>
          <a:lstStyle/>
          <a:p>
            <a:endParaRPr lang="en-US"/>
          </a:p>
        </p:txBody>
      </p:sp>
      <p:sp>
        <p:nvSpPr>
          <p:cNvPr id="9" name="Text 6"/>
          <p:cNvSpPr/>
          <p:nvPr/>
        </p:nvSpPr>
        <p:spPr>
          <a:xfrm>
            <a:off x="4812744" y="2796064"/>
            <a:ext cx="186928" cy="308491"/>
          </a:xfrm>
          <a:prstGeom prst="rect">
            <a:avLst/>
          </a:prstGeom>
          <a:noFill/>
          <a:ln/>
        </p:spPr>
        <p:txBody>
          <a:bodyPr wrap="none" lIns="0" tIns="0" rIns="0" bIns="0" rtlCol="0" anchor="t"/>
          <a:lstStyle/>
          <a:p>
            <a:pPr marL="0" indent="0" algn="ctr">
              <a:lnSpc>
                <a:spcPts val="2400"/>
              </a:lnSpc>
              <a:buNone/>
            </a:pPr>
            <a:r>
              <a:rPr lang="en-US" sz="2400" dirty="0">
                <a:solidFill>
                  <a:srgbClr val="746558"/>
                </a:solidFill>
                <a:latin typeface="Gelasio Semi Bold" pitchFamily="34" charset="0"/>
                <a:ea typeface="Gelasio Semi Bold" pitchFamily="34" charset="-122"/>
                <a:cs typeface="Gelasio Semi Bold" pitchFamily="34" charset="-120"/>
              </a:rPr>
              <a:t>2</a:t>
            </a:r>
            <a:endParaRPr lang="en-US" sz="2400" dirty="0"/>
          </a:p>
        </p:txBody>
      </p:sp>
      <p:sp>
        <p:nvSpPr>
          <p:cNvPr id="10" name="Text 7"/>
          <p:cNvSpPr/>
          <p:nvPr/>
        </p:nvSpPr>
        <p:spPr>
          <a:xfrm>
            <a:off x="5343287" y="2718911"/>
            <a:ext cx="2635210" cy="321231"/>
          </a:xfrm>
          <a:prstGeom prst="rect">
            <a:avLst/>
          </a:prstGeom>
          <a:noFill/>
          <a:ln/>
        </p:spPr>
        <p:txBody>
          <a:bodyPr wrap="none" lIns="0" tIns="0" rIns="0" bIns="0" rtlCol="0" anchor="t"/>
          <a:lstStyle/>
          <a:p>
            <a:pPr marL="0" indent="0">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Certification Process</a:t>
            </a:r>
            <a:endParaRPr lang="en-US" sz="2000" dirty="0"/>
          </a:p>
        </p:txBody>
      </p:sp>
      <p:sp>
        <p:nvSpPr>
          <p:cNvPr id="11" name="Text 8"/>
          <p:cNvSpPr/>
          <p:nvPr/>
        </p:nvSpPr>
        <p:spPr>
          <a:xfrm>
            <a:off x="5343287" y="3163491"/>
            <a:ext cx="3080980" cy="2303621"/>
          </a:xfrm>
          <a:prstGeom prst="rect">
            <a:avLst/>
          </a:prstGeom>
          <a:noFill/>
          <a:ln/>
        </p:spPr>
        <p:txBody>
          <a:bodyPr wrap="square" lIns="0" tIns="0" rIns="0" bIns="0" rtlCol="0" anchor="t"/>
          <a:lstStyle/>
          <a:p>
            <a:pPr marL="0" indent="0">
              <a:lnSpc>
                <a:spcPts val="2550"/>
              </a:lnSpc>
              <a:buNone/>
            </a:pPr>
            <a:r>
              <a:rPr lang="en-US" sz="1600" dirty="0">
                <a:solidFill>
                  <a:srgbClr val="746558"/>
                </a:solidFill>
                <a:latin typeface="Gelasio" pitchFamily="34" charset="0"/>
                <a:ea typeface="Gelasio" pitchFamily="34" charset="-122"/>
                <a:cs typeface="Gelasio" pitchFamily="34" charset="-120"/>
              </a:rPr>
              <a:t>To earn this certification, you must pass a Panel Review (peer review of your application) and the Exam (a rigorous, multiple-choice test covering PMI's Standard for Program Management framework).</a:t>
            </a:r>
            <a:endParaRPr lang="en-US" sz="1600" dirty="0"/>
          </a:p>
        </p:txBody>
      </p:sp>
      <p:sp>
        <p:nvSpPr>
          <p:cNvPr id="12" name="Shape 9"/>
          <p:cNvSpPr/>
          <p:nvPr/>
        </p:nvSpPr>
        <p:spPr>
          <a:xfrm>
            <a:off x="719852" y="5904071"/>
            <a:ext cx="462796" cy="462796"/>
          </a:xfrm>
          <a:prstGeom prst="roundRect">
            <a:avLst>
              <a:gd name="adj" fmla="val 6667"/>
            </a:avLst>
          </a:prstGeom>
          <a:solidFill>
            <a:srgbClr val="EEE8DD"/>
          </a:solidFill>
          <a:ln/>
        </p:spPr>
        <p:txBody>
          <a:bodyPr/>
          <a:lstStyle/>
          <a:p>
            <a:endParaRPr lang="en-US"/>
          </a:p>
        </p:txBody>
      </p:sp>
      <p:sp>
        <p:nvSpPr>
          <p:cNvPr id="13" name="Text 10"/>
          <p:cNvSpPr/>
          <p:nvPr/>
        </p:nvSpPr>
        <p:spPr>
          <a:xfrm>
            <a:off x="858322" y="5981224"/>
            <a:ext cx="185857" cy="308491"/>
          </a:xfrm>
          <a:prstGeom prst="rect">
            <a:avLst/>
          </a:prstGeom>
          <a:noFill/>
          <a:ln/>
        </p:spPr>
        <p:txBody>
          <a:bodyPr wrap="none" lIns="0" tIns="0" rIns="0" bIns="0" rtlCol="0" anchor="t"/>
          <a:lstStyle/>
          <a:p>
            <a:pPr marL="0" indent="0" algn="ctr">
              <a:lnSpc>
                <a:spcPts val="2400"/>
              </a:lnSpc>
              <a:buNone/>
            </a:pPr>
            <a:r>
              <a:rPr lang="en-US" sz="2400" dirty="0">
                <a:solidFill>
                  <a:srgbClr val="746558"/>
                </a:solidFill>
                <a:latin typeface="Gelasio Semi Bold" pitchFamily="34" charset="0"/>
                <a:ea typeface="Gelasio Semi Bold" pitchFamily="34" charset="-122"/>
                <a:cs typeface="Gelasio Semi Bold" pitchFamily="34" charset="-120"/>
              </a:rPr>
              <a:t>3</a:t>
            </a:r>
            <a:endParaRPr lang="en-US" sz="2400" dirty="0"/>
          </a:p>
        </p:txBody>
      </p:sp>
      <p:sp>
        <p:nvSpPr>
          <p:cNvPr id="14" name="Text 11"/>
          <p:cNvSpPr/>
          <p:nvPr/>
        </p:nvSpPr>
        <p:spPr>
          <a:xfrm>
            <a:off x="1388269" y="5904071"/>
            <a:ext cx="2571036" cy="321231"/>
          </a:xfrm>
          <a:prstGeom prst="rect">
            <a:avLst/>
          </a:prstGeom>
          <a:noFill/>
          <a:ln/>
        </p:spPr>
        <p:txBody>
          <a:bodyPr wrap="none" lIns="0" tIns="0" rIns="0" bIns="0" rtlCol="0" anchor="t"/>
          <a:lstStyle/>
          <a:p>
            <a:pPr marL="0" indent="0">
              <a:lnSpc>
                <a:spcPts val="2500"/>
              </a:lnSpc>
              <a:buNone/>
            </a:pPr>
            <a:r>
              <a:rPr lang="en-US" sz="2000" dirty="0">
                <a:solidFill>
                  <a:srgbClr val="746558"/>
                </a:solidFill>
                <a:latin typeface="Gelasio Semi Bold" pitchFamily="34" charset="0"/>
                <a:ea typeface="Gelasio Semi Bold" pitchFamily="34" charset="-122"/>
                <a:cs typeface="Gelasio Semi Bold" pitchFamily="34" charset="-120"/>
              </a:rPr>
              <a:t>Exam Structure</a:t>
            </a:r>
            <a:endParaRPr lang="en-US" sz="2000" dirty="0"/>
          </a:p>
        </p:txBody>
      </p:sp>
      <p:sp>
        <p:nvSpPr>
          <p:cNvPr id="15" name="Text 12"/>
          <p:cNvSpPr/>
          <p:nvPr/>
        </p:nvSpPr>
        <p:spPr>
          <a:xfrm>
            <a:off x="1388269" y="6348651"/>
            <a:ext cx="7035879" cy="987266"/>
          </a:xfrm>
          <a:prstGeom prst="rect">
            <a:avLst/>
          </a:prstGeom>
          <a:noFill/>
          <a:ln/>
        </p:spPr>
        <p:txBody>
          <a:bodyPr wrap="square" lIns="0" tIns="0" rIns="0" bIns="0" rtlCol="0" anchor="t"/>
          <a:lstStyle/>
          <a:p>
            <a:pPr marL="0" indent="0">
              <a:lnSpc>
                <a:spcPts val="2550"/>
              </a:lnSpc>
              <a:buNone/>
            </a:pPr>
            <a:r>
              <a:rPr lang="en-US" sz="1600" dirty="0">
                <a:solidFill>
                  <a:srgbClr val="746558"/>
                </a:solidFill>
                <a:latin typeface="Gelasio" pitchFamily="34" charset="0"/>
                <a:ea typeface="Gelasio" pitchFamily="34" charset="-122"/>
                <a:cs typeface="Gelasio" pitchFamily="34" charset="-120"/>
              </a:rPr>
              <a:t>The exam consists of 170 questions over four hours, focusing on five performance domains: Program Strategy Alignment, Benefits Management, Stakeholder Engagement, Governance, and Program Life Cycle.</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47805" y="676989"/>
            <a:ext cx="6167080" cy="616268"/>
          </a:xfrm>
          <a:prstGeom prst="rect">
            <a:avLst/>
          </a:prstGeom>
          <a:noFill/>
          <a:ln/>
        </p:spPr>
        <p:txBody>
          <a:bodyPr wrap="none" lIns="0" tIns="0" rIns="0" bIns="0" rtlCol="0" anchor="t"/>
          <a:lstStyle/>
          <a:p>
            <a:pPr marL="0" indent="0">
              <a:lnSpc>
                <a:spcPts val="4850"/>
              </a:lnSpc>
              <a:buNone/>
            </a:pPr>
            <a:r>
              <a:rPr lang="en-US" sz="3850" dirty="0">
                <a:solidFill>
                  <a:srgbClr val="484237"/>
                </a:solidFill>
                <a:latin typeface="Gelasio Semi Bold" pitchFamily="34" charset="0"/>
                <a:ea typeface="Gelasio Semi Bold" pitchFamily="34" charset="-122"/>
                <a:cs typeface="Gelasio Semi Bold" pitchFamily="34" charset="-120"/>
              </a:rPr>
              <a:t>Essential Study Materials</a:t>
            </a:r>
            <a:endParaRPr lang="en-US" sz="3850" dirty="0"/>
          </a:p>
        </p:txBody>
      </p:sp>
      <p:pic>
        <p:nvPicPr>
          <p:cNvPr id="4" name="Image 1" descr="preencoded.png"/>
          <p:cNvPicPr>
            <a:picLocks noChangeAspect="1"/>
          </p:cNvPicPr>
          <p:nvPr/>
        </p:nvPicPr>
        <p:blipFill>
          <a:blip r:embed="rId4"/>
          <a:stretch>
            <a:fillRect/>
          </a:stretch>
        </p:blipFill>
        <p:spPr>
          <a:xfrm>
            <a:off x="4347805" y="1589008"/>
            <a:ext cx="492919" cy="492919"/>
          </a:xfrm>
          <a:prstGeom prst="rect">
            <a:avLst/>
          </a:prstGeom>
        </p:spPr>
      </p:pic>
      <p:sp>
        <p:nvSpPr>
          <p:cNvPr id="5" name="Text 1"/>
          <p:cNvSpPr/>
          <p:nvPr/>
        </p:nvSpPr>
        <p:spPr>
          <a:xfrm>
            <a:off x="4347805" y="2279094"/>
            <a:ext cx="3000256" cy="924044"/>
          </a:xfrm>
          <a:prstGeom prst="rect">
            <a:avLst/>
          </a:prstGeom>
          <a:noFill/>
          <a:ln/>
        </p:spPr>
        <p:txBody>
          <a:bodyPr wrap="square" lIns="0" tIns="0" rIns="0" bIns="0" rtlCol="0" anchor="t"/>
          <a:lstStyle/>
          <a:p>
            <a:pPr marL="0" indent="0" algn="l">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PMI's Standard for Program Management (4th Edition)</a:t>
            </a:r>
            <a:endParaRPr lang="en-US" sz="1900" dirty="0"/>
          </a:p>
        </p:txBody>
      </p:sp>
      <p:sp>
        <p:nvSpPr>
          <p:cNvPr id="6" name="Text 2"/>
          <p:cNvSpPr/>
          <p:nvPr/>
        </p:nvSpPr>
        <p:spPr>
          <a:xfrm>
            <a:off x="4347805" y="3321368"/>
            <a:ext cx="3000256" cy="1576983"/>
          </a:xfrm>
          <a:prstGeom prst="rect">
            <a:avLst/>
          </a:prstGeom>
          <a:noFill/>
          <a:ln/>
        </p:spPr>
        <p:txBody>
          <a:bodyPr wrap="square" lIns="0" tIns="0" rIns="0" bIns="0" rtlCol="0" anchor="t"/>
          <a:lstStyle/>
          <a:p>
            <a:pPr marL="0" indent="0" algn="l">
              <a:lnSpc>
                <a:spcPts val="2450"/>
              </a:lnSpc>
              <a:buNone/>
            </a:pPr>
            <a:r>
              <a:rPr lang="en-US" sz="1550" dirty="0">
                <a:solidFill>
                  <a:srgbClr val="746558"/>
                </a:solidFill>
                <a:latin typeface="Gelasio" pitchFamily="34" charset="0"/>
                <a:ea typeface="Gelasio" pitchFamily="34" charset="-122"/>
                <a:cs typeface="Gelasio" pitchFamily="34" charset="-120"/>
              </a:rPr>
              <a:t>This is the core reference for the exam. Read it thoroughly and understand how program management differs from project management.</a:t>
            </a:r>
            <a:endParaRPr lang="en-US" sz="1550" dirty="0"/>
          </a:p>
        </p:txBody>
      </p:sp>
      <p:pic>
        <p:nvPicPr>
          <p:cNvPr id="7" name="Image 2" descr="preencoded.png"/>
          <p:cNvPicPr>
            <a:picLocks noChangeAspect="1"/>
          </p:cNvPicPr>
          <p:nvPr/>
        </p:nvPicPr>
        <p:blipFill>
          <a:blip r:embed="rId5"/>
          <a:stretch>
            <a:fillRect/>
          </a:stretch>
        </p:blipFill>
        <p:spPr>
          <a:xfrm>
            <a:off x="7643813" y="1589008"/>
            <a:ext cx="492919" cy="492919"/>
          </a:xfrm>
          <a:prstGeom prst="rect">
            <a:avLst/>
          </a:prstGeom>
        </p:spPr>
      </p:pic>
      <p:sp>
        <p:nvSpPr>
          <p:cNvPr id="8" name="Text 3"/>
          <p:cNvSpPr/>
          <p:nvPr/>
        </p:nvSpPr>
        <p:spPr>
          <a:xfrm>
            <a:off x="7643813" y="2279094"/>
            <a:ext cx="3000256" cy="616029"/>
          </a:xfrm>
          <a:prstGeom prst="rect">
            <a:avLst/>
          </a:prstGeom>
          <a:noFill/>
          <a:ln/>
        </p:spPr>
        <p:txBody>
          <a:bodyPr wrap="square" lIns="0" tIns="0" rIns="0" bIns="0" rtlCol="0" anchor="t"/>
          <a:lstStyle/>
          <a:p>
            <a:pPr marL="0" indent="0" algn="l">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PMBOK Guide (7th Edition)</a:t>
            </a:r>
            <a:endParaRPr lang="en-US" sz="1900" dirty="0"/>
          </a:p>
        </p:txBody>
      </p:sp>
      <p:sp>
        <p:nvSpPr>
          <p:cNvPr id="9" name="Text 4"/>
          <p:cNvSpPr/>
          <p:nvPr/>
        </p:nvSpPr>
        <p:spPr>
          <a:xfrm>
            <a:off x="7643813" y="3013353"/>
            <a:ext cx="3000256" cy="946190"/>
          </a:xfrm>
          <a:prstGeom prst="rect">
            <a:avLst/>
          </a:prstGeom>
          <a:noFill/>
          <a:ln/>
        </p:spPr>
        <p:txBody>
          <a:bodyPr wrap="square" lIns="0" tIns="0" rIns="0" bIns="0" rtlCol="0" anchor="t"/>
          <a:lstStyle/>
          <a:p>
            <a:pPr marL="0" indent="0" algn="l">
              <a:lnSpc>
                <a:spcPts val="2450"/>
              </a:lnSpc>
              <a:buNone/>
            </a:pPr>
            <a:r>
              <a:rPr lang="en-US" sz="1550" dirty="0">
                <a:solidFill>
                  <a:srgbClr val="746558"/>
                </a:solidFill>
                <a:latin typeface="Gelasio" pitchFamily="34" charset="0"/>
                <a:ea typeface="Gelasio" pitchFamily="34" charset="-122"/>
                <a:cs typeface="Gelasio" pitchFamily="34" charset="-120"/>
              </a:rPr>
              <a:t>While not the main focus, key project management principles still apply.</a:t>
            </a:r>
            <a:endParaRPr lang="en-US" sz="1550" dirty="0"/>
          </a:p>
        </p:txBody>
      </p:sp>
      <p:pic>
        <p:nvPicPr>
          <p:cNvPr id="10" name="Image 3" descr="preencoded.png"/>
          <p:cNvPicPr>
            <a:picLocks noChangeAspect="1"/>
          </p:cNvPicPr>
          <p:nvPr/>
        </p:nvPicPr>
        <p:blipFill>
          <a:blip r:embed="rId6"/>
          <a:stretch>
            <a:fillRect/>
          </a:stretch>
        </p:blipFill>
        <p:spPr>
          <a:xfrm>
            <a:off x="10939820" y="1589008"/>
            <a:ext cx="492919" cy="492919"/>
          </a:xfrm>
          <a:prstGeom prst="rect">
            <a:avLst/>
          </a:prstGeom>
        </p:spPr>
      </p:pic>
      <p:sp>
        <p:nvSpPr>
          <p:cNvPr id="11" name="Text 5"/>
          <p:cNvSpPr/>
          <p:nvPr/>
        </p:nvSpPr>
        <p:spPr>
          <a:xfrm>
            <a:off x="10939820" y="2279094"/>
            <a:ext cx="3000375" cy="616029"/>
          </a:xfrm>
          <a:prstGeom prst="rect">
            <a:avLst/>
          </a:prstGeom>
          <a:noFill/>
          <a:ln/>
        </p:spPr>
        <p:txBody>
          <a:bodyPr wrap="square" lIns="0" tIns="0" rIns="0" bIns="0" rtlCol="0" anchor="t"/>
          <a:lstStyle/>
          <a:p>
            <a:pPr marL="0" indent="0" algn="l">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Study Guides &amp; Prep Books</a:t>
            </a:r>
            <a:endParaRPr lang="en-US" sz="1900" dirty="0"/>
          </a:p>
        </p:txBody>
      </p:sp>
      <p:sp>
        <p:nvSpPr>
          <p:cNvPr id="12" name="Text 6"/>
          <p:cNvSpPr/>
          <p:nvPr/>
        </p:nvSpPr>
        <p:spPr>
          <a:xfrm>
            <a:off x="10939820" y="3013353"/>
            <a:ext cx="3000375" cy="946190"/>
          </a:xfrm>
          <a:prstGeom prst="rect">
            <a:avLst/>
          </a:prstGeom>
          <a:noFill/>
          <a:ln/>
        </p:spPr>
        <p:txBody>
          <a:bodyPr wrap="square" lIns="0" tIns="0" rIns="0" bIns="0" rtlCol="0" anchor="t"/>
          <a:lstStyle/>
          <a:p>
            <a:pPr marL="0" indent="0" algn="l">
              <a:lnSpc>
                <a:spcPts val="2450"/>
              </a:lnSpc>
              <a:buNone/>
            </a:pPr>
            <a:r>
              <a:rPr lang="en-US" sz="1550" dirty="0">
                <a:solidFill>
                  <a:srgbClr val="746558"/>
                </a:solidFill>
                <a:latin typeface="Gelasio" pitchFamily="34" charset="0"/>
                <a:ea typeface="Gelasio" pitchFamily="34" charset="-122"/>
                <a:cs typeface="Gelasio" pitchFamily="34" charset="-120"/>
              </a:rPr>
              <a:t>Books by Ginger Levin and Dr. Muhammad Mashhood Alam are highly recommended.</a:t>
            </a:r>
            <a:endParaRPr lang="en-US" sz="1550" dirty="0"/>
          </a:p>
        </p:txBody>
      </p:sp>
      <p:pic>
        <p:nvPicPr>
          <p:cNvPr id="13" name="Image 4" descr="preencoded.png"/>
          <p:cNvPicPr>
            <a:picLocks noChangeAspect="1"/>
          </p:cNvPicPr>
          <p:nvPr/>
        </p:nvPicPr>
        <p:blipFill>
          <a:blip r:embed="rId7"/>
          <a:stretch>
            <a:fillRect/>
          </a:stretch>
        </p:blipFill>
        <p:spPr>
          <a:xfrm>
            <a:off x="4347805" y="5489972"/>
            <a:ext cx="492919" cy="492919"/>
          </a:xfrm>
          <a:prstGeom prst="rect">
            <a:avLst/>
          </a:prstGeom>
        </p:spPr>
      </p:pic>
      <p:sp>
        <p:nvSpPr>
          <p:cNvPr id="14" name="Text 7"/>
          <p:cNvSpPr/>
          <p:nvPr/>
        </p:nvSpPr>
        <p:spPr>
          <a:xfrm>
            <a:off x="4347805" y="6180058"/>
            <a:ext cx="2465070" cy="308015"/>
          </a:xfrm>
          <a:prstGeom prst="rect">
            <a:avLst/>
          </a:prstGeom>
          <a:noFill/>
          <a:ln/>
        </p:spPr>
        <p:txBody>
          <a:bodyPr wrap="none" lIns="0" tIns="0" rIns="0" bIns="0" rtlCol="0" anchor="t"/>
          <a:lstStyle/>
          <a:p>
            <a:pPr marL="0" indent="0" algn="l">
              <a:lnSpc>
                <a:spcPts val="2400"/>
              </a:lnSpc>
              <a:buNone/>
            </a:pPr>
            <a:r>
              <a:rPr lang="en-US" sz="1900" dirty="0">
                <a:solidFill>
                  <a:srgbClr val="746558"/>
                </a:solidFill>
                <a:latin typeface="Gelasio Semi Bold" pitchFamily="34" charset="0"/>
                <a:ea typeface="Gelasio Semi Bold" pitchFamily="34" charset="-122"/>
                <a:cs typeface="Gelasio Semi Bold" pitchFamily="34" charset="-120"/>
              </a:rPr>
              <a:t>Exam Simulators</a:t>
            </a:r>
            <a:endParaRPr lang="en-US" sz="1900" dirty="0"/>
          </a:p>
        </p:txBody>
      </p:sp>
      <p:sp>
        <p:nvSpPr>
          <p:cNvPr id="15" name="Text 8"/>
          <p:cNvSpPr/>
          <p:nvPr/>
        </p:nvSpPr>
        <p:spPr>
          <a:xfrm>
            <a:off x="4347805" y="6606302"/>
            <a:ext cx="3000256" cy="946190"/>
          </a:xfrm>
          <a:prstGeom prst="rect">
            <a:avLst/>
          </a:prstGeom>
          <a:noFill/>
          <a:ln/>
        </p:spPr>
        <p:txBody>
          <a:bodyPr wrap="square" lIns="0" tIns="0" rIns="0" bIns="0" rtlCol="0" anchor="t"/>
          <a:lstStyle/>
          <a:p>
            <a:pPr marL="0" indent="0" algn="l">
              <a:lnSpc>
                <a:spcPts val="2450"/>
              </a:lnSpc>
              <a:buNone/>
            </a:pPr>
            <a:r>
              <a:rPr lang="en-US" sz="1550" dirty="0">
                <a:solidFill>
                  <a:srgbClr val="746558"/>
                </a:solidFill>
                <a:latin typeface="Gelasio" pitchFamily="34" charset="0"/>
                <a:ea typeface="Gelasio" pitchFamily="34" charset="-122"/>
                <a:cs typeface="Gelasio" pitchFamily="34" charset="-120"/>
              </a:rPr>
              <a:t>Use mock exams to familiarize yourself with the question format and time constraints.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9940" y="593050"/>
            <a:ext cx="7736919" cy="1256348"/>
          </a:xfrm>
          <a:prstGeom prst="rect">
            <a:avLst/>
          </a:prstGeom>
          <a:noFill/>
          <a:ln/>
        </p:spPr>
        <p:txBody>
          <a:bodyPr wrap="square" lIns="0" tIns="0" rIns="0" bIns="0" rtlCol="0" anchor="t"/>
          <a:lstStyle/>
          <a:p>
            <a:pPr marL="0" indent="0">
              <a:lnSpc>
                <a:spcPts val="4900"/>
              </a:lnSpc>
              <a:buNone/>
            </a:pPr>
            <a:r>
              <a:rPr lang="en-US" sz="3950" dirty="0">
                <a:solidFill>
                  <a:srgbClr val="484237"/>
                </a:solidFill>
                <a:latin typeface="Gelasio Semi Bold" pitchFamily="34" charset="0"/>
                <a:ea typeface="Gelasio Semi Bold" pitchFamily="34" charset="-122"/>
                <a:cs typeface="Gelasio Semi Bold" pitchFamily="34" charset="-120"/>
              </a:rPr>
              <a:t>Creating an Effective Study Plan</a:t>
            </a:r>
            <a:endParaRPr lang="en-US" sz="3950" dirty="0"/>
          </a:p>
        </p:txBody>
      </p:sp>
      <p:sp>
        <p:nvSpPr>
          <p:cNvPr id="4" name="Shape 1"/>
          <p:cNvSpPr/>
          <p:nvPr/>
        </p:nvSpPr>
        <p:spPr>
          <a:xfrm>
            <a:off x="6479977" y="2150864"/>
            <a:ext cx="22860" cy="5485567"/>
          </a:xfrm>
          <a:prstGeom prst="roundRect">
            <a:avLst>
              <a:gd name="adj" fmla="val 131919"/>
            </a:avLst>
          </a:prstGeom>
          <a:solidFill>
            <a:srgbClr val="D4CEC3"/>
          </a:solidFill>
          <a:ln/>
        </p:spPr>
        <p:txBody>
          <a:bodyPr/>
          <a:lstStyle/>
          <a:p>
            <a:endParaRPr lang="en-US"/>
          </a:p>
        </p:txBody>
      </p:sp>
      <p:sp>
        <p:nvSpPr>
          <p:cNvPr id="5" name="Shape 2"/>
          <p:cNvSpPr/>
          <p:nvPr/>
        </p:nvSpPr>
        <p:spPr>
          <a:xfrm>
            <a:off x="6694706" y="2591633"/>
            <a:ext cx="703540" cy="22860"/>
          </a:xfrm>
          <a:prstGeom prst="roundRect">
            <a:avLst>
              <a:gd name="adj" fmla="val 131919"/>
            </a:avLst>
          </a:prstGeom>
          <a:solidFill>
            <a:srgbClr val="D4CEC3"/>
          </a:solidFill>
          <a:ln/>
        </p:spPr>
        <p:txBody>
          <a:bodyPr/>
          <a:lstStyle/>
          <a:p>
            <a:endParaRPr lang="en-US"/>
          </a:p>
        </p:txBody>
      </p:sp>
      <p:sp>
        <p:nvSpPr>
          <p:cNvPr id="6" name="Shape 3"/>
          <p:cNvSpPr/>
          <p:nvPr/>
        </p:nvSpPr>
        <p:spPr>
          <a:xfrm>
            <a:off x="6265247" y="2376964"/>
            <a:ext cx="452318" cy="452318"/>
          </a:xfrm>
          <a:prstGeom prst="roundRect">
            <a:avLst>
              <a:gd name="adj" fmla="val 6667"/>
            </a:avLst>
          </a:prstGeom>
          <a:solidFill>
            <a:srgbClr val="EEE8DD"/>
          </a:solidFill>
          <a:ln/>
        </p:spPr>
        <p:txBody>
          <a:bodyPr/>
          <a:lstStyle/>
          <a:p>
            <a:endParaRPr lang="en-US"/>
          </a:p>
        </p:txBody>
      </p:sp>
      <p:sp>
        <p:nvSpPr>
          <p:cNvPr id="7" name="Text 4"/>
          <p:cNvSpPr/>
          <p:nvPr/>
        </p:nvSpPr>
        <p:spPr>
          <a:xfrm>
            <a:off x="6420267" y="2452330"/>
            <a:ext cx="142280" cy="301585"/>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1</a:t>
            </a:r>
            <a:endParaRPr lang="en-US" sz="2350" dirty="0"/>
          </a:p>
        </p:txBody>
      </p:sp>
      <p:sp>
        <p:nvSpPr>
          <p:cNvPr id="8" name="Text 5"/>
          <p:cNvSpPr/>
          <p:nvPr/>
        </p:nvSpPr>
        <p:spPr>
          <a:xfrm>
            <a:off x="7597140" y="2351842"/>
            <a:ext cx="3098244" cy="314087"/>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Foundation (Months 1-2)</a:t>
            </a:r>
            <a:endParaRPr lang="en-US" sz="1950" dirty="0"/>
          </a:p>
        </p:txBody>
      </p:sp>
      <p:sp>
        <p:nvSpPr>
          <p:cNvPr id="9" name="Text 6"/>
          <p:cNvSpPr/>
          <p:nvPr/>
        </p:nvSpPr>
        <p:spPr>
          <a:xfrm>
            <a:off x="7597140" y="2786539"/>
            <a:ext cx="6329720" cy="643414"/>
          </a:xfrm>
          <a:prstGeom prst="rect">
            <a:avLst/>
          </a:prstGeom>
          <a:noFill/>
          <a:ln/>
        </p:spPr>
        <p:txBody>
          <a:bodyPr wrap="squar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Read the Standard for Program Management twice, taking detailed notes. Compare concepts to real-world experiences.</a:t>
            </a:r>
            <a:endParaRPr lang="en-US" sz="1550" dirty="0"/>
          </a:p>
        </p:txBody>
      </p:sp>
      <p:sp>
        <p:nvSpPr>
          <p:cNvPr id="10" name="Shape 7"/>
          <p:cNvSpPr/>
          <p:nvPr/>
        </p:nvSpPr>
        <p:spPr>
          <a:xfrm>
            <a:off x="6694706" y="4272677"/>
            <a:ext cx="703540" cy="22860"/>
          </a:xfrm>
          <a:prstGeom prst="roundRect">
            <a:avLst>
              <a:gd name="adj" fmla="val 131919"/>
            </a:avLst>
          </a:prstGeom>
          <a:solidFill>
            <a:srgbClr val="D4CEC3"/>
          </a:solidFill>
          <a:ln/>
        </p:spPr>
        <p:txBody>
          <a:bodyPr/>
          <a:lstStyle/>
          <a:p>
            <a:endParaRPr lang="en-US"/>
          </a:p>
        </p:txBody>
      </p:sp>
      <p:sp>
        <p:nvSpPr>
          <p:cNvPr id="11" name="Shape 8"/>
          <p:cNvSpPr/>
          <p:nvPr/>
        </p:nvSpPr>
        <p:spPr>
          <a:xfrm>
            <a:off x="6265247" y="4058007"/>
            <a:ext cx="452318" cy="452318"/>
          </a:xfrm>
          <a:prstGeom prst="roundRect">
            <a:avLst>
              <a:gd name="adj" fmla="val 6667"/>
            </a:avLst>
          </a:prstGeom>
          <a:solidFill>
            <a:srgbClr val="EEE8DD"/>
          </a:solidFill>
          <a:ln/>
        </p:spPr>
        <p:txBody>
          <a:bodyPr/>
          <a:lstStyle/>
          <a:p>
            <a:endParaRPr lang="en-US"/>
          </a:p>
        </p:txBody>
      </p:sp>
      <p:sp>
        <p:nvSpPr>
          <p:cNvPr id="12" name="Text 9"/>
          <p:cNvSpPr/>
          <p:nvPr/>
        </p:nvSpPr>
        <p:spPr>
          <a:xfrm>
            <a:off x="6400026" y="4133374"/>
            <a:ext cx="182761" cy="301585"/>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2</a:t>
            </a:r>
            <a:endParaRPr lang="en-US" sz="2350" dirty="0"/>
          </a:p>
        </p:txBody>
      </p:sp>
      <p:sp>
        <p:nvSpPr>
          <p:cNvPr id="13" name="Text 10"/>
          <p:cNvSpPr/>
          <p:nvPr/>
        </p:nvSpPr>
        <p:spPr>
          <a:xfrm>
            <a:off x="7597140" y="4032885"/>
            <a:ext cx="2950845" cy="314087"/>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Deep Dive (Months 3-4)</a:t>
            </a:r>
            <a:endParaRPr lang="en-US" sz="1950" dirty="0"/>
          </a:p>
        </p:txBody>
      </p:sp>
      <p:sp>
        <p:nvSpPr>
          <p:cNvPr id="14" name="Text 11"/>
          <p:cNvSpPr/>
          <p:nvPr/>
        </p:nvSpPr>
        <p:spPr>
          <a:xfrm>
            <a:off x="7597140" y="4467582"/>
            <a:ext cx="6329720" cy="965121"/>
          </a:xfrm>
          <a:prstGeom prst="rect">
            <a:avLst/>
          </a:prstGeom>
          <a:noFill/>
          <a:ln/>
        </p:spPr>
        <p:txBody>
          <a:bodyPr wrap="squar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Focus on understanding the five domains and how they interconnect. Practice mapping program activities to organizational strategy. Study benefits realization and stakeholder management in depth.</a:t>
            </a:r>
            <a:endParaRPr lang="en-US" sz="1550" dirty="0"/>
          </a:p>
        </p:txBody>
      </p:sp>
      <p:sp>
        <p:nvSpPr>
          <p:cNvPr id="15" name="Shape 12"/>
          <p:cNvSpPr/>
          <p:nvPr/>
        </p:nvSpPr>
        <p:spPr>
          <a:xfrm>
            <a:off x="6694706" y="6275427"/>
            <a:ext cx="703540" cy="22860"/>
          </a:xfrm>
          <a:prstGeom prst="roundRect">
            <a:avLst>
              <a:gd name="adj" fmla="val 131919"/>
            </a:avLst>
          </a:prstGeom>
          <a:solidFill>
            <a:srgbClr val="D4CEC3"/>
          </a:solidFill>
          <a:ln/>
        </p:spPr>
        <p:txBody>
          <a:bodyPr/>
          <a:lstStyle/>
          <a:p>
            <a:endParaRPr lang="en-US"/>
          </a:p>
        </p:txBody>
      </p:sp>
      <p:sp>
        <p:nvSpPr>
          <p:cNvPr id="16" name="Shape 13"/>
          <p:cNvSpPr/>
          <p:nvPr/>
        </p:nvSpPr>
        <p:spPr>
          <a:xfrm>
            <a:off x="6265247" y="6060758"/>
            <a:ext cx="452318" cy="452318"/>
          </a:xfrm>
          <a:prstGeom prst="roundRect">
            <a:avLst>
              <a:gd name="adj" fmla="val 6667"/>
            </a:avLst>
          </a:prstGeom>
          <a:solidFill>
            <a:srgbClr val="EEE8DD"/>
          </a:solidFill>
          <a:ln/>
        </p:spPr>
        <p:txBody>
          <a:bodyPr/>
          <a:lstStyle/>
          <a:p>
            <a:endParaRPr lang="en-US"/>
          </a:p>
        </p:txBody>
      </p:sp>
      <p:sp>
        <p:nvSpPr>
          <p:cNvPr id="17" name="Text 14"/>
          <p:cNvSpPr/>
          <p:nvPr/>
        </p:nvSpPr>
        <p:spPr>
          <a:xfrm>
            <a:off x="6400502" y="6136124"/>
            <a:ext cx="181689" cy="301585"/>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3</a:t>
            </a:r>
            <a:endParaRPr lang="en-US" sz="2350" dirty="0"/>
          </a:p>
        </p:txBody>
      </p:sp>
      <p:sp>
        <p:nvSpPr>
          <p:cNvPr id="18" name="Text 15"/>
          <p:cNvSpPr/>
          <p:nvPr/>
        </p:nvSpPr>
        <p:spPr>
          <a:xfrm>
            <a:off x="7597140" y="6035635"/>
            <a:ext cx="3458766" cy="314087"/>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Exam Practice (Months 5-6)</a:t>
            </a:r>
            <a:endParaRPr lang="en-US" sz="1950" dirty="0"/>
          </a:p>
        </p:txBody>
      </p:sp>
      <p:sp>
        <p:nvSpPr>
          <p:cNvPr id="19" name="Text 16"/>
          <p:cNvSpPr/>
          <p:nvPr/>
        </p:nvSpPr>
        <p:spPr>
          <a:xfrm>
            <a:off x="7597140" y="6470333"/>
            <a:ext cx="6329720" cy="965121"/>
          </a:xfrm>
          <a:prstGeom prst="rect">
            <a:avLst/>
          </a:prstGeom>
          <a:noFill/>
          <a:ln/>
        </p:spPr>
        <p:txBody>
          <a:bodyPr wrap="squar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Take full-length practice exams under timed conditions. Review incorrect answers and identify weak areas. Revisit challenging topics and refine understanding.</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49486" y="1030129"/>
            <a:ext cx="10963513" cy="579953"/>
          </a:xfrm>
          <a:prstGeom prst="rect">
            <a:avLst/>
          </a:prstGeom>
          <a:noFill/>
          <a:ln/>
        </p:spPr>
        <p:txBody>
          <a:bodyPr wrap="none" lIns="0" tIns="0" rIns="0" bIns="0" rtlCol="0" anchor="t"/>
          <a:lstStyle/>
          <a:p>
            <a:pPr marL="0" indent="0">
              <a:lnSpc>
                <a:spcPts val="4550"/>
              </a:lnSpc>
              <a:buNone/>
            </a:pPr>
            <a:r>
              <a:rPr lang="en-US" sz="3650" dirty="0">
                <a:solidFill>
                  <a:srgbClr val="484237"/>
                </a:solidFill>
                <a:latin typeface="Gelasio Semi Bold" pitchFamily="34" charset="0"/>
                <a:ea typeface="Gelasio Semi Bold" pitchFamily="34" charset="-122"/>
                <a:cs typeface="Gelasio Semi Bold" pitchFamily="34" charset="-120"/>
              </a:rPr>
              <a:t>Mastering Key Concepts: Think Beyond Projects</a:t>
            </a:r>
            <a:endParaRPr lang="en-US" sz="3650" dirty="0"/>
          </a:p>
        </p:txBody>
      </p:sp>
      <p:pic>
        <p:nvPicPr>
          <p:cNvPr id="3" name="Image 0" descr="preencoded.png"/>
          <p:cNvPicPr>
            <a:picLocks noChangeAspect="1"/>
          </p:cNvPicPr>
          <p:nvPr/>
        </p:nvPicPr>
        <p:blipFill>
          <a:blip r:embed="rId3"/>
          <a:stretch>
            <a:fillRect/>
          </a:stretch>
        </p:blipFill>
        <p:spPr>
          <a:xfrm>
            <a:off x="3157418" y="1981200"/>
            <a:ext cx="1649730" cy="1069181"/>
          </a:xfrm>
          <a:prstGeom prst="rect">
            <a:avLst/>
          </a:prstGeom>
        </p:spPr>
      </p:pic>
      <p:sp>
        <p:nvSpPr>
          <p:cNvPr id="4" name="Text 1"/>
          <p:cNvSpPr/>
          <p:nvPr/>
        </p:nvSpPr>
        <p:spPr>
          <a:xfrm>
            <a:off x="3927515" y="2462808"/>
            <a:ext cx="109418" cy="370999"/>
          </a:xfrm>
          <a:prstGeom prst="rect">
            <a:avLst/>
          </a:prstGeom>
          <a:noFill/>
          <a:ln/>
        </p:spPr>
        <p:txBody>
          <a:bodyPr wrap="none" lIns="0" tIns="0" rIns="0" bIns="0" rtlCol="0" anchor="t"/>
          <a:lstStyle/>
          <a:p>
            <a:pPr marL="0" indent="0" algn="ctr">
              <a:lnSpc>
                <a:spcPts val="2900"/>
              </a:lnSpc>
              <a:buNone/>
            </a:pPr>
            <a:r>
              <a:rPr lang="en-US" sz="1800" dirty="0">
                <a:solidFill>
                  <a:srgbClr val="746558"/>
                </a:solidFill>
                <a:latin typeface="Gelasio Semi Bold" pitchFamily="34" charset="0"/>
                <a:ea typeface="Gelasio Semi Bold" pitchFamily="34" charset="-122"/>
                <a:cs typeface="Gelasio Semi Bold" pitchFamily="34" charset="-120"/>
              </a:rPr>
              <a:t>1</a:t>
            </a:r>
            <a:endParaRPr lang="en-US" sz="1800" dirty="0"/>
          </a:p>
        </p:txBody>
      </p:sp>
      <p:sp>
        <p:nvSpPr>
          <p:cNvPr id="5" name="Text 2"/>
          <p:cNvSpPr/>
          <p:nvPr/>
        </p:nvSpPr>
        <p:spPr>
          <a:xfrm>
            <a:off x="4992648" y="2166699"/>
            <a:ext cx="2319814" cy="289917"/>
          </a:xfrm>
          <a:prstGeom prst="rect">
            <a:avLst/>
          </a:prstGeom>
          <a:noFill/>
          <a:ln/>
        </p:spPr>
        <p:txBody>
          <a:bodyPr wrap="none" lIns="0" tIns="0" rIns="0" bIns="0" rtlCol="0" anchor="t"/>
          <a:lstStyle/>
          <a:p>
            <a:pPr marL="0" indent="0" algn="l">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Program Thinking</a:t>
            </a:r>
            <a:endParaRPr lang="en-US" sz="1800" dirty="0"/>
          </a:p>
        </p:txBody>
      </p:sp>
      <p:sp>
        <p:nvSpPr>
          <p:cNvPr id="6" name="Text 3"/>
          <p:cNvSpPr/>
          <p:nvPr/>
        </p:nvSpPr>
        <p:spPr>
          <a:xfrm>
            <a:off x="4992648" y="2567940"/>
            <a:ext cx="6215658" cy="296942"/>
          </a:xfrm>
          <a:prstGeom prst="rect">
            <a:avLst/>
          </a:prstGeom>
          <a:noFill/>
          <a:ln/>
        </p:spPr>
        <p:txBody>
          <a:bodyPr wrap="none" lIns="0" tIns="0" rIns="0" bIns="0" rtlCol="0" anchor="t"/>
          <a:lstStyle/>
          <a:p>
            <a:pPr marL="0" indent="0" algn="l">
              <a:lnSpc>
                <a:spcPts val="2300"/>
              </a:lnSpc>
              <a:buNone/>
            </a:pPr>
            <a:r>
              <a:rPr lang="en-US" sz="1450" dirty="0">
                <a:solidFill>
                  <a:srgbClr val="746558"/>
                </a:solidFill>
                <a:latin typeface="Gelasio" pitchFamily="34" charset="0"/>
                <a:ea typeface="Gelasio" pitchFamily="34" charset="-122"/>
                <a:cs typeface="Gelasio" pitchFamily="34" charset="-120"/>
              </a:rPr>
              <a:t>Understand how multiple projects contribute to long-term business benefits</a:t>
            </a:r>
            <a:endParaRPr lang="en-US" sz="1450" dirty="0"/>
          </a:p>
        </p:txBody>
      </p:sp>
      <p:sp>
        <p:nvSpPr>
          <p:cNvPr id="7" name="Shape 4"/>
          <p:cNvSpPr/>
          <p:nvPr/>
        </p:nvSpPr>
        <p:spPr>
          <a:xfrm>
            <a:off x="4853464" y="3063954"/>
            <a:ext cx="9081135" cy="11430"/>
          </a:xfrm>
          <a:prstGeom prst="roundRect">
            <a:avLst>
              <a:gd name="adj" fmla="val 243552"/>
            </a:avLst>
          </a:prstGeom>
          <a:solidFill>
            <a:srgbClr val="D4CEC3"/>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332553" y="3096697"/>
            <a:ext cx="3299460" cy="1069181"/>
          </a:xfrm>
          <a:prstGeom prst="rect">
            <a:avLst/>
          </a:prstGeom>
        </p:spPr>
      </p:pic>
      <p:sp>
        <p:nvSpPr>
          <p:cNvPr id="9" name="Text 5"/>
          <p:cNvSpPr/>
          <p:nvPr/>
        </p:nvSpPr>
        <p:spPr>
          <a:xfrm>
            <a:off x="3911918" y="3445788"/>
            <a:ext cx="140613" cy="370999"/>
          </a:xfrm>
          <a:prstGeom prst="rect">
            <a:avLst/>
          </a:prstGeom>
          <a:noFill/>
          <a:ln/>
        </p:spPr>
        <p:txBody>
          <a:bodyPr wrap="none" lIns="0" tIns="0" rIns="0" bIns="0" rtlCol="0" anchor="t"/>
          <a:lstStyle/>
          <a:p>
            <a:pPr marL="0" indent="0" algn="ctr">
              <a:lnSpc>
                <a:spcPts val="2900"/>
              </a:lnSpc>
              <a:buNone/>
            </a:pPr>
            <a:r>
              <a:rPr lang="en-US" sz="1800" dirty="0">
                <a:solidFill>
                  <a:srgbClr val="746558"/>
                </a:solidFill>
                <a:latin typeface="Gelasio Semi Bold" pitchFamily="34" charset="0"/>
                <a:ea typeface="Gelasio Semi Bold" pitchFamily="34" charset="-122"/>
                <a:cs typeface="Gelasio Semi Bold" pitchFamily="34" charset="-120"/>
              </a:rPr>
              <a:t>2</a:t>
            </a:r>
            <a:endParaRPr lang="en-US" sz="1800" dirty="0"/>
          </a:p>
        </p:txBody>
      </p:sp>
      <p:sp>
        <p:nvSpPr>
          <p:cNvPr id="10" name="Text 6"/>
          <p:cNvSpPr/>
          <p:nvPr/>
        </p:nvSpPr>
        <p:spPr>
          <a:xfrm>
            <a:off x="5817513" y="3282196"/>
            <a:ext cx="2867978" cy="289917"/>
          </a:xfrm>
          <a:prstGeom prst="rect">
            <a:avLst/>
          </a:prstGeom>
          <a:noFill/>
          <a:ln/>
        </p:spPr>
        <p:txBody>
          <a:bodyPr wrap="none" lIns="0" tIns="0" rIns="0" bIns="0" rtlCol="0" anchor="t"/>
          <a:lstStyle/>
          <a:p>
            <a:pPr marL="0" indent="0" algn="l">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Stakeholder Engagement</a:t>
            </a:r>
            <a:endParaRPr lang="en-US" sz="1800" dirty="0"/>
          </a:p>
        </p:txBody>
      </p:sp>
      <p:sp>
        <p:nvSpPr>
          <p:cNvPr id="11" name="Text 7"/>
          <p:cNvSpPr/>
          <p:nvPr/>
        </p:nvSpPr>
        <p:spPr>
          <a:xfrm>
            <a:off x="5817513" y="3683437"/>
            <a:ext cx="6364010" cy="296942"/>
          </a:xfrm>
          <a:prstGeom prst="rect">
            <a:avLst/>
          </a:prstGeom>
          <a:noFill/>
          <a:ln/>
        </p:spPr>
        <p:txBody>
          <a:bodyPr wrap="none" lIns="0" tIns="0" rIns="0" bIns="0" rtlCol="0" anchor="t"/>
          <a:lstStyle/>
          <a:p>
            <a:pPr marL="0" indent="0" algn="l">
              <a:lnSpc>
                <a:spcPts val="2300"/>
              </a:lnSpc>
              <a:buNone/>
            </a:pPr>
            <a:r>
              <a:rPr lang="en-US" sz="1450" dirty="0">
                <a:solidFill>
                  <a:srgbClr val="746558"/>
                </a:solidFill>
                <a:latin typeface="Gelasio" pitchFamily="34" charset="0"/>
                <a:ea typeface="Gelasio" pitchFamily="34" charset="-122"/>
                <a:cs typeface="Gelasio" pitchFamily="34" charset="-120"/>
              </a:rPr>
              <a:t>Managing executives, sponsors, and cross-functional teams at a program level</a:t>
            </a:r>
            <a:endParaRPr lang="en-US" sz="1450" dirty="0"/>
          </a:p>
        </p:txBody>
      </p:sp>
      <p:sp>
        <p:nvSpPr>
          <p:cNvPr id="12" name="Shape 8"/>
          <p:cNvSpPr/>
          <p:nvPr/>
        </p:nvSpPr>
        <p:spPr>
          <a:xfrm>
            <a:off x="5678329" y="4179451"/>
            <a:ext cx="8256270" cy="11430"/>
          </a:xfrm>
          <a:prstGeom prst="roundRect">
            <a:avLst>
              <a:gd name="adj" fmla="val 243552"/>
            </a:avLst>
          </a:prstGeom>
          <a:solidFill>
            <a:srgbClr val="D4CEC3"/>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1507688" y="4212193"/>
            <a:ext cx="4949190" cy="1069181"/>
          </a:xfrm>
          <a:prstGeom prst="rect">
            <a:avLst/>
          </a:prstGeom>
        </p:spPr>
      </p:pic>
      <p:sp>
        <p:nvSpPr>
          <p:cNvPr id="14" name="Text 9"/>
          <p:cNvSpPr/>
          <p:nvPr/>
        </p:nvSpPr>
        <p:spPr>
          <a:xfrm>
            <a:off x="3912275" y="4561284"/>
            <a:ext cx="139779" cy="370999"/>
          </a:xfrm>
          <a:prstGeom prst="rect">
            <a:avLst/>
          </a:prstGeom>
          <a:noFill/>
          <a:ln/>
        </p:spPr>
        <p:txBody>
          <a:bodyPr wrap="none" lIns="0" tIns="0" rIns="0" bIns="0" rtlCol="0" anchor="t"/>
          <a:lstStyle/>
          <a:p>
            <a:pPr marL="0" indent="0" algn="ctr">
              <a:lnSpc>
                <a:spcPts val="2900"/>
              </a:lnSpc>
              <a:buNone/>
            </a:pPr>
            <a:r>
              <a:rPr lang="en-US" sz="1800" dirty="0">
                <a:solidFill>
                  <a:srgbClr val="746558"/>
                </a:solidFill>
                <a:latin typeface="Gelasio Semi Bold" pitchFamily="34" charset="0"/>
                <a:ea typeface="Gelasio Semi Bold" pitchFamily="34" charset="-122"/>
                <a:cs typeface="Gelasio Semi Bold" pitchFamily="34" charset="-120"/>
              </a:rPr>
              <a:t>3</a:t>
            </a:r>
            <a:endParaRPr lang="en-US" sz="1800" dirty="0"/>
          </a:p>
        </p:txBody>
      </p:sp>
      <p:sp>
        <p:nvSpPr>
          <p:cNvPr id="15" name="Text 10"/>
          <p:cNvSpPr/>
          <p:nvPr/>
        </p:nvSpPr>
        <p:spPr>
          <a:xfrm>
            <a:off x="6642378" y="4397693"/>
            <a:ext cx="2319814" cy="289917"/>
          </a:xfrm>
          <a:prstGeom prst="rect">
            <a:avLst/>
          </a:prstGeom>
          <a:noFill/>
          <a:ln/>
        </p:spPr>
        <p:txBody>
          <a:bodyPr wrap="none" lIns="0" tIns="0" rIns="0" bIns="0" rtlCol="0" anchor="t"/>
          <a:lstStyle/>
          <a:p>
            <a:pPr marL="0" indent="0" algn="l">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Benefits Realization</a:t>
            </a:r>
            <a:endParaRPr lang="en-US" sz="1800" dirty="0"/>
          </a:p>
        </p:txBody>
      </p:sp>
      <p:sp>
        <p:nvSpPr>
          <p:cNvPr id="16" name="Text 11"/>
          <p:cNvSpPr/>
          <p:nvPr/>
        </p:nvSpPr>
        <p:spPr>
          <a:xfrm>
            <a:off x="6642378" y="4798933"/>
            <a:ext cx="3660458" cy="296942"/>
          </a:xfrm>
          <a:prstGeom prst="rect">
            <a:avLst/>
          </a:prstGeom>
          <a:noFill/>
          <a:ln/>
        </p:spPr>
        <p:txBody>
          <a:bodyPr wrap="none" lIns="0" tIns="0" rIns="0" bIns="0" rtlCol="0" anchor="t"/>
          <a:lstStyle/>
          <a:p>
            <a:pPr marL="0" indent="0" algn="l">
              <a:lnSpc>
                <a:spcPts val="2300"/>
              </a:lnSpc>
              <a:buNone/>
            </a:pPr>
            <a:r>
              <a:rPr lang="en-US" sz="1450" dirty="0">
                <a:solidFill>
                  <a:srgbClr val="746558"/>
                </a:solidFill>
                <a:latin typeface="Gelasio" pitchFamily="34" charset="0"/>
                <a:ea typeface="Gelasio" pitchFamily="34" charset="-122"/>
                <a:cs typeface="Gelasio" pitchFamily="34" charset="-120"/>
              </a:rPr>
              <a:t>Focus on how projects deliver business value</a:t>
            </a:r>
            <a:endParaRPr lang="en-US" sz="1450" dirty="0"/>
          </a:p>
        </p:txBody>
      </p:sp>
      <p:sp>
        <p:nvSpPr>
          <p:cNvPr id="17" name="Shape 12"/>
          <p:cNvSpPr/>
          <p:nvPr/>
        </p:nvSpPr>
        <p:spPr>
          <a:xfrm>
            <a:off x="6503194" y="5294948"/>
            <a:ext cx="7431405" cy="11430"/>
          </a:xfrm>
          <a:prstGeom prst="roundRect">
            <a:avLst>
              <a:gd name="adj" fmla="val 243552"/>
            </a:avLst>
          </a:prstGeom>
          <a:solidFill>
            <a:srgbClr val="D4CEC3"/>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682704" y="5327690"/>
            <a:ext cx="6599039" cy="1069181"/>
          </a:xfrm>
          <a:prstGeom prst="rect">
            <a:avLst/>
          </a:prstGeom>
        </p:spPr>
      </p:pic>
      <p:sp>
        <p:nvSpPr>
          <p:cNvPr id="19" name="Text 13"/>
          <p:cNvSpPr/>
          <p:nvPr/>
        </p:nvSpPr>
        <p:spPr>
          <a:xfrm>
            <a:off x="3909774" y="5676781"/>
            <a:ext cx="144661" cy="370999"/>
          </a:xfrm>
          <a:prstGeom prst="rect">
            <a:avLst/>
          </a:prstGeom>
          <a:noFill/>
          <a:ln/>
        </p:spPr>
        <p:txBody>
          <a:bodyPr wrap="none" lIns="0" tIns="0" rIns="0" bIns="0" rtlCol="0" anchor="t"/>
          <a:lstStyle/>
          <a:p>
            <a:pPr marL="0" indent="0" algn="ctr">
              <a:lnSpc>
                <a:spcPts val="2900"/>
              </a:lnSpc>
              <a:buNone/>
            </a:pPr>
            <a:r>
              <a:rPr lang="en-US" sz="1800" dirty="0">
                <a:solidFill>
                  <a:srgbClr val="746558"/>
                </a:solidFill>
                <a:latin typeface="Gelasio Semi Bold" pitchFamily="34" charset="0"/>
                <a:ea typeface="Gelasio Semi Bold" pitchFamily="34" charset="-122"/>
                <a:cs typeface="Gelasio Semi Bold" pitchFamily="34" charset="-120"/>
              </a:rPr>
              <a:t>4</a:t>
            </a:r>
            <a:endParaRPr lang="en-US" sz="1800" dirty="0"/>
          </a:p>
        </p:txBody>
      </p:sp>
      <p:sp>
        <p:nvSpPr>
          <p:cNvPr id="20" name="Text 14"/>
          <p:cNvSpPr/>
          <p:nvPr/>
        </p:nvSpPr>
        <p:spPr>
          <a:xfrm>
            <a:off x="7467243" y="5513189"/>
            <a:ext cx="3727847" cy="289917"/>
          </a:xfrm>
          <a:prstGeom prst="rect">
            <a:avLst/>
          </a:prstGeom>
          <a:noFill/>
          <a:ln/>
        </p:spPr>
        <p:txBody>
          <a:bodyPr wrap="none" lIns="0" tIns="0" rIns="0" bIns="0" rtlCol="0" anchor="t"/>
          <a:lstStyle/>
          <a:p>
            <a:pPr marL="0" indent="0" algn="l">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Governance &amp; Risk Management</a:t>
            </a:r>
            <a:endParaRPr lang="en-US" sz="1800" dirty="0"/>
          </a:p>
        </p:txBody>
      </p:sp>
      <p:sp>
        <p:nvSpPr>
          <p:cNvPr id="21" name="Text 15"/>
          <p:cNvSpPr/>
          <p:nvPr/>
        </p:nvSpPr>
        <p:spPr>
          <a:xfrm>
            <a:off x="7467243" y="5914430"/>
            <a:ext cx="5831086" cy="296942"/>
          </a:xfrm>
          <a:prstGeom prst="rect">
            <a:avLst/>
          </a:prstGeom>
          <a:noFill/>
          <a:ln/>
        </p:spPr>
        <p:txBody>
          <a:bodyPr wrap="none" lIns="0" tIns="0" rIns="0" bIns="0" rtlCol="0" anchor="t"/>
          <a:lstStyle/>
          <a:p>
            <a:pPr marL="0" indent="0" algn="l">
              <a:lnSpc>
                <a:spcPts val="2300"/>
              </a:lnSpc>
              <a:buNone/>
            </a:pPr>
            <a:r>
              <a:rPr lang="en-US" sz="1450" dirty="0">
                <a:solidFill>
                  <a:srgbClr val="746558"/>
                </a:solidFill>
                <a:latin typeface="Gelasio" pitchFamily="34" charset="0"/>
                <a:ea typeface="Gelasio" pitchFamily="34" charset="-122"/>
                <a:cs typeface="Gelasio" pitchFamily="34" charset="-120"/>
              </a:rPr>
              <a:t>Program-level governance structures, risk frameworks, and compliance</a:t>
            </a:r>
            <a:endParaRPr lang="en-US" sz="1450" dirty="0"/>
          </a:p>
        </p:txBody>
      </p:sp>
      <p:sp>
        <p:nvSpPr>
          <p:cNvPr id="22" name="Text 16"/>
          <p:cNvSpPr/>
          <p:nvPr/>
        </p:nvSpPr>
        <p:spPr>
          <a:xfrm>
            <a:off x="649486" y="6605588"/>
            <a:ext cx="13331428" cy="593884"/>
          </a:xfrm>
          <a:prstGeom prst="rect">
            <a:avLst/>
          </a:prstGeom>
          <a:noFill/>
          <a:ln/>
        </p:spPr>
        <p:txBody>
          <a:bodyPr wrap="square" lIns="0" tIns="0" rIns="0" bIns="0" rtlCol="0" anchor="t"/>
          <a:lstStyle/>
          <a:p>
            <a:pPr marL="0" indent="0">
              <a:lnSpc>
                <a:spcPts val="2300"/>
              </a:lnSpc>
              <a:buNone/>
            </a:pPr>
            <a:r>
              <a:rPr lang="en-US" sz="1450" dirty="0">
                <a:solidFill>
                  <a:srgbClr val="746558"/>
                </a:solidFill>
                <a:latin typeface="Gelasio" pitchFamily="34" charset="0"/>
                <a:ea typeface="Gelasio" pitchFamily="34" charset="-122"/>
                <a:cs typeface="Gelasio" pitchFamily="34" charset="-120"/>
              </a:rPr>
              <a:t>The PgMP exam tests program thinking, requiring you to understand how multiple projects contribute to long-term business benefits. It heavily emphasizes managing stakeholders at a program level and focuses on how projects deliver business value rather than just deliverables.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3891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Exam Day Strategy: Time Management</a:t>
            </a:r>
            <a:endParaRPr lang="en-US" sz="4450" dirty="0"/>
          </a:p>
        </p:txBody>
      </p:sp>
      <p:sp>
        <p:nvSpPr>
          <p:cNvPr id="4" name="Text 1"/>
          <p:cNvSpPr/>
          <p:nvPr/>
        </p:nvSpPr>
        <p:spPr>
          <a:xfrm>
            <a:off x="6280190" y="2709982"/>
            <a:ext cx="7556421" cy="748427"/>
          </a:xfrm>
          <a:prstGeom prst="rect">
            <a:avLst/>
          </a:prstGeom>
          <a:noFill/>
          <a:ln/>
        </p:spPr>
        <p:txBody>
          <a:bodyPr wrap="none" lIns="0" tIns="0" rIns="0" bIns="0" rtlCol="0" anchor="t"/>
          <a:lstStyle/>
          <a:p>
            <a:pPr marL="0" indent="0" algn="ctr">
              <a:lnSpc>
                <a:spcPts val="5850"/>
              </a:lnSpc>
              <a:buNone/>
            </a:pPr>
            <a:r>
              <a:rPr lang="en-US" sz="5850" dirty="0">
                <a:solidFill>
                  <a:srgbClr val="746558"/>
                </a:solidFill>
                <a:latin typeface="Gelasio Semi Bold" pitchFamily="34" charset="0"/>
                <a:ea typeface="Gelasio Semi Bold" pitchFamily="34" charset="-122"/>
                <a:cs typeface="Gelasio Semi Bold" pitchFamily="34" charset="-120"/>
              </a:rPr>
              <a:t>—</a:t>
            </a:r>
            <a:endParaRPr lang="en-US" sz="5850" dirty="0"/>
          </a:p>
        </p:txBody>
      </p:sp>
      <p:sp>
        <p:nvSpPr>
          <p:cNvPr id="5" name="Text 2"/>
          <p:cNvSpPr/>
          <p:nvPr/>
        </p:nvSpPr>
        <p:spPr>
          <a:xfrm>
            <a:off x="8546544" y="3741777"/>
            <a:ext cx="3023711" cy="354330"/>
          </a:xfrm>
          <a:prstGeom prst="rect">
            <a:avLst/>
          </a:prstGeom>
          <a:noFill/>
          <a:ln/>
        </p:spPr>
        <p:txBody>
          <a:bodyPr wrap="none" lIns="0" tIns="0" rIns="0" bIns="0" rtlCol="0" anchor="t"/>
          <a:lstStyle/>
          <a:p>
            <a:pPr marL="0" indent="0" algn="ctr">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Minutes per Question</a:t>
            </a:r>
            <a:endParaRPr lang="en-US" sz="2200" dirty="0"/>
          </a:p>
        </p:txBody>
      </p:sp>
      <p:sp>
        <p:nvSpPr>
          <p:cNvPr id="6" name="Text 3"/>
          <p:cNvSpPr/>
          <p:nvPr/>
        </p:nvSpPr>
        <p:spPr>
          <a:xfrm>
            <a:off x="6280190" y="4232196"/>
            <a:ext cx="7556421" cy="725805"/>
          </a:xfrm>
          <a:prstGeom prst="rect">
            <a:avLst/>
          </a:prstGeom>
          <a:noFill/>
          <a:ln/>
        </p:spPr>
        <p:txBody>
          <a:bodyPr wrap="square" lIns="0" tIns="0" rIns="0" bIns="0" rtlCol="0" anchor="t"/>
          <a:lstStyle/>
          <a:p>
            <a:pPr marL="0" indent="0" algn="ctr">
              <a:lnSpc>
                <a:spcPts val="2850"/>
              </a:lnSpc>
              <a:buNone/>
            </a:pPr>
            <a:r>
              <a:rPr lang="en-US" sz="1750" dirty="0">
                <a:solidFill>
                  <a:srgbClr val="746558"/>
                </a:solidFill>
                <a:latin typeface="Gelasio" pitchFamily="34" charset="0"/>
                <a:ea typeface="Gelasio" pitchFamily="34" charset="-122"/>
                <a:cs typeface="Gelasio" pitchFamily="34" charset="-120"/>
              </a:rPr>
              <a:t>With 170 questions in 4 hours, you have about 1.4 minutes per question. Don't get stuck—mark difficult ones and return later.</a:t>
            </a:r>
            <a:endParaRPr lang="en-US" sz="1750" dirty="0"/>
          </a:p>
        </p:txBody>
      </p:sp>
      <p:sp>
        <p:nvSpPr>
          <p:cNvPr id="7" name="Text 4"/>
          <p:cNvSpPr/>
          <p:nvPr/>
        </p:nvSpPr>
        <p:spPr>
          <a:xfrm>
            <a:off x="6280190" y="5213152"/>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Effective time management is crucial for success in the PgMP exam. Stay time-conscious throughout the exam. If you encounter a difficult question, don't spend too much time on it. Mark it for review and move on to ensure you have time to answer all questions. Remember, all questions carry equal weight, so it's better to answer more questions than to spend too much time on a few difficult ones.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780098" y="612934"/>
            <a:ext cx="7583805" cy="1393031"/>
          </a:xfrm>
          <a:prstGeom prst="rect">
            <a:avLst/>
          </a:prstGeom>
          <a:noFill/>
          <a:ln/>
        </p:spPr>
        <p:txBody>
          <a:bodyPr wrap="square" lIns="0" tIns="0" rIns="0" bIns="0" rtlCol="0" anchor="t"/>
          <a:lstStyle/>
          <a:p>
            <a:pPr marL="0" indent="0">
              <a:lnSpc>
                <a:spcPts val="5450"/>
              </a:lnSpc>
              <a:buNone/>
            </a:pPr>
            <a:r>
              <a:rPr lang="en-US" sz="4350" dirty="0">
                <a:solidFill>
                  <a:srgbClr val="484237"/>
                </a:solidFill>
                <a:latin typeface="Gelasio Semi Bold" pitchFamily="34" charset="0"/>
                <a:ea typeface="Gelasio Semi Bold" pitchFamily="34" charset="-122"/>
                <a:cs typeface="Gelasio Semi Bold" pitchFamily="34" charset="-120"/>
              </a:rPr>
              <a:t>Exam Day Strategy: Think Like a Program Manager</a:t>
            </a:r>
            <a:endParaRPr lang="en-US" sz="4350" dirty="0"/>
          </a:p>
        </p:txBody>
      </p:sp>
      <p:sp>
        <p:nvSpPr>
          <p:cNvPr id="4" name="Shape 1"/>
          <p:cNvSpPr/>
          <p:nvPr/>
        </p:nvSpPr>
        <p:spPr>
          <a:xfrm>
            <a:off x="780098" y="2340293"/>
            <a:ext cx="3680460" cy="3415546"/>
          </a:xfrm>
          <a:prstGeom prst="roundRect">
            <a:avLst>
              <a:gd name="adj" fmla="val 979"/>
            </a:avLst>
          </a:prstGeom>
          <a:solidFill>
            <a:srgbClr val="EEE8DD"/>
          </a:solidFill>
          <a:ln/>
        </p:spPr>
        <p:txBody>
          <a:bodyPr/>
          <a:lstStyle/>
          <a:p>
            <a:endParaRPr lang="en-US"/>
          </a:p>
        </p:txBody>
      </p:sp>
      <p:sp>
        <p:nvSpPr>
          <p:cNvPr id="5" name="Text 2"/>
          <p:cNvSpPr/>
          <p:nvPr/>
        </p:nvSpPr>
        <p:spPr>
          <a:xfrm>
            <a:off x="1002983" y="2563178"/>
            <a:ext cx="3234690" cy="696516"/>
          </a:xfrm>
          <a:prstGeom prst="rect">
            <a:avLst/>
          </a:prstGeom>
          <a:noFill/>
          <a:ln/>
        </p:spPr>
        <p:txBody>
          <a:bodyPr wrap="square" lIns="0" tIns="0" rIns="0" bIns="0" rtlCol="0" anchor="t"/>
          <a:lstStyle/>
          <a:p>
            <a:pPr marL="0" indent="0">
              <a:lnSpc>
                <a:spcPts val="2700"/>
              </a:lnSpc>
              <a:buNone/>
            </a:pPr>
            <a:r>
              <a:rPr lang="en-US" sz="2150" dirty="0">
                <a:solidFill>
                  <a:srgbClr val="746558"/>
                </a:solidFill>
                <a:latin typeface="Gelasio Semi Bold" pitchFamily="34" charset="0"/>
                <a:ea typeface="Gelasio Semi Bold" pitchFamily="34" charset="-122"/>
                <a:cs typeface="Gelasio Semi Bold" pitchFamily="34" charset="-120"/>
              </a:rPr>
              <a:t>Program-Level Perspective</a:t>
            </a:r>
            <a:endParaRPr lang="en-US" sz="2150" dirty="0"/>
          </a:p>
        </p:txBody>
      </p:sp>
      <p:sp>
        <p:nvSpPr>
          <p:cNvPr id="6" name="Text 3"/>
          <p:cNvSpPr/>
          <p:nvPr/>
        </p:nvSpPr>
        <p:spPr>
          <a:xfrm>
            <a:off x="1002983" y="3393400"/>
            <a:ext cx="3234690" cy="2139553"/>
          </a:xfrm>
          <a:prstGeom prst="rect">
            <a:avLst/>
          </a:prstGeom>
          <a:noFill/>
          <a:ln/>
        </p:spPr>
        <p:txBody>
          <a:bodyPr wrap="square" lIns="0" tIns="0" rIns="0" bIns="0" rtlCol="0" anchor="t"/>
          <a:lstStyle/>
          <a:p>
            <a:pPr marL="0" indent="0">
              <a:lnSpc>
                <a:spcPts val="2800"/>
              </a:lnSpc>
              <a:buNone/>
            </a:pPr>
            <a:r>
              <a:rPr lang="en-US" sz="1750" dirty="0">
                <a:solidFill>
                  <a:srgbClr val="746558"/>
                </a:solidFill>
                <a:latin typeface="Gelasio" pitchFamily="34" charset="0"/>
                <a:ea typeface="Gelasio" pitchFamily="34" charset="-122"/>
                <a:cs typeface="Gelasio" pitchFamily="34" charset="-120"/>
              </a:rPr>
              <a:t>Approach every question from a program-level perspective, not just project management. Consider the broader organizational context and long-term benefits.</a:t>
            </a:r>
            <a:endParaRPr lang="en-US" sz="1750" dirty="0"/>
          </a:p>
        </p:txBody>
      </p:sp>
      <p:sp>
        <p:nvSpPr>
          <p:cNvPr id="7" name="Shape 4"/>
          <p:cNvSpPr/>
          <p:nvPr/>
        </p:nvSpPr>
        <p:spPr>
          <a:xfrm>
            <a:off x="4683443" y="2340293"/>
            <a:ext cx="3680460" cy="3415546"/>
          </a:xfrm>
          <a:prstGeom prst="roundRect">
            <a:avLst>
              <a:gd name="adj" fmla="val 979"/>
            </a:avLst>
          </a:prstGeom>
          <a:solidFill>
            <a:srgbClr val="EEE8DD"/>
          </a:solidFill>
          <a:ln/>
        </p:spPr>
        <p:txBody>
          <a:bodyPr/>
          <a:lstStyle/>
          <a:p>
            <a:endParaRPr lang="en-US"/>
          </a:p>
        </p:txBody>
      </p:sp>
      <p:sp>
        <p:nvSpPr>
          <p:cNvPr id="8" name="Text 5"/>
          <p:cNvSpPr/>
          <p:nvPr/>
        </p:nvSpPr>
        <p:spPr>
          <a:xfrm>
            <a:off x="4906328" y="2563178"/>
            <a:ext cx="2786301" cy="348258"/>
          </a:xfrm>
          <a:prstGeom prst="rect">
            <a:avLst/>
          </a:prstGeom>
          <a:noFill/>
          <a:ln/>
        </p:spPr>
        <p:txBody>
          <a:bodyPr wrap="none" lIns="0" tIns="0" rIns="0" bIns="0" rtlCol="0" anchor="t"/>
          <a:lstStyle/>
          <a:p>
            <a:pPr marL="0" indent="0">
              <a:lnSpc>
                <a:spcPts val="2700"/>
              </a:lnSpc>
              <a:buNone/>
            </a:pPr>
            <a:r>
              <a:rPr lang="en-US" sz="2150" dirty="0">
                <a:solidFill>
                  <a:srgbClr val="746558"/>
                </a:solidFill>
                <a:latin typeface="Gelasio Semi Bold" pitchFamily="34" charset="0"/>
                <a:ea typeface="Gelasio Semi Bold" pitchFamily="34" charset="-122"/>
                <a:cs typeface="Gelasio Semi Bold" pitchFamily="34" charset="-120"/>
              </a:rPr>
              <a:t>Strategic Alignment</a:t>
            </a:r>
            <a:endParaRPr lang="en-US" sz="2150" dirty="0"/>
          </a:p>
        </p:txBody>
      </p:sp>
      <p:sp>
        <p:nvSpPr>
          <p:cNvPr id="9" name="Text 6"/>
          <p:cNvSpPr/>
          <p:nvPr/>
        </p:nvSpPr>
        <p:spPr>
          <a:xfrm>
            <a:off x="4906328" y="3045143"/>
            <a:ext cx="3234690" cy="1426369"/>
          </a:xfrm>
          <a:prstGeom prst="rect">
            <a:avLst/>
          </a:prstGeom>
          <a:noFill/>
          <a:ln/>
        </p:spPr>
        <p:txBody>
          <a:bodyPr wrap="square" lIns="0" tIns="0" rIns="0" bIns="0" rtlCol="0" anchor="t"/>
          <a:lstStyle/>
          <a:p>
            <a:pPr marL="0" indent="0">
              <a:lnSpc>
                <a:spcPts val="2800"/>
              </a:lnSpc>
              <a:buNone/>
            </a:pPr>
            <a:r>
              <a:rPr lang="en-US" sz="1750" dirty="0">
                <a:solidFill>
                  <a:srgbClr val="746558"/>
                </a:solidFill>
                <a:latin typeface="Gelasio" pitchFamily="34" charset="0"/>
                <a:ea typeface="Gelasio" pitchFamily="34" charset="-122"/>
                <a:cs typeface="Gelasio" pitchFamily="34" charset="-120"/>
              </a:rPr>
              <a:t>Focus on how program decisions align with organizational strategy and contribute to overall business objectives.</a:t>
            </a:r>
            <a:endParaRPr lang="en-US" sz="1750" dirty="0"/>
          </a:p>
        </p:txBody>
      </p:sp>
      <p:sp>
        <p:nvSpPr>
          <p:cNvPr id="10" name="Shape 7"/>
          <p:cNvSpPr/>
          <p:nvPr/>
        </p:nvSpPr>
        <p:spPr>
          <a:xfrm>
            <a:off x="780098" y="5978723"/>
            <a:ext cx="7583805" cy="1640919"/>
          </a:xfrm>
          <a:prstGeom prst="roundRect">
            <a:avLst>
              <a:gd name="adj" fmla="val 2038"/>
            </a:avLst>
          </a:prstGeom>
          <a:solidFill>
            <a:srgbClr val="EEE8DD"/>
          </a:solidFill>
          <a:ln/>
        </p:spPr>
        <p:txBody>
          <a:bodyPr/>
          <a:lstStyle/>
          <a:p>
            <a:endParaRPr lang="en-US"/>
          </a:p>
        </p:txBody>
      </p:sp>
      <p:sp>
        <p:nvSpPr>
          <p:cNvPr id="11" name="Text 8"/>
          <p:cNvSpPr/>
          <p:nvPr/>
        </p:nvSpPr>
        <p:spPr>
          <a:xfrm>
            <a:off x="1002983" y="6201608"/>
            <a:ext cx="2786301" cy="348258"/>
          </a:xfrm>
          <a:prstGeom prst="rect">
            <a:avLst/>
          </a:prstGeom>
          <a:noFill/>
          <a:ln/>
        </p:spPr>
        <p:txBody>
          <a:bodyPr wrap="none" lIns="0" tIns="0" rIns="0" bIns="0" rtlCol="0" anchor="t"/>
          <a:lstStyle/>
          <a:p>
            <a:pPr marL="0" indent="0">
              <a:lnSpc>
                <a:spcPts val="2700"/>
              </a:lnSpc>
              <a:buNone/>
            </a:pPr>
            <a:r>
              <a:rPr lang="en-US" sz="2150" dirty="0">
                <a:solidFill>
                  <a:srgbClr val="746558"/>
                </a:solidFill>
                <a:latin typeface="Gelasio Semi Bold" pitchFamily="34" charset="0"/>
                <a:ea typeface="Gelasio Semi Bold" pitchFamily="34" charset="-122"/>
                <a:cs typeface="Gelasio Semi Bold" pitchFamily="34" charset="-120"/>
              </a:rPr>
              <a:t>Holistic View</a:t>
            </a:r>
            <a:endParaRPr lang="en-US" sz="2150" dirty="0"/>
          </a:p>
        </p:txBody>
      </p:sp>
      <p:sp>
        <p:nvSpPr>
          <p:cNvPr id="12" name="Text 9"/>
          <p:cNvSpPr/>
          <p:nvPr/>
        </p:nvSpPr>
        <p:spPr>
          <a:xfrm>
            <a:off x="1002983" y="6683573"/>
            <a:ext cx="7138035" cy="713184"/>
          </a:xfrm>
          <a:prstGeom prst="rect">
            <a:avLst/>
          </a:prstGeom>
          <a:noFill/>
          <a:ln/>
        </p:spPr>
        <p:txBody>
          <a:bodyPr wrap="square" lIns="0" tIns="0" rIns="0" bIns="0" rtlCol="0" anchor="t"/>
          <a:lstStyle/>
          <a:p>
            <a:pPr marL="0" indent="0">
              <a:lnSpc>
                <a:spcPts val="2800"/>
              </a:lnSpc>
              <a:buNone/>
            </a:pPr>
            <a:r>
              <a:rPr lang="en-US" sz="1750" dirty="0">
                <a:solidFill>
                  <a:srgbClr val="746558"/>
                </a:solidFill>
                <a:latin typeface="Gelasio" pitchFamily="34" charset="0"/>
                <a:ea typeface="Gelasio" pitchFamily="34" charset="-122"/>
                <a:cs typeface="Gelasio" pitchFamily="34" charset="-120"/>
              </a:rPr>
              <a:t>Consider the interconnections between different projects within a program and how they collectively contribute to program success.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88431"/>
          </a:xfrm>
          <a:prstGeom prst="rect">
            <a:avLst/>
          </a:prstGeom>
        </p:spPr>
      </p:pic>
      <p:sp>
        <p:nvSpPr>
          <p:cNvPr id="3" name="Text 0"/>
          <p:cNvSpPr/>
          <p:nvPr/>
        </p:nvSpPr>
        <p:spPr>
          <a:xfrm>
            <a:off x="752713" y="3281839"/>
            <a:ext cx="12279035" cy="672108"/>
          </a:xfrm>
          <a:prstGeom prst="rect">
            <a:avLst/>
          </a:prstGeom>
          <a:noFill/>
          <a:ln/>
        </p:spPr>
        <p:txBody>
          <a:bodyPr wrap="none" lIns="0" tIns="0" rIns="0" bIns="0" rtlCol="0" anchor="t"/>
          <a:lstStyle/>
          <a:p>
            <a:pPr marL="0" indent="0">
              <a:lnSpc>
                <a:spcPts val="5250"/>
              </a:lnSpc>
              <a:buNone/>
            </a:pPr>
            <a:r>
              <a:rPr lang="en-US" sz="4200" dirty="0">
                <a:solidFill>
                  <a:srgbClr val="484237"/>
                </a:solidFill>
                <a:latin typeface="Gelasio Semi Bold" pitchFamily="34" charset="0"/>
                <a:ea typeface="Gelasio Semi Bold" pitchFamily="34" charset="-122"/>
                <a:cs typeface="Gelasio Semi Bold" pitchFamily="34" charset="-120"/>
              </a:rPr>
              <a:t>Exam Day Strategy: Eliminate Wrong Answers</a:t>
            </a:r>
            <a:endParaRPr lang="en-US" sz="4200" dirty="0"/>
          </a:p>
        </p:txBody>
      </p:sp>
      <p:sp>
        <p:nvSpPr>
          <p:cNvPr id="4" name="Shape 1"/>
          <p:cNvSpPr/>
          <p:nvPr/>
        </p:nvSpPr>
        <p:spPr>
          <a:xfrm>
            <a:off x="752713" y="5244227"/>
            <a:ext cx="3039308" cy="215027"/>
          </a:xfrm>
          <a:prstGeom prst="roundRect">
            <a:avLst>
              <a:gd name="adj" fmla="val 15004"/>
            </a:avLst>
          </a:prstGeom>
          <a:solidFill>
            <a:srgbClr val="EEE8DD"/>
          </a:solidFill>
          <a:ln/>
        </p:spPr>
        <p:txBody>
          <a:bodyPr/>
          <a:lstStyle/>
          <a:p>
            <a:endParaRPr lang="en-US"/>
          </a:p>
        </p:txBody>
      </p:sp>
      <p:sp>
        <p:nvSpPr>
          <p:cNvPr id="5" name="Text 2"/>
          <p:cNvSpPr/>
          <p:nvPr/>
        </p:nvSpPr>
        <p:spPr>
          <a:xfrm>
            <a:off x="752713" y="5781794"/>
            <a:ext cx="2688431" cy="335994"/>
          </a:xfrm>
          <a:prstGeom prst="rect">
            <a:avLst/>
          </a:prstGeom>
          <a:noFill/>
          <a:ln/>
        </p:spPr>
        <p:txBody>
          <a:bodyPr wrap="none" lIns="0" tIns="0" rIns="0" bIns="0" rtlCol="0" anchor="t"/>
          <a:lstStyle/>
          <a:p>
            <a:pPr marL="0" indent="0" algn="l">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Read Carefully</a:t>
            </a:r>
            <a:endParaRPr lang="en-US" sz="2100" dirty="0"/>
          </a:p>
        </p:txBody>
      </p:sp>
      <p:sp>
        <p:nvSpPr>
          <p:cNvPr id="6" name="Text 3"/>
          <p:cNvSpPr/>
          <p:nvPr/>
        </p:nvSpPr>
        <p:spPr>
          <a:xfrm>
            <a:off x="752713" y="6246733"/>
            <a:ext cx="3039308" cy="1031915"/>
          </a:xfrm>
          <a:prstGeom prst="rect">
            <a:avLst/>
          </a:prstGeom>
          <a:noFill/>
          <a:ln/>
        </p:spPr>
        <p:txBody>
          <a:bodyPr wrap="square" lIns="0" tIns="0" rIns="0" bIns="0" rtlCol="0" anchor="t"/>
          <a:lstStyle/>
          <a:p>
            <a:pPr marL="0" indent="0" algn="l">
              <a:lnSpc>
                <a:spcPts val="2700"/>
              </a:lnSpc>
              <a:buNone/>
            </a:pPr>
            <a:r>
              <a:rPr lang="en-US" sz="1650" dirty="0">
                <a:solidFill>
                  <a:srgbClr val="746558"/>
                </a:solidFill>
                <a:latin typeface="Gelasio" pitchFamily="34" charset="0"/>
                <a:ea typeface="Gelasio" pitchFamily="34" charset="-122"/>
                <a:cs typeface="Gelasio" pitchFamily="34" charset="-120"/>
              </a:rPr>
              <a:t>Many questions have tricky wording, so read each question and answer choice carefully.</a:t>
            </a:r>
            <a:endParaRPr lang="en-US" sz="1650" dirty="0"/>
          </a:p>
        </p:txBody>
      </p:sp>
      <p:sp>
        <p:nvSpPr>
          <p:cNvPr id="7" name="Shape 4"/>
          <p:cNvSpPr/>
          <p:nvPr/>
        </p:nvSpPr>
        <p:spPr>
          <a:xfrm>
            <a:off x="4114562" y="4921687"/>
            <a:ext cx="3039308" cy="215027"/>
          </a:xfrm>
          <a:prstGeom prst="roundRect">
            <a:avLst>
              <a:gd name="adj" fmla="val 15004"/>
            </a:avLst>
          </a:prstGeom>
          <a:solidFill>
            <a:srgbClr val="EEE8DD"/>
          </a:solidFill>
          <a:ln/>
        </p:spPr>
        <p:txBody>
          <a:bodyPr/>
          <a:lstStyle/>
          <a:p>
            <a:endParaRPr lang="en-US"/>
          </a:p>
        </p:txBody>
      </p:sp>
      <p:sp>
        <p:nvSpPr>
          <p:cNvPr id="8" name="Text 5"/>
          <p:cNvSpPr/>
          <p:nvPr/>
        </p:nvSpPr>
        <p:spPr>
          <a:xfrm>
            <a:off x="4114562" y="5459254"/>
            <a:ext cx="3039308" cy="671989"/>
          </a:xfrm>
          <a:prstGeom prst="rect">
            <a:avLst/>
          </a:prstGeom>
          <a:noFill/>
          <a:ln/>
        </p:spPr>
        <p:txBody>
          <a:bodyPr wrap="square" lIns="0" tIns="0" rIns="0" bIns="0" rtlCol="0" anchor="t"/>
          <a:lstStyle/>
          <a:p>
            <a:pPr marL="0" indent="0" algn="l">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Identify Obvious Incorrect Answers</a:t>
            </a:r>
            <a:endParaRPr lang="en-US" sz="2100" dirty="0"/>
          </a:p>
        </p:txBody>
      </p:sp>
      <p:sp>
        <p:nvSpPr>
          <p:cNvPr id="9" name="Text 6"/>
          <p:cNvSpPr/>
          <p:nvPr/>
        </p:nvSpPr>
        <p:spPr>
          <a:xfrm>
            <a:off x="4114562" y="6260187"/>
            <a:ext cx="3039308" cy="1375886"/>
          </a:xfrm>
          <a:prstGeom prst="rect">
            <a:avLst/>
          </a:prstGeom>
          <a:noFill/>
          <a:ln/>
        </p:spPr>
        <p:txBody>
          <a:bodyPr wrap="square" lIns="0" tIns="0" rIns="0" bIns="0" rtlCol="0" anchor="t"/>
          <a:lstStyle/>
          <a:p>
            <a:pPr marL="0" indent="0" algn="l">
              <a:lnSpc>
                <a:spcPts val="2700"/>
              </a:lnSpc>
              <a:buNone/>
            </a:pPr>
            <a:r>
              <a:rPr lang="en-US" sz="1650" dirty="0">
                <a:solidFill>
                  <a:srgbClr val="746558"/>
                </a:solidFill>
                <a:latin typeface="Gelasio" pitchFamily="34" charset="0"/>
                <a:ea typeface="Gelasio" pitchFamily="34" charset="-122"/>
                <a:cs typeface="Gelasio" pitchFamily="34" charset="-120"/>
              </a:rPr>
              <a:t>Start by eliminating answers that are clearly wrong or irrelevant to program management.</a:t>
            </a:r>
            <a:endParaRPr lang="en-US" sz="1650" dirty="0"/>
          </a:p>
        </p:txBody>
      </p:sp>
      <p:sp>
        <p:nvSpPr>
          <p:cNvPr id="10" name="Shape 7"/>
          <p:cNvSpPr/>
          <p:nvPr/>
        </p:nvSpPr>
        <p:spPr>
          <a:xfrm>
            <a:off x="7476411" y="4599027"/>
            <a:ext cx="3039308" cy="215027"/>
          </a:xfrm>
          <a:prstGeom prst="roundRect">
            <a:avLst>
              <a:gd name="adj" fmla="val 15004"/>
            </a:avLst>
          </a:prstGeom>
          <a:solidFill>
            <a:srgbClr val="EEE8DD"/>
          </a:solidFill>
          <a:ln/>
        </p:spPr>
        <p:txBody>
          <a:bodyPr/>
          <a:lstStyle/>
          <a:p>
            <a:endParaRPr lang="en-US"/>
          </a:p>
        </p:txBody>
      </p:sp>
      <p:sp>
        <p:nvSpPr>
          <p:cNvPr id="11" name="Text 8"/>
          <p:cNvSpPr/>
          <p:nvPr/>
        </p:nvSpPr>
        <p:spPr>
          <a:xfrm>
            <a:off x="7476411" y="5136594"/>
            <a:ext cx="3039308" cy="671989"/>
          </a:xfrm>
          <a:prstGeom prst="rect">
            <a:avLst/>
          </a:prstGeom>
          <a:noFill/>
          <a:ln/>
        </p:spPr>
        <p:txBody>
          <a:bodyPr wrap="square" lIns="0" tIns="0" rIns="0" bIns="0" rtlCol="0" anchor="t"/>
          <a:lstStyle/>
          <a:p>
            <a:pPr marL="0" indent="0" algn="l">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Compare Remaining Choices</a:t>
            </a:r>
            <a:endParaRPr lang="en-US" sz="2100" dirty="0"/>
          </a:p>
        </p:txBody>
      </p:sp>
      <p:sp>
        <p:nvSpPr>
          <p:cNvPr id="12" name="Text 9"/>
          <p:cNvSpPr/>
          <p:nvPr/>
        </p:nvSpPr>
        <p:spPr>
          <a:xfrm>
            <a:off x="7476411" y="5937528"/>
            <a:ext cx="3039308" cy="1375886"/>
          </a:xfrm>
          <a:prstGeom prst="rect">
            <a:avLst/>
          </a:prstGeom>
          <a:noFill/>
          <a:ln/>
        </p:spPr>
        <p:txBody>
          <a:bodyPr wrap="square" lIns="0" tIns="0" rIns="0" bIns="0" rtlCol="0" anchor="t"/>
          <a:lstStyle/>
          <a:p>
            <a:pPr marL="0" indent="0" algn="l">
              <a:lnSpc>
                <a:spcPts val="2700"/>
              </a:lnSpc>
              <a:buNone/>
            </a:pPr>
            <a:r>
              <a:rPr lang="en-US" sz="1650" dirty="0">
                <a:solidFill>
                  <a:srgbClr val="746558"/>
                </a:solidFill>
                <a:latin typeface="Gelasio" pitchFamily="34" charset="0"/>
                <a:ea typeface="Gelasio" pitchFamily="34" charset="-122"/>
                <a:cs typeface="Gelasio" pitchFamily="34" charset="-120"/>
              </a:rPr>
              <a:t>Analyze the remaining options and choose the one that best aligns with program management principles.</a:t>
            </a:r>
            <a:endParaRPr lang="en-US" sz="1650" dirty="0"/>
          </a:p>
        </p:txBody>
      </p:sp>
      <p:sp>
        <p:nvSpPr>
          <p:cNvPr id="13" name="Shape 10"/>
          <p:cNvSpPr/>
          <p:nvPr/>
        </p:nvSpPr>
        <p:spPr>
          <a:xfrm>
            <a:off x="10838259" y="4276487"/>
            <a:ext cx="3039428" cy="215027"/>
          </a:xfrm>
          <a:prstGeom prst="roundRect">
            <a:avLst>
              <a:gd name="adj" fmla="val 15004"/>
            </a:avLst>
          </a:prstGeom>
          <a:solidFill>
            <a:srgbClr val="EEE8DD"/>
          </a:solidFill>
          <a:ln/>
        </p:spPr>
        <p:txBody>
          <a:bodyPr/>
          <a:lstStyle/>
          <a:p>
            <a:endParaRPr lang="en-US"/>
          </a:p>
        </p:txBody>
      </p:sp>
      <p:sp>
        <p:nvSpPr>
          <p:cNvPr id="14" name="Text 11"/>
          <p:cNvSpPr/>
          <p:nvPr/>
        </p:nvSpPr>
        <p:spPr>
          <a:xfrm>
            <a:off x="10838259" y="4814054"/>
            <a:ext cx="3039428" cy="671989"/>
          </a:xfrm>
          <a:prstGeom prst="rect">
            <a:avLst/>
          </a:prstGeom>
          <a:noFill/>
          <a:ln/>
        </p:spPr>
        <p:txBody>
          <a:bodyPr wrap="square" lIns="0" tIns="0" rIns="0" bIns="0" rtlCol="0" anchor="t"/>
          <a:lstStyle/>
          <a:p>
            <a:pPr marL="0" indent="0" algn="l">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Use Process of Elimination</a:t>
            </a:r>
            <a:endParaRPr lang="en-US" sz="2100" dirty="0"/>
          </a:p>
        </p:txBody>
      </p:sp>
      <p:sp>
        <p:nvSpPr>
          <p:cNvPr id="15" name="Text 12"/>
          <p:cNvSpPr/>
          <p:nvPr/>
        </p:nvSpPr>
        <p:spPr>
          <a:xfrm>
            <a:off x="10838259" y="5614988"/>
            <a:ext cx="3039428" cy="1375886"/>
          </a:xfrm>
          <a:prstGeom prst="rect">
            <a:avLst/>
          </a:prstGeom>
          <a:noFill/>
          <a:ln/>
        </p:spPr>
        <p:txBody>
          <a:bodyPr wrap="square" lIns="0" tIns="0" rIns="0" bIns="0" rtlCol="0" anchor="t"/>
          <a:lstStyle/>
          <a:p>
            <a:pPr marL="0" indent="0" algn="l">
              <a:lnSpc>
                <a:spcPts val="2700"/>
              </a:lnSpc>
              <a:buNone/>
            </a:pPr>
            <a:r>
              <a:rPr lang="en-US" sz="1650" dirty="0">
                <a:solidFill>
                  <a:srgbClr val="746558"/>
                </a:solidFill>
                <a:latin typeface="Gelasio" pitchFamily="34" charset="0"/>
                <a:ea typeface="Gelasio" pitchFamily="34" charset="-122"/>
                <a:cs typeface="Gelasio" pitchFamily="34" charset="-120"/>
              </a:rPr>
              <a:t>If unsure, use the process of elimination to increase your chances of selecting the correct answer.</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177058"/>
            <a:ext cx="12158782" cy="708779"/>
          </a:xfrm>
          <a:prstGeom prst="rect">
            <a:avLst/>
          </a:prstGeom>
          <a:noFill/>
          <a:ln/>
        </p:spPr>
        <p:txBody>
          <a:bodyPr wrap="non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Exam Day Strategy: Trust Your Preparation</a:t>
            </a:r>
            <a:endParaRPr lang="en-US" sz="4450" dirty="0"/>
          </a:p>
        </p:txBody>
      </p:sp>
      <p:sp>
        <p:nvSpPr>
          <p:cNvPr id="3" name="Text 1"/>
          <p:cNvSpPr/>
          <p:nvPr/>
        </p:nvSpPr>
        <p:spPr>
          <a:xfrm>
            <a:off x="793790" y="3452813"/>
            <a:ext cx="3560802" cy="354330"/>
          </a:xfrm>
          <a:prstGeom prst="rect">
            <a:avLst/>
          </a:prstGeom>
          <a:noFill/>
          <a:ln/>
        </p:spPr>
        <p:txBody>
          <a:bodyPr wrap="none" lIns="0" tIns="0" rIns="0" bIns="0" rtlCol="0" anchor="t"/>
          <a:lstStyle/>
          <a:p>
            <a:pPr marL="0" indent="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Confidence in Your Study</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If you've followed a comprehensive study plan and taken practice exams, you're well-prepared for the real thing. Trust in your preparation and approach the exam with confidence.</a:t>
            </a:r>
            <a:endParaRPr lang="en-US" sz="1750" dirty="0"/>
          </a:p>
        </p:txBody>
      </p:sp>
      <p:sp>
        <p:nvSpPr>
          <p:cNvPr id="5" name="Text 3"/>
          <p:cNvSpPr/>
          <p:nvPr/>
        </p:nvSpPr>
        <p:spPr>
          <a:xfrm>
            <a:off x="5332928"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Stay Calm</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Maintain a calm and focused mindset throughout the exam. Take deep breaths if you feel stressed and remember that you've put in the work to succeed.</a:t>
            </a:r>
            <a:endParaRPr lang="en-US" sz="1750" dirty="0"/>
          </a:p>
        </p:txBody>
      </p:sp>
      <p:sp>
        <p:nvSpPr>
          <p:cNvPr id="7" name="Text 5"/>
          <p:cNvSpPr/>
          <p:nvPr/>
        </p:nvSpPr>
        <p:spPr>
          <a:xfrm>
            <a:off x="9872067" y="3452813"/>
            <a:ext cx="3195280" cy="354330"/>
          </a:xfrm>
          <a:prstGeom prst="rect">
            <a:avLst/>
          </a:prstGeom>
          <a:noFill/>
          <a:ln/>
        </p:spPr>
        <p:txBody>
          <a:bodyPr wrap="none" lIns="0" tIns="0" rIns="0" bIns="0" rtlCol="0" anchor="t"/>
          <a:lstStyle/>
          <a:p>
            <a:pPr marL="0" indent="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Apply Your Knowledge</a:t>
            </a:r>
            <a:endParaRPr lang="en-US" sz="2200" dirty="0"/>
          </a:p>
        </p:txBody>
      </p:sp>
      <p:sp>
        <p:nvSpPr>
          <p:cNvPr id="8" name="Text 6"/>
          <p:cNvSpPr/>
          <p:nvPr/>
        </p:nvSpPr>
        <p:spPr>
          <a:xfrm>
            <a:off x="9872067"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Draw on your real-world experience and the knowledge you've gained during your preparation. Apply program management principles to each question.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Custom</PresentationFormat>
  <Paragraphs>164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Gelasio</vt:lpstr>
      <vt:lpstr>Gelasio Bold</vt:lpstr>
      <vt:lpstr>Gelasio Medium</vt:lpstr>
      <vt:lpstr>Gelasio Semi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2025-02-25T00:16:52Z</dcterms:created>
  <dcterms:modified xsi:type="dcterms:W3CDTF">2025-02-25T00:17:36Z</dcterms:modified>
</cp:coreProperties>
</file>