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Open Sans" panose="020B0606030504020204" pitchFamily="34" charset="0"/>
      <p:regular r:id="rId18"/>
      <p:bold r:id="rId19"/>
      <p:italic r:id="rId20"/>
      <p:boldItalic r:id="rId21"/>
    </p:embeddedFont>
    <p:embeddedFont>
      <p:font typeface="Open Sans Bold" panose="020B0806030504020204" pitchFamily="34"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37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66850"/>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A Project Manager's Guide to Implementing Salesforce</a:t>
            </a:r>
            <a:endParaRPr lang="en-US" sz="4450" dirty="0"/>
          </a:p>
        </p:txBody>
      </p:sp>
      <p:sp>
        <p:nvSpPr>
          <p:cNvPr id="4" name="Text 1"/>
          <p:cNvSpPr/>
          <p:nvPr/>
        </p:nvSpPr>
        <p:spPr>
          <a:xfrm>
            <a:off x="6280190" y="393334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 Implementing Salesforce can be a game-changer for organizations, providing a centralized platform for managing customer relationships, sales processes, and analytics. However, a successful implementation requires careful planning, stakeholder alignment, and a strategic approach. This guide outlines key considerations for project managers leading a Salesforce implementation.</a:t>
            </a:r>
            <a:endParaRPr lang="en-US" sz="1750" dirty="0"/>
          </a:p>
        </p:txBody>
      </p:sp>
      <p:sp>
        <p:nvSpPr>
          <p:cNvPr id="5" name="Shape 2"/>
          <p:cNvSpPr/>
          <p:nvPr/>
        </p:nvSpPr>
        <p:spPr>
          <a:xfrm>
            <a:off x="6280190" y="6382822"/>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6515457"/>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6365915"/>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354931"/>
            <a:ext cx="10380226"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Test Thoroughly Before Deployment</a:t>
            </a:r>
            <a:endParaRPr lang="en-US" sz="4450" dirty="0"/>
          </a:p>
        </p:txBody>
      </p:sp>
      <p:sp>
        <p:nvSpPr>
          <p:cNvPr id="3" name="Shape 1"/>
          <p:cNvSpPr/>
          <p:nvPr/>
        </p:nvSpPr>
        <p:spPr>
          <a:xfrm>
            <a:off x="793790" y="2517338"/>
            <a:ext cx="2173724" cy="807958"/>
          </a:xfrm>
          <a:prstGeom prst="roundRect">
            <a:avLst>
              <a:gd name="adj" fmla="val 11791"/>
            </a:avLst>
          </a:prstGeom>
          <a:solidFill>
            <a:srgbClr val="FFD8CC"/>
          </a:solidFill>
          <a:ln w="7620">
            <a:solidFill>
              <a:srgbClr val="E5BEB2"/>
            </a:solidFill>
            <a:prstDash val="solid"/>
          </a:ln>
        </p:spPr>
        <p:txBody>
          <a:bodyPr/>
          <a:lstStyle/>
          <a:p>
            <a:endParaRPr lang="en-US"/>
          </a:p>
        </p:txBody>
      </p:sp>
      <p:sp>
        <p:nvSpPr>
          <p:cNvPr id="4" name="Text 2"/>
          <p:cNvSpPr/>
          <p:nvPr/>
        </p:nvSpPr>
        <p:spPr>
          <a:xfrm>
            <a:off x="1028224" y="2694503"/>
            <a:ext cx="129897" cy="453509"/>
          </a:xfrm>
          <a:prstGeom prst="rect">
            <a:avLst/>
          </a:prstGeom>
          <a:noFill/>
          <a:ln/>
        </p:spPr>
        <p:txBody>
          <a:bodyPr wrap="none" lIns="0" tIns="0" rIns="0" bIns="0" rtlCol="0" anchor="t"/>
          <a:lstStyle/>
          <a:p>
            <a:pPr marL="0" indent="0" algn="ctr">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1</a:t>
            </a:r>
            <a:endParaRPr lang="en-US" sz="2200" dirty="0"/>
          </a:p>
        </p:txBody>
      </p:sp>
      <p:sp>
        <p:nvSpPr>
          <p:cNvPr id="5" name="Text 3"/>
          <p:cNvSpPr/>
          <p:nvPr/>
        </p:nvSpPr>
        <p:spPr>
          <a:xfrm>
            <a:off x="3194328" y="2744152"/>
            <a:ext cx="1772483"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Unit Testing</a:t>
            </a:r>
            <a:endParaRPr lang="en-US" sz="2200" dirty="0"/>
          </a:p>
        </p:txBody>
      </p:sp>
      <p:sp>
        <p:nvSpPr>
          <p:cNvPr id="6" name="Shape 4"/>
          <p:cNvSpPr/>
          <p:nvPr/>
        </p:nvSpPr>
        <p:spPr>
          <a:xfrm>
            <a:off x="3080861" y="3310057"/>
            <a:ext cx="10642402" cy="15240"/>
          </a:xfrm>
          <a:prstGeom prst="roundRect">
            <a:avLst>
              <a:gd name="adj" fmla="val 625116"/>
            </a:avLst>
          </a:prstGeom>
          <a:solidFill>
            <a:srgbClr val="E5BEB2"/>
          </a:solidFill>
          <a:ln/>
        </p:spPr>
        <p:txBody>
          <a:bodyPr/>
          <a:lstStyle/>
          <a:p>
            <a:endParaRPr lang="en-US"/>
          </a:p>
        </p:txBody>
      </p:sp>
      <p:sp>
        <p:nvSpPr>
          <p:cNvPr id="7" name="Shape 5"/>
          <p:cNvSpPr/>
          <p:nvPr/>
        </p:nvSpPr>
        <p:spPr>
          <a:xfrm>
            <a:off x="793790" y="3438644"/>
            <a:ext cx="4347567" cy="807958"/>
          </a:xfrm>
          <a:prstGeom prst="roundRect">
            <a:avLst>
              <a:gd name="adj" fmla="val 11791"/>
            </a:avLst>
          </a:prstGeom>
          <a:solidFill>
            <a:srgbClr val="FFD8CC"/>
          </a:solidFill>
          <a:ln w="7620">
            <a:solidFill>
              <a:srgbClr val="E5BEB2"/>
            </a:solidFill>
            <a:prstDash val="solid"/>
          </a:ln>
        </p:spPr>
        <p:txBody>
          <a:bodyPr/>
          <a:lstStyle/>
          <a:p>
            <a:endParaRPr lang="en-US"/>
          </a:p>
        </p:txBody>
      </p:sp>
      <p:sp>
        <p:nvSpPr>
          <p:cNvPr id="8" name="Text 6"/>
          <p:cNvSpPr/>
          <p:nvPr/>
        </p:nvSpPr>
        <p:spPr>
          <a:xfrm>
            <a:off x="1028224" y="3615809"/>
            <a:ext cx="171450" cy="453509"/>
          </a:xfrm>
          <a:prstGeom prst="rect">
            <a:avLst/>
          </a:prstGeom>
          <a:noFill/>
          <a:ln/>
        </p:spPr>
        <p:txBody>
          <a:bodyPr wrap="none" lIns="0" tIns="0" rIns="0" bIns="0" rtlCol="0" anchor="t"/>
          <a:lstStyle/>
          <a:p>
            <a:pPr marL="0" indent="0" algn="ctr">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2</a:t>
            </a:r>
            <a:endParaRPr lang="en-US" sz="2200" dirty="0"/>
          </a:p>
        </p:txBody>
      </p:sp>
      <p:sp>
        <p:nvSpPr>
          <p:cNvPr id="9" name="Text 7"/>
          <p:cNvSpPr/>
          <p:nvPr/>
        </p:nvSpPr>
        <p:spPr>
          <a:xfrm>
            <a:off x="5368171" y="3665458"/>
            <a:ext cx="611267"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UAT</a:t>
            </a:r>
            <a:endParaRPr lang="en-US" sz="2200" dirty="0"/>
          </a:p>
        </p:txBody>
      </p:sp>
      <p:sp>
        <p:nvSpPr>
          <p:cNvPr id="10" name="Shape 8"/>
          <p:cNvSpPr/>
          <p:nvPr/>
        </p:nvSpPr>
        <p:spPr>
          <a:xfrm>
            <a:off x="5254704" y="4231362"/>
            <a:ext cx="8468558" cy="15240"/>
          </a:xfrm>
          <a:prstGeom prst="roundRect">
            <a:avLst>
              <a:gd name="adj" fmla="val 625116"/>
            </a:avLst>
          </a:prstGeom>
          <a:solidFill>
            <a:srgbClr val="E5BEB2"/>
          </a:solidFill>
          <a:ln/>
        </p:spPr>
        <p:txBody>
          <a:bodyPr/>
          <a:lstStyle/>
          <a:p>
            <a:endParaRPr lang="en-US"/>
          </a:p>
        </p:txBody>
      </p:sp>
      <p:sp>
        <p:nvSpPr>
          <p:cNvPr id="11" name="Shape 9"/>
          <p:cNvSpPr/>
          <p:nvPr/>
        </p:nvSpPr>
        <p:spPr>
          <a:xfrm>
            <a:off x="793790" y="4359950"/>
            <a:ext cx="6521410" cy="807958"/>
          </a:xfrm>
          <a:prstGeom prst="roundRect">
            <a:avLst>
              <a:gd name="adj" fmla="val 11791"/>
            </a:avLst>
          </a:prstGeom>
          <a:solidFill>
            <a:srgbClr val="FFD8CC"/>
          </a:solidFill>
          <a:ln w="7620">
            <a:solidFill>
              <a:srgbClr val="E5BEB2"/>
            </a:solidFill>
            <a:prstDash val="solid"/>
          </a:ln>
        </p:spPr>
        <p:txBody>
          <a:bodyPr/>
          <a:lstStyle/>
          <a:p>
            <a:endParaRPr lang="en-US"/>
          </a:p>
        </p:txBody>
      </p:sp>
      <p:sp>
        <p:nvSpPr>
          <p:cNvPr id="12" name="Text 10"/>
          <p:cNvSpPr/>
          <p:nvPr/>
        </p:nvSpPr>
        <p:spPr>
          <a:xfrm>
            <a:off x="1028224" y="4537115"/>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3</a:t>
            </a:r>
            <a:endParaRPr lang="en-US" sz="2200" dirty="0"/>
          </a:p>
        </p:txBody>
      </p:sp>
      <p:sp>
        <p:nvSpPr>
          <p:cNvPr id="13" name="Text 11"/>
          <p:cNvSpPr/>
          <p:nvPr/>
        </p:nvSpPr>
        <p:spPr>
          <a:xfrm>
            <a:off x="7542014" y="4586764"/>
            <a:ext cx="3002399"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Performance Testing</a:t>
            </a:r>
            <a:endParaRPr lang="en-US" sz="2200" dirty="0"/>
          </a:p>
        </p:txBody>
      </p:sp>
      <p:sp>
        <p:nvSpPr>
          <p:cNvPr id="14" name="Text 12"/>
          <p:cNvSpPr/>
          <p:nvPr/>
        </p:nvSpPr>
        <p:spPr>
          <a:xfrm>
            <a:off x="793790" y="5423059"/>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Conduct unit testing to validate individual components. User acceptance testing (UAT) ensures system readiness. Performance and security testing ensures system stability. Thorough testing identifies and resolves issues, reduces risks, and ensures a successful launch. Pilot rollouts before full-scale deployment validate functionality, performance, and user satisfaction in a real-world environment.</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5089" y="726162"/>
            <a:ext cx="7713821" cy="1276826"/>
          </a:xfrm>
          <a:prstGeom prst="rect">
            <a:avLst/>
          </a:prstGeom>
          <a:noFill/>
          <a:ln/>
        </p:spPr>
        <p:txBody>
          <a:bodyPr wrap="square" lIns="0" tIns="0" rIns="0" bIns="0" rtlCol="0" anchor="t"/>
          <a:lstStyle/>
          <a:p>
            <a:pPr marL="0" indent="0">
              <a:lnSpc>
                <a:spcPts val="5000"/>
              </a:lnSpc>
              <a:buNone/>
            </a:pPr>
            <a:r>
              <a:rPr lang="en-US" sz="4000" b="1" dirty="0">
                <a:solidFill>
                  <a:srgbClr val="403C4E"/>
                </a:solidFill>
                <a:latin typeface="Merriweather Bold" pitchFamily="34" charset="0"/>
                <a:ea typeface="Merriweather Bold" pitchFamily="34" charset="-122"/>
                <a:cs typeface="Merriweather Bold" pitchFamily="34" charset="-120"/>
              </a:rPr>
              <a:t>Monitor, Optimize, and Evolve</a:t>
            </a:r>
            <a:endParaRPr lang="en-US" sz="4000" dirty="0"/>
          </a:p>
        </p:txBody>
      </p:sp>
      <p:sp>
        <p:nvSpPr>
          <p:cNvPr id="4" name="Text 1"/>
          <p:cNvSpPr/>
          <p:nvPr/>
        </p:nvSpPr>
        <p:spPr>
          <a:xfrm>
            <a:off x="715089" y="2411611"/>
            <a:ext cx="3703677" cy="674132"/>
          </a:xfrm>
          <a:prstGeom prst="rect">
            <a:avLst/>
          </a:prstGeom>
          <a:noFill/>
          <a:ln/>
        </p:spPr>
        <p:txBody>
          <a:bodyPr wrap="none" lIns="0" tIns="0" rIns="0" bIns="0" rtlCol="0" anchor="t"/>
          <a:lstStyle/>
          <a:p>
            <a:pPr marL="0" indent="0" algn="ctr">
              <a:lnSpc>
                <a:spcPts val="5300"/>
              </a:lnSpc>
              <a:buNone/>
            </a:pPr>
            <a:r>
              <a:rPr lang="en-US" sz="5300" b="1" dirty="0">
                <a:solidFill>
                  <a:srgbClr val="403C4E"/>
                </a:solidFill>
                <a:latin typeface="Merriweather Bold" pitchFamily="34" charset="0"/>
                <a:ea typeface="Merriweather Bold" pitchFamily="34" charset="-122"/>
                <a:cs typeface="Merriweather Bold" pitchFamily="34" charset="-120"/>
              </a:rPr>
              <a:t>3</a:t>
            </a:r>
            <a:endParaRPr lang="en-US" sz="5300" dirty="0"/>
          </a:p>
        </p:txBody>
      </p:sp>
      <p:sp>
        <p:nvSpPr>
          <p:cNvPr id="5" name="Text 2"/>
          <p:cNvSpPr/>
          <p:nvPr/>
        </p:nvSpPr>
        <p:spPr>
          <a:xfrm>
            <a:off x="1289923" y="3341132"/>
            <a:ext cx="2553891" cy="319207"/>
          </a:xfrm>
          <a:prstGeom prst="rect">
            <a:avLst/>
          </a:prstGeom>
          <a:noFill/>
          <a:ln/>
        </p:spPr>
        <p:txBody>
          <a:bodyPr wrap="none" lIns="0" tIns="0" rIns="0" bIns="0" rtlCol="0" anchor="t"/>
          <a:lstStyle/>
          <a:p>
            <a:pPr marL="0" indent="0" algn="ctr">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Audits</a:t>
            </a:r>
            <a:endParaRPr lang="en-US" sz="2000" dirty="0"/>
          </a:p>
        </p:txBody>
      </p:sp>
      <p:sp>
        <p:nvSpPr>
          <p:cNvPr id="6" name="Text 3"/>
          <p:cNvSpPr/>
          <p:nvPr/>
        </p:nvSpPr>
        <p:spPr>
          <a:xfrm>
            <a:off x="715089" y="3782854"/>
            <a:ext cx="3703677" cy="980480"/>
          </a:xfrm>
          <a:prstGeom prst="rect">
            <a:avLst/>
          </a:prstGeom>
          <a:noFill/>
          <a:ln/>
        </p:spPr>
        <p:txBody>
          <a:bodyPr wrap="square" lIns="0" tIns="0" rIns="0" bIns="0" rtlCol="0" anchor="t"/>
          <a:lstStyle/>
          <a:p>
            <a:pPr marL="0" indent="0" algn="ctr">
              <a:lnSpc>
                <a:spcPts val="2550"/>
              </a:lnSpc>
              <a:buNone/>
            </a:pPr>
            <a:r>
              <a:rPr lang="en-US" sz="1600" dirty="0">
                <a:solidFill>
                  <a:srgbClr val="403C4E"/>
                </a:solidFill>
                <a:latin typeface="Open Sans" pitchFamily="34" charset="0"/>
                <a:ea typeface="Open Sans" pitchFamily="34" charset="-122"/>
                <a:cs typeface="Open Sans" pitchFamily="34" charset="-120"/>
              </a:rPr>
              <a:t>Regular system audits and health checks identify areas for improvement.</a:t>
            </a:r>
            <a:endParaRPr lang="en-US" sz="1600" dirty="0"/>
          </a:p>
        </p:txBody>
      </p:sp>
      <p:sp>
        <p:nvSpPr>
          <p:cNvPr id="7" name="Text 4"/>
          <p:cNvSpPr/>
          <p:nvPr/>
        </p:nvSpPr>
        <p:spPr>
          <a:xfrm>
            <a:off x="4725233" y="2411611"/>
            <a:ext cx="3703677" cy="674132"/>
          </a:xfrm>
          <a:prstGeom prst="rect">
            <a:avLst/>
          </a:prstGeom>
          <a:noFill/>
          <a:ln/>
        </p:spPr>
        <p:txBody>
          <a:bodyPr wrap="none" lIns="0" tIns="0" rIns="0" bIns="0" rtlCol="0" anchor="t"/>
          <a:lstStyle/>
          <a:p>
            <a:pPr marL="0" indent="0" algn="ctr">
              <a:lnSpc>
                <a:spcPts val="5300"/>
              </a:lnSpc>
              <a:buNone/>
            </a:pPr>
            <a:r>
              <a:rPr lang="en-US" sz="5300" b="1" dirty="0">
                <a:solidFill>
                  <a:srgbClr val="403C4E"/>
                </a:solidFill>
                <a:latin typeface="Merriweather Bold" pitchFamily="34" charset="0"/>
                <a:ea typeface="Merriweather Bold" pitchFamily="34" charset="-122"/>
                <a:cs typeface="Merriweather Bold" pitchFamily="34" charset="-120"/>
              </a:rPr>
              <a:t>100%</a:t>
            </a:r>
            <a:endParaRPr lang="en-US" sz="5300" dirty="0"/>
          </a:p>
        </p:txBody>
      </p:sp>
      <p:sp>
        <p:nvSpPr>
          <p:cNvPr id="8" name="Text 5"/>
          <p:cNvSpPr/>
          <p:nvPr/>
        </p:nvSpPr>
        <p:spPr>
          <a:xfrm>
            <a:off x="5300067" y="3341132"/>
            <a:ext cx="2553891" cy="319207"/>
          </a:xfrm>
          <a:prstGeom prst="rect">
            <a:avLst/>
          </a:prstGeom>
          <a:noFill/>
          <a:ln/>
        </p:spPr>
        <p:txBody>
          <a:bodyPr wrap="none" lIns="0" tIns="0" rIns="0" bIns="0" rtlCol="0" anchor="t"/>
          <a:lstStyle/>
          <a:p>
            <a:pPr marL="0" indent="0" algn="ctr">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Feedback</a:t>
            </a:r>
            <a:endParaRPr lang="en-US" sz="2000" dirty="0"/>
          </a:p>
        </p:txBody>
      </p:sp>
      <p:sp>
        <p:nvSpPr>
          <p:cNvPr id="9" name="Text 6"/>
          <p:cNvSpPr/>
          <p:nvPr/>
        </p:nvSpPr>
        <p:spPr>
          <a:xfrm>
            <a:off x="4725233" y="3782854"/>
            <a:ext cx="3703677" cy="980480"/>
          </a:xfrm>
          <a:prstGeom prst="rect">
            <a:avLst/>
          </a:prstGeom>
          <a:noFill/>
          <a:ln/>
        </p:spPr>
        <p:txBody>
          <a:bodyPr wrap="square" lIns="0" tIns="0" rIns="0" bIns="0" rtlCol="0" anchor="t"/>
          <a:lstStyle/>
          <a:p>
            <a:pPr marL="0" indent="0" algn="ctr">
              <a:lnSpc>
                <a:spcPts val="2550"/>
              </a:lnSpc>
              <a:buNone/>
            </a:pPr>
            <a:r>
              <a:rPr lang="en-US" sz="1600" dirty="0">
                <a:solidFill>
                  <a:srgbClr val="403C4E"/>
                </a:solidFill>
                <a:latin typeface="Open Sans" pitchFamily="34" charset="0"/>
                <a:ea typeface="Open Sans" pitchFamily="34" charset="-122"/>
                <a:cs typeface="Open Sans" pitchFamily="34" charset="-120"/>
              </a:rPr>
              <a:t>Continuous improvement based on user feedback enhances user satisfaction.</a:t>
            </a:r>
            <a:endParaRPr lang="en-US" sz="1600" dirty="0"/>
          </a:p>
        </p:txBody>
      </p:sp>
      <p:sp>
        <p:nvSpPr>
          <p:cNvPr id="10" name="Text 7"/>
          <p:cNvSpPr/>
          <p:nvPr/>
        </p:nvSpPr>
        <p:spPr>
          <a:xfrm>
            <a:off x="2720102" y="5478423"/>
            <a:ext cx="3703677" cy="674132"/>
          </a:xfrm>
          <a:prstGeom prst="rect">
            <a:avLst/>
          </a:prstGeom>
          <a:noFill/>
          <a:ln/>
        </p:spPr>
        <p:txBody>
          <a:bodyPr wrap="none" lIns="0" tIns="0" rIns="0" bIns="0" rtlCol="0" anchor="t"/>
          <a:lstStyle/>
          <a:p>
            <a:pPr marL="0" indent="0" algn="ctr">
              <a:lnSpc>
                <a:spcPts val="5300"/>
              </a:lnSpc>
              <a:buNone/>
            </a:pPr>
            <a:r>
              <a:rPr lang="en-US" sz="5300" b="1" dirty="0">
                <a:solidFill>
                  <a:srgbClr val="403C4E"/>
                </a:solidFill>
                <a:latin typeface="Merriweather Bold" pitchFamily="34" charset="0"/>
                <a:ea typeface="Merriweather Bold" pitchFamily="34" charset="-122"/>
                <a:cs typeface="Merriweather Bold" pitchFamily="34" charset="-120"/>
              </a:rPr>
              <a:t>Future</a:t>
            </a:r>
            <a:endParaRPr lang="en-US" sz="5300" dirty="0"/>
          </a:p>
        </p:txBody>
      </p:sp>
      <p:sp>
        <p:nvSpPr>
          <p:cNvPr id="11" name="Text 8"/>
          <p:cNvSpPr/>
          <p:nvPr/>
        </p:nvSpPr>
        <p:spPr>
          <a:xfrm>
            <a:off x="3294936" y="6407944"/>
            <a:ext cx="2553891" cy="319207"/>
          </a:xfrm>
          <a:prstGeom prst="rect">
            <a:avLst/>
          </a:prstGeom>
          <a:noFill/>
          <a:ln/>
        </p:spPr>
        <p:txBody>
          <a:bodyPr wrap="none" lIns="0" tIns="0" rIns="0" bIns="0" rtlCol="0" anchor="t"/>
          <a:lstStyle/>
          <a:p>
            <a:pPr marL="0" indent="0" algn="ctr">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Roadmaps</a:t>
            </a:r>
            <a:endParaRPr lang="en-US" sz="2000" dirty="0"/>
          </a:p>
        </p:txBody>
      </p:sp>
      <p:sp>
        <p:nvSpPr>
          <p:cNvPr id="12" name="Text 9"/>
          <p:cNvSpPr/>
          <p:nvPr/>
        </p:nvSpPr>
        <p:spPr>
          <a:xfrm>
            <a:off x="2720102" y="6849666"/>
            <a:ext cx="3703677" cy="653653"/>
          </a:xfrm>
          <a:prstGeom prst="rect">
            <a:avLst/>
          </a:prstGeom>
          <a:noFill/>
          <a:ln/>
        </p:spPr>
        <p:txBody>
          <a:bodyPr wrap="square" lIns="0" tIns="0" rIns="0" bIns="0" rtlCol="0" anchor="t"/>
          <a:lstStyle/>
          <a:p>
            <a:pPr marL="0" indent="0" algn="ctr">
              <a:lnSpc>
                <a:spcPts val="2550"/>
              </a:lnSpc>
              <a:buNone/>
            </a:pPr>
            <a:r>
              <a:rPr lang="en-US" sz="1600" dirty="0">
                <a:solidFill>
                  <a:srgbClr val="403C4E"/>
                </a:solidFill>
                <a:latin typeface="Open Sans" pitchFamily="34" charset="0"/>
                <a:ea typeface="Open Sans" pitchFamily="34" charset="-122"/>
                <a:cs typeface="Open Sans" pitchFamily="34" charset="-120"/>
              </a:rPr>
              <a:t>Roadmaps for future enhancements and integrations drive ongoing value.</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2358509"/>
            <a:ext cx="8344852"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Data Cleansing Best Practices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Standardize Data</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Establish consistent data formats and naming conventions to eliminate inconsistencies and improve data quality. Standardizing data makes it easier to analyze and report on.</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Remove Duplicates</a:t>
            </a:r>
            <a:endParaRPr lang="en-US" sz="2200" dirty="0"/>
          </a:p>
        </p:txBody>
      </p:sp>
      <p:sp>
        <p:nvSpPr>
          <p:cNvPr id="6" name="Text 4"/>
          <p:cNvSpPr/>
          <p:nvPr/>
        </p:nvSpPr>
        <p:spPr>
          <a:xfrm>
            <a:off x="7599521" y="421540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Implement deduplication rules and processes to eliminate duplicate records. Removing duplicates improves data accuracy and reduces storage costs.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88256"/>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Customization Strategy Essentials</a:t>
            </a:r>
            <a:endParaRPr lang="en-US" sz="4450" dirty="0"/>
          </a:p>
        </p:txBody>
      </p:sp>
      <p:sp>
        <p:nvSpPr>
          <p:cNvPr id="4" name="Shape 1"/>
          <p:cNvSpPr/>
          <p:nvPr/>
        </p:nvSpPr>
        <p:spPr>
          <a:xfrm>
            <a:off x="793790" y="3301127"/>
            <a:ext cx="510302" cy="510302"/>
          </a:xfrm>
          <a:prstGeom prst="roundRect">
            <a:avLst>
              <a:gd name="adj" fmla="val 18669"/>
            </a:avLst>
          </a:prstGeom>
          <a:solidFill>
            <a:srgbClr val="FFD8CC"/>
          </a:solidFill>
          <a:ln w="7620">
            <a:solidFill>
              <a:srgbClr val="E5BEB2"/>
            </a:solidFill>
            <a:prstDash val="solid"/>
          </a:ln>
        </p:spPr>
        <p:txBody>
          <a:bodyPr/>
          <a:lstStyle/>
          <a:p>
            <a:endParaRPr lang="en-US"/>
          </a:p>
        </p:txBody>
      </p:sp>
      <p:sp>
        <p:nvSpPr>
          <p:cNvPr id="5" name="Text 2"/>
          <p:cNvSpPr/>
          <p:nvPr/>
        </p:nvSpPr>
        <p:spPr>
          <a:xfrm>
            <a:off x="970955" y="3386138"/>
            <a:ext cx="155853" cy="340281"/>
          </a:xfrm>
          <a:prstGeom prst="rect">
            <a:avLst/>
          </a:prstGeom>
          <a:noFill/>
          <a:ln/>
        </p:spPr>
        <p:txBody>
          <a:bodyPr wrap="none" lIns="0" tIns="0" rIns="0" bIns="0" rtlCol="0" anchor="t"/>
          <a:lstStyle/>
          <a:p>
            <a:pPr marL="0" indent="0" algn="ctr">
              <a:lnSpc>
                <a:spcPts val="2650"/>
              </a:lnSpc>
              <a:buNone/>
            </a:pPr>
            <a:r>
              <a:rPr lang="en-US" sz="2650" b="1" dirty="0">
                <a:solidFill>
                  <a:srgbClr val="403C4E"/>
                </a:solidFill>
                <a:latin typeface="Merriweather Bold" pitchFamily="34" charset="0"/>
                <a:ea typeface="Merriweather Bold" pitchFamily="34" charset="-122"/>
                <a:cs typeface="Merriweather Bold" pitchFamily="34" charset="-120"/>
              </a:rPr>
              <a:t>1</a:t>
            </a:r>
            <a:endParaRPr lang="en-US" sz="2650" dirty="0"/>
          </a:p>
        </p:txBody>
      </p:sp>
      <p:sp>
        <p:nvSpPr>
          <p:cNvPr id="6" name="Text 3"/>
          <p:cNvSpPr/>
          <p:nvPr/>
        </p:nvSpPr>
        <p:spPr>
          <a:xfrm>
            <a:off x="1530906" y="3301127"/>
            <a:ext cx="3739158"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Align with Business Needs</a:t>
            </a:r>
            <a:endParaRPr lang="en-US" sz="2200" dirty="0"/>
          </a:p>
        </p:txBody>
      </p:sp>
      <p:sp>
        <p:nvSpPr>
          <p:cNvPr id="7" name="Text 4"/>
          <p:cNvSpPr/>
          <p:nvPr/>
        </p:nvSpPr>
        <p:spPr>
          <a:xfrm>
            <a:off x="1530906" y="3791545"/>
            <a:ext cx="6819305"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Ensure customizations align with specific business requirements. Tailored solutions provide the most value and improve user adoption.</a:t>
            </a:r>
            <a:endParaRPr lang="en-US" sz="1750" dirty="0"/>
          </a:p>
        </p:txBody>
      </p:sp>
      <p:sp>
        <p:nvSpPr>
          <p:cNvPr id="8" name="Shape 5"/>
          <p:cNvSpPr/>
          <p:nvPr/>
        </p:nvSpPr>
        <p:spPr>
          <a:xfrm>
            <a:off x="793790" y="5362218"/>
            <a:ext cx="510302" cy="510302"/>
          </a:xfrm>
          <a:prstGeom prst="roundRect">
            <a:avLst>
              <a:gd name="adj" fmla="val 18669"/>
            </a:avLst>
          </a:prstGeom>
          <a:solidFill>
            <a:srgbClr val="FFD8CC"/>
          </a:solidFill>
          <a:ln w="7620">
            <a:solidFill>
              <a:srgbClr val="E5BEB2"/>
            </a:solidFill>
            <a:prstDash val="solid"/>
          </a:ln>
        </p:spPr>
        <p:txBody>
          <a:bodyPr/>
          <a:lstStyle/>
          <a:p>
            <a:endParaRPr lang="en-US"/>
          </a:p>
        </p:txBody>
      </p:sp>
      <p:sp>
        <p:nvSpPr>
          <p:cNvPr id="9" name="Text 6"/>
          <p:cNvSpPr/>
          <p:nvPr/>
        </p:nvSpPr>
        <p:spPr>
          <a:xfrm>
            <a:off x="945952" y="5447228"/>
            <a:ext cx="205859" cy="340281"/>
          </a:xfrm>
          <a:prstGeom prst="rect">
            <a:avLst/>
          </a:prstGeom>
          <a:noFill/>
          <a:ln/>
        </p:spPr>
        <p:txBody>
          <a:bodyPr wrap="none" lIns="0" tIns="0" rIns="0" bIns="0" rtlCol="0" anchor="t"/>
          <a:lstStyle/>
          <a:p>
            <a:pPr marL="0" indent="0" algn="ctr">
              <a:lnSpc>
                <a:spcPts val="2650"/>
              </a:lnSpc>
              <a:buNone/>
            </a:pPr>
            <a:r>
              <a:rPr lang="en-US" sz="2650" b="1" dirty="0">
                <a:solidFill>
                  <a:srgbClr val="403C4E"/>
                </a:solidFill>
                <a:latin typeface="Merriweather Bold" pitchFamily="34" charset="0"/>
                <a:ea typeface="Merriweather Bold" pitchFamily="34" charset="-122"/>
                <a:cs typeface="Merriweather Bold" pitchFamily="34" charset="-120"/>
              </a:rPr>
              <a:t>2</a:t>
            </a:r>
            <a:endParaRPr lang="en-US" sz="2650" dirty="0"/>
          </a:p>
        </p:txBody>
      </p:sp>
      <p:sp>
        <p:nvSpPr>
          <p:cNvPr id="10" name="Text 7"/>
          <p:cNvSpPr/>
          <p:nvPr/>
        </p:nvSpPr>
        <p:spPr>
          <a:xfrm>
            <a:off x="1530906" y="5362218"/>
            <a:ext cx="3075980"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Minimize Complexity</a:t>
            </a:r>
            <a:endParaRPr lang="en-US" sz="2200" dirty="0"/>
          </a:p>
        </p:txBody>
      </p:sp>
      <p:sp>
        <p:nvSpPr>
          <p:cNvPr id="11" name="Text 8"/>
          <p:cNvSpPr/>
          <p:nvPr/>
        </p:nvSpPr>
        <p:spPr>
          <a:xfrm>
            <a:off x="1530906" y="5852636"/>
            <a:ext cx="6819305"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Minimize complexity to simplify maintenance and reduce the risk of errors. Simple solutions are easier to manage and update.</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18009"/>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Training Program Structure</a:t>
            </a:r>
            <a:endParaRPr lang="en-US" sz="4450" dirty="0"/>
          </a:p>
        </p:txBody>
      </p:sp>
      <p:sp>
        <p:nvSpPr>
          <p:cNvPr id="4" name="Shape 1"/>
          <p:cNvSpPr/>
          <p:nvPr/>
        </p:nvSpPr>
        <p:spPr>
          <a:xfrm>
            <a:off x="6280190" y="2975729"/>
            <a:ext cx="7556421" cy="1966198"/>
          </a:xfrm>
          <a:prstGeom prst="roundRect">
            <a:avLst>
              <a:gd name="adj" fmla="val 4845"/>
            </a:avLst>
          </a:prstGeom>
          <a:noFill/>
          <a:ln w="7620">
            <a:solidFill>
              <a:srgbClr val="000000">
                <a:alpha val="8000"/>
              </a:srgbClr>
            </a:solidFill>
            <a:prstDash val="solid"/>
          </a:ln>
        </p:spPr>
        <p:txBody>
          <a:bodyPr/>
          <a:lstStyle/>
          <a:p>
            <a:endParaRPr lang="en-US"/>
          </a:p>
        </p:txBody>
      </p:sp>
      <p:sp>
        <p:nvSpPr>
          <p:cNvPr id="5" name="Shape 2"/>
          <p:cNvSpPr/>
          <p:nvPr/>
        </p:nvSpPr>
        <p:spPr>
          <a:xfrm>
            <a:off x="6287810" y="2983349"/>
            <a:ext cx="7541181" cy="650319"/>
          </a:xfrm>
          <a:prstGeom prst="rect">
            <a:avLst/>
          </a:prstGeom>
          <a:solidFill>
            <a:srgbClr val="FFFFFF">
              <a:alpha val="4000"/>
            </a:srgbClr>
          </a:solidFill>
          <a:ln/>
        </p:spPr>
        <p:txBody>
          <a:bodyPr/>
          <a:lstStyle/>
          <a:p>
            <a:endParaRPr lang="en-US"/>
          </a:p>
        </p:txBody>
      </p:sp>
      <p:sp>
        <p:nvSpPr>
          <p:cNvPr id="6" name="Text 3"/>
          <p:cNvSpPr/>
          <p:nvPr/>
        </p:nvSpPr>
        <p:spPr>
          <a:xfrm>
            <a:off x="6514624" y="3127057"/>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Module 1</a:t>
            </a:r>
            <a:endParaRPr lang="en-US" sz="1750" dirty="0"/>
          </a:p>
        </p:txBody>
      </p:sp>
      <p:sp>
        <p:nvSpPr>
          <p:cNvPr id="7" name="Text 4"/>
          <p:cNvSpPr/>
          <p:nvPr/>
        </p:nvSpPr>
        <p:spPr>
          <a:xfrm>
            <a:off x="10289024" y="3127057"/>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Introduction to Salesforce</a:t>
            </a:r>
            <a:endParaRPr lang="en-US" sz="1750" dirty="0"/>
          </a:p>
        </p:txBody>
      </p:sp>
      <p:sp>
        <p:nvSpPr>
          <p:cNvPr id="8" name="Shape 5"/>
          <p:cNvSpPr/>
          <p:nvPr/>
        </p:nvSpPr>
        <p:spPr>
          <a:xfrm>
            <a:off x="6287810" y="3633668"/>
            <a:ext cx="7541181" cy="650319"/>
          </a:xfrm>
          <a:prstGeom prst="rect">
            <a:avLst/>
          </a:prstGeom>
          <a:solidFill>
            <a:srgbClr val="000000">
              <a:alpha val="4000"/>
            </a:srgbClr>
          </a:solidFill>
          <a:ln/>
        </p:spPr>
        <p:txBody>
          <a:bodyPr/>
          <a:lstStyle/>
          <a:p>
            <a:endParaRPr lang="en-US"/>
          </a:p>
        </p:txBody>
      </p:sp>
      <p:sp>
        <p:nvSpPr>
          <p:cNvPr id="9" name="Text 6"/>
          <p:cNvSpPr/>
          <p:nvPr/>
        </p:nvSpPr>
        <p:spPr>
          <a:xfrm>
            <a:off x="6514624" y="3777377"/>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Module 2</a:t>
            </a:r>
            <a:endParaRPr lang="en-US" sz="1750" dirty="0"/>
          </a:p>
        </p:txBody>
      </p:sp>
      <p:sp>
        <p:nvSpPr>
          <p:cNvPr id="10" name="Text 7"/>
          <p:cNvSpPr/>
          <p:nvPr/>
        </p:nvSpPr>
        <p:spPr>
          <a:xfrm>
            <a:off x="10289024" y="3777377"/>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Sales Process Automation</a:t>
            </a:r>
            <a:endParaRPr lang="en-US" sz="1750" dirty="0"/>
          </a:p>
        </p:txBody>
      </p:sp>
      <p:sp>
        <p:nvSpPr>
          <p:cNvPr id="11" name="Shape 8"/>
          <p:cNvSpPr/>
          <p:nvPr/>
        </p:nvSpPr>
        <p:spPr>
          <a:xfrm>
            <a:off x="6287810" y="4283988"/>
            <a:ext cx="7541181" cy="650319"/>
          </a:xfrm>
          <a:prstGeom prst="rect">
            <a:avLst/>
          </a:prstGeom>
          <a:solidFill>
            <a:srgbClr val="FFFFFF">
              <a:alpha val="4000"/>
            </a:srgbClr>
          </a:solidFill>
          <a:ln/>
        </p:spPr>
        <p:txBody>
          <a:bodyPr/>
          <a:lstStyle/>
          <a:p>
            <a:endParaRPr lang="en-US"/>
          </a:p>
        </p:txBody>
      </p:sp>
      <p:sp>
        <p:nvSpPr>
          <p:cNvPr id="12" name="Text 9"/>
          <p:cNvSpPr/>
          <p:nvPr/>
        </p:nvSpPr>
        <p:spPr>
          <a:xfrm>
            <a:off x="6514624" y="4427696"/>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Module 3</a:t>
            </a:r>
            <a:endParaRPr lang="en-US" sz="1750" dirty="0"/>
          </a:p>
        </p:txBody>
      </p:sp>
      <p:sp>
        <p:nvSpPr>
          <p:cNvPr id="13" name="Text 10"/>
          <p:cNvSpPr/>
          <p:nvPr/>
        </p:nvSpPr>
        <p:spPr>
          <a:xfrm>
            <a:off x="10289024" y="4427696"/>
            <a:ext cx="3313152"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Service Cloud Essentials</a:t>
            </a:r>
            <a:endParaRPr lang="en-US" sz="1750" dirty="0"/>
          </a:p>
        </p:txBody>
      </p:sp>
      <p:sp>
        <p:nvSpPr>
          <p:cNvPr id="14" name="Text 11"/>
          <p:cNvSpPr/>
          <p:nvPr/>
        </p:nvSpPr>
        <p:spPr>
          <a:xfrm>
            <a:off x="6280190" y="5197078"/>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A structured training program includes an introduction to Salesforce, sales process automation, and service cloud essentials. Comprehensive training ensures users are proficient and can maximize the platform's capabilities. This structured approach facilitates learning and improves user adoption.</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791772"/>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Key Takeaways</a:t>
            </a:r>
            <a:endParaRPr lang="en-US" sz="4450" dirty="0"/>
          </a:p>
        </p:txBody>
      </p:sp>
      <p:sp>
        <p:nvSpPr>
          <p:cNvPr id="4" name="Shape 1"/>
          <p:cNvSpPr/>
          <p:nvPr/>
        </p:nvSpPr>
        <p:spPr>
          <a:xfrm>
            <a:off x="6280190" y="2840712"/>
            <a:ext cx="3664863" cy="2047994"/>
          </a:xfrm>
          <a:prstGeom prst="roundRect">
            <a:avLst>
              <a:gd name="adj" fmla="val 4652"/>
            </a:avLst>
          </a:prstGeom>
          <a:solidFill>
            <a:srgbClr val="FFD8CC"/>
          </a:solidFill>
          <a:ln w="7620">
            <a:solidFill>
              <a:srgbClr val="E5BEB2"/>
            </a:solidFill>
            <a:prstDash val="solid"/>
          </a:ln>
        </p:spPr>
        <p:txBody>
          <a:bodyPr/>
          <a:lstStyle/>
          <a:p>
            <a:endParaRPr lang="en-US"/>
          </a:p>
        </p:txBody>
      </p:sp>
      <p:sp>
        <p:nvSpPr>
          <p:cNvPr id="5" name="Text 2"/>
          <p:cNvSpPr/>
          <p:nvPr/>
        </p:nvSpPr>
        <p:spPr>
          <a:xfrm>
            <a:off x="6514624" y="307514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Strategic Planning</a:t>
            </a:r>
            <a:endParaRPr lang="en-US" sz="2200" dirty="0"/>
          </a:p>
        </p:txBody>
      </p:sp>
      <p:sp>
        <p:nvSpPr>
          <p:cNvPr id="6" name="Text 3"/>
          <p:cNvSpPr/>
          <p:nvPr/>
        </p:nvSpPr>
        <p:spPr>
          <a:xfrm>
            <a:off x="6514624" y="3565565"/>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Careful planning and stakeholder alignment are crucial for success.</a:t>
            </a:r>
            <a:endParaRPr lang="en-US" sz="1750" dirty="0"/>
          </a:p>
        </p:txBody>
      </p:sp>
      <p:sp>
        <p:nvSpPr>
          <p:cNvPr id="7" name="Shape 4"/>
          <p:cNvSpPr/>
          <p:nvPr/>
        </p:nvSpPr>
        <p:spPr>
          <a:xfrm>
            <a:off x="10171867" y="2840712"/>
            <a:ext cx="3664863" cy="2047994"/>
          </a:xfrm>
          <a:prstGeom prst="roundRect">
            <a:avLst>
              <a:gd name="adj" fmla="val 4652"/>
            </a:avLst>
          </a:prstGeom>
          <a:solidFill>
            <a:srgbClr val="FFD8CC"/>
          </a:solidFill>
          <a:ln w="7620">
            <a:solidFill>
              <a:srgbClr val="E5BEB2"/>
            </a:solidFill>
            <a:prstDash val="solid"/>
          </a:ln>
        </p:spPr>
        <p:txBody>
          <a:bodyPr/>
          <a:lstStyle/>
          <a:p>
            <a:endParaRPr lang="en-US"/>
          </a:p>
        </p:txBody>
      </p:sp>
      <p:sp>
        <p:nvSpPr>
          <p:cNvPr id="8" name="Text 5"/>
          <p:cNvSpPr/>
          <p:nvPr/>
        </p:nvSpPr>
        <p:spPr>
          <a:xfrm>
            <a:off x="10406301" y="307514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Data Management</a:t>
            </a:r>
            <a:endParaRPr lang="en-US" sz="2200" dirty="0"/>
          </a:p>
        </p:txBody>
      </p:sp>
      <p:sp>
        <p:nvSpPr>
          <p:cNvPr id="9" name="Text 6"/>
          <p:cNvSpPr/>
          <p:nvPr/>
        </p:nvSpPr>
        <p:spPr>
          <a:xfrm>
            <a:off x="10406301" y="3565565"/>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Effective data management ensures data quality and reliability.</a:t>
            </a:r>
            <a:endParaRPr lang="en-US" sz="1750" dirty="0"/>
          </a:p>
        </p:txBody>
      </p:sp>
      <p:sp>
        <p:nvSpPr>
          <p:cNvPr id="10" name="Shape 7"/>
          <p:cNvSpPr/>
          <p:nvPr/>
        </p:nvSpPr>
        <p:spPr>
          <a:xfrm>
            <a:off x="6280190" y="5115520"/>
            <a:ext cx="7556421" cy="1322189"/>
          </a:xfrm>
          <a:prstGeom prst="roundRect">
            <a:avLst>
              <a:gd name="adj" fmla="val 7205"/>
            </a:avLst>
          </a:prstGeom>
          <a:solidFill>
            <a:srgbClr val="FFD8CC"/>
          </a:solidFill>
          <a:ln w="7620">
            <a:solidFill>
              <a:srgbClr val="E5BEB2"/>
            </a:solidFill>
            <a:prstDash val="solid"/>
          </a:ln>
        </p:spPr>
        <p:txBody>
          <a:bodyPr/>
          <a:lstStyle/>
          <a:p>
            <a:endParaRPr lang="en-US"/>
          </a:p>
        </p:txBody>
      </p:sp>
      <p:sp>
        <p:nvSpPr>
          <p:cNvPr id="11" name="Text 8"/>
          <p:cNvSpPr/>
          <p:nvPr/>
        </p:nvSpPr>
        <p:spPr>
          <a:xfrm>
            <a:off x="6514624" y="5349954"/>
            <a:ext cx="3683556"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Continuous Improvement</a:t>
            </a:r>
            <a:endParaRPr lang="en-US" sz="2200" dirty="0"/>
          </a:p>
        </p:txBody>
      </p:sp>
      <p:sp>
        <p:nvSpPr>
          <p:cNvPr id="12" name="Text 9"/>
          <p:cNvSpPr/>
          <p:nvPr/>
        </p:nvSpPr>
        <p:spPr>
          <a:xfrm>
            <a:off x="6514624" y="5840373"/>
            <a:ext cx="7087553"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Continuous monitoring and optimization drive ongoing value.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74088"/>
            <a:ext cx="6517958"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Define Clear Objectives</a:t>
            </a:r>
            <a:endParaRPr lang="en-US" sz="4450" dirty="0"/>
          </a:p>
        </p:txBody>
      </p:sp>
      <p:sp>
        <p:nvSpPr>
          <p:cNvPr id="3" name="Text 1"/>
          <p:cNvSpPr/>
          <p:nvPr/>
        </p:nvSpPr>
        <p:spPr>
          <a:xfrm>
            <a:off x="793790" y="254984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Enhance CRM</a:t>
            </a:r>
            <a:endParaRPr lang="en-US" sz="2200" dirty="0"/>
          </a:p>
        </p:txBody>
      </p:sp>
      <p:sp>
        <p:nvSpPr>
          <p:cNvPr id="4" name="Text 2"/>
          <p:cNvSpPr/>
          <p:nvPr/>
        </p:nvSpPr>
        <p:spPr>
          <a:xfrm>
            <a:off x="793790" y="3130987"/>
            <a:ext cx="2845594" cy="290322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Improve customer relationship management by centralizing data and interactions. This helps in understanding customer needs and preferences, leading to better service and increased satisfaction.</a:t>
            </a:r>
            <a:endParaRPr lang="en-US" sz="1750" dirty="0"/>
          </a:p>
        </p:txBody>
      </p:sp>
      <p:sp>
        <p:nvSpPr>
          <p:cNvPr id="5" name="Text 3"/>
          <p:cNvSpPr/>
          <p:nvPr/>
        </p:nvSpPr>
        <p:spPr>
          <a:xfrm>
            <a:off x="4200406" y="2549843"/>
            <a:ext cx="2845594" cy="708660"/>
          </a:xfrm>
          <a:prstGeom prst="rect">
            <a:avLst/>
          </a:prstGeom>
          <a:noFill/>
          <a:ln/>
        </p:spPr>
        <p:txBody>
          <a:bodyPr wrap="squar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Automate Workflows</a:t>
            </a:r>
            <a:endParaRPr lang="en-US" sz="2200" dirty="0"/>
          </a:p>
        </p:txBody>
      </p:sp>
      <p:sp>
        <p:nvSpPr>
          <p:cNvPr id="6" name="Text 4"/>
          <p:cNvSpPr/>
          <p:nvPr/>
        </p:nvSpPr>
        <p:spPr>
          <a:xfrm>
            <a:off x="4200406" y="3485317"/>
            <a:ext cx="2845594" cy="326612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Automate sales and marketing workflows to streamline operations and reduce manual tasks. Automated processes ensure consistency, improve efficiency, and free up resources for strategic initiatives.</a:t>
            </a:r>
            <a:endParaRPr lang="en-US" sz="1750" dirty="0"/>
          </a:p>
        </p:txBody>
      </p:sp>
      <p:sp>
        <p:nvSpPr>
          <p:cNvPr id="7" name="Text 5"/>
          <p:cNvSpPr/>
          <p:nvPr/>
        </p:nvSpPr>
        <p:spPr>
          <a:xfrm>
            <a:off x="7607022" y="254984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Improve Analytics</a:t>
            </a:r>
            <a:endParaRPr lang="en-US" sz="2200" dirty="0"/>
          </a:p>
        </p:txBody>
      </p:sp>
      <p:sp>
        <p:nvSpPr>
          <p:cNvPr id="8" name="Text 6"/>
          <p:cNvSpPr/>
          <p:nvPr/>
        </p:nvSpPr>
        <p:spPr>
          <a:xfrm>
            <a:off x="7607022" y="3130987"/>
            <a:ext cx="2845594" cy="326612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Enhance reporting and analytics capabilities to gain insights into business performance. Data-driven decisions lead to optimized strategies, improved resource allocation, and better overall results.</a:t>
            </a:r>
            <a:endParaRPr lang="en-US" sz="1750" dirty="0"/>
          </a:p>
        </p:txBody>
      </p:sp>
      <p:sp>
        <p:nvSpPr>
          <p:cNvPr id="9" name="Text 7"/>
          <p:cNvSpPr/>
          <p:nvPr/>
        </p:nvSpPr>
        <p:spPr>
          <a:xfrm>
            <a:off x="11013638" y="254984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Integrate Systems</a:t>
            </a:r>
            <a:endParaRPr lang="en-US" sz="2200" dirty="0"/>
          </a:p>
        </p:txBody>
      </p:sp>
      <p:sp>
        <p:nvSpPr>
          <p:cNvPr id="10" name="Text 8"/>
          <p:cNvSpPr/>
          <p:nvPr/>
        </p:nvSpPr>
        <p:spPr>
          <a:xfrm>
            <a:off x="11013638" y="3130987"/>
            <a:ext cx="2845594" cy="326612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Integrate Salesforce with existing systems to create a unified platform. Seamless integration ensures data consistency, eliminates redundancies, and enhances cross-departmental collaboration.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91608"/>
          </a:xfrm>
          <a:prstGeom prst="rect">
            <a:avLst/>
          </a:prstGeom>
        </p:spPr>
      </p:pic>
      <p:sp>
        <p:nvSpPr>
          <p:cNvPr id="3" name="Text 0"/>
          <p:cNvSpPr/>
          <p:nvPr/>
        </p:nvSpPr>
        <p:spPr>
          <a:xfrm>
            <a:off x="669608" y="3072289"/>
            <a:ext cx="6378297" cy="597813"/>
          </a:xfrm>
          <a:prstGeom prst="rect">
            <a:avLst/>
          </a:prstGeom>
          <a:noFill/>
          <a:ln/>
        </p:spPr>
        <p:txBody>
          <a:bodyPr wrap="none" lIns="0" tIns="0" rIns="0" bIns="0" rtlCol="0" anchor="t"/>
          <a:lstStyle/>
          <a:p>
            <a:pPr marL="0" indent="0">
              <a:lnSpc>
                <a:spcPts val="4700"/>
              </a:lnSpc>
              <a:buNone/>
            </a:pPr>
            <a:r>
              <a:rPr lang="en-US" sz="3750" b="1" dirty="0">
                <a:solidFill>
                  <a:srgbClr val="403C4E"/>
                </a:solidFill>
                <a:latin typeface="Merriweather Bold" pitchFamily="34" charset="0"/>
                <a:ea typeface="Merriweather Bold" pitchFamily="34" charset="-122"/>
                <a:cs typeface="Merriweather Bold" pitchFamily="34" charset="-120"/>
              </a:rPr>
              <a:t>Engage Stakeholders Early</a:t>
            </a:r>
            <a:endParaRPr lang="en-US" sz="3750" dirty="0"/>
          </a:p>
        </p:txBody>
      </p:sp>
      <p:sp>
        <p:nvSpPr>
          <p:cNvPr id="4" name="Shape 1"/>
          <p:cNvSpPr/>
          <p:nvPr/>
        </p:nvSpPr>
        <p:spPr>
          <a:xfrm>
            <a:off x="669608" y="4172188"/>
            <a:ext cx="430411" cy="430411"/>
          </a:xfrm>
          <a:prstGeom prst="roundRect">
            <a:avLst>
              <a:gd name="adj" fmla="val 18670"/>
            </a:avLst>
          </a:prstGeom>
          <a:solidFill>
            <a:srgbClr val="FFD8CC"/>
          </a:solidFill>
          <a:ln w="7620">
            <a:solidFill>
              <a:srgbClr val="E5BEB2"/>
            </a:solidFill>
            <a:prstDash val="solid"/>
          </a:ln>
        </p:spPr>
        <p:txBody>
          <a:bodyPr/>
          <a:lstStyle/>
          <a:p>
            <a:endParaRPr lang="en-US"/>
          </a:p>
        </p:txBody>
      </p:sp>
      <p:sp>
        <p:nvSpPr>
          <p:cNvPr id="5" name="Text 2"/>
          <p:cNvSpPr/>
          <p:nvPr/>
        </p:nvSpPr>
        <p:spPr>
          <a:xfrm>
            <a:off x="819031" y="4243864"/>
            <a:ext cx="131445" cy="286941"/>
          </a:xfrm>
          <a:prstGeom prst="rect">
            <a:avLst/>
          </a:prstGeom>
          <a:noFill/>
          <a:ln/>
        </p:spPr>
        <p:txBody>
          <a:bodyPr wrap="none" lIns="0" tIns="0" rIns="0" bIns="0" rtlCol="0" anchor="t"/>
          <a:lstStyle/>
          <a:p>
            <a:pPr marL="0" indent="0" algn="ctr">
              <a:lnSpc>
                <a:spcPts val="2250"/>
              </a:lnSpc>
              <a:buNone/>
            </a:pPr>
            <a:r>
              <a:rPr lang="en-US" sz="2250" b="1" dirty="0">
                <a:solidFill>
                  <a:srgbClr val="403C4E"/>
                </a:solidFill>
                <a:latin typeface="Merriweather Bold" pitchFamily="34" charset="0"/>
                <a:ea typeface="Merriweather Bold" pitchFamily="34" charset="-122"/>
                <a:cs typeface="Merriweather Bold" pitchFamily="34" charset="-120"/>
              </a:rPr>
              <a:t>1</a:t>
            </a:r>
            <a:endParaRPr lang="en-US" sz="2250" dirty="0"/>
          </a:p>
        </p:txBody>
      </p:sp>
      <p:sp>
        <p:nvSpPr>
          <p:cNvPr id="6" name="Text 3"/>
          <p:cNvSpPr/>
          <p:nvPr/>
        </p:nvSpPr>
        <p:spPr>
          <a:xfrm>
            <a:off x="1291233" y="4172188"/>
            <a:ext cx="3302437" cy="298966"/>
          </a:xfrm>
          <a:prstGeom prst="rect">
            <a:avLst/>
          </a:prstGeom>
          <a:noFill/>
          <a:ln/>
        </p:spPr>
        <p:txBody>
          <a:bodyPr wrap="none" lIns="0" tIns="0" rIns="0" bIns="0" rtlCol="0" anchor="t"/>
          <a:lstStyle/>
          <a:p>
            <a:pPr marL="0" indent="0">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Sales and Marketing Teams</a:t>
            </a:r>
            <a:endParaRPr lang="en-US" sz="1850" dirty="0"/>
          </a:p>
        </p:txBody>
      </p:sp>
      <p:sp>
        <p:nvSpPr>
          <p:cNvPr id="7" name="Text 4"/>
          <p:cNvSpPr/>
          <p:nvPr/>
        </p:nvSpPr>
        <p:spPr>
          <a:xfrm>
            <a:off x="1291233" y="4585930"/>
            <a:ext cx="5928360" cy="918329"/>
          </a:xfrm>
          <a:prstGeom prst="rect">
            <a:avLst/>
          </a:prstGeom>
          <a:noFill/>
          <a:ln/>
        </p:spPr>
        <p:txBody>
          <a:bodyPr wrap="square" lIns="0" tIns="0" rIns="0" bIns="0" rtlCol="0" anchor="t"/>
          <a:lstStyle/>
          <a:p>
            <a:pPr marL="0" indent="0">
              <a:lnSpc>
                <a:spcPts val="2400"/>
              </a:lnSpc>
              <a:buNone/>
            </a:pPr>
            <a:r>
              <a:rPr lang="en-US" sz="1500" dirty="0">
                <a:solidFill>
                  <a:srgbClr val="403C4E"/>
                </a:solidFill>
                <a:latin typeface="Open Sans" pitchFamily="34" charset="0"/>
                <a:ea typeface="Open Sans" pitchFamily="34" charset="-122"/>
                <a:cs typeface="Open Sans" pitchFamily="34" charset="-120"/>
              </a:rPr>
              <a:t>Involve sales and marketing teams to align Salesforce with their needs. Their input ensures the platform supports their daily activities and strategic goals, driving user adoption.</a:t>
            </a:r>
            <a:endParaRPr lang="en-US" sz="1500" dirty="0"/>
          </a:p>
        </p:txBody>
      </p:sp>
      <p:sp>
        <p:nvSpPr>
          <p:cNvPr id="8" name="Shape 5"/>
          <p:cNvSpPr/>
          <p:nvPr/>
        </p:nvSpPr>
        <p:spPr>
          <a:xfrm>
            <a:off x="7410807" y="4172188"/>
            <a:ext cx="430411" cy="430411"/>
          </a:xfrm>
          <a:prstGeom prst="roundRect">
            <a:avLst>
              <a:gd name="adj" fmla="val 18670"/>
            </a:avLst>
          </a:prstGeom>
          <a:solidFill>
            <a:srgbClr val="FFD8CC"/>
          </a:solidFill>
          <a:ln w="7620">
            <a:solidFill>
              <a:srgbClr val="E5BEB2"/>
            </a:solidFill>
            <a:prstDash val="solid"/>
          </a:ln>
        </p:spPr>
        <p:txBody>
          <a:bodyPr/>
          <a:lstStyle/>
          <a:p>
            <a:endParaRPr lang="en-US"/>
          </a:p>
        </p:txBody>
      </p:sp>
      <p:sp>
        <p:nvSpPr>
          <p:cNvPr id="9" name="Text 6"/>
          <p:cNvSpPr/>
          <p:nvPr/>
        </p:nvSpPr>
        <p:spPr>
          <a:xfrm>
            <a:off x="7539157" y="4243864"/>
            <a:ext cx="173712" cy="286941"/>
          </a:xfrm>
          <a:prstGeom prst="rect">
            <a:avLst/>
          </a:prstGeom>
          <a:noFill/>
          <a:ln/>
        </p:spPr>
        <p:txBody>
          <a:bodyPr wrap="none" lIns="0" tIns="0" rIns="0" bIns="0" rtlCol="0" anchor="t"/>
          <a:lstStyle/>
          <a:p>
            <a:pPr marL="0" indent="0" algn="ctr">
              <a:lnSpc>
                <a:spcPts val="2250"/>
              </a:lnSpc>
              <a:buNone/>
            </a:pPr>
            <a:r>
              <a:rPr lang="en-US" sz="2250" b="1" dirty="0">
                <a:solidFill>
                  <a:srgbClr val="403C4E"/>
                </a:solidFill>
                <a:latin typeface="Merriweather Bold" pitchFamily="34" charset="0"/>
                <a:ea typeface="Merriweather Bold" pitchFamily="34" charset="-122"/>
                <a:cs typeface="Merriweather Bold" pitchFamily="34" charset="-120"/>
              </a:rPr>
              <a:t>2</a:t>
            </a:r>
            <a:endParaRPr lang="en-US" sz="2250" dirty="0"/>
          </a:p>
        </p:txBody>
      </p:sp>
      <p:sp>
        <p:nvSpPr>
          <p:cNvPr id="10" name="Text 7"/>
          <p:cNvSpPr/>
          <p:nvPr/>
        </p:nvSpPr>
        <p:spPr>
          <a:xfrm>
            <a:off x="8032433" y="4172188"/>
            <a:ext cx="4068723" cy="298966"/>
          </a:xfrm>
          <a:prstGeom prst="rect">
            <a:avLst/>
          </a:prstGeom>
          <a:noFill/>
          <a:ln/>
        </p:spPr>
        <p:txBody>
          <a:bodyPr wrap="none" lIns="0" tIns="0" rIns="0" bIns="0" rtlCol="0" anchor="t"/>
          <a:lstStyle/>
          <a:p>
            <a:pPr marL="0" indent="0">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Customer Service Representatives</a:t>
            </a:r>
            <a:endParaRPr lang="en-US" sz="1850" dirty="0"/>
          </a:p>
        </p:txBody>
      </p:sp>
      <p:sp>
        <p:nvSpPr>
          <p:cNvPr id="11" name="Text 8"/>
          <p:cNvSpPr/>
          <p:nvPr/>
        </p:nvSpPr>
        <p:spPr>
          <a:xfrm>
            <a:off x="8032433" y="4585930"/>
            <a:ext cx="5928360" cy="1224439"/>
          </a:xfrm>
          <a:prstGeom prst="rect">
            <a:avLst/>
          </a:prstGeom>
          <a:noFill/>
          <a:ln/>
        </p:spPr>
        <p:txBody>
          <a:bodyPr wrap="square" lIns="0" tIns="0" rIns="0" bIns="0" rtlCol="0" anchor="t"/>
          <a:lstStyle/>
          <a:p>
            <a:pPr marL="0" indent="0">
              <a:lnSpc>
                <a:spcPts val="2400"/>
              </a:lnSpc>
              <a:buNone/>
            </a:pPr>
            <a:r>
              <a:rPr lang="en-US" sz="1500" dirty="0">
                <a:solidFill>
                  <a:srgbClr val="403C4E"/>
                </a:solidFill>
                <a:latin typeface="Open Sans" pitchFamily="34" charset="0"/>
                <a:ea typeface="Open Sans" pitchFamily="34" charset="-122"/>
                <a:cs typeface="Open Sans" pitchFamily="34" charset="-120"/>
              </a:rPr>
              <a:t>Engage customer service representatives to improve customer support processes. Their involvement ensures Salesforce enhances their ability to resolve issues and provide excellent service.</a:t>
            </a:r>
            <a:endParaRPr lang="en-US" sz="1500" dirty="0"/>
          </a:p>
        </p:txBody>
      </p:sp>
      <p:sp>
        <p:nvSpPr>
          <p:cNvPr id="12" name="Shape 9"/>
          <p:cNvSpPr/>
          <p:nvPr/>
        </p:nvSpPr>
        <p:spPr>
          <a:xfrm>
            <a:off x="669608" y="6216729"/>
            <a:ext cx="430411" cy="430411"/>
          </a:xfrm>
          <a:prstGeom prst="roundRect">
            <a:avLst>
              <a:gd name="adj" fmla="val 18670"/>
            </a:avLst>
          </a:prstGeom>
          <a:solidFill>
            <a:srgbClr val="FFD8CC"/>
          </a:solidFill>
          <a:ln w="7620">
            <a:solidFill>
              <a:srgbClr val="E5BEB2"/>
            </a:solidFill>
            <a:prstDash val="solid"/>
          </a:ln>
        </p:spPr>
        <p:txBody>
          <a:bodyPr/>
          <a:lstStyle/>
          <a:p>
            <a:endParaRPr lang="en-US"/>
          </a:p>
        </p:txBody>
      </p:sp>
      <p:sp>
        <p:nvSpPr>
          <p:cNvPr id="13" name="Text 10"/>
          <p:cNvSpPr/>
          <p:nvPr/>
        </p:nvSpPr>
        <p:spPr>
          <a:xfrm>
            <a:off x="803553" y="6288405"/>
            <a:ext cx="162520" cy="286941"/>
          </a:xfrm>
          <a:prstGeom prst="rect">
            <a:avLst/>
          </a:prstGeom>
          <a:noFill/>
          <a:ln/>
        </p:spPr>
        <p:txBody>
          <a:bodyPr wrap="none" lIns="0" tIns="0" rIns="0" bIns="0" rtlCol="0" anchor="t"/>
          <a:lstStyle/>
          <a:p>
            <a:pPr marL="0" indent="0" algn="ctr">
              <a:lnSpc>
                <a:spcPts val="2250"/>
              </a:lnSpc>
              <a:buNone/>
            </a:pPr>
            <a:r>
              <a:rPr lang="en-US" sz="2250" b="1" dirty="0">
                <a:solidFill>
                  <a:srgbClr val="403C4E"/>
                </a:solidFill>
                <a:latin typeface="Merriweather Bold" pitchFamily="34" charset="0"/>
                <a:ea typeface="Merriweather Bold" pitchFamily="34" charset="-122"/>
                <a:cs typeface="Merriweather Bold" pitchFamily="34" charset="-120"/>
              </a:rPr>
              <a:t>3</a:t>
            </a:r>
            <a:endParaRPr lang="en-US" sz="2250" dirty="0"/>
          </a:p>
        </p:txBody>
      </p:sp>
      <p:sp>
        <p:nvSpPr>
          <p:cNvPr id="14" name="Text 11"/>
          <p:cNvSpPr/>
          <p:nvPr/>
        </p:nvSpPr>
        <p:spPr>
          <a:xfrm>
            <a:off x="1291233" y="6216729"/>
            <a:ext cx="2672239" cy="298966"/>
          </a:xfrm>
          <a:prstGeom prst="rect">
            <a:avLst/>
          </a:prstGeom>
          <a:noFill/>
          <a:ln/>
        </p:spPr>
        <p:txBody>
          <a:bodyPr wrap="none" lIns="0" tIns="0" rIns="0" bIns="0" rtlCol="0" anchor="t"/>
          <a:lstStyle/>
          <a:p>
            <a:pPr marL="0" indent="0">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IT and Security Teams</a:t>
            </a:r>
            <a:endParaRPr lang="en-US" sz="1850" dirty="0"/>
          </a:p>
        </p:txBody>
      </p:sp>
      <p:sp>
        <p:nvSpPr>
          <p:cNvPr id="15" name="Text 12"/>
          <p:cNvSpPr/>
          <p:nvPr/>
        </p:nvSpPr>
        <p:spPr>
          <a:xfrm>
            <a:off x="1291233" y="6630472"/>
            <a:ext cx="5928360" cy="918329"/>
          </a:xfrm>
          <a:prstGeom prst="rect">
            <a:avLst/>
          </a:prstGeom>
          <a:noFill/>
          <a:ln/>
        </p:spPr>
        <p:txBody>
          <a:bodyPr wrap="square" lIns="0" tIns="0" rIns="0" bIns="0" rtlCol="0" anchor="t"/>
          <a:lstStyle/>
          <a:p>
            <a:pPr marL="0" indent="0">
              <a:lnSpc>
                <a:spcPts val="2400"/>
              </a:lnSpc>
              <a:buNone/>
            </a:pPr>
            <a:r>
              <a:rPr lang="en-US" sz="1500" dirty="0">
                <a:solidFill>
                  <a:srgbClr val="403C4E"/>
                </a:solidFill>
                <a:latin typeface="Open Sans" pitchFamily="34" charset="0"/>
                <a:ea typeface="Open Sans" pitchFamily="34" charset="-122"/>
                <a:cs typeface="Open Sans" pitchFamily="34" charset="-120"/>
              </a:rPr>
              <a:t>Include IT and security teams to address technical and compliance requirements. Their expertise ensures the implementation is secure, reliable, and aligned with organizational policies.</a:t>
            </a:r>
            <a:endParaRPr lang="en-US" sz="1500" dirty="0"/>
          </a:p>
        </p:txBody>
      </p:sp>
      <p:sp>
        <p:nvSpPr>
          <p:cNvPr id="16" name="Shape 13"/>
          <p:cNvSpPr/>
          <p:nvPr/>
        </p:nvSpPr>
        <p:spPr>
          <a:xfrm>
            <a:off x="7410807" y="6216729"/>
            <a:ext cx="430411" cy="430411"/>
          </a:xfrm>
          <a:prstGeom prst="roundRect">
            <a:avLst>
              <a:gd name="adj" fmla="val 18670"/>
            </a:avLst>
          </a:prstGeom>
          <a:solidFill>
            <a:srgbClr val="FFD8CC"/>
          </a:solidFill>
          <a:ln w="7620">
            <a:solidFill>
              <a:srgbClr val="E5BEB2"/>
            </a:solidFill>
            <a:prstDash val="solid"/>
          </a:ln>
        </p:spPr>
        <p:txBody>
          <a:bodyPr/>
          <a:lstStyle/>
          <a:p>
            <a:endParaRPr lang="en-US"/>
          </a:p>
        </p:txBody>
      </p:sp>
      <p:sp>
        <p:nvSpPr>
          <p:cNvPr id="17" name="Text 14"/>
          <p:cNvSpPr/>
          <p:nvPr/>
        </p:nvSpPr>
        <p:spPr>
          <a:xfrm>
            <a:off x="7531060" y="6288405"/>
            <a:ext cx="189786" cy="286941"/>
          </a:xfrm>
          <a:prstGeom prst="rect">
            <a:avLst/>
          </a:prstGeom>
          <a:noFill/>
          <a:ln/>
        </p:spPr>
        <p:txBody>
          <a:bodyPr wrap="none" lIns="0" tIns="0" rIns="0" bIns="0" rtlCol="0" anchor="t"/>
          <a:lstStyle/>
          <a:p>
            <a:pPr marL="0" indent="0" algn="ctr">
              <a:lnSpc>
                <a:spcPts val="2250"/>
              </a:lnSpc>
              <a:buNone/>
            </a:pPr>
            <a:r>
              <a:rPr lang="en-US" sz="2250" b="1" dirty="0">
                <a:solidFill>
                  <a:srgbClr val="403C4E"/>
                </a:solidFill>
                <a:latin typeface="Merriweather Bold" pitchFamily="34" charset="0"/>
                <a:ea typeface="Merriweather Bold" pitchFamily="34" charset="-122"/>
                <a:cs typeface="Merriweather Bold" pitchFamily="34" charset="-120"/>
              </a:rPr>
              <a:t>4</a:t>
            </a:r>
            <a:endParaRPr lang="en-US" sz="2250" dirty="0"/>
          </a:p>
        </p:txBody>
      </p:sp>
      <p:sp>
        <p:nvSpPr>
          <p:cNvPr id="18" name="Text 15"/>
          <p:cNvSpPr/>
          <p:nvPr/>
        </p:nvSpPr>
        <p:spPr>
          <a:xfrm>
            <a:off x="8032433" y="6216729"/>
            <a:ext cx="2391608" cy="298966"/>
          </a:xfrm>
          <a:prstGeom prst="rect">
            <a:avLst/>
          </a:prstGeom>
          <a:noFill/>
          <a:ln/>
        </p:spPr>
        <p:txBody>
          <a:bodyPr wrap="none" lIns="0" tIns="0" rIns="0" bIns="0" rtlCol="0" anchor="t"/>
          <a:lstStyle/>
          <a:p>
            <a:pPr marL="0" indent="0">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Executive Sponsors</a:t>
            </a:r>
            <a:endParaRPr lang="en-US" sz="1850" dirty="0"/>
          </a:p>
        </p:txBody>
      </p:sp>
      <p:sp>
        <p:nvSpPr>
          <p:cNvPr id="19" name="Text 16"/>
          <p:cNvSpPr/>
          <p:nvPr/>
        </p:nvSpPr>
        <p:spPr>
          <a:xfrm>
            <a:off x="8032433" y="6630472"/>
            <a:ext cx="5928360" cy="918329"/>
          </a:xfrm>
          <a:prstGeom prst="rect">
            <a:avLst/>
          </a:prstGeom>
          <a:noFill/>
          <a:ln/>
        </p:spPr>
        <p:txBody>
          <a:bodyPr wrap="square" lIns="0" tIns="0" rIns="0" bIns="0" rtlCol="0" anchor="t"/>
          <a:lstStyle/>
          <a:p>
            <a:pPr marL="0" indent="0">
              <a:lnSpc>
                <a:spcPts val="2400"/>
              </a:lnSpc>
              <a:buNone/>
            </a:pPr>
            <a:r>
              <a:rPr lang="en-US" sz="1500" dirty="0">
                <a:solidFill>
                  <a:srgbClr val="403C4E"/>
                </a:solidFill>
                <a:latin typeface="Open Sans" pitchFamily="34" charset="0"/>
                <a:ea typeface="Open Sans" pitchFamily="34" charset="-122"/>
                <a:cs typeface="Open Sans" pitchFamily="34" charset="-120"/>
              </a:rPr>
              <a:t>Secure executive sponsorship to provide leadership support and resources. Their backing ensures the project has the necessary visibility and commitment to succeed.</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767"/>
          </a:xfrm>
          <a:prstGeom prst="rect">
            <a:avLst/>
          </a:prstGeom>
        </p:spPr>
      </p:pic>
      <p:sp>
        <p:nvSpPr>
          <p:cNvPr id="3" name="Text 0"/>
          <p:cNvSpPr/>
          <p:nvPr/>
        </p:nvSpPr>
        <p:spPr>
          <a:xfrm>
            <a:off x="626031" y="491847"/>
            <a:ext cx="7891939" cy="1117997"/>
          </a:xfrm>
          <a:prstGeom prst="rect">
            <a:avLst/>
          </a:prstGeom>
          <a:noFill/>
          <a:ln/>
        </p:spPr>
        <p:txBody>
          <a:bodyPr wrap="square" lIns="0" tIns="0" rIns="0" bIns="0" rtlCol="0" anchor="t"/>
          <a:lstStyle/>
          <a:p>
            <a:pPr marL="0" indent="0">
              <a:lnSpc>
                <a:spcPts val="4400"/>
              </a:lnSpc>
              <a:buNone/>
            </a:pPr>
            <a:r>
              <a:rPr lang="en-US" sz="3500" b="1" dirty="0">
                <a:solidFill>
                  <a:srgbClr val="403C4E"/>
                </a:solidFill>
                <a:latin typeface="Merriweather Bold" pitchFamily="34" charset="0"/>
                <a:ea typeface="Merriweather Bold" pitchFamily="34" charset="-122"/>
                <a:cs typeface="Merriweather Bold" pitchFamily="34" charset="-120"/>
              </a:rPr>
              <a:t>Choose the Right Edition and Features</a:t>
            </a:r>
            <a:endParaRPr lang="en-US" sz="3500" dirty="0"/>
          </a:p>
        </p:txBody>
      </p:sp>
      <p:sp>
        <p:nvSpPr>
          <p:cNvPr id="4" name="Shape 1"/>
          <p:cNvSpPr/>
          <p:nvPr/>
        </p:nvSpPr>
        <p:spPr>
          <a:xfrm>
            <a:off x="626031" y="1878092"/>
            <a:ext cx="7891939" cy="1331833"/>
          </a:xfrm>
          <a:prstGeom prst="roundRect">
            <a:avLst>
              <a:gd name="adj" fmla="val 5641"/>
            </a:avLst>
          </a:prstGeom>
          <a:solidFill>
            <a:srgbClr val="FFD8CC"/>
          </a:solidFill>
          <a:ln w="7620">
            <a:solidFill>
              <a:srgbClr val="E5BEB2"/>
            </a:solidFill>
            <a:prstDash val="solid"/>
          </a:ln>
        </p:spPr>
        <p:txBody>
          <a:bodyPr/>
          <a:lstStyle/>
          <a:p>
            <a:endParaRPr lang="en-US"/>
          </a:p>
        </p:txBody>
      </p:sp>
      <p:sp>
        <p:nvSpPr>
          <p:cNvPr id="5" name="Text 2"/>
          <p:cNvSpPr/>
          <p:nvPr/>
        </p:nvSpPr>
        <p:spPr>
          <a:xfrm>
            <a:off x="812483" y="2064544"/>
            <a:ext cx="2235875" cy="279440"/>
          </a:xfrm>
          <a:prstGeom prst="rect">
            <a:avLst/>
          </a:prstGeom>
          <a:noFill/>
          <a:ln/>
        </p:spPr>
        <p:txBody>
          <a:bodyPr wrap="none" lIns="0" tIns="0" rIns="0" bIns="0" rtlCol="0" anchor="t"/>
          <a:lstStyle/>
          <a:p>
            <a:pPr marL="0" indent="0">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Sales Cloud</a:t>
            </a:r>
            <a:endParaRPr lang="en-US" sz="1750" dirty="0"/>
          </a:p>
        </p:txBody>
      </p:sp>
      <p:sp>
        <p:nvSpPr>
          <p:cNvPr id="6" name="Text 3"/>
          <p:cNvSpPr/>
          <p:nvPr/>
        </p:nvSpPr>
        <p:spPr>
          <a:xfrm>
            <a:off x="812483" y="2451259"/>
            <a:ext cx="7519035" cy="572214"/>
          </a:xfrm>
          <a:prstGeom prst="rect">
            <a:avLst/>
          </a:prstGeom>
          <a:noFill/>
          <a:ln/>
        </p:spPr>
        <p:txBody>
          <a:bodyPr wrap="square" lIns="0" tIns="0" rIns="0" bIns="0" rtlCol="0" anchor="t"/>
          <a:lstStyle/>
          <a:p>
            <a:pPr marL="0" indent="0">
              <a:lnSpc>
                <a:spcPts val="2250"/>
              </a:lnSpc>
              <a:buNone/>
            </a:pPr>
            <a:r>
              <a:rPr lang="en-US" sz="1400" dirty="0">
                <a:solidFill>
                  <a:srgbClr val="403C4E"/>
                </a:solidFill>
                <a:latin typeface="Open Sans" pitchFamily="34" charset="0"/>
                <a:ea typeface="Open Sans" pitchFamily="34" charset="-122"/>
                <a:cs typeface="Open Sans" pitchFamily="34" charset="-120"/>
              </a:rPr>
              <a:t>Focuses on sales process automation, lead management, and opportunity tracking, enhancing sales team efficiency and effectiveness.</a:t>
            </a:r>
            <a:endParaRPr lang="en-US" sz="1400" dirty="0"/>
          </a:p>
        </p:txBody>
      </p:sp>
      <p:sp>
        <p:nvSpPr>
          <p:cNvPr id="7" name="Shape 4"/>
          <p:cNvSpPr/>
          <p:nvPr/>
        </p:nvSpPr>
        <p:spPr>
          <a:xfrm>
            <a:off x="626031" y="3388757"/>
            <a:ext cx="7891939" cy="1331833"/>
          </a:xfrm>
          <a:prstGeom prst="roundRect">
            <a:avLst>
              <a:gd name="adj" fmla="val 5641"/>
            </a:avLst>
          </a:prstGeom>
          <a:solidFill>
            <a:srgbClr val="FFD8CC"/>
          </a:solidFill>
          <a:ln w="7620">
            <a:solidFill>
              <a:srgbClr val="E5BEB2"/>
            </a:solidFill>
            <a:prstDash val="solid"/>
          </a:ln>
        </p:spPr>
        <p:txBody>
          <a:bodyPr/>
          <a:lstStyle/>
          <a:p>
            <a:endParaRPr lang="en-US"/>
          </a:p>
        </p:txBody>
      </p:sp>
      <p:sp>
        <p:nvSpPr>
          <p:cNvPr id="8" name="Text 5"/>
          <p:cNvSpPr/>
          <p:nvPr/>
        </p:nvSpPr>
        <p:spPr>
          <a:xfrm>
            <a:off x="812483" y="3575209"/>
            <a:ext cx="2235875" cy="279440"/>
          </a:xfrm>
          <a:prstGeom prst="rect">
            <a:avLst/>
          </a:prstGeom>
          <a:noFill/>
          <a:ln/>
        </p:spPr>
        <p:txBody>
          <a:bodyPr wrap="none" lIns="0" tIns="0" rIns="0" bIns="0" rtlCol="0" anchor="t"/>
          <a:lstStyle/>
          <a:p>
            <a:pPr marL="0" indent="0">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Service Cloud</a:t>
            </a:r>
            <a:endParaRPr lang="en-US" sz="1750" dirty="0"/>
          </a:p>
        </p:txBody>
      </p:sp>
      <p:sp>
        <p:nvSpPr>
          <p:cNvPr id="9" name="Text 6"/>
          <p:cNvSpPr/>
          <p:nvPr/>
        </p:nvSpPr>
        <p:spPr>
          <a:xfrm>
            <a:off x="812483" y="3961924"/>
            <a:ext cx="7519035" cy="572214"/>
          </a:xfrm>
          <a:prstGeom prst="rect">
            <a:avLst/>
          </a:prstGeom>
          <a:noFill/>
          <a:ln/>
        </p:spPr>
        <p:txBody>
          <a:bodyPr wrap="square" lIns="0" tIns="0" rIns="0" bIns="0" rtlCol="0" anchor="t"/>
          <a:lstStyle/>
          <a:p>
            <a:pPr marL="0" indent="0">
              <a:lnSpc>
                <a:spcPts val="2250"/>
              </a:lnSpc>
              <a:buNone/>
            </a:pPr>
            <a:r>
              <a:rPr lang="en-US" sz="1400" dirty="0">
                <a:solidFill>
                  <a:srgbClr val="403C4E"/>
                </a:solidFill>
                <a:latin typeface="Open Sans" pitchFamily="34" charset="0"/>
                <a:ea typeface="Open Sans" pitchFamily="34" charset="-122"/>
                <a:cs typeface="Open Sans" pitchFamily="34" charset="-120"/>
              </a:rPr>
              <a:t>Provides tools for customer service, case management, and support automation, improving customer satisfaction and retention.</a:t>
            </a:r>
            <a:endParaRPr lang="en-US" sz="1400" dirty="0"/>
          </a:p>
        </p:txBody>
      </p:sp>
      <p:sp>
        <p:nvSpPr>
          <p:cNvPr id="10" name="Shape 7"/>
          <p:cNvSpPr/>
          <p:nvPr/>
        </p:nvSpPr>
        <p:spPr>
          <a:xfrm>
            <a:off x="626031" y="4899422"/>
            <a:ext cx="7891939" cy="1331833"/>
          </a:xfrm>
          <a:prstGeom prst="roundRect">
            <a:avLst>
              <a:gd name="adj" fmla="val 5641"/>
            </a:avLst>
          </a:prstGeom>
          <a:solidFill>
            <a:srgbClr val="FFD8CC"/>
          </a:solidFill>
          <a:ln w="7620">
            <a:solidFill>
              <a:srgbClr val="E5BEB2"/>
            </a:solidFill>
            <a:prstDash val="solid"/>
          </a:ln>
        </p:spPr>
        <p:txBody>
          <a:bodyPr/>
          <a:lstStyle/>
          <a:p>
            <a:endParaRPr lang="en-US"/>
          </a:p>
        </p:txBody>
      </p:sp>
      <p:sp>
        <p:nvSpPr>
          <p:cNvPr id="11" name="Text 8"/>
          <p:cNvSpPr/>
          <p:nvPr/>
        </p:nvSpPr>
        <p:spPr>
          <a:xfrm>
            <a:off x="812483" y="5085874"/>
            <a:ext cx="2235875" cy="279440"/>
          </a:xfrm>
          <a:prstGeom prst="rect">
            <a:avLst/>
          </a:prstGeom>
          <a:noFill/>
          <a:ln/>
        </p:spPr>
        <p:txBody>
          <a:bodyPr wrap="none" lIns="0" tIns="0" rIns="0" bIns="0" rtlCol="0" anchor="t"/>
          <a:lstStyle/>
          <a:p>
            <a:pPr marL="0" indent="0">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Marketing Cloud</a:t>
            </a:r>
            <a:endParaRPr lang="en-US" sz="1750" dirty="0"/>
          </a:p>
        </p:txBody>
      </p:sp>
      <p:sp>
        <p:nvSpPr>
          <p:cNvPr id="12" name="Text 9"/>
          <p:cNvSpPr/>
          <p:nvPr/>
        </p:nvSpPr>
        <p:spPr>
          <a:xfrm>
            <a:off x="812483" y="5472589"/>
            <a:ext cx="7519035" cy="572214"/>
          </a:xfrm>
          <a:prstGeom prst="rect">
            <a:avLst/>
          </a:prstGeom>
          <a:noFill/>
          <a:ln/>
        </p:spPr>
        <p:txBody>
          <a:bodyPr wrap="square" lIns="0" tIns="0" rIns="0" bIns="0" rtlCol="0" anchor="t"/>
          <a:lstStyle/>
          <a:p>
            <a:pPr marL="0" indent="0">
              <a:lnSpc>
                <a:spcPts val="2250"/>
              </a:lnSpc>
              <a:buNone/>
            </a:pPr>
            <a:r>
              <a:rPr lang="en-US" sz="1400" dirty="0">
                <a:solidFill>
                  <a:srgbClr val="403C4E"/>
                </a:solidFill>
                <a:latin typeface="Open Sans" pitchFamily="34" charset="0"/>
                <a:ea typeface="Open Sans" pitchFamily="34" charset="-122"/>
                <a:cs typeface="Open Sans" pitchFamily="34" charset="-120"/>
              </a:rPr>
              <a:t>Enables personalized marketing campaigns, email automation, and customer journey mapping, enhancing marketing effectiveness and engagement.</a:t>
            </a:r>
            <a:endParaRPr lang="en-US" sz="1400" dirty="0"/>
          </a:p>
        </p:txBody>
      </p:sp>
      <p:sp>
        <p:nvSpPr>
          <p:cNvPr id="13" name="Shape 10"/>
          <p:cNvSpPr/>
          <p:nvPr/>
        </p:nvSpPr>
        <p:spPr>
          <a:xfrm>
            <a:off x="626031" y="6410087"/>
            <a:ext cx="7891939" cy="1331833"/>
          </a:xfrm>
          <a:prstGeom prst="roundRect">
            <a:avLst>
              <a:gd name="adj" fmla="val 5641"/>
            </a:avLst>
          </a:prstGeom>
          <a:solidFill>
            <a:srgbClr val="FFD8CC"/>
          </a:solidFill>
          <a:ln w="7620">
            <a:solidFill>
              <a:srgbClr val="E5BEB2"/>
            </a:solidFill>
            <a:prstDash val="solid"/>
          </a:ln>
        </p:spPr>
        <p:txBody>
          <a:bodyPr/>
          <a:lstStyle/>
          <a:p>
            <a:endParaRPr lang="en-US"/>
          </a:p>
        </p:txBody>
      </p:sp>
      <p:sp>
        <p:nvSpPr>
          <p:cNvPr id="14" name="Text 11"/>
          <p:cNvSpPr/>
          <p:nvPr/>
        </p:nvSpPr>
        <p:spPr>
          <a:xfrm>
            <a:off x="812483" y="6596539"/>
            <a:ext cx="2235875" cy="279440"/>
          </a:xfrm>
          <a:prstGeom prst="rect">
            <a:avLst/>
          </a:prstGeom>
          <a:noFill/>
          <a:ln/>
        </p:spPr>
        <p:txBody>
          <a:bodyPr wrap="none" lIns="0" tIns="0" rIns="0" bIns="0" rtlCol="0" anchor="t"/>
          <a:lstStyle/>
          <a:p>
            <a:pPr marL="0" indent="0">
              <a:lnSpc>
                <a:spcPts val="2200"/>
              </a:lnSpc>
              <a:buNone/>
            </a:pPr>
            <a:r>
              <a:rPr lang="en-US" sz="1750" b="1" dirty="0">
                <a:solidFill>
                  <a:srgbClr val="403C4E"/>
                </a:solidFill>
                <a:latin typeface="Merriweather Bold" pitchFamily="34" charset="0"/>
                <a:ea typeface="Merriweather Bold" pitchFamily="34" charset="-122"/>
                <a:cs typeface="Merriweather Bold" pitchFamily="34" charset="-120"/>
              </a:rPr>
              <a:t>Einstein AI</a:t>
            </a:r>
            <a:endParaRPr lang="en-US" sz="1750" dirty="0"/>
          </a:p>
        </p:txBody>
      </p:sp>
      <p:sp>
        <p:nvSpPr>
          <p:cNvPr id="15" name="Text 12"/>
          <p:cNvSpPr/>
          <p:nvPr/>
        </p:nvSpPr>
        <p:spPr>
          <a:xfrm>
            <a:off x="812483" y="6983254"/>
            <a:ext cx="7519035" cy="572214"/>
          </a:xfrm>
          <a:prstGeom prst="rect">
            <a:avLst/>
          </a:prstGeom>
          <a:noFill/>
          <a:ln/>
        </p:spPr>
        <p:txBody>
          <a:bodyPr wrap="square" lIns="0" tIns="0" rIns="0" bIns="0" rtlCol="0" anchor="t"/>
          <a:lstStyle/>
          <a:p>
            <a:pPr marL="0" indent="0">
              <a:lnSpc>
                <a:spcPts val="2250"/>
              </a:lnSpc>
              <a:buNone/>
            </a:pPr>
            <a:r>
              <a:rPr lang="en-US" sz="1400" dirty="0">
                <a:solidFill>
                  <a:srgbClr val="403C4E"/>
                </a:solidFill>
                <a:latin typeface="Open Sans" pitchFamily="34" charset="0"/>
                <a:ea typeface="Open Sans" pitchFamily="34" charset="-122"/>
                <a:cs typeface="Open Sans" pitchFamily="34" charset="-120"/>
              </a:rPr>
              <a:t>Integrates AI-powered analytics for predictive insights, personalized recommendations, and automated decision-making, improving business outcomes.</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59004"/>
            <a:ext cx="11326535"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Plan for Data Migration and Integration</a:t>
            </a:r>
            <a:endParaRPr lang="en-US" sz="4450" dirty="0"/>
          </a:p>
        </p:txBody>
      </p:sp>
      <p:pic>
        <p:nvPicPr>
          <p:cNvPr id="4" name="Image 1" descr="preencoded.png"/>
          <p:cNvPicPr>
            <a:picLocks noChangeAspect="1"/>
          </p:cNvPicPr>
          <p:nvPr/>
        </p:nvPicPr>
        <p:blipFill>
          <a:blip r:embed="rId4"/>
          <a:stretch>
            <a:fillRect/>
          </a:stretch>
        </p:blipFill>
        <p:spPr>
          <a:xfrm>
            <a:off x="793790" y="4507944"/>
            <a:ext cx="566976" cy="566976"/>
          </a:xfrm>
          <a:prstGeom prst="rect">
            <a:avLst/>
          </a:prstGeom>
        </p:spPr>
      </p:pic>
      <p:sp>
        <p:nvSpPr>
          <p:cNvPr id="5" name="Text 1"/>
          <p:cNvSpPr/>
          <p:nvPr/>
        </p:nvSpPr>
        <p:spPr>
          <a:xfrm>
            <a:off x="793790" y="5301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Data Cleansing</a:t>
            </a:r>
            <a:endParaRPr lang="en-US" sz="2200" dirty="0"/>
          </a:p>
        </p:txBody>
      </p:sp>
      <p:sp>
        <p:nvSpPr>
          <p:cNvPr id="6" name="Text 2"/>
          <p:cNvSpPr/>
          <p:nvPr/>
        </p:nvSpPr>
        <p:spPr>
          <a:xfrm>
            <a:off x="793790" y="5792153"/>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Cleanse and deduplicate data to ensure accuracy and consistency. High-quality data is essential for reliable reporting and effective decision-making.</a:t>
            </a:r>
            <a:endParaRPr lang="en-US" sz="1750" dirty="0"/>
          </a:p>
        </p:txBody>
      </p:sp>
      <p:pic>
        <p:nvPicPr>
          <p:cNvPr id="7" name="Image 2" descr="preencoded.png"/>
          <p:cNvPicPr>
            <a:picLocks noChangeAspect="1"/>
          </p:cNvPicPr>
          <p:nvPr/>
        </p:nvPicPr>
        <p:blipFill>
          <a:blip r:embed="rId5"/>
          <a:stretch>
            <a:fillRect/>
          </a:stretch>
        </p:blipFill>
        <p:spPr>
          <a:xfrm>
            <a:off x="5254704" y="4507944"/>
            <a:ext cx="566976" cy="566976"/>
          </a:xfrm>
          <a:prstGeom prst="rect">
            <a:avLst/>
          </a:prstGeom>
        </p:spPr>
      </p:pic>
      <p:sp>
        <p:nvSpPr>
          <p:cNvPr id="8" name="Text 3"/>
          <p:cNvSpPr/>
          <p:nvPr/>
        </p:nvSpPr>
        <p:spPr>
          <a:xfrm>
            <a:off x="5254704" y="5301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Data Mapping</a:t>
            </a:r>
            <a:endParaRPr lang="en-US" sz="2200" dirty="0"/>
          </a:p>
        </p:txBody>
      </p:sp>
      <p:sp>
        <p:nvSpPr>
          <p:cNvPr id="9" name="Text 4"/>
          <p:cNvSpPr/>
          <p:nvPr/>
        </p:nvSpPr>
        <p:spPr>
          <a:xfrm>
            <a:off x="5254704" y="5792153"/>
            <a:ext cx="4120872" cy="1451610"/>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Map existing data fields to Salesforce objects to ensure seamless data transfer. Accurate mapping prevents data loss and ensures data integrity.</a:t>
            </a:r>
            <a:endParaRPr lang="en-US" sz="1750" dirty="0"/>
          </a:p>
        </p:txBody>
      </p:sp>
      <p:pic>
        <p:nvPicPr>
          <p:cNvPr id="10" name="Image 3" descr="preencoded.png"/>
          <p:cNvPicPr>
            <a:picLocks noChangeAspect="1"/>
          </p:cNvPicPr>
          <p:nvPr/>
        </p:nvPicPr>
        <p:blipFill>
          <a:blip r:embed="rId6"/>
          <a:stretch>
            <a:fillRect/>
          </a:stretch>
        </p:blipFill>
        <p:spPr>
          <a:xfrm>
            <a:off x="9715738" y="4507944"/>
            <a:ext cx="566976" cy="566976"/>
          </a:xfrm>
          <a:prstGeom prst="rect">
            <a:avLst/>
          </a:prstGeom>
        </p:spPr>
      </p:pic>
      <p:sp>
        <p:nvSpPr>
          <p:cNvPr id="11" name="Text 5"/>
          <p:cNvSpPr/>
          <p:nvPr/>
        </p:nvSpPr>
        <p:spPr>
          <a:xfrm>
            <a:off x="9715738" y="5301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Integration</a:t>
            </a:r>
            <a:endParaRPr lang="en-US" sz="2200" dirty="0"/>
          </a:p>
        </p:txBody>
      </p:sp>
      <p:sp>
        <p:nvSpPr>
          <p:cNvPr id="12" name="Text 6"/>
          <p:cNvSpPr/>
          <p:nvPr/>
        </p:nvSpPr>
        <p:spPr>
          <a:xfrm>
            <a:off x="9715738" y="5792153"/>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Integrate with third-party applications to create a unified ecosystem. Seamless integration enhances data flow and improves cross-functional collaboration.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8619" y="599242"/>
            <a:ext cx="7919561" cy="1093232"/>
          </a:xfrm>
          <a:prstGeom prst="rect">
            <a:avLst/>
          </a:prstGeom>
          <a:noFill/>
          <a:ln/>
        </p:spPr>
        <p:txBody>
          <a:bodyPr wrap="square" lIns="0" tIns="0" rIns="0" bIns="0" rtlCol="0" anchor="t"/>
          <a:lstStyle/>
          <a:p>
            <a:pPr marL="0" indent="0">
              <a:lnSpc>
                <a:spcPts val="4300"/>
              </a:lnSpc>
              <a:buNone/>
            </a:pPr>
            <a:r>
              <a:rPr lang="en-US" sz="3400" b="1" dirty="0">
                <a:solidFill>
                  <a:srgbClr val="403C4E"/>
                </a:solidFill>
                <a:latin typeface="Merriweather Bold" pitchFamily="34" charset="0"/>
                <a:ea typeface="Merriweather Bold" pitchFamily="34" charset="-122"/>
                <a:cs typeface="Merriweather Bold" pitchFamily="34" charset="-120"/>
              </a:rPr>
              <a:t>Develop a Customization and Configuration Strategy</a:t>
            </a:r>
            <a:endParaRPr lang="en-US" sz="3400" dirty="0"/>
          </a:p>
        </p:txBody>
      </p:sp>
      <p:sp>
        <p:nvSpPr>
          <p:cNvPr id="4" name="Shape 1"/>
          <p:cNvSpPr/>
          <p:nvPr/>
        </p:nvSpPr>
        <p:spPr>
          <a:xfrm>
            <a:off x="6349603" y="1954887"/>
            <a:ext cx="22860" cy="5675352"/>
          </a:xfrm>
          <a:prstGeom prst="roundRect">
            <a:avLst>
              <a:gd name="adj" fmla="val 321430"/>
            </a:avLst>
          </a:prstGeom>
          <a:solidFill>
            <a:srgbClr val="E5BEB2"/>
          </a:solidFill>
          <a:ln/>
        </p:spPr>
        <p:txBody>
          <a:bodyPr/>
          <a:lstStyle/>
          <a:p>
            <a:endParaRPr lang="en-US"/>
          </a:p>
        </p:txBody>
      </p:sp>
      <p:sp>
        <p:nvSpPr>
          <p:cNvPr id="5" name="Shape 2"/>
          <p:cNvSpPr/>
          <p:nvPr/>
        </p:nvSpPr>
        <p:spPr>
          <a:xfrm>
            <a:off x="6534983" y="2337078"/>
            <a:ext cx="612219" cy="22860"/>
          </a:xfrm>
          <a:prstGeom prst="roundRect">
            <a:avLst>
              <a:gd name="adj" fmla="val 321430"/>
            </a:avLst>
          </a:prstGeom>
          <a:solidFill>
            <a:srgbClr val="E5BEB2"/>
          </a:solidFill>
          <a:ln/>
        </p:spPr>
        <p:txBody>
          <a:bodyPr/>
          <a:lstStyle/>
          <a:p>
            <a:endParaRPr lang="en-US"/>
          </a:p>
        </p:txBody>
      </p:sp>
      <p:sp>
        <p:nvSpPr>
          <p:cNvPr id="6" name="Shape 3"/>
          <p:cNvSpPr/>
          <p:nvPr/>
        </p:nvSpPr>
        <p:spPr>
          <a:xfrm>
            <a:off x="6164223" y="2151698"/>
            <a:ext cx="393621" cy="393621"/>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7" name="Text 4"/>
          <p:cNvSpPr/>
          <p:nvPr/>
        </p:nvSpPr>
        <p:spPr>
          <a:xfrm>
            <a:off x="6300907" y="2217301"/>
            <a:ext cx="120134" cy="262414"/>
          </a:xfrm>
          <a:prstGeom prst="rect">
            <a:avLst/>
          </a:prstGeom>
          <a:noFill/>
          <a:ln/>
        </p:spPr>
        <p:txBody>
          <a:bodyPr wrap="none" lIns="0" tIns="0" rIns="0" bIns="0" rtlCol="0" anchor="t"/>
          <a:lstStyle/>
          <a:p>
            <a:pPr marL="0" indent="0" algn="ctr">
              <a:lnSpc>
                <a:spcPts val="2050"/>
              </a:lnSpc>
              <a:buNone/>
            </a:pPr>
            <a:r>
              <a:rPr lang="en-US" sz="2050" b="1" dirty="0">
                <a:solidFill>
                  <a:srgbClr val="403C4E"/>
                </a:solidFill>
                <a:latin typeface="Merriweather Bold" pitchFamily="34" charset="0"/>
                <a:ea typeface="Merriweather Bold" pitchFamily="34" charset="-122"/>
                <a:cs typeface="Merriweather Bold" pitchFamily="34" charset="-120"/>
              </a:rPr>
              <a:t>1</a:t>
            </a:r>
            <a:endParaRPr lang="en-US" sz="2050" dirty="0"/>
          </a:p>
        </p:txBody>
      </p:sp>
      <p:sp>
        <p:nvSpPr>
          <p:cNvPr id="8" name="Text 5"/>
          <p:cNvSpPr/>
          <p:nvPr/>
        </p:nvSpPr>
        <p:spPr>
          <a:xfrm>
            <a:off x="7323177" y="2129790"/>
            <a:ext cx="2186821" cy="273368"/>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Custom Fields</a:t>
            </a:r>
            <a:endParaRPr lang="en-US" sz="1700" dirty="0"/>
          </a:p>
        </p:txBody>
      </p:sp>
      <p:sp>
        <p:nvSpPr>
          <p:cNvPr id="9" name="Text 6"/>
          <p:cNvSpPr/>
          <p:nvPr/>
        </p:nvSpPr>
        <p:spPr>
          <a:xfrm>
            <a:off x="7323177" y="2508052"/>
            <a:ext cx="6695003" cy="559594"/>
          </a:xfrm>
          <a:prstGeom prst="rect">
            <a:avLst/>
          </a:prstGeom>
          <a:noFill/>
          <a:ln/>
        </p:spPr>
        <p:txBody>
          <a:bodyPr wrap="squar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Define custom fields to capture specific data relevant to your business. Tailored fields ensure Salesforce meets your unique requirements.</a:t>
            </a:r>
            <a:endParaRPr lang="en-US" sz="1350" dirty="0"/>
          </a:p>
        </p:txBody>
      </p:sp>
      <p:sp>
        <p:nvSpPr>
          <p:cNvPr id="10" name="Shape 7"/>
          <p:cNvSpPr/>
          <p:nvPr/>
        </p:nvSpPr>
        <p:spPr>
          <a:xfrm>
            <a:off x="6534983" y="3799642"/>
            <a:ext cx="612219" cy="22860"/>
          </a:xfrm>
          <a:prstGeom prst="roundRect">
            <a:avLst>
              <a:gd name="adj" fmla="val 321430"/>
            </a:avLst>
          </a:prstGeom>
          <a:solidFill>
            <a:srgbClr val="E5BEB2"/>
          </a:solidFill>
          <a:ln/>
        </p:spPr>
        <p:txBody>
          <a:bodyPr/>
          <a:lstStyle/>
          <a:p>
            <a:endParaRPr lang="en-US"/>
          </a:p>
        </p:txBody>
      </p:sp>
      <p:sp>
        <p:nvSpPr>
          <p:cNvPr id="11" name="Shape 8"/>
          <p:cNvSpPr/>
          <p:nvPr/>
        </p:nvSpPr>
        <p:spPr>
          <a:xfrm>
            <a:off x="6164223" y="3614261"/>
            <a:ext cx="393621" cy="393621"/>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12" name="Text 9"/>
          <p:cNvSpPr/>
          <p:nvPr/>
        </p:nvSpPr>
        <p:spPr>
          <a:xfrm>
            <a:off x="6281618" y="3679865"/>
            <a:ext cx="158710" cy="262414"/>
          </a:xfrm>
          <a:prstGeom prst="rect">
            <a:avLst/>
          </a:prstGeom>
          <a:noFill/>
          <a:ln/>
        </p:spPr>
        <p:txBody>
          <a:bodyPr wrap="none" lIns="0" tIns="0" rIns="0" bIns="0" rtlCol="0" anchor="t"/>
          <a:lstStyle/>
          <a:p>
            <a:pPr marL="0" indent="0" algn="ctr">
              <a:lnSpc>
                <a:spcPts val="2050"/>
              </a:lnSpc>
              <a:buNone/>
            </a:pPr>
            <a:r>
              <a:rPr lang="en-US" sz="2050" b="1" dirty="0">
                <a:solidFill>
                  <a:srgbClr val="403C4E"/>
                </a:solidFill>
                <a:latin typeface="Merriweather Bold" pitchFamily="34" charset="0"/>
                <a:ea typeface="Merriweather Bold" pitchFamily="34" charset="-122"/>
                <a:cs typeface="Merriweather Bold" pitchFamily="34" charset="-120"/>
              </a:rPr>
              <a:t>2</a:t>
            </a:r>
            <a:endParaRPr lang="en-US" sz="2050" dirty="0"/>
          </a:p>
        </p:txBody>
      </p:sp>
      <p:sp>
        <p:nvSpPr>
          <p:cNvPr id="13" name="Text 10"/>
          <p:cNvSpPr/>
          <p:nvPr/>
        </p:nvSpPr>
        <p:spPr>
          <a:xfrm>
            <a:off x="7323177" y="3592354"/>
            <a:ext cx="2186821" cy="273368"/>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Page Layouts</a:t>
            </a:r>
            <a:endParaRPr lang="en-US" sz="1700" dirty="0"/>
          </a:p>
        </p:txBody>
      </p:sp>
      <p:sp>
        <p:nvSpPr>
          <p:cNvPr id="14" name="Text 11"/>
          <p:cNvSpPr/>
          <p:nvPr/>
        </p:nvSpPr>
        <p:spPr>
          <a:xfrm>
            <a:off x="7323177" y="3970615"/>
            <a:ext cx="6695003" cy="559594"/>
          </a:xfrm>
          <a:prstGeom prst="rect">
            <a:avLst/>
          </a:prstGeom>
          <a:noFill/>
          <a:ln/>
        </p:spPr>
        <p:txBody>
          <a:bodyPr wrap="squar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Customize page layouts to optimize user experience and data entry. Streamlined layouts improve efficiency and reduce errors.</a:t>
            </a:r>
            <a:endParaRPr lang="en-US" sz="1350" dirty="0"/>
          </a:p>
        </p:txBody>
      </p:sp>
      <p:sp>
        <p:nvSpPr>
          <p:cNvPr id="15" name="Shape 12"/>
          <p:cNvSpPr/>
          <p:nvPr/>
        </p:nvSpPr>
        <p:spPr>
          <a:xfrm>
            <a:off x="6534983" y="5262205"/>
            <a:ext cx="612219" cy="22860"/>
          </a:xfrm>
          <a:prstGeom prst="roundRect">
            <a:avLst>
              <a:gd name="adj" fmla="val 321430"/>
            </a:avLst>
          </a:prstGeom>
          <a:solidFill>
            <a:srgbClr val="E5BEB2"/>
          </a:solidFill>
          <a:ln/>
        </p:spPr>
        <p:txBody>
          <a:bodyPr/>
          <a:lstStyle/>
          <a:p>
            <a:endParaRPr lang="en-US"/>
          </a:p>
        </p:txBody>
      </p:sp>
      <p:sp>
        <p:nvSpPr>
          <p:cNvPr id="16" name="Shape 13"/>
          <p:cNvSpPr/>
          <p:nvPr/>
        </p:nvSpPr>
        <p:spPr>
          <a:xfrm>
            <a:off x="6164223" y="5076825"/>
            <a:ext cx="393621" cy="393621"/>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17" name="Text 14"/>
          <p:cNvSpPr/>
          <p:nvPr/>
        </p:nvSpPr>
        <p:spPr>
          <a:xfrm>
            <a:off x="6286738" y="5142428"/>
            <a:ext cx="148471" cy="262414"/>
          </a:xfrm>
          <a:prstGeom prst="rect">
            <a:avLst/>
          </a:prstGeom>
          <a:noFill/>
          <a:ln/>
        </p:spPr>
        <p:txBody>
          <a:bodyPr wrap="none" lIns="0" tIns="0" rIns="0" bIns="0" rtlCol="0" anchor="t"/>
          <a:lstStyle/>
          <a:p>
            <a:pPr marL="0" indent="0" algn="ctr">
              <a:lnSpc>
                <a:spcPts val="2050"/>
              </a:lnSpc>
              <a:buNone/>
            </a:pPr>
            <a:r>
              <a:rPr lang="en-US" sz="2050" b="1" dirty="0">
                <a:solidFill>
                  <a:srgbClr val="403C4E"/>
                </a:solidFill>
                <a:latin typeface="Merriweather Bold" pitchFamily="34" charset="0"/>
                <a:ea typeface="Merriweather Bold" pitchFamily="34" charset="-122"/>
                <a:cs typeface="Merriweather Bold" pitchFamily="34" charset="-120"/>
              </a:rPr>
              <a:t>3</a:t>
            </a:r>
            <a:endParaRPr lang="en-US" sz="2050" dirty="0"/>
          </a:p>
        </p:txBody>
      </p:sp>
      <p:sp>
        <p:nvSpPr>
          <p:cNvPr id="18" name="Text 15"/>
          <p:cNvSpPr/>
          <p:nvPr/>
        </p:nvSpPr>
        <p:spPr>
          <a:xfrm>
            <a:off x="7323177" y="5054918"/>
            <a:ext cx="2186821" cy="273368"/>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Validation Rules</a:t>
            </a:r>
            <a:endParaRPr lang="en-US" sz="1700" dirty="0"/>
          </a:p>
        </p:txBody>
      </p:sp>
      <p:sp>
        <p:nvSpPr>
          <p:cNvPr id="19" name="Text 16"/>
          <p:cNvSpPr/>
          <p:nvPr/>
        </p:nvSpPr>
        <p:spPr>
          <a:xfrm>
            <a:off x="7323177" y="5433179"/>
            <a:ext cx="6695003" cy="559594"/>
          </a:xfrm>
          <a:prstGeom prst="rect">
            <a:avLst/>
          </a:prstGeom>
          <a:noFill/>
          <a:ln/>
        </p:spPr>
        <p:txBody>
          <a:bodyPr wrap="squar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Implement validation rules to ensure data quality and compliance. Automated rules prevent incorrect data entry and enforce business policies.</a:t>
            </a:r>
            <a:endParaRPr lang="en-US" sz="1350" dirty="0"/>
          </a:p>
        </p:txBody>
      </p:sp>
      <p:sp>
        <p:nvSpPr>
          <p:cNvPr id="20" name="Shape 17"/>
          <p:cNvSpPr/>
          <p:nvPr/>
        </p:nvSpPr>
        <p:spPr>
          <a:xfrm>
            <a:off x="6534983" y="6724769"/>
            <a:ext cx="612219" cy="22860"/>
          </a:xfrm>
          <a:prstGeom prst="roundRect">
            <a:avLst>
              <a:gd name="adj" fmla="val 321430"/>
            </a:avLst>
          </a:prstGeom>
          <a:solidFill>
            <a:srgbClr val="E5BEB2"/>
          </a:solidFill>
          <a:ln/>
        </p:spPr>
        <p:txBody>
          <a:bodyPr/>
          <a:lstStyle/>
          <a:p>
            <a:endParaRPr lang="en-US"/>
          </a:p>
        </p:txBody>
      </p:sp>
      <p:sp>
        <p:nvSpPr>
          <p:cNvPr id="21" name="Shape 18"/>
          <p:cNvSpPr/>
          <p:nvPr/>
        </p:nvSpPr>
        <p:spPr>
          <a:xfrm>
            <a:off x="6164223" y="6539389"/>
            <a:ext cx="393621" cy="393621"/>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22" name="Text 19"/>
          <p:cNvSpPr/>
          <p:nvPr/>
        </p:nvSpPr>
        <p:spPr>
          <a:xfrm>
            <a:off x="6274237" y="6604992"/>
            <a:ext cx="173474" cy="262414"/>
          </a:xfrm>
          <a:prstGeom prst="rect">
            <a:avLst/>
          </a:prstGeom>
          <a:noFill/>
          <a:ln/>
        </p:spPr>
        <p:txBody>
          <a:bodyPr wrap="none" lIns="0" tIns="0" rIns="0" bIns="0" rtlCol="0" anchor="t"/>
          <a:lstStyle/>
          <a:p>
            <a:pPr marL="0" indent="0" algn="ctr">
              <a:lnSpc>
                <a:spcPts val="2050"/>
              </a:lnSpc>
              <a:buNone/>
            </a:pPr>
            <a:r>
              <a:rPr lang="en-US" sz="2050" b="1" dirty="0">
                <a:solidFill>
                  <a:srgbClr val="403C4E"/>
                </a:solidFill>
                <a:latin typeface="Merriweather Bold" pitchFamily="34" charset="0"/>
                <a:ea typeface="Merriweather Bold" pitchFamily="34" charset="-122"/>
                <a:cs typeface="Merriweather Bold" pitchFamily="34" charset="-120"/>
              </a:rPr>
              <a:t>4</a:t>
            </a:r>
            <a:endParaRPr lang="en-US" sz="2050" dirty="0"/>
          </a:p>
        </p:txBody>
      </p:sp>
      <p:sp>
        <p:nvSpPr>
          <p:cNvPr id="23" name="Text 20"/>
          <p:cNvSpPr/>
          <p:nvPr/>
        </p:nvSpPr>
        <p:spPr>
          <a:xfrm>
            <a:off x="7323177" y="6517481"/>
            <a:ext cx="2186821" cy="273368"/>
          </a:xfrm>
          <a:prstGeom prst="rect">
            <a:avLst/>
          </a:prstGeom>
          <a:noFill/>
          <a:ln/>
        </p:spPr>
        <p:txBody>
          <a:bodyPr wrap="none" lIns="0" tIns="0" rIns="0" bIns="0" rtlCol="0" anchor="t"/>
          <a:lstStyle/>
          <a:p>
            <a:pPr marL="0" indent="0" algn="l">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Role-Based Access</a:t>
            </a:r>
            <a:endParaRPr lang="en-US" sz="1700" dirty="0"/>
          </a:p>
        </p:txBody>
      </p:sp>
      <p:sp>
        <p:nvSpPr>
          <p:cNvPr id="24" name="Text 21"/>
          <p:cNvSpPr/>
          <p:nvPr/>
        </p:nvSpPr>
        <p:spPr>
          <a:xfrm>
            <a:off x="7323177" y="6895743"/>
            <a:ext cx="6695003" cy="559594"/>
          </a:xfrm>
          <a:prstGeom prst="rect">
            <a:avLst/>
          </a:prstGeom>
          <a:noFill/>
          <a:ln/>
        </p:spPr>
        <p:txBody>
          <a:bodyPr wrap="square" lIns="0" tIns="0" rIns="0" bIns="0" rtlCol="0" anchor="t"/>
          <a:lstStyle/>
          <a:p>
            <a:pPr marL="0" indent="0" algn="l">
              <a:lnSpc>
                <a:spcPts val="2200"/>
              </a:lnSpc>
              <a:buNone/>
            </a:pPr>
            <a:r>
              <a:rPr lang="en-US" sz="1350" dirty="0">
                <a:solidFill>
                  <a:srgbClr val="403C4E"/>
                </a:solidFill>
                <a:latin typeface="Open Sans" pitchFamily="34" charset="0"/>
                <a:ea typeface="Open Sans" pitchFamily="34" charset="-122"/>
                <a:cs typeface="Open Sans" pitchFamily="34" charset="-120"/>
              </a:rPr>
              <a:t>Configure role-based access control to protect sensitive data. Granular permissions ensure only authorized users can access specific information.</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3871" y="564833"/>
            <a:ext cx="7709059" cy="1281113"/>
          </a:xfrm>
          <a:prstGeom prst="rect">
            <a:avLst/>
          </a:prstGeom>
          <a:noFill/>
          <a:ln/>
        </p:spPr>
        <p:txBody>
          <a:bodyPr wrap="square" lIns="0" tIns="0" rIns="0" bIns="0" rtlCol="0" anchor="t"/>
          <a:lstStyle/>
          <a:p>
            <a:pPr marL="0" indent="0">
              <a:lnSpc>
                <a:spcPts val="5000"/>
              </a:lnSpc>
              <a:buNone/>
            </a:pPr>
            <a:r>
              <a:rPr lang="en-US" sz="4000" b="1" dirty="0">
                <a:solidFill>
                  <a:srgbClr val="403C4E"/>
                </a:solidFill>
                <a:latin typeface="Merriweather Bold" pitchFamily="34" charset="0"/>
                <a:ea typeface="Merriweather Bold" pitchFamily="34" charset="-122"/>
                <a:cs typeface="Merriweather Bold" pitchFamily="34" charset="-120"/>
              </a:rPr>
              <a:t>Establish Governance and Compliance</a:t>
            </a:r>
            <a:endParaRPr lang="en-US" sz="4000" dirty="0"/>
          </a:p>
        </p:txBody>
      </p:sp>
      <p:pic>
        <p:nvPicPr>
          <p:cNvPr id="4" name="Image 1" descr="preencoded.png"/>
          <p:cNvPicPr>
            <a:picLocks noChangeAspect="1"/>
          </p:cNvPicPr>
          <p:nvPr/>
        </p:nvPicPr>
        <p:blipFill>
          <a:blip r:embed="rId4"/>
          <a:stretch>
            <a:fillRect/>
          </a:stretch>
        </p:blipFill>
        <p:spPr>
          <a:xfrm>
            <a:off x="6203871" y="2153364"/>
            <a:ext cx="1024890" cy="1837134"/>
          </a:xfrm>
          <a:prstGeom prst="rect">
            <a:avLst/>
          </a:prstGeom>
        </p:spPr>
      </p:pic>
      <p:sp>
        <p:nvSpPr>
          <p:cNvPr id="5" name="Text 1"/>
          <p:cNvSpPr/>
          <p:nvPr/>
        </p:nvSpPr>
        <p:spPr>
          <a:xfrm>
            <a:off x="7536180" y="2358271"/>
            <a:ext cx="2562463" cy="320278"/>
          </a:xfrm>
          <a:prstGeom prst="rect">
            <a:avLst/>
          </a:prstGeom>
          <a:noFill/>
          <a:ln/>
        </p:spPr>
        <p:txBody>
          <a:bodyPr wrap="none" lIns="0" tIns="0" rIns="0" bIns="0" rtlCol="0" anchor="t"/>
          <a:lstStyle/>
          <a:p>
            <a:pPr marL="0" indent="0" algn="l">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User Roles</a:t>
            </a:r>
            <a:endParaRPr lang="en-US" sz="2000" dirty="0"/>
          </a:p>
        </p:txBody>
      </p:sp>
      <p:sp>
        <p:nvSpPr>
          <p:cNvPr id="6" name="Text 2"/>
          <p:cNvSpPr/>
          <p:nvPr/>
        </p:nvSpPr>
        <p:spPr>
          <a:xfrm>
            <a:off x="7536180" y="2801541"/>
            <a:ext cx="6376749" cy="984052"/>
          </a:xfrm>
          <a:prstGeom prst="rect">
            <a:avLst/>
          </a:prstGeom>
          <a:noFill/>
          <a:ln/>
        </p:spPr>
        <p:txBody>
          <a:bodyPr wrap="square" lIns="0" tIns="0" rIns="0" bIns="0" rtlCol="0" anchor="t"/>
          <a:lstStyle/>
          <a:p>
            <a:pPr marL="0" indent="0" algn="l">
              <a:lnSpc>
                <a:spcPts val="2550"/>
              </a:lnSpc>
              <a:buNone/>
            </a:pPr>
            <a:r>
              <a:rPr lang="en-US" sz="1600" dirty="0">
                <a:solidFill>
                  <a:srgbClr val="403C4E"/>
                </a:solidFill>
                <a:latin typeface="Open Sans" pitchFamily="34" charset="0"/>
                <a:ea typeface="Open Sans" pitchFamily="34" charset="-122"/>
                <a:cs typeface="Open Sans" pitchFamily="34" charset="-120"/>
              </a:rPr>
              <a:t>Define user roles and permissions to enforce data security. Clear roles ensure appropriate access and prevent unauthorized modifications.</a:t>
            </a:r>
            <a:endParaRPr lang="en-US" sz="1600" dirty="0"/>
          </a:p>
        </p:txBody>
      </p:sp>
      <p:pic>
        <p:nvPicPr>
          <p:cNvPr id="7" name="Image 2" descr="preencoded.png"/>
          <p:cNvPicPr>
            <a:picLocks noChangeAspect="1"/>
          </p:cNvPicPr>
          <p:nvPr/>
        </p:nvPicPr>
        <p:blipFill>
          <a:blip r:embed="rId5"/>
          <a:stretch>
            <a:fillRect/>
          </a:stretch>
        </p:blipFill>
        <p:spPr>
          <a:xfrm>
            <a:off x="6203871" y="3990499"/>
            <a:ext cx="1024890" cy="1837134"/>
          </a:xfrm>
          <a:prstGeom prst="rect">
            <a:avLst/>
          </a:prstGeom>
        </p:spPr>
      </p:pic>
      <p:sp>
        <p:nvSpPr>
          <p:cNvPr id="8" name="Text 3"/>
          <p:cNvSpPr/>
          <p:nvPr/>
        </p:nvSpPr>
        <p:spPr>
          <a:xfrm>
            <a:off x="7536180" y="4195405"/>
            <a:ext cx="2562463" cy="320278"/>
          </a:xfrm>
          <a:prstGeom prst="rect">
            <a:avLst/>
          </a:prstGeom>
          <a:noFill/>
          <a:ln/>
        </p:spPr>
        <p:txBody>
          <a:bodyPr wrap="none" lIns="0" tIns="0" rIns="0" bIns="0" rtlCol="0" anchor="t"/>
          <a:lstStyle/>
          <a:p>
            <a:pPr marL="0" indent="0" algn="l">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Data Security</a:t>
            </a:r>
            <a:endParaRPr lang="en-US" sz="2000" dirty="0"/>
          </a:p>
        </p:txBody>
      </p:sp>
      <p:sp>
        <p:nvSpPr>
          <p:cNvPr id="9" name="Text 4"/>
          <p:cNvSpPr/>
          <p:nvPr/>
        </p:nvSpPr>
        <p:spPr>
          <a:xfrm>
            <a:off x="7536180" y="4638675"/>
            <a:ext cx="6376749" cy="984052"/>
          </a:xfrm>
          <a:prstGeom prst="rect">
            <a:avLst/>
          </a:prstGeom>
          <a:noFill/>
          <a:ln/>
        </p:spPr>
        <p:txBody>
          <a:bodyPr wrap="square" lIns="0" tIns="0" rIns="0" bIns="0" rtlCol="0" anchor="t"/>
          <a:lstStyle/>
          <a:p>
            <a:pPr marL="0" indent="0" algn="l">
              <a:lnSpc>
                <a:spcPts val="2550"/>
              </a:lnSpc>
              <a:buNone/>
            </a:pPr>
            <a:r>
              <a:rPr lang="en-US" sz="1600" dirty="0">
                <a:solidFill>
                  <a:srgbClr val="403C4E"/>
                </a:solidFill>
                <a:latin typeface="Open Sans" pitchFamily="34" charset="0"/>
                <a:ea typeface="Open Sans" pitchFamily="34" charset="-122"/>
                <a:cs typeface="Open Sans" pitchFamily="34" charset="-120"/>
              </a:rPr>
              <a:t>Enforce data security and compliance with regulations like GDPR and HIPAA. Secure data handling protects customer privacy and avoids legal issues.</a:t>
            </a:r>
            <a:endParaRPr lang="en-US" sz="1600" dirty="0"/>
          </a:p>
        </p:txBody>
      </p:sp>
      <p:pic>
        <p:nvPicPr>
          <p:cNvPr id="10" name="Image 3" descr="preencoded.png"/>
          <p:cNvPicPr>
            <a:picLocks noChangeAspect="1"/>
          </p:cNvPicPr>
          <p:nvPr/>
        </p:nvPicPr>
        <p:blipFill>
          <a:blip r:embed="rId6"/>
          <a:stretch>
            <a:fillRect/>
          </a:stretch>
        </p:blipFill>
        <p:spPr>
          <a:xfrm>
            <a:off x="6203871" y="5827633"/>
            <a:ext cx="1024890" cy="1837134"/>
          </a:xfrm>
          <a:prstGeom prst="rect">
            <a:avLst/>
          </a:prstGeom>
        </p:spPr>
      </p:pic>
      <p:sp>
        <p:nvSpPr>
          <p:cNvPr id="11" name="Text 5"/>
          <p:cNvSpPr/>
          <p:nvPr/>
        </p:nvSpPr>
        <p:spPr>
          <a:xfrm>
            <a:off x="7536180" y="6032540"/>
            <a:ext cx="2562463" cy="320278"/>
          </a:xfrm>
          <a:prstGeom prst="rect">
            <a:avLst/>
          </a:prstGeom>
          <a:noFill/>
          <a:ln/>
        </p:spPr>
        <p:txBody>
          <a:bodyPr wrap="none" lIns="0" tIns="0" rIns="0" bIns="0" rtlCol="0" anchor="t"/>
          <a:lstStyle/>
          <a:p>
            <a:pPr marL="0" indent="0" algn="l">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System Updates</a:t>
            </a:r>
            <a:endParaRPr lang="en-US" sz="2000" dirty="0"/>
          </a:p>
        </p:txBody>
      </p:sp>
      <p:sp>
        <p:nvSpPr>
          <p:cNvPr id="12" name="Text 6"/>
          <p:cNvSpPr/>
          <p:nvPr/>
        </p:nvSpPr>
        <p:spPr>
          <a:xfrm>
            <a:off x="7536180" y="6475809"/>
            <a:ext cx="6376749" cy="984052"/>
          </a:xfrm>
          <a:prstGeom prst="rect">
            <a:avLst/>
          </a:prstGeom>
          <a:noFill/>
          <a:ln/>
        </p:spPr>
        <p:txBody>
          <a:bodyPr wrap="square" lIns="0" tIns="0" rIns="0" bIns="0" rtlCol="0" anchor="t"/>
          <a:lstStyle/>
          <a:p>
            <a:pPr marL="0" indent="0" algn="l">
              <a:lnSpc>
                <a:spcPts val="2550"/>
              </a:lnSpc>
              <a:buNone/>
            </a:pPr>
            <a:r>
              <a:rPr lang="en-US" sz="1600" dirty="0">
                <a:solidFill>
                  <a:srgbClr val="403C4E"/>
                </a:solidFill>
                <a:latin typeface="Open Sans" pitchFamily="34" charset="0"/>
                <a:ea typeface="Open Sans" pitchFamily="34" charset="-122"/>
                <a:cs typeface="Open Sans" pitchFamily="34" charset="-120"/>
              </a:rPr>
              <a:t>Establish governance for ongoing system updates to maintain stability. Managed updates prevent disruptions and ensure compatibility.</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40036"/>
            <a:ext cx="9411891"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Provide Comprehensive Training</a:t>
            </a:r>
            <a:endParaRPr lang="en-US" sz="4450" dirty="0"/>
          </a:p>
        </p:txBody>
      </p:sp>
      <p:sp>
        <p:nvSpPr>
          <p:cNvPr id="3" name="Text 1"/>
          <p:cNvSpPr/>
          <p:nvPr/>
        </p:nvSpPr>
        <p:spPr>
          <a:xfrm>
            <a:off x="1743789" y="3724989"/>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Hands-On Training</a:t>
            </a:r>
            <a:endParaRPr lang="en-US" sz="2200" dirty="0"/>
          </a:p>
        </p:txBody>
      </p:sp>
      <p:sp>
        <p:nvSpPr>
          <p:cNvPr id="4" name="Text 2"/>
          <p:cNvSpPr/>
          <p:nvPr/>
        </p:nvSpPr>
        <p:spPr>
          <a:xfrm>
            <a:off x="793790" y="4215408"/>
            <a:ext cx="3785235" cy="1451610"/>
          </a:xfrm>
          <a:prstGeom prst="rect">
            <a:avLst/>
          </a:prstGeom>
          <a:noFill/>
          <a:ln/>
        </p:spPr>
        <p:txBody>
          <a:bodyPr wrap="square" lIns="0" tIns="0" rIns="0" bIns="0" rtlCol="0" anchor="t"/>
          <a:lstStyle/>
          <a:p>
            <a:pPr marL="0" indent="0" algn="r">
              <a:lnSpc>
                <a:spcPts val="2850"/>
              </a:lnSpc>
              <a:buNone/>
            </a:pPr>
            <a:r>
              <a:rPr lang="en-US" sz="1750" dirty="0">
                <a:solidFill>
                  <a:srgbClr val="403C4E"/>
                </a:solidFill>
                <a:latin typeface="Open Sans" pitchFamily="34" charset="0"/>
                <a:ea typeface="Open Sans" pitchFamily="34" charset="-122"/>
                <a:cs typeface="Open Sans" pitchFamily="34" charset="-120"/>
              </a:rPr>
              <a:t>Conduct hands-on training sessions for end users. Practical experience ensures users are comfortable and proficient with the system.</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676067" y="4194453"/>
            <a:ext cx="129897" cy="453509"/>
          </a:xfrm>
          <a:prstGeom prst="rect">
            <a:avLst/>
          </a:prstGeom>
          <a:noFill/>
          <a:ln/>
        </p:spPr>
        <p:txBody>
          <a:bodyPr wrap="none" lIns="0" tIns="0" rIns="0" bIns="0" rtlCol="0" anchor="t"/>
          <a:lstStyle/>
          <a:p>
            <a:pPr marL="0" indent="0">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1</a:t>
            </a:r>
            <a:endParaRPr lang="en-US" sz="2200" dirty="0"/>
          </a:p>
        </p:txBody>
      </p:sp>
      <p:sp>
        <p:nvSpPr>
          <p:cNvPr id="7" name="Text 4"/>
          <p:cNvSpPr/>
          <p:nvPr/>
        </p:nvSpPr>
        <p:spPr>
          <a:xfrm>
            <a:off x="9937790" y="2402443"/>
            <a:ext cx="2975729"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Role-Based Training</a:t>
            </a:r>
            <a:endParaRPr lang="en-US" sz="2200" dirty="0"/>
          </a:p>
        </p:txBody>
      </p:sp>
      <p:sp>
        <p:nvSpPr>
          <p:cNvPr id="8" name="Text 5"/>
          <p:cNvSpPr/>
          <p:nvPr/>
        </p:nvSpPr>
        <p:spPr>
          <a:xfrm>
            <a:off x="9937790" y="2892862"/>
            <a:ext cx="3898821" cy="1814513"/>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Offer role-based training for different teams to address specific needs. Tailored training ensures relevance and improves knowledge retention.</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254246" y="3243382"/>
            <a:ext cx="171450" cy="453509"/>
          </a:xfrm>
          <a:prstGeom prst="rect">
            <a:avLst/>
          </a:prstGeom>
          <a:noFill/>
          <a:ln/>
        </p:spPr>
        <p:txBody>
          <a:bodyPr wrap="none" lIns="0" tIns="0" rIns="0" bIns="0" rtlCol="0" anchor="t"/>
          <a:lstStyle/>
          <a:p>
            <a:pPr marL="0" indent="0">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2</a:t>
            </a:r>
            <a:endParaRPr lang="en-US" sz="2200" dirty="0"/>
          </a:p>
        </p:txBody>
      </p:sp>
      <p:sp>
        <p:nvSpPr>
          <p:cNvPr id="11" name="Text 7"/>
          <p:cNvSpPr/>
          <p:nvPr/>
        </p:nvSpPr>
        <p:spPr>
          <a:xfrm>
            <a:off x="9937790" y="504753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Documentation</a:t>
            </a:r>
            <a:endParaRPr lang="en-US" sz="2200" dirty="0"/>
          </a:p>
        </p:txBody>
      </p:sp>
      <p:sp>
        <p:nvSpPr>
          <p:cNvPr id="12" name="Text 8"/>
          <p:cNvSpPr/>
          <p:nvPr/>
        </p:nvSpPr>
        <p:spPr>
          <a:xfrm>
            <a:off x="9937790" y="5537954"/>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Provide documentation and on-demand resources for continuous learning. Readily available resources support ongoing user development.</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783949" y="5969556"/>
            <a:ext cx="160496" cy="453509"/>
          </a:xfrm>
          <a:prstGeom prst="rect">
            <a:avLst/>
          </a:prstGeom>
          <a:noFill/>
          <a:ln/>
        </p:spPr>
        <p:txBody>
          <a:bodyPr wrap="none" lIns="0" tIns="0" rIns="0" bIns="0" rtlCol="0" anchor="t"/>
          <a:lstStyle/>
          <a:p>
            <a:pPr marL="0" indent="0">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3</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411605"/>
            <a:ext cx="9846112"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Create a Change Management Plan</a:t>
            </a:r>
            <a:endParaRPr lang="en-US" sz="4450" dirty="0"/>
          </a:p>
        </p:txBody>
      </p:sp>
      <p:pic>
        <p:nvPicPr>
          <p:cNvPr id="3" name="Image 0" descr="preencoded.png"/>
          <p:cNvPicPr>
            <a:picLocks noChangeAspect="1"/>
          </p:cNvPicPr>
          <p:nvPr/>
        </p:nvPicPr>
        <p:blipFill>
          <a:blip r:embed="rId3"/>
          <a:stretch>
            <a:fillRect/>
          </a:stretch>
        </p:blipFill>
        <p:spPr>
          <a:xfrm>
            <a:off x="2978348" y="2574012"/>
            <a:ext cx="2152055" cy="807958"/>
          </a:xfrm>
          <a:prstGeom prst="rect">
            <a:avLst/>
          </a:prstGeom>
        </p:spPr>
      </p:pic>
      <p:sp>
        <p:nvSpPr>
          <p:cNvPr id="4" name="Text 1"/>
          <p:cNvSpPr/>
          <p:nvPr/>
        </p:nvSpPr>
        <p:spPr>
          <a:xfrm>
            <a:off x="3989427" y="2838331"/>
            <a:ext cx="129897" cy="453509"/>
          </a:xfrm>
          <a:prstGeom prst="rect">
            <a:avLst/>
          </a:prstGeom>
          <a:noFill/>
          <a:ln/>
        </p:spPr>
        <p:txBody>
          <a:bodyPr wrap="none" lIns="0" tIns="0" rIns="0" bIns="0" rtlCol="0" anchor="t"/>
          <a:lstStyle/>
          <a:p>
            <a:pPr marL="0" indent="0" algn="ctr">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1</a:t>
            </a:r>
            <a:endParaRPr lang="en-US" sz="2200" dirty="0"/>
          </a:p>
        </p:txBody>
      </p:sp>
      <p:sp>
        <p:nvSpPr>
          <p:cNvPr id="5" name="Text 2"/>
          <p:cNvSpPr/>
          <p:nvPr/>
        </p:nvSpPr>
        <p:spPr>
          <a:xfrm>
            <a:off x="5357217" y="2800826"/>
            <a:ext cx="3238381"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Communicate Benefits</a:t>
            </a:r>
            <a:endParaRPr lang="en-US" sz="2200" dirty="0"/>
          </a:p>
        </p:txBody>
      </p:sp>
      <p:sp>
        <p:nvSpPr>
          <p:cNvPr id="6" name="Shape 3"/>
          <p:cNvSpPr/>
          <p:nvPr/>
        </p:nvSpPr>
        <p:spPr>
          <a:xfrm>
            <a:off x="5187077" y="3395067"/>
            <a:ext cx="8592860" cy="15240"/>
          </a:xfrm>
          <a:prstGeom prst="roundRect">
            <a:avLst>
              <a:gd name="adj" fmla="val 625116"/>
            </a:avLst>
          </a:prstGeom>
          <a:solidFill>
            <a:srgbClr val="E5BEB2"/>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1902381" y="3438644"/>
            <a:ext cx="4304109" cy="807958"/>
          </a:xfrm>
          <a:prstGeom prst="rect">
            <a:avLst/>
          </a:prstGeom>
        </p:spPr>
      </p:pic>
      <p:sp>
        <p:nvSpPr>
          <p:cNvPr id="8" name="Text 4"/>
          <p:cNvSpPr/>
          <p:nvPr/>
        </p:nvSpPr>
        <p:spPr>
          <a:xfrm>
            <a:off x="3968591" y="3615809"/>
            <a:ext cx="171450" cy="453509"/>
          </a:xfrm>
          <a:prstGeom prst="rect">
            <a:avLst/>
          </a:prstGeom>
          <a:noFill/>
          <a:ln/>
        </p:spPr>
        <p:txBody>
          <a:bodyPr wrap="none" lIns="0" tIns="0" rIns="0" bIns="0" rtlCol="0" anchor="t"/>
          <a:lstStyle/>
          <a:p>
            <a:pPr marL="0" indent="0" algn="ctr">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2</a:t>
            </a:r>
            <a:endParaRPr lang="en-US" sz="2200" dirty="0"/>
          </a:p>
        </p:txBody>
      </p:sp>
      <p:sp>
        <p:nvSpPr>
          <p:cNvPr id="9" name="Text 5"/>
          <p:cNvSpPr/>
          <p:nvPr/>
        </p:nvSpPr>
        <p:spPr>
          <a:xfrm>
            <a:off x="6433304" y="3665458"/>
            <a:ext cx="2538532"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Address Concerns</a:t>
            </a:r>
            <a:endParaRPr lang="en-US" sz="2200" dirty="0"/>
          </a:p>
        </p:txBody>
      </p:sp>
      <p:sp>
        <p:nvSpPr>
          <p:cNvPr id="10" name="Shape 6"/>
          <p:cNvSpPr/>
          <p:nvPr/>
        </p:nvSpPr>
        <p:spPr>
          <a:xfrm>
            <a:off x="6263164" y="4259699"/>
            <a:ext cx="7516773" cy="15240"/>
          </a:xfrm>
          <a:prstGeom prst="roundRect">
            <a:avLst>
              <a:gd name="adj" fmla="val 625116"/>
            </a:avLst>
          </a:prstGeom>
          <a:solidFill>
            <a:srgbClr val="E5BEB2"/>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826294" y="4303276"/>
            <a:ext cx="6456164" cy="807958"/>
          </a:xfrm>
          <a:prstGeom prst="rect">
            <a:avLst/>
          </a:prstGeom>
        </p:spPr>
      </p:pic>
      <p:sp>
        <p:nvSpPr>
          <p:cNvPr id="12" name="Text 7"/>
          <p:cNvSpPr/>
          <p:nvPr/>
        </p:nvSpPr>
        <p:spPr>
          <a:xfrm>
            <a:off x="3974068" y="4480441"/>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403C4E"/>
                </a:solidFill>
                <a:latin typeface="Merriweather Bold" pitchFamily="34" charset="0"/>
                <a:ea typeface="Merriweather Bold" pitchFamily="34" charset="-122"/>
                <a:cs typeface="Merriweather Bold" pitchFamily="34" charset="-120"/>
              </a:rPr>
              <a:t>3</a:t>
            </a:r>
            <a:endParaRPr lang="en-US" sz="2200" dirty="0"/>
          </a:p>
        </p:txBody>
      </p:sp>
      <p:sp>
        <p:nvSpPr>
          <p:cNvPr id="13" name="Text 8"/>
          <p:cNvSpPr/>
          <p:nvPr/>
        </p:nvSpPr>
        <p:spPr>
          <a:xfrm>
            <a:off x="7509272" y="4530090"/>
            <a:ext cx="2298740"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Provide Support</a:t>
            </a:r>
            <a:endParaRPr lang="en-US" sz="2200" dirty="0"/>
          </a:p>
        </p:txBody>
      </p:sp>
      <p:sp>
        <p:nvSpPr>
          <p:cNvPr id="14" name="Text 9"/>
          <p:cNvSpPr/>
          <p:nvPr/>
        </p:nvSpPr>
        <p:spPr>
          <a:xfrm>
            <a:off x="793790" y="5366385"/>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Communicate benefits and expected outcomes to gain user buy-in. Addressing concerns proactively reduces resistance. Providing ongoing support post-launch ensures a smooth transition and sustained adoption. A change management plan facilitates a positive user experience, increases adoption rates, and ensures the successful integration of Salesforce into the organization's workflows.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1114</Words>
  <Application>Microsoft Office PowerPoint</Application>
  <PresentationFormat>Custom</PresentationFormat>
  <Paragraphs>140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Open Sans</vt:lpstr>
      <vt:lpstr>Open Sans Bold</vt:lpstr>
      <vt:lpstr>Open Sans Medium</vt:lpstr>
      <vt:lpstr>Merriweather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2025-02-26T17:31:44Z</dcterms:created>
  <dcterms:modified xsi:type="dcterms:W3CDTF">2025-02-26T21:29:06Z</dcterms:modified>
</cp:coreProperties>
</file>