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Roboto" panose="02000000000000000000" pitchFamily="2" charset="0"/>
      <p:regular r:id="rId15"/>
      <p:bold r:id="rId16"/>
    </p:embeddedFont>
    <p:embeddedFont>
      <p:font typeface="Roboto Bold" panose="02000000000000000000" pitchFamily="2" charset="0"/>
      <p:bold r:id="rId17"/>
    </p:embeddedFont>
    <p:embeddedFont>
      <p:font typeface="Roboto Medium" panose="02000000000000000000" pitchFamily="2" charset="0"/>
      <p:regular r:id="rId18"/>
    </p:embeddedFont>
    <p:embeddedFont>
      <p:font typeface="Roboto Slab" pitchFamily="2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552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6553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The Project Director: Beyond Project Management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12325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Discover the critical role of Project Directors in IT and business operations. How they drive large-scale initiatives and provide essential executive leadership for organizational success.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484019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01422" y="5616654"/>
            <a:ext cx="14751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3C3838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270040" y="5467112"/>
            <a:ext cx="2640449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15213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430060"/>
            <a:ext cx="59446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Why The Role Matters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479000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790373" y="24790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Strategic Visibility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790373" y="2969419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Connects daily execution to long-term business strategy.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620351" y="3559135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130534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Decision Authority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130534" y="4049554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Makes executive-level decisions across multiple initiatives.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960632" y="4639270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470815" y="4639270"/>
            <a:ext cx="289250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Business Value Focus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470815" y="5129689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Ensures all work contributes to organizational goals.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7300913" y="5719405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7811095" y="57194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Risk Management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811095" y="6209824"/>
            <a:ext cx="60255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Addresses complex, enterprise-level challenges.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9825"/>
            <a:ext cx="691038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Your Career Path Forward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622233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3076337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849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Business Acumen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339465"/>
            <a:ext cx="55395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Develop deep understanding of organizational strategy.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913942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4042529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496633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Financial Expertise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759762"/>
            <a:ext cx="356056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Master budgeting and ROI analysis.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334238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5462826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91693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6896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Leadership Skills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6180058"/>
            <a:ext cx="561534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Build executive presence and stakeholder management.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6991" y="539710"/>
            <a:ext cx="4907042" cy="61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Final Thoughts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686991" y="1545550"/>
            <a:ext cx="13256419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you aspire to grow beyond day-to-day project execution and step into an executive leadership role, the Project Director path is a natural evolution.</a:t>
            </a:r>
            <a:endParaRPr lang="en-US" sz="15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991" y="2080379"/>
            <a:ext cx="4222552" cy="260973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6991" y="4935379"/>
            <a:ext cx="3754160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Project Managers build the parts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86991" y="5359837"/>
            <a:ext cx="4222552" cy="942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 on executing specific projects and delivering tactical results with attention to detail and timeline management.</a:t>
            </a:r>
            <a:endParaRPr lang="en-US" sz="15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3865" y="2080379"/>
            <a:ext cx="4222552" cy="260973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03865" y="4935379"/>
            <a:ext cx="3887748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Program Managers connect them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5203865" y="5359837"/>
            <a:ext cx="4222552" cy="942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Coordinate related initiatives and ensure alignment between projects, creating cohesive programs that deliver broader outcomes.</a:t>
            </a:r>
            <a:endParaRPr lang="en-US" sz="15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0739" y="2080379"/>
            <a:ext cx="4222671" cy="260973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720739" y="4935379"/>
            <a:ext cx="4222671" cy="613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Project Directors make the machine work for the business</a:t>
            </a:r>
            <a:endParaRPr lang="en-US" sz="1900" dirty="0"/>
          </a:p>
        </p:txBody>
      </p:sp>
      <p:sp>
        <p:nvSpPr>
          <p:cNvPr id="12" name="Text 7"/>
          <p:cNvSpPr/>
          <p:nvPr/>
        </p:nvSpPr>
        <p:spPr>
          <a:xfrm>
            <a:off x="9720739" y="5666542"/>
            <a:ext cx="4222671" cy="1256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Provide strategic oversight that requires business acumen, financial expertise, and strong leadership to ensure portfolios deliver organizational value.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686991" y="7143631"/>
            <a:ext cx="13256419" cy="628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Project Director role requires not only project and program management expertise but also business acumen, financial oversight, and strong leadership skills.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3281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9136" y="3090029"/>
            <a:ext cx="6980158" cy="6331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Understanding the Hierarchy</a:t>
            </a:r>
            <a:endParaRPr lang="en-US" sz="39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36" y="4027051"/>
            <a:ext cx="1013103" cy="121574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26087" y="4229576"/>
            <a:ext cx="2532817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Project Managers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2026087" y="4667607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 specific projects with defined scope and timeline.</a:t>
            </a:r>
            <a:endParaRPr lang="en-US" sz="15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136" y="5242798"/>
            <a:ext cx="1013103" cy="121574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26087" y="5445323"/>
            <a:ext cx="2532817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Program Managers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2026087" y="5883354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Coordinate related projects to achieve strategic outcomes.</a:t>
            </a:r>
            <a:endParaRPr lang="en-US" sz="15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136" y="6458545"/>
            <a:ext cx="1013103" cy="121574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26087" y="6661071"/>
            <a:ext cx="2532817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Project Directors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2026087" y="7099102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Lead entire portfolios, ensuring alignment with organizational goals.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0548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Strategic Leadership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30958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3352086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33095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Setting Direction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3799999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Establishes vision and strategic priorities for all initiatives.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4685467" y="330958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0537" y="3352086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22583" y="33095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Business Alignment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5422583" y="3799999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Ensures projects support long-term organizational objectives.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37067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5413177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370671"/>
            <a:ext cx="30665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Resource Prioritization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5861090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Determines optimal allocation of people, budget, and time.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649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Portfolio Oversight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678906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294936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9057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Executive Visibility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396139"/>
            <a:ext cx="485977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Maintains high-level perspective across all work.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998952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4042529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49663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269343"/>
            <a:ext cx="382023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Cross-Program Coordination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759762"/>
            <a:ext cx="539031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Manages dependencies between unrelated initiatives.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362575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406152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860256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6329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Portfolio Balancing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123384"/>
            <a:ext cx="60200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Optimizes resource distribution across competing priorities.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173022"/>
            <a:ext cx="701087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Governance &amp; Compliance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221962"/>
            <a:ext cx="4196358" cy="1669852"/>
          </a:xfrm>
          <a:prstGeom prst="roundRect">
            <a:avLst>
              <a:gd name="adj" fmla="val 2038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0604" y="5448776"/>
            <a:ext cx="338078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Framework Development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5939195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Creates standardized methodologies and processes across all projects.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16962" y="5221962"/>
            <a:ext cx="4196358" cy="1669852"/>
          </a:xfrm>
          <a:prstGeom prst="roundRect">
            <a:avLst>
              <a:gd name="adj" fmla="val 2038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443776" y="54487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Policy Enforcement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43776" y="5939195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Ensures adherence to organizational and regulatory requirements.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640133" y="5221962"/>
            <a:ext cx="4196358" cy="1669852"/>
          </a:xfrm>
          <a:prstGeom prst="roundRect">
            <a:avLst>
              <a:gd name="adj" fmla="val 2038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866948" y="54487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Quality Assurance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66948" y="5939195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Implements controls to maintain consistent delivery standards.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766083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Stakeholder Communication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957626" y="2861548"/>
            <a:ext cx="307502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Executive Engagement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Regular updates to C-suite on portfolio performance.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362" y="3665458"/>
            <a:ext cx="318968" cy="39862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External Partners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597628" y="3351967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Manages relationships with key vendors and stakeholders.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6713" y="3665458"/>
            <a:ext cx="318968" cy="39862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597628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Board Reporting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597628" y="5804535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Presents strategic outcomes and ROI metrics.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6713" y="5327809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575435" y="5314117"/>
            <a:ext cx="345721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Expectation Management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Aligns stakeholder expectations with realistic outcomes.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362" y="5327809"/>
            <a:ext cx="318968" cy="3986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88682"/>
            <a:ext cx="62519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Financial Management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050971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$50M+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666654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Portfolio Budget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280190" y="3573185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Manages enterprise-level investment across initiatives.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28421" y="2050971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15%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1061489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Cost Optimization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28421" y="3573185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Typical efficiency gains through strategic oversight.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8254246" y="5092779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24mo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8640723" y="6124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ROI Timeline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8254246" y="6614993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Ensures long-term value delivery beyond immediate returns.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36151"/>
            <a:ext cx="72436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Mentorship &amp; Development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535341" y="1685092"/>
            <a:ext cx="30480" cy="5908238"/>
          </a:xfrm>
          <a:prstGeom prst="roundRect">
            <a:avLst>
              <a:gd name="adj" fmla="val 111628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760012" y="2180153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280190" y="194024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60" y="1982748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669411" y="1911906"/>
            <a:ext cx="28625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Best Practice Sharing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7669411" y="2402324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Establishes methodologies and standards across teams.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6760012" y="3713917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280190" y="347400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260" y="3516511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669411" y="34456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Team Building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7669411" y="3936087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Creates high-performing project management culture.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6760012" y="5247680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280190" y="500776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5260" y="5050274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669411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Career Pathing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7669411" y="5469850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Develops next generation of project leadership talent.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6760012" y="6781443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280190" y="654153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5260" y="6584037"/>
            <a:ext cx="340162" cy="42529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669411" y="651319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Recognition Systems</a:t>
            </a:r>
            <a:endParaRPr lang="en-US" sz="2200" dirty="0"/>
          </a:p>
        </p:txBody>
      </p:sp>
      <p:sp>
        <p:nvSpPr>
          <p:cNvPr id="24" name="Text 17"/>
          <p:cNvSpPr/>
          <p:nvPr/>
        </p:nvSpPr>
        <p:spPr>
          <a:xfrm>
            <a:off x="7669411" y="7003613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Implements programs to reward excellence and innovation.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1191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Key Role Differences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060853"/>
            <a:ext cx="7556421" cy="5156835"/>
          </a:xfrm>
          <a:prstGeom prst="roundRect">
            <a:avLst>
              <a:gd name="adj" fmla="val 660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287810" y="2068473"/>
            <a:ext cx="75411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514862" y="2212181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Role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8403908" y="2212181"/>
            <a:ext cx="142398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Focus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289143" y="2212181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Scope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2174379" y="2212181"/>
            <a:ext cx="1427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Reports To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7810" y="3081695"/>
            <a:ext cx="7541181" cy="137612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14862" y="3225403"/>
            <a:ext cx="142779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Project Manager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8403908" y="3225403"/>
            <a:ext cx="142398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Specific project execution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0289143" y="3225403"/>
            <a:ext cx="142398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Single Project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12174379" y="3225403"/>
            <a:ext cx="142779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Program Manager or PMO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6287810" y="4457819"/>
            <a:ext cx="7541181" cy="137612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514862" y="4601528"/>
            <a:ext cx="142779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Program Manager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8403908" y="4601528"/>
            <a:ext cx="142398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Related project coordination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10289143" y="4601528"/>
            <a:ext cx="142398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Multiple Related Projects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12174379" y="4601528"/>
            <a:ext cx="142779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Project Director</a:t>
            </a:r>
            <a:endParaRPr lang="en-US" sz="1750" dirty="0"/>
          </a:p>
        </p:txBody>
      </p:sp>
      <p:sp>
        <p:nvSpPr>
          <p:cNvPr id="20" name="Shape 17"/>
          <p:cNvSpPr/>
          <p:nvPr/>
        </p:nvSpPr>
        <p:spPr>
          <a:xfrm>
            <a:off x="6287810" y="5833943"/>
            <a:ext cx="7541181" cy="137612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6514862" y="5977652"/>
            <a:ext cx="142779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Project Director</a:t>
            </a:r>
            <a:endParaRPr lang="en-US" sz="1750" dirty="0"/>
          </a:p>
        </p:txBody>
      </p:sp>
      <p:sp>
        <p:nvSpPr>
          <p:cNvPr id="22" name="Text 19"/>
          <p:cNvSpPr/>
          <p:nvPr/>
        </p:nvSpPr>
        <p:spPr>
          <a:xfrm>
            <a:off x="8403908" y="5977652"/>
            <a:ext cx="142398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Strategic portfolio oversight</a:t>
            </a:r>
            <a:endParaRPr lang="en-US" sz="1750" dirty="0"/>
          </a:p>
        </p:txBody>
      </p:sp>
      <p:sp>
        <p:nvSpPr>
          <p:cNvPr id="23" name="Text 20"/>
          <p:cNvSpPr/>
          <p:nvPr/>
        </p:nvSpPr>
        <p:spPr>
          <a:xfrm>
            <a:off x="10289143" y="5977652"/>
            <a:ext cx="142398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Portfolio of Projects</a:t>
            </a:r>
            <a:endParaRPr lang="en-US" sz="1750" dirty="0"/>
          </a:p>
        </p:txBody>
      </p:sp>
      <p:sp>
        <p:nvSpPr>
          <p:cNvPr id="24" name="Text 21"/>
          <p:cNvSpPr/>
          <p:nvPr/>
        </p:nvSpPr>
        <p:spPr>
          <a:xfrm>
            <a:off x="12174379" y="5977652"/>
            <a:ext cx="142779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C-Suite/Executive Leadership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539</Words>
  <Application>Microsoft Office PowerPoint</Application>
  <PresentationFormat>Custom</PresentationFormat>
  <Paragraphs>114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Roboto Bold</vt:lpstr>
      <vt:lpstr>Roboto Slab</vt:lpstr>
      <vt:lpstr>Roboto</vt:lpstr>
      <vt:lpstr>Roboto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2025-03-28T17:24:46Z</dcterms:created>
  <dcterms:modified xsi:type="dcterms:W3CDTF">2025-03-28T17:32:10Z</dcterms:modified>
</cp:coreProperties>
</file>