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4630400" cy="8229600"/>
  <p:notesSz cx="8229600" cy="14630400"/>
  <p:embeddedFontLst>
    <p:embeddedFont>
      <p:font typeface="MuseoModerno Medium" panose="020B0604020202020204" charset="0"/>
      <p:regular r:id="rId13"/>
    </p:embeddedFont>
    <p:embeddedFont>
      <p:font typeface="Source Sans Pro" panose="020B0503030403020204" pitchFamily="34" charset="0"/>
      <p:regular r:id="rId14"/>
      <p:bold r:id="rId15"/>
    </p:embeddedFont>
    <p:embeddedFont>
      <p:font typeface="Source Sans Pro Bold" panose="020B0703030403020204" pitchFamily="34" charset="0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139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4174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0738C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CF5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205656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Optimize Your LinkedIn Profile for Recruiter Calls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6280190" y="3814286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LinkedIn is more than just an online resume—it's a powerful tool for job seekers to attract recruiters and land interviews.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6280190" y="4795242"/>
            <a:ext cx="7556421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Many professionals fail to optimize their profiles, reducing their chances of being discovered by recruiters who rely on search algorithms.</a:t>
            </a:r>
            <a:endParaRPr lang="en-US" sz="1750" dirty="0"/>
          </a:p>
        </p:txBody>
      </p:sp>
      <p:sp>
        <p:nvSpPr>
          <p:cNvPr id="6" name="Shape 3"/>
          <p:cNvSpPr/>
          <p:nvPr/>
        </p:nvSpPr>
        <p:spPr>
          <a:xfrm>
            <a:off x="6280190" y="5793105"/>
            <a:ext cx="362903" cy="362903"/>
          </a:xfrm>
          <a:prstGeom prst="roundRect">
            <a:avLst>
              <a:gd name="adj" fmla="val 25194296"/>
            </a:avLst>
          </a:prstGeom>
          <a:solidFill>
            <a:srgbClr val="7BCC95"/>
          </a:solidFill>
          <a:ln w="762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6395561" y="5925741"/>
            <a:ext cx="132159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3C3838"/>
                </a:solidFill>
                <a:latin typeface="Source Sans Pro Medium" pitchFamily="34" charset="0"/>
                <a:ea typeface="Source Sans Pro Medium" pitchFamily="34" charset="-122"/>
                <a:cs typeface="Source Sans Pro Medium" pitchFamily="34" charset="-120"/>
              </a:rPr>
              <a:t>kW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756440" y="5776198"/>
            <a:ext cx="2620089" cy="3968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2B4150"/>
                </a:solidFill>
                <a:latin typeface="Source Sans Pro Bold" pitchFamily="34" charset="0"/>
                <a:ea typeface="Source Sans Pro Bold" pitchFamily="34" charset="-122"/>
                <a:cs typeface="Source Sans Pro Bold" pitchFamily="34" charset="-120"/>
              </a:rPr>
              <a:t>by Kimberly Wiethoff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45268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Craft a Keyword-Rich Headline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210401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507004" y="34372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Common Mistake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507004" y="3927634"/>
            <a:ext cx="3211235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Using only a job title as headline: "Senior IT Project Manager"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10171867" y="3210401"/>
            <a:ext cx="3664863" cy="2032754"/>
          </a:xfrm>
          <a:prstGeom prst="roundRect">
            <a:avLst>
              <a:gd name="adj" fmla="val 1674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0398681" y="343721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Effective Approach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0398681" y="3927634"/>
            <a:ext cx="3211235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"Senior IT Project Manager | Agile &amp; Cloud Transformation | Driving Enterprise IT Success"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280190" y="5469969"/>
            <a:ext cx="7556421" cy="1306949"/>
          </a:xfrm>
          <a:prstGeom prst="roundRect">
            <a:avLst>
              <a:gd name="adj" fmla="val 2603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507004" y="5696783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Why It Works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6507004" y="6187202"/>
            <a:ext cx="7102793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Includes relevant keywords and highlights expertise beyond job title</a:t>
            </a:r>
            <a:endParaRPr lang="en-US" sz="1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5587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Write a Compelling "About" Section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643307"/>
            <a:ext cx="1134070" cy="1669852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2268022" y="2870121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Opening Statement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2268022" y="3360539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Start with a clear value proposition about your expertise and passion.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790" y="4313158"/>
            <a:ext cx="1134070" cy="1669852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2268022" y="4539972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Key Achievements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2268022" y="5030391"/>
            <a:ext cx="6082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Demonstrate impact with quantifiable results like "$5M AWS cloud migration".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790" y="5983010"/>
            <a:ext cx="1134070" cy="1360884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2268022" y="620982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Call to Action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2268022" y="6700242"/>
            <a:ext cx="60821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Encourage networking with a clear invitation to connect.</a:t>
            </a:r>
            <a:endParaRPr lang="en-US" sz="1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655445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Optimize Skills &amp; Endorsements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793790" y="366831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878860" y="371082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1530906" y="3668316"/>
            <a:ext cx="2927747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Prioritize Relevant Skills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530906" y="4513064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Ensure your top three skills align with your target role.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4685467" y="3668316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770537" y="3710821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5422583" y="366831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Focus on Specifics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5422583" y="4158734"/>
            <a:ext cx="2927747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Choose industry-specific skills over generic ones.</a:t>
            </a:r>
            <a:endParaRPr lang="en-US" sz="1750" dirty="0"/>
          </a:p>
        </p:txBody>
      </p:sp>
      <p:sp>
        <p:nvSpPr>
          <p:cNvPr id="12" name="Shape 9"/>
          <p:cNvSpPr/>
          <p:nvPr/>
        </p:nvSpPr>
        <p:spPr>
          <a:xfrm>
            <a:off x="793790" y="5720834"/>
            <a:ext cx="510302" cy="510302"/>
          </a:xfrm>
          <a:prstGeom prst="roundRect">
            <a:avLst>
              <a:gd name="adj" fmla="val 6667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878860" y="5763339"/>
            <a:ext cx="340162" cy="425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1530906" y="5720834"/>
            <a:ext cx="302133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Gather Endorsements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30906" y="6211253"/>
            <a:ext cx="681930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Request endorsements from colleagues to improve ranking.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867972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High-Impact Skills for IT Project Managers</a:t>
            </a:r>
            <a:endParaRPr lang="en-US" sz="44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190" y="3625691"/>
            <a:ext cx="566976" cy="566976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80190" y="4419481"/>
            <a:ext cx="2291953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Agile &amp; Scrum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280190" y="4909899"/>
            <a:ext cx="2291953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Highlight expertise in modern project management methodologies.</a:t>
            </a:r>
            <a:endParaRPr lang="en-US" sz="17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2304" y="3625691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912304" y="4419481"/>
            <a:ext cx="2292072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Cloud Migration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8912304" y="4909899"/>
            <a:ext cx="22920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Specify platforms like AWS, Azure, or GCP.</a:t>
            </a:r>
            <a:endParaRPr lang="en-US" sz="17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4538" y="3625691"/>
            <a:ext cx="566976" cy="56697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1544538" y="4419481"/>
            <a:ext cx="22919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Digital Transformation</a:t>
            </a:r>
            <a:endParaRPr lang="en-US" sz="2200" dirty="0"/>
          </a:p>
        </p:txBody>
      </p:sp>
      <p:sp>
        <p:nvSpPr>
          <p:cNvPr id="12" name="Text 6"/>
          <p:cNvSpPr/>
          <p:nvPr/>
        </p:nvSpPr>
        <p:spPr>
          <a:xfrm>
            <a:off x="11544538" y="5264229"/>
            <a:ext cx="22919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Showcase experience leading organizational change.</a:t>
            </a:r>
            <a:endParaRPr lang="en-US" sz="1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888682"/>
            <a:ext cx="6663095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Use Professional Photos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2050971"/>
            <a:ext cx="3608070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14x</a:t>
            </a:r>
            <a:endParaRPr lang="en-US" sz="5850" dirty="0"/>
          </a:p>
        </p:txBody>
      </p:sp>
      <p:sp>
        <p:nvSpPr>
          <p:cNvPr id="5" name="Text 2"/>
          <p:cNvSpPr/>
          <p:nvPr/>
        </p:nvSpPr>
        <p:spPr>
          <a:xfrm>
            <a:off x="1180148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More Profile Views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793790" y="3573185"/>
            <a:ext cx="3608070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Profiles with professional headshots receive significantly more attention.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4742021" y="2050971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5850" dirty="0"/>
          </a:p>
        </p:txBody>
      </p:sp>
      <p:sp>
        <p:nvSpPr>
          <p:cNvPr id="8" name="Text 5"/>
          <p:cNvSpPr/>
          <p:nvPr/>
        </p:nvSpPr>
        <p:spPr>
          <a:xfrm>
            <a:off x="5128498" y="308276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Key Images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742021" y="3573185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Both profile photo and background image matter for branding.</a:t>
            </a:r>
            <a:endParaRPr lang="en-US" sz="1750" dirty="0"/>
          </a:p>
        </p:txBody>
      </p:sp>
      <p:sp>
        <p:nvSpPr>
          <p:cNvPr id="10" name="Text 7"/>
          <p:cNvSpPr/>
          <p:nvPr/>
        </p:nvSpPr>
        <p:spPr>
          <a:xfrm>
            <a:off x="2767846" y="5092779"/>
            <a:ext cx="3608189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1st</a:t>
            </a:r>
            <a:endParaRPr lang="en-US" sz="5850" dirty="0"/>
          </a:p>
        </p:txBody>
      </p:sp>
      <p:sp>
        <p:nvSpPr>
          <p:cNvPr id="11" name="Text 8"/>
          <p:cNvSpPr/>
          <p:nvPr/>
        </p:nvSpPr>
        <p:spPr>
          <a:xfrm>
            <a:off x="3154323" y="612457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Impression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2767846" y="6614993"/>
            <a:ext cx="3608189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Photos create the critical first impression for recruiters.</a:t>
            </a:r>
            <a:endParaRPr lang="en-US" sz="1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10308"/>
            <a:ext cx="7104221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Background Image Ideas</a:t>
            </a:r>
            <a:endParaRPr lang="en-US" sz="4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672715"/>
            <a:ext cx="4120753" cy="25467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55029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Branded Tagline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993368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Use a background with your professional motto or expertise statement.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4704" y="2672715"/>
            <a:ext cx="4120872" cy="25468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254704" y="550306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Industry Visuals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5254704" y="5993487"/>
            <a:ext cx="4120872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Choose imagery that represents your field or specialization.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5738" y="2672715"/>
            <a:ext cx="4120753" cy="254674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9715738" y="5502950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Work Environment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9715738" y="5993368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Show your professional context or methodology in action.</a:t>
            </a:r>
            <a:endParaRPr lang="en-US" sz="1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80190" y="1615678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Increase Engagement for Visibility</a:t>
            </a:r>
            <a:endParaRPr lang="en-US" sz="4450" dirty="0"/>
          </a:p>
        </p:txBody>
      </p:sp>
      <p:sp>
        <p:nvSpPr>
          <p:cNvPr id="4" name="Shape 1"/>
          <p:cNvSpPr/>
          <p:nvPr/>
        </p:nvSpPr>
        <p:spPr>
          <a:xfrm>
            <a:off x="6280190" y="337339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790373" y="3373398"/>
            <a:ext cx="388477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Comment on Industry Posts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790373" y="3863816"/>
            <a:ext cx="7046238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Share insights on relevant discussions to demonstrate expertise.</a:t>
            </a:r>
            <a:endParaRPr lang="en-US" sz="1750" dirty="0"/>
          </a:p>
        </p:txBody>
      </p:sp>
      <p:sp>
        <p:nvSpPr>
          <p:cNvPr id="7" name="Shape 4"/>
          <p:cNvSpPr/>
          <p:nvPr/>
        </p:nvSpPr>
        <p:spPr>
          <a:xfrm>
            <a:off x="6620351" y="4453533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130534" y="4453533"/>
            <a:ext cx="335970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Share Project Reflections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7130534" y="4943951"/>
            <a:ext cx="670607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Post short stories about successes and lessons learned.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6960632" y="5533668"/>
            <a:ext cx="170021" cy="853321"/>
          </a:xfrm>
          <a:prstGeom prst="roundRect">
            <a:avLst>
              <a:gd name="adj" fmla="val 20012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470815" y="5533668"/>
            <a:ext cx="291393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Join LinkedIn Groups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7470815" y="6024086"/>
            <a:ext cx="636579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Participate in specialized communities to expand your network.</a:t>
            </a:r>
            <a:endParaRPr lang="en-US" sz="1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2711" y="904042"/>
            <a:ext cx="7068026" cy="6542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150"/>
              </a:lnSpc>
              <a:buNone/>
            </a:pPr>
            <a:r>
              <a:rPr lang="en-US" sz="410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Daily Engagement Strategy</a:t>
            </a:r>
            <a:endParaRPr lang="en-US" sz="4100" dirty="0"/>
          </a:p>
        </p:txBody>
      </p:sp>
      <p:sp>
        <p:nvSpPr>
          <p:cNvPr id="4" name="Shape 1"/>
          <p:cNvSpPr/>
          <p:nvPr/>
        </p:nvSpPr>
        <p:spPr>
          <a:xfrm>
            <a:off x="968216" y="1872258"/>
            <a:ext cx="22860" cy="5453301"/>
          </a:xfrm>
          <a:prstGeom prst="roundRect">
            <a:avLst>
              <a:gd name="adj" fmla="val 13738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2"/>
          <p:cNvSpPr/>
          <p:nvPr/>
        </p:nvSpPr>
        <p:spPr>
          <a:xfrm>
            <a:off x="1180862" y="2331839"/>
            <a:ext cx="628055" cy="22860"/>
          </a:xfrm>
          <a:prstGeom prst="roundRect">
            <a:avLst>
              <a:gd name="adj" fmla="val 13738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732711" y="2107763"/>
            <a:ext cx="471011" cy="471011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11232" y="2146995"/>
            <a:ext cx="313968" cy="392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450" dirty="0"/>
          </a:p>
        </p:txBody>
      </p:sp>
      <p:sp>
        <p:nvSpPr>
          <p:cNvPr id="8" name="Text 5"/>
          <p:cNvSpPr/>
          <p:nvPr/>
        </p:nvSpPr>
        <p:spPr>
          <a:xfrm>
            <a:off x="2015133" y="2081570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Morning</a:t>
            </a:r>
            <a:endParaRPr lang="en-US" sz="2050" dirty="0"/>
          </a:p>
        </p:txBody>
      </p:sp>
      <p:sp>
        <p:nvSpPr>
          <p:cNvPr id="9" name="Text 6"/>
          <p:cNvSpPr/>
          <p:nvPr/>
        </p:nvSpPr>
        <p:spPr>
          <a:xfrm>
            <a:off x="2015133" y="2534245"/>
            <a:ext cx="639615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Comment on 2-3 industry posts to share insights.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1180862" y="3747492"/>
            <a:ext cx="628055" cy="22860"/>
          </a:xfrm>
          <a:prstGeom prst="roundRect">
            <a:avLst>
              <a:gd name="adj" fmla="val 13738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732711" y="3523417"/>
            <a:ext cx="471011" cy="471011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811232" y="3562648"/>
            <a:ext cx="313968" cy="392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450" dirty="0"/>
          </a:p>
        </p:txBody>
      </p:sp>
      <p:sp>
        <p:nvSpPr>
          <p:cNvPr id="13" name="Text 10"/>
          <p:cNvSpPr/>
          <p:nvPr/>
        </p:nvSpPr>
        <p:spPr>
          <a:xfrm>
            <a:off x="2015133" y="3497223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Midweek</a:t>
            </a:r>
            <a:endParaRPr lang="en-US" sz="2050" dirty="0"/>
          </a:p>
        </p:txBody>
      </p:sp>
      <p:sp>
        <p:nvSpPr>
          <p:cNvPr id="14" name="Text 11"/>
          <p:cNvSpPr/>
          <p:nvPr/>
        </p:nvSpPr>
        <p:spPr>
          <a:xfrm>
            <a:off x="2015133" y="3949898"/>
            <a:ext cx="639615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Share one career insight or project success story.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1180862" y="5163145"/>
            <a:ext cx="628055" cy="22860"/>
          </a:xfrm>
          <a:prstGeom prst="roundRect">
            <a:avLst>
              <a:gd name="adj" fmla="val 13738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732711" y="4939070"/>
            <a:ext cx="471011" cy="471011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811232" y="4978301"/>
            <a:ext cx="313968" cy="392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450" dirty="0"/>
          </a:p>
        </p:txBody>
      </p:sp>
      <p:sp>
        <p:nvSpPr>
          <p:cNvPr id="18" name="Text 15"/>
          <p:cNvSpPr/>
          <p:nvPr/>
        </p:nvSpPr>
        <p:spPr>
          <a:xfrm>
            <a:off x="2015133" y="4912876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Weekly</a:t>
            </a:r>
            <a:endParaRPr lang="en-US" sz="2050" dirty="0"/>
          </a:p>
        </p:txBody>
      </p:sp>
      <p:sp>
        <p:nvSpPr>
          <p:cNvPr id="19" name="Text 16"/>
          <p:cNvSpPr/>
          <p:nvPr/>
        </p:nvSpPr>
        <p:spPr>
          <a:xfrm>
            <a:off x="2015133" y="5365552"/>
            <a:ext cx="639615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Connect with new industry professionals and recruiters.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1180862" y="6578798"/>
            <a:ext cx="628055" cy="22860"/>
          </a:xfrm>
          <a:prstGeom prst="roundRect">
            <a:avLst>
              <a:gd name="adj" fmla="val 137388"/>
            </a:avLst>
          </a:prstGeom>
          <a:solidFill>
            <a:srgbClr val="D9D4C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8"/>
          <p:cNvSpPr/>
          <p:nvPr/>
        </p:nvSpPr>
        <p:spPr>
          <a:xfrm>
            <a:off x="732711" y="6354723"/>
            <a:ext cx="471011" cy="471011"/>
          </a:xfrm>
          <a:prstGeom prst="roundRect">
            <a:avLst>
              <a:gd name="adj" fmla="val 6668"/>
            </a:avLst>
          </a:prstGeom>
          <a:solidFill>
            <a:srgbClr val="F3EEE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811232" y="6393954"/>
            <a:ext cx="313968" cy="3925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24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2450" dirty="0"/>
          </a:p>
        </p:txBody>
      </p:sp>
      <p:sp>
        <p:nvSpPr>
          <p:cNvPr id="23" name="Text 20"/>
          <p:cNvSpPr/>
          <p:nvPr/>
        </p:nvSpPr>
        <p:spPr>
          <a:xfrm>
            <a:off x="2015133" y="6328529"/>
            <a:ext cx="2617232" cy="3270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Monthly</a:t>
            </a:r>
            <a:endParaRPr lang="en-US" sz="2050" dirty="0"/>
          </a:p>
        </p:txBody>
      </p:sp>
      <p:sp>
        <p:nvSpPr>
          <p:cNvPr id="24" name="Text 21"/>
          <p:cNvSpPr/>
          <p:nvPr/>
        </p:nvSpPr>
        <p:spPr>
          <a:xfrm>
            <a:off x="2015133" y="6781205"/>
            <a:ext cx="6396157" cy="335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Review profile metrics and adjust strategy as needed.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51109"/>
            <a:ext cx="742795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r>
              <a:rPr lang="en-US" sz="4450" dirty="0">
                <a:solidFill>
                  <a:srgbClr val="124E73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Small Changes, Big Results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1484948" y="3131582"/>
            <a:ext cx="320754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Keyword-Rich Headline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3622000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Improve search ranking</a:t>
            </a: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033492" y="3336369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1</a:t>
            </a:r>
            <a:endParaRPr lang="en-US" sz="2650" dirty="0"/>
          </a:p>
        </p:txBody>
      </p:sp>
      <p:sp>
        <p:nvSpPr>
          <p:cNvPr id="7" name="Text 4"/>
          <p:cNvSpPr/>
          <p:nvPr/>
        </p:nvSpPr>
        <p:spPr>
          <a:xfrm>
            <a:off x="9937790" y="2575203"/>
            <a:ext cx="3898821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Achievement-Focused "About"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37790" y="3419951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Showcase impact</a:t>
            </a:r>
            <a:endParaRPr lang="en-US" sz="17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893010" y="3071693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2</a:t>
            </a:r>
            <a:endParaRPr lang="en-US" sz="2650" dirty="0"/>
          </a:p>
        </p:txBody>
      </p:sp>
      <p:sp>
        <p:nvSpPr>
          <p:cNvPr id="11" name="Text 7"/>
          <p:cNvSpPr/>
          <p:nvPr/>
        </p:nvSpPr>
        <p:spPr>
          <a:xfrm>
            <a:off x="10051256" y="4446389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Targeted Skills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10051256" y="4936808"/>
            <a:ext cx="378535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Align with desired roles</a:t>
            </a:r>
            <a:endParaRPr lang="en-US" sz="17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719423" y="4758452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9937790" y="596336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Professional Photos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9937790" y="6453783"/>
            <a:ext cx="389882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Create strong impression</a:t>
            </a:r>
            <a:endParaRPr lang="en-US" sz="1750" dirty="0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7370564" y="606552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4</a:t>
            </a:r>
            <a:endParaRPr lang="en-US" sz="2650" dirty="0"/>
          </a:p>
        </p:txBody>
      </p:sp>
      <p:sp>
        <p:nvSpPr>
          <p:cNvPr id="19" name="Text 13"/>
          <p:cNvSpPr/>
          <p:nvPr/>
        </p:nvSpPr>
        <p:spPr>
          <a:xfrm>
            <a:off x="1790700" y="5584150"/>
            <a:ext cx="2901791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Regular Engagement</a:t>
            </a:r>
            <a:endParaRPr lang="en-US" sz="2200" dirty="0"/>
          </a:p>
        </p:txBody>
      </p:sp>
      <p:sp>
        <p:nvSpPr>
          <p:cNvPr id="20" name="Text 14"/>
          <p:cNvSpPr/>
          <p:nvPr/>
        </p:nvSpPr>
        <p:spPr>
          <a:xfrm>
            <a:off x="793790" y="6074569"/>
            <a:ext cx="3898702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850"/>
              </a:lnSpc>
              <a:buNone/>
            </a:pPr>
            <a:r>
              <a:rPr lang="en-US" sz="1750" dirty="0">
                <a:solidFill>
                  <a:srgbClr val="2B4150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Boost visibility</a:t>
            </a:r>
            <a:endParaRPr lang="en-US" sz="1750" dirty="0"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53" y="2413516"/>
            <a:ext cx="4564975" cy="456497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710595" y="5186720"/>
            <a:ext cx="339328" cy="424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50"/>
              </a:lnSpc>
              <a:buNone/>
            </a:pPr>
            <a:r>
              <a:rPr lang="en-US" sz="2650" dirty="0">
                <a:solidFill>
                  <a:srgbClr val="2B4150"/>
                </a:solidFill>
                <a:latin typeface="MuseoModerno Medium" pitchFamily="34" charset="0"/>
                <a:ea typeface="MuseoModerno Medium" pitchFamily="34" charset="-122"/>
                <a:cs typeface="MuseoModerno Medium" pitchFamily="34" charset="-120"/>
              </a:rPr>
              <a:t>5</a:t>
            </a:r>
            <a:endParaRPr lang="en-US" sz="2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442</Words>
  <Application>Microsoft Office PowerPoint</Application>
  <PresentationFormat>Custom</PresentationFormat>
  <Paragraphs>99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MuseoModerno Medium</vt:lpstr>
      <vt:lpstr>Source Sans Pro</vt:lpstr>
      <vt:lpstr>Source Sans Pro Medium</vt:lpstr>
      <vt:lpstr>Source Sans Pro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Kim Wiethoff</cp:lastModifiedBy>
  <cp:revision>2</cp:revision>
  <dcterms:created xsi:type="dcterms:W3CDTF">2025-03-14T19:17:34Z</dcterms:created>
  <dcterms:modified xsi:type="dcterms:W3CDTF">2025-03-14T19:28:13Z</dcterms:modified>
</cp:coreProperties>
</file>