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4630400" cy="8229600"/>
  <p:notesSz cx="8229600" cy="14630400"/>
  <p:embeddedFontLst>
    <p:embeddedFont>
      <p:font typeface="Corben" panose="020B0604020202020204" charset="0"/>
      <p:regular r:id="rId16"/>
    </p:embeddedFont>
    <p:embeddedFont>
      <p:font typeface="Nobile"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805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829753"/>
            <a:ext cx="7556421" cy="2126337"/>
          </a:xfrm>
          <a:prstGeom prst="rect">
            <a:avLst/>
          </a:prstGeom>
          <a:noFill/>
          <a:ln/>
        </p:spPr>
        <p:txBody>
          <a:bodyPr wrap="squar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The Agile Manifesto: Transforming Software Development</a:t>
            </a:r>
            <a:endParaRPr lang="en-US" sz="4450" dirty="0"/>
          </a:p>
        </p:txBody>
      </p:sp>
      <p:sp>
        <p:nvSpPr>
          <p:cNvPr id="4" name="Text 1"/>
          <p:cNvSpPr/>
          <p:nvPr/>
        </p:nvSpPr>
        <p:spPr>
          <a:xfrm>
            <a:off x="6280190" y="4296251"/>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In 2001, seventeen software developers met in Snowbird, Utah to create a new approach to development. Frustrated by rigid processes, they crafted the Agile Manifesto - a revolutionary document that would transform how teams build software.</a:t>
            </a:r>
            <a:endParaRPr lang="en-US" sz="1750" dirty="0"/>
          </a:p>
        </p:txBody>
      </p:sp>
      <p:sp>
        <p:nvSpPr>
          <p:cNvPr id="5" name="Shape 2"/>
          <p:cNvSpPr/>
          <p:nvPr/>
        </p:nvSpPr>
        <p:spPr>
          <a:xfrm>
            <a:off x="6280190" y="6019919"/>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6" name="Text 3"/>
          <p:cNvSpPr/>
          <p:nvPr/>
        </p:nvSpPr>
        <p:spPr>
          <a:xfrm>
            <a:off x="6378893" y="6152555"/>
            <a:ext cx="165378"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Nobile Medium" pitchFamily="34" charset="0"/>
                <a:ea typeface="Nobile Medium" pitchFamily="34" charset="-122"/>
                <a:cs typeface="Nobile Medium" pitchFamily="34" charset="-120"/>
              </a:rPr>
              <a:t>kW</a:t>
            </a:r>
            <a:endParaRPr lang="en-US" sz="750" dirty="0"/>
          </a:p>
        </p:txBody>
      </p:sp>
      <p:sp>
        <p:nvSpPr>
          <p:cNvPr id="7" name="Text 4"/>
          <p:cNvSpPr/>
          <p:nvPr/>
        </p:nvSpPr>
        <p:spPr>
          <a:xfrm>
            <a:off x="6756440" y="6003012"/>
            <a:ext cx="3141107" cy="396835"/>
          </a:xfrm>
          <a:prstGeom prst="rect">
            <a:avLst/>
          </a:prstGeom>
          <a:noFill/>
          <a:ln/>
        </p:spPr>
        <p:txBody>
          <a:bodyPr wrap="none" lIns="0" tIns="0" rIns="0" bIns="0" rtlCol="0" anchor="t"/>
          <a:lstStyle/>
          <a:p>
            <a:pPr marL="0" indent="0" algn="l">
              <a:lnSpc>
                <a:spcPts val="3100"/>
              </a:lnSpc>
              <a:buNone/>
            </a:pPr>
            <a:r>
              <a:rPr lang="en-US" sz="2200" b="1" dirty="0">
                <a:solidFill>
                  <a:srgbClr val="404155"/>
                </a:solidFill>
                <a:latin typeface="Nobile Bold" pitchFamily="34" charset="0"/>
                <a:ea typeface="Nobile Bold" pitchFamily="34" charset="-122"/>
                <a:cs typeface="Nobile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024176"/>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Agile Methodologies</a:t>
            </a:r>
            <a:endParaRPr lang="en-US" sz="4450" dirty="0"/>
          </a:p>
        </p:txBody>
      </p:sp>
      <p:pic>
        <p:nvPicPr>
          <p:cNvPr id="3" name="Image 0" descr="preencoded.png"/>
          <p:cNvPicPr>
            <a:picLocks noChangeAspect="1"/>
          </p:cNvPicPr>
          <p:nvPr/>
        </p:nvPicPr>
        <p:blipFill>
          <a:blip r:embed="rId3"/>
          <a:stretch>
            <a:fillRect/>
          </a:stretch>
        </p:blipFill>
        <p:spPr>
          <a:xfrm>
            <a:off x="801410" y="2332553"/>
            <a:ext cx="3120747" cy="3120747"/>
          </a:xfrm>
          <a:prstGeom prst="rect">
            <a:avLst/>
          </a:prstGeom>
        </p:spPr>
      </p:pic>
      <p:pic>
        <p:nvPicPr>
          <p:cNvPr id="4" name="Image 1" descr="preencoded.png"/>
          <p:cNvPicPr>
            <a:picLocks noChangeAspect="1"/>
          </p:cNvPicPr>
          <p:nvPr/>
        </p:nvPicPr>
        <p:blipFill>
          <a:blip r:embed="rId4"/>
          <a:stretch>
            <a:fillRect/>
          </a:stretch>
        </p:blipFill>
        <p:spPr>
          <a:xfrm>
            <a:off x="4103608" y="2332553"/>
            <a:ext cx="3120866" cy="3120866"/>
          </a:xfrm>
          <a:prstGeom prst="rect">
            <a:avLst/>
          </a:prstGeom>
        </p:spPr>
      </p:pic>
      <p:pic>
        <p:nvPicPr>
          <p:cNvPr id="5" name="Image 2" descr="preencoded.png"/>
          <p:cNvPicPr>
            <a:picLocks noChangeAspect="1"/>
          </p:cNvPicPr>
          <p:nvPr/>
        </p:nvPicPr>
        <p:blipFill>
          <a:blip r:embed="rId5"/>
          <a:stretch>
            <a:fillRect/>
          </a:stretch>
        </p:blipFill>
        <p:spPr>
          <a:xfrm>
            <a:off x="7405926" y="2332553"/>
            <a:ext cx="3120747" cy="3120747"/>
          </a:xfrm>
          <a:prstGeom prst="rect">
            <a:avLst/>
          </a:prstGeom>
        </p:spPr>
      </p:pic>
      <p:pic>
        <p:nvPicPr>
          <p:cNvPr id="6" name="Image 3" descr="preencoded.png"/>
          <p:cNvPicPr>
            <a:picLocks noChangeAspect="1"/>
          </p:cNvPicPr>
          <p:nvPr/>
        </p:nvPicPr>
        <p:blipFill>
          <a:blip r:embed="rId6"/>
          <a:stretch>
            <a:fillRect/>
          </a:stretch>
        </p:blipFill>
        <p:spPr>
          <a:xfrm>
            <a:off x="10708124" y="2332553"/>
            <a:ext cx="3120866" cy="3120866"/>
          </a:xfrm>
          <a:prstGeom prst="rect">
            <a:avLst/>
          </a:prstGeom>
        </p:spPr>
      </p:pic>
      <p:pic>
        <p:nvPicPr>
          <p:cNvPr id="7" name="Image 4" descr="preencoded.png"/>
          <p:cNvPicPr>
            <a:picLocks noChangeAspect="1"/>
          </p:cNvPicPr>
          <p:nvPr/>
        </p:nvPicPr>
        <p:blipFill>
          <a:blip r:embed="rId7"/>
          <a:stretch>
            <a:fillRect/>
          </a:stretch>
        </p:blipFill>
        <p:spPr>
          <a:xfrm>
            <a:off x="793790" y="5894189"/>
            <a:ext cx="566976" cy="566976"/>
          </a:xfrm>
          <a:prstGeom prst="rect">
            <a:avLst/>
          </a:prstGeom>
        </p:spPr>
      </p:pic>
      <p:sp>
        <p:nvSpPr>
          <p:cNvPr id="8" name="Text 1"/>
          <p:cNvSpPr/>
          <p:nvPr/>
        </p:nvSpPr>
        <p:spPr>
          <a:xfrm>
            <a:off x="1587579" y="598920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Scrum</a:t>
            </a:r>
            <a:endParaRPr lang="en-US" sz="2200" dirty="0"/>
          </a:p>
        </p:txBody>
      </p:sp>
      <p:sp>
        <p:nvSpPr>
          <p:cNvPr id="9" name="Text 2"/>
          <p:cNvSpPr/>
          <p:nvPr/>
        </p:nvSpPr>
        <p:spPr>
          <a:xfrm>
            <a:off x="1587579" y="6479619"/>
            <a:ext cx="3364825"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Framework with sprints, daily standups, and defined roles.</a:t>
            </a:r>
            <a:endParaRPr lang="en-US" sz="1750" dirty="0"/>
          </a:p>
        </p:txBody>
      </p:sp>
      <p:pic>
        <p:nvPicPr>
          <p:cNvPr id="10" name="Image 5" descr="preencoded.png"/>
          <p:cNvPicPr>
            <a:picLocks noChangeAspect="1"/>
          </p:cNvPicPr>
          <p:nvPr/>
        </p:nvPicPr>
        <p:blipFill>
          <a:blip r:embed="rId8"/>
          <a:stretch>
            <a:fillRect/>
          </a:stretch>
        </p:blipFill>
        <p:spPr>
          <a:xfrm>
            <a:off x="5235893" y="5894189"/>
            <a:ext cx="566976" cy="566976"/>
          </a:xfrm>
          <a:prstGeom prst="rect">
            <a:avLst/>
          </a:prstGeom>
        </p:spPr>
      </p:pic>
      <p:sp>
        <p:nvSpPr>
          <p:cNvPr id="11" name="Text 3"/>
          <p:cNvSpPr/>
          <p:nvPr/>
        </p:nvSpPr>
        <p:spPr>
          <a:xfrm>
            <a:off x="6029682" y="598920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Kanban</a:t>
            </a:r>
            <a:endParaRPr lang="en-US" sz="2200" dirty="0"/>
          </a:p>
        </p:txBody>
      </p:sp>
      <p:sp>
        <p:nvSpPr>
          <p:cNvPr id="12" name="Text 4"/>
          <p:cNvSpPr/>
          <p:nvPr/>
        </p:nvSpPr>
        <p:spPr>
          <a:xfrm>
            <a:off x="6029682" y="6479619"/>
            <a:ext cx="3364825"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Visual workflow management with continuous delivery.</a:t>
            </a:r>
            <a:endParaRPr lang="en-US" sz="1750" dirty="0"/>
          </a:p>
        </p:txBody>
      </p:sp>
      <p:pic>
        <p:nvPicPr>
          <p:cNvPr id="13" name="Image 6" descr="preencoded.png"/>
          <p:cNvPicPr>
            <a:picLocks noChangeAspect="1"/>
          </p:cNvPicPr>
          <p:nvPr/>
        </p:nvPicPr>
        <p:blipFill>
          <a:blip r:embed="rId9"/>
          <a:stretch>
            <a:fillRect/>
          </a:stretch>
        </p:blipFill>
        <p:spPr>
          <a:xfrm>
            <a:off x="9677995" y="5894189"/>
            <a:ext cx="566976" cy="566976"/>
          </a:xfrm>
          <a:prstGeom prst="rect">
            <a:avLst/>
          </a:prstGeom>
        </p:spPr>
      </p:pic>
      <p:sp>
        <p:nvSpPr>
          <p:cNvPr id="14" name="Text 5"/>
          <p:cNvSpPr/>
          <p:nvPr/>
        </p:nvSpPr>
        <p:spPr>
          <a:xfrm>
            <a:off x="10471785" y="5989201"/>
            <a:ext cx="3083719"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Extreme Programming</a:t>
            </a:r>
            <a:endParaRPr lang="en-US" sz="2200" dirty="0"/>
          </a:p>
        </p:txBody>
      </p:sp>
      <p:sp>
        <p:nvSpPr>
          <p:cNvPr id="15" name="Text 6"/>
          <p:cNvSpPr/>
          <p:nvPr/>
        </p:nvSpPr>
        <p:spPr>
          <a:xfrm>
            <a:off x="10471785" y="6479619"/>
            <a:ext cx="3364825"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Engineering practices like pair programming and TDD.</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252776"/>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Organizational Transformation</a:t>
            </a:r>
            <a:endParaRPr lang="en-US" sz="4450" dirty="0"/>
          </a:p>
        </p:txBody>
      </p:sp>
      <p:sp>
        <p:nvSpPr>
          <p:cNvPr id="4" name="Shape 1"/>
          <p:cNvSpPr/>
          <p:nvPr/>
        </p:nvSpPr>
        <p:spPr>
          <a:xfrm>
            <a:off x="793790" y="3010495"/>
            <a:ext cx="170021" cy="1216223"/>
          </a:xfrm>
          <a:prstGeom prst="roundRect">
            <a:avLst>
              <a:gd name="adj" fmla="val 56033"/>
            </a:avLst>
          </a:prstGeom>
          <a:solidFill>
            <a:srgbClr val="D2D9F9"/>
          </a:solidFill>
          <a:ln w="7620">
            <a:solidFill>
              <a:srgbClr val="B8BFDF"/>
            </a:solidFill>
            <a:prstDash val="solid"/>
          </a:ln>
        </p:spPr>
        <p:txBody>
          <a:bodyPr/>
          <a:lstStyle/>
          <a:p>
            <a:endParaRPr lang="en-US"/>
          </a:p>
        </p:txBody>
      </p:sp>
      <p:sp>
        <p:nvSpPr>
          <p:cNvPr id="5" name="Text 2"/>
          <p:cNvSpPr/>
          <p:nvPr/>
        </p:nvSpPr>
        <p:spPr>
          <a:xfrm>
            <a:off x="1303973" y="301049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Traditional Structure</a:t>
            </a:r>
            <a:endParaRPr lang="en-US" sz="2200" dirty="0"/>
          </a:p>
        </p:txBody>
      </p:sp>
      <p:sp>
        <p:nvSpPr>
          <p:cNvPr id="6" name="Text 3"/>
          <p:cNvSpPr/>
          <p:nvPr/>
        </p:nvSpPr>
        <p:spPr>
          <a:xfrm>
            <a:off x="1303973" y="3500914"/>
            <a:ext cx="7046238"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Hierarchical organizations with siloed departments and rigid processes.</a:t>
            </a:r>
            <a:endParaRPr lang="en-US" sz="1750" dirty="0"/>
          </a:p>
        </p:txBody>
      </p:sp>
      <p:sp>
        <p:nvSpPr>
          <p:cNvPr id="7" name="Shape 4"/>
          <p:cNvSpPr/>
          <p:nvPr/>
        </p:nvSpPr>
        <p:spPr>
          <a:xfrm>
            <a:off x="1133951" y="4453533"/>
            <a:ext cx="170021" cy="853321"/>
          </a:xfrm>
          <a:prstGeom prst="roundRect">
            <a:avLst>
              <a:gd name="adj" fmla="val 56033"/>
            </a:avLst>
          </a:prstGeom>
          <a:solidFill>
            <a:srgbClr val="D2D9F9"/>
          </a:solidFill>
          <a:ln w="7620">
            <a:solidFill>
              <a:srgbClr val="B8BFDF"/>
            </a:solidFill>
            <a:prstDash val="solid"/>
          </a:ln>
        </p:spPr>
        <p:txBody>
          <a:bodyPr/>
          <a:lstStyle/>
          <a:p>
            <a:endParaRPr lang="en-US"/>
          </a:p>
        </p:txBody>
      </p:sp>
      <p:sp>
        <p:nvSpPr>
          <p:cNvPr id="8" name="Text 5"/>
          <p:cNvSpPr/>
          <p:nvPr/>
        </p:nvSpPr>
        <p:spPr>
          <a:xfrm>
            <a:off x="1644134" y="445353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Agile Transition</a:t>
            </a:r>
            <a:endParaRPr lang="en-US" sz="2200" dirty="0"/>
          </a:p>
        </p:txBody>
      </p:sp>
      <p:sp>
        <p:nvSpPr>
          <p:cNvPr id="9" name="Text 6"/>
          <p:cNvSpPr/>
          <p:nvPr/>
        </p:nvSpPr>
        <p:spPr>
          <a:xfrm>
            <a:off x="1644134" y="4943951"/>
            <a:ext cx="6706076"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Adopting agile values and principles across the organization.</a:t>
            </a:r>
            <a:endParaRPr lang="en-US" sz="1750" dirty="0"/>
          </a:p>
        </p:txBody>
      </p:sp>
      <p:sp>
        <p:nvSpPr>
          <p:cNvPr id="10" name="Shape 7"/>
          <p:cNvSpPr/>
          <p:nvPr/>
        </p:nvSpPr>
        <p:spPr>
          <a:xfrm>
            <a:off x="1474232" y="5533668"/>
            <a:ext cx="170021" cy="1216223"/>
          </a:xfrm>
          <a:prstGeom prst="roundRect">
            <a:avLst>
              <a:gd name="adj" fmla="val 56033"/>
            </a:avLst>
          </a:prstGeom>
          <a:solidFill>
            <a:srgbClr val="D2D9F9"/>
          </a:solidFill>
          <a:ln w="7620">
            <a:solidFill>
              <a:srgbClr val="B8BFDF"/>
            </a:solidFill>
            <a:prstDash val="solid"/>
          </a:ln>
        </p:spPr>
        <p:txBody>
          <a:bodyPr/>
          <a:lstStyle/>
          <a:p>
            <a:endParaRPr lang="en-US"/>
          </a:p>
        </p:txBody>
      </p:sp>
      <p:sp>
        <p:nvSpPr>
          <p:cNvPr id="11" name="Text 8"/>
          <p:cNvSpPr/>
          <p:nvPr/>
        </p:nvSpPr>
        <p:spPr>
          <a:xfrm>
            <a:off x="1984415" y="553366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Transformed Culture</a:t>
            </a:r>
            <a:endParaRPr lang="en-US" sz="2200" dirty="0"/>
          </a:p>
        </p:txBody>
      </p:sp>
      <p:sp>
        <p:nvSpPr>
          <p:cNvPr id="12" name="Text 9"/>
          <p:cNvSpPr/>
          <p:nvPr/>
        </p:nvSpPr>
        <p:spPr>
          <a:xfrm>
            <a:off x="1984415" y="6024086"/>
            <a:ext cx="6365796"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Cross-functional teams, flattened hierarchies, and continuous improvement.</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1317188"/>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The Enduring Legacy</a:t>
            </a:r>
            <a:endParaRPr lang="en-US" sz="4450" dirty="0"/>
          </a:p>
        </p:txBody>
      </p:sp>
      <p:pic>
        <p:nvPicPr>
          <p:cNvPr id="3" name="Image 0" descr="preencoded.png"/>
          <p:cNvPicPr>
            <a:picLocks noChangeAspect="1"/>
          </p:cNvPicPr>
          <p:nvPr/>
        </p:nvPicPr>
        <p:blipFill>
          <a:blip r:embed="rId3"/>
          <a:stretch>
            <a:fillRect/>
          </a:stretch>
        </p:blipFill>
        <p:spPr>
          <a:xfrm>
            <a:off x="793790" y="2479596"/>
            <a:ext cx="4158615" cy="2570202"/>
          </a:xfrm>
          <a:prstGeom prst="rect">
            <a:avLst/>
          </a:prstGeom>
        </p:spPr>
      </p:pic>
      <p:sp>
        <p:nvSpPr>
          <p:cNvPr id="4" name="Text 1"/>
          <p:cNvSpPr/>
          <p:nvPr/>
        </p:nvSpPr>
        <p:spPr>
          <a:xfrm>
            <a:off x="793790" y="533328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Innovation</a:t>
            </a:r>
            <a:endParaRPr lang="en-US" sz="2200" dirty="0"/>
          </a:p>
        </p:txBody>
      </p:sp>
      <p:sp>
        <p:nvSpPr>
          <p:cNvPr id="5" name="Text 2"/>
          <p:cNvSpPr/>
          <p:nvPr/>
        </p:nvSpPr>
        <p:spPr>
          <a:xfrm>
            <a:off x="793790" y="5823704"/>
            <a:ext cx="4158615"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Agile has unlocked unprecedented innovation by embracing change and experimentation.</a:t>
            </a:r>
            <a:endParaRPr lang="en-US" sz="1750" dirty="0"/>
          </a:p>
        </p:txBody>
      </p:sp>
      <p:pic>
        <p:nvPicPr>
          <p:cNvPr id="6" name="Image 1" descr="preencoded.png"/>
          <p:cNvPicPr>
            <a:picLocks noChangeAspect="1"/>
          </p:cNvPicPr>
          <p:nvPr/>
        </p:nvPicPr>
        <p:blipFill>
          <a:blip r:embed="rId4"/>
          <a:stretch>
            <a:fillRect/>
          </a:stretch>
        </p:blipFill>
        <p:spPr>
          <a:xfrm>
            <a:off x="5235893" y="2479596"/>
            <a:ext cx="4158615" cy="2570202"/>
          </a:xfrm>
          <a:prstGeom prst="rect">
            <a:avLst/>
          </a:prstGeom>
        </p:spPr>
      </p:pic>
      <p:sp>
        <p:nvSpPr>
          <p:cNvPr id="7" name="Text 3"/>
          <p:cNvSpPr/>
          <p:nvPr/>
        </p:nvSpPr>
        <p:spPr>
          <a:xfrm>
            <a:off x="5235893" y="5333286"/>
            <a:ext cx="2974300"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Customer Satisfaction</a:t>
            </a:r>
            <a:endParaRPr lang="en-US" sz="2200" dirty="0"/>
          </a:p>
        </p:txBody>
      </p:sp>
      <p:sp>
        <p:nvSpPr>
          <p:cNvPr id="8" name="Text 4"/>
          <p:cNvSpPr/>
          <p:nvPr/>
        </p:nvSpPr>
        <p:spPr>
          <a:xfrm>
            <a:off x="5235893" y="5823704"/>
            <a:ext cx="4158615"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Continuous feedback loops ensure products truly meet customer needs.</a:t>
            </a:r>
            <a:endParaRPr lang="en-US" sz="1750" dirty="0"/>
          </a:p>
        </p:txBody>
      </p:sp>
      <p:pic>
        <p:nvPicPr>
          <p:cNvPr id="9" name="Image 2" descr="preencoded.png"/>
          <p:cNvPicPr>
            <a:picLocks noChangeAspect="1"/>
          </p:cNvPicPr>
          <p:nvPr/>
        </p:nvPicPr>
        <p:blipFill>
          <a:blip r:embed="rId5"/>
          <a:stretch>
            <a:fillRect/>
          </a:stretch>
        </p:blipFill>
        <p:spPr>
          <a:xfrm>
            <a:off x="9677995" y="2479596"/>
            <a:ext cx="4158615" cy="2570202"/>
          </a:xfrm>
          <a:prstGeom prst="rect">
            <a:avLst/>
          </a:prstGeom>
        </p:spPr>
      </p:pic>
      <p:sp>
        <p:nvSpPr>
          <p:cNvPr id="10" name="Text 5"/>
          <p:cNvSpPr/>
          <p:nvPr/>
        </p:nvSpPr>
        <p:spPr>
          <a:xfrm>
            <a:off x="9677995" y="533328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Beyond Software</a:t>
            </a:r>
            <a:endParaRPr lang="en-US" sz="2200" dirty="0"/>
          </a:p>
        </p:txBody>
      </p:sp>
      <p:sp>
        <p:nvSpPr>
          <p:cNvPr id="11" name="Text 6"/>
          <p:cNvSpPr/>
          <p:nvPr/>
        </p:nvSpPr>
        <p:spPr>
          <a:xfrm>
            <a:off x="9677995" y="5823704"/>
            <a:ext cx="4158615"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Agile principles now transform industries far beyond software development.</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138720"/>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Final Thoughts</a:t>
            </a:r>
            <a:endParaRPr lang="en-US" sz="4450" dirty="0"/>
          </a:p>
        </p:txBody>
      </p:sp>
      <p:sp>
        <p:nvSpPr>
          <p:cNvPr id="4" name="Text 1"/>
          <p:cNvSpPr/>
          <p:nvPr/>
        </p:nvSpPr>
        <p:spPr>
          <a:xfrm>
            <a:off x="793790" y="3187660"/>
            <a:ext cx="7556421" cy="2903220"/>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As we reflect on the Agile Manifesto and its enduring legacy, we are reminded of the transformative power of agility in driving innovation, collaboration, and customer satisfaction. By embracing the values and principles outlined in the Agile Manifesto, organizations can navigate the complexities of the digital age with confidence and resilience, unlocking new opportunities for growth and success. In the words of the Agile Manifesto, let us strive to "uncover better ways of developing software by doing it and helping others do it."</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57449" y="959287"/>
            <a:ext cx="5507474" cy="688419"/>
          </a:xfrm>
          <a:prstGeom prst="rect">
            <a:avLst/>
          </a:prstGeom>
          <a:noFill/>
          <a:ln/>
        </p:spPr>
        <p:txBody>
          <a:bodyPr wrap="none" lIns="0" tIns="0" rIns="0" bIns="0" rtlCol="0" anchor="t"/>
          <a:lstStyle/>
          <a:p>
            <a:pPr marL="0" indent="0" algn="l">
              <a:lnSpc>
                <a:spcPts val="5400"/>
              </a:lnSpc>
              <a:buNone/>
            </a:pPr>
            <a:r>
              <a:rPr lang="en-US" sz="4300" dirty="0">
                <a:solidFill>
                  <a:srgbClr val="1B1B27"/>
                </a:solidFill>
                <a:latin typeface="Corben" pitchFamily="34" charset="0"/>
                <a:ea typeface="Corben" pitchFamily="34" charset="-122"/>
                <a:cs typeface="Corben" pitchFamily="34" charset="-120"/>
              </a:rPr>
              <a:t>The Birth of Agility</a:t>
            </a:r>
            <a:endParaRPr lang="en-US" sz="4300" dirty="0"/>
          </a:p>
        </p:txBody>
      </p:sp>
      <p:sp>
        <p:nvSpPr>
          <p:cNvPr id="4" name="Shape 1"/>
          <p:cNvSpPr/>
          <p:nvPr/>
        </p:nvSpPr>
        <p:spPr>
          <a:xfrm>
            <a:off x="6505218" y="1978104"/>
            <a:ext cx="30480" cy="5292090"/>
          </a:xfrm>
          <a:prstGeom prst="roundRect">
            <a:avLst>
              <a:gd name="adj" fmla="val 303564"/>
            </a:avLst>
          </a:prstGeom>
          <a:solidFill>
            <a:srgbClr val="B8BFDF"/>
          </a:solidFill>
          <a:ln/>
        </p:spPr>
        <p:txBody>
          <a:bodyPr/>
          <a:lstStyle/>
          <a:p>
            <a:endParaRPr lang="en-US"/>
          </a:p>
        </p:txBody>
      </p:sp>
      <p:sp>
        <p:nvSpPr>
          <p:cNvPr id="5" name="Shape 2"/>
          <p:cNvSpPr/>
          <p:nvPr/>
        </p:nvSpPr>
        <p:spPr>
          <a:xfrm>
            <a:off x="6722566" y="2210633"/>
            <a:ext cx="660797" cy="30480"/>
          </a:xfrm>
          <a:prstGeom prst="roundRect">
            <a:avLst>
              <a:gd name="adj" fmla="val 303564"/>
            </a:avLst>
          </a:prstGeom>
          <a:solidFill>
            <a:srgbClr val="B8BFDF"/>
          </a:solidFill>
          <a:ln/>
        </p:spPr>
        <p:txBody>
          <a:bodyPr/>
          <a:lstStyle/>
          <a:p>
            <a:endParaRPr lang="en-US"/>
          </a:p>
        </p:txBody>
      </p:sp>
      <p:sp>
        <p:nvSpPr>
          <p:cNvPr id="6" name="Shape 3"/>
          <p:cNvSpPr/>
          <p:nvPr/>
        </p:nvSpPr>
        <p:spPr>
          <a:xfrm>
            <a:off x="6257389" y="1978104"/>
            <a:ext cx="495657" cy="495657"/>
          </a:xfrm>
          <a:prstGeom prst="roundRect">
            <a:avLst>
              <a:gd name="adj" fmla="val 18667"/>
            </a:avLst>
          </a:prstGeom>
          <a:solidFill>
            <a:srgbClr val="D2D9F9"/>
          </a:solidFill>
          <a:ln w="7620">
            <a:solidFill>
              <a:srgbClr val="B8BFDF"/>
            </a:solidFill>
            <a:prstDash val="solid"/>
          </a:ln>
        </p:spPr>
        <p:txBody>
          <a:bodyPr/>
          <a:lstStyle/>
          <a:p>
            <a:endParaRPr lang="en-US"/>
          </a:p>
        </p:txBody>
      </p:sp>
      <p:sp>
        <p:nvSpPr>
          <p:cNvPr id="7" name="Text 4"/>
          <p:cNvSpPr/>
          <p:nvPr/>
        </p:nvSpPr>
        <p:spPr>
          <a:xfrm>
            <a:off x="6339959" y="2019360"/>
            <a:ext cx="330398" cy="413028"/>
          </a:xfrm>
          <a:prstGeom prst="rect">
            <a:avLst/>
          </a:prstGeom>
          <a:noFill/>
          <a:ln/>
        </p:spPr>
        <p:txBody>
          <a:bodyPr wrap="none" lIns="0" tIns="0" rIns="0" bIns="0" rtlCol="0" anchor="t"/>
          <a:lstStyle/>
          <a:p>
            <a:pPr marL="0" indent="0" algn="ctr">
              <a:lnSpc>
                <a:spcPts val="2600"/>
              </a:lnSpc>
              <a:buNone/>
            </a:pPr>
            <a:r>
              <a:rPr lang="en-US" sz="2600" dirty="0">
                <a:solidFill>
                  <a:srgbClr val="404155"/>
                </a:solidFill>
                <a:latin typeface="Corben" pitchFamily="34" charset="0"/>
                <a:ea typeface="Corben" pitchFamily="34" charset="-122"/>
                <a:cs typeface="Corben" pitchFamily="34" charset="-120"/>
              </a:rPr>
              <a:t>1</a:t>
            </a:r>
            <a:endParaRPr lang="en-US" sz="2600" dirty="0"/>
          </a:p>
        </p:txBody>
      </p:sp>
      <p:sp>
        <p:nvSpPr>
          <p:cNvPr id="8" name="Text 5"/>
          <p:cNvSpPr/>
          <p:nvPr/>
        </p:nvSpPr>
        <p:spPr>
          <a:xfrm>
            <a:off x="7606784" y="2053828"/>
            <a:ext cx="2753678" cy="344210"/>
          </a:xfrm>
          <a:prstGeom prst="rect">
            <a:avLst/>
          </a:prstGeom>
          <a:noFill/>
          <a:ln/>
        </p:spPr>
        <p:txBody>
          <a:bodyPr wrap="none" lIns="0" tIns="0" rIns="0" bIns="0" rtlCol="0" anchor="t"/>
          <a:lstStyle/>
          <a:p>
            <a:pPr marL="0" indent="0" algn="l">
              <a:lnSpc>
                <a:spcPts val="2700"/>
              </a:lnSpc>
              <a:buNone/>
            </a:pPr>
            <a:r>
              <a:rPr lang="en-US" sz="2150" dirty="0">
                <a:solidFill>
                  <a:srgbClr val="404155"/>
                </a:solidFill>
                <a:latin typeface="Corben" pitchFamily="34" charset="0"/>
                <a:ea typeface="Corben" pitchFamily="34" charset="-122"/>
                <a:cs typeface="Corben" pitchFamily="34" charset="-120"/>
              </a:rPr>
              <a:t>Frustration</a:t>
            </a:r>
            <a:endParaRPr lang="en-US" sz="2150" dirty="0"/>
          </a:p>
        </p:txBody>
      </p:sp>
      <p:sp>
        <p:nvSpPr>
          <p:cNvPr id="9" name="Text 6"/>
          <p:cNvSpPr/>
          <p:nvPr/>
        </p:nvSpPr>
        <p:spPr>
          <a:xfrm>
            <a:off x="7606784" y="2530197"/>
            <a:ext cx="6252567" cy="704850"/>
          </a:xfrm>
          <a:prstGeom prst="rect">
            <a:avLst/>
          </a:prstGeom>
          <a:noFill/>
          <a:ln/>
        </p:spPr>
        <p:txBody>
          <a:bodyPr wrap="square" lIns="0" tIns="0" rIns="0" bIns="0" rtlCol="0" anchor="t"/>
          <a:lstStyle/>
          <a:p>
            <a:pPr marL="0" indent="0" algn="l">
              <a:lnSpc>
                <a:spcPts val="2750"/>
              </a:lnSpc>
              <a:buNone/>
            </a:pPr>
            <a:r>
              <a:rPr lang="en-US" sz="1700" dirty="0">
                <a:solidFill>
                  <a:srgbClr val="404155"/>
                </a:solidFill>
                <a:latin typeface="Nobile" pitchFamily="34" charset="0"/>
                <a:ea typeface="Nobile" pitchFamily="34" charset="-122"/>
                <a:cs typeface="Nobile" pitchFamily="34" charset="-120"/>
              </a:rPr>
              <a:t>Developers grew tired of rigid, bureaucratic development processes.</a:t>
            </a:r>
            <a:endParaRPr lang="en-US" sz="1700" dirty="0"/>
          </a:p>
        </p:txBody>
      </p:sp>
      <p:sp>
        <p:nvSpPr>
          <p:cNvPr id="10" name="Shape 7"/>
          <p:cNvSpPr/>
          <p:nvPr/>
        </p:nvSpPr>
        <p:spPr>
          <a:xfrm>
            <a:off x="6722566" y="3908108"/>
            <a:ext cx="660797" cy="30480"/>
          </a:xfrm>
          <a:prstGeom prst="roundRect">
            <a:avLst>
              <a:gd name="adj" fmla="val 303564"/>
            </a:avLst>
          </a:prstGeom>
          <a:solidFill>
            <a:srgbClr val="B8BFDF"/>
          </a:solidFill>
          <a:ln/>
        </p:spPr>
        <p:txBody>
          <a:bodyPr/>
          <a:lstStyle/>
          <a:p>
            <a:endParaRPr lang="en-US"/>
          </a:p>
        </p:txBody>
      </p:sp>
      <p:sp>
        <p:nvSpPr>
          <p:cNvPr id="11" name="Shape 8"/>
          <p:cNvSpPr/>
          <p:nvPr/>
        </p:nvSpPr>
        <p:spPr>
          <a:xfrm>
            <a:off x="6257389" y="3675578"/>
            <a:ext cx="495657" cy="495657"/>
          </a:xfrm>
          <a:prstGeom prst="roundRect">
            <a:avLst>
              <a:gd name="adj" fmla="val 18667"/>
            </a:avLst>
          </a:prstGeom>
          <a:solidFill>
            <a:srgbClr val="D2D9F9"/>
          </a:solidFill>
          <a:ln w="7620">
            <a:solidFill>
              <a:srgbClr val="B8BFDF"/>
            </a:solidFill>
            <a:prstDash val="solid"/>
          </a:ln>
        </p:spPr>
        <p:txBody>
          <a:bodyPr/>
          <a:lstStyle/>
          <a:p>
            <a:endParaRPr lang="en-US"/>
          </a:p>
        </p:txBody>
      </p:sp>
      <p:sp>
        <p:nvSpPr>
          <p:cNvPr id="12" name="Text 9"/>
          <p:cNvSpPr/>
          <p:nvPr/>
        </p:nvSpPr>
        <p:spPr>
          <a:xfrm>
            <a:off x="6339959" y="3716834"/>
            <a:ext cx="330398" cy="413028"/>
          </a:xfrm>
          <a:prstGeom prst="rect">
            <a:avLst/>
          </a:prstGeom>
          <a:noFill/>
          <a:ln/>
        </p:spPr>
        <p:txBody>
          <a:bodyPr wrap="none" lIns="0" tIns="0" rIns="0" bIns="0" rtlCol="0" anchor="t"/>
          <a:lstStyle/>
          <a:p>
            <a:pPr marL="0" indent="0" algn="ctr">
              <a:lnSpc>
                <a:spcPts val="2600"/>
              </a:lnSpc>
              <a:buNone/>
            </a:pPr>
            <a:r>
              <a:rPr lang="en-US" sz="2600" dirty="0">
                <a:solidFill>
                  <a:srgbClr val="404155"/>
                </a:solidFill>
                <a:latin typeface="Corben" pitchFamily="34" charset="0"/>
                <a:ea typeface="Corben" pitchFamily="34" charset="-122"/>
                <a:cs typeface="Corben" pitchFamily="34" charset="-120"/>
              </a:rPr>
              <a:t>2</a:t>
            </a:r>
            <a:endParaRPr lang="en-US" sz="2600" dirty="0"/>
          </a:p>
        </p:txBody>
      </p:sp>
      <p:sp>
        <p:nvSpPr>
          <p:cNvPr id="13" name="Text 10"/>
          <p:cNvSpPr/>
          <p:nvPr/>
        </p:nvSpPr>
        <p:spPr>
          <a:xfrm>
            <a:off x="7606784" y="3751302"/>
            <a:ext cx="2753678" cy="344210"/>
          </a:xfrm>
          <a:prstGeom prst="rect">
            <a:avLst/>
          </a:prstGeom>
          <a:noFill/>
          <a:ln/>
        </p:spPr>
        <p:txBody>
          <a:bodyPr wrap="none" lIns="0" tIns="0" rIns="0" bIns="0" rtlCol="0" anchor="t"/>
          <a:lstStyle/>
          <a:p>
            <a:pPr marL="0" indent="0" algn="l">
              <a:lnSpc>
                <a:spcPts val="2700"/>
              </a:lnSpc>
              <a:buNone/>
            </a:pPr>
            <a:r>
              <a:rPr lang="en-US" sz="2150" dirty="0">
                <a:solidFill>
                  <a:srgbClr val="404155"/>
                </a:solidFill>
                <a:latin typeface="Corben" pitchFamily="34" charset="0"/>
                <a:ea typeface="Corben" pitchFamily="34" charset="-122"/>
                <a:cs typeface="Corben" pitchFamily="34" charset="-120"/>
              </a:rPr>
              <a:t>Gathering</a:t>
            </a:r>
            <a:endParaRPr lang="en-US" sz="2150" dirty="0"/>
          </a:p>
        </p:txBody>
      </p:sp>
      <p:sp>
        <p:nvSpPr>
          <p:cNvPr id="14" name="Text 11"/>
          <p:cNvSpPr/>
          <p:nvPr/>
        </p:nvSpPr>
        <p:spPr>
          <a:xfrm>
            <a:off x="7606784" y="4227671"/>
            <a:ext cx="6252567" cy="352425"/>
          </a:xfrm>
          <a:prstGeom prst="rect">
            <a:avLst/>
          </a:prstGeom>
          <a:noFill/>
          <a:ln/>
        </p:spPr>
        <p:txBody>
          <a:bodyPr wrap="none" lIns="0" tIns="0" rIns="0" bIns="0" rtlCol="0" anchor="t"/>
          <a:lstStyle/>
          <a:p>
            <a:pPr marL="0" indent="0" algn="l">
              <a:lnSpc>
                <a:spcPts val="2750"/>
              </a:lnSpc>
              <a:buNone/>
            </a:pPr>
            <a:r>
              <a:rPr lang="en-US" sz="1700" dirty="0">
                <a:solidFill>
                  <a:srgbClr val="404155"/>
                </a:solidFill>
                <a:latin typeface="Nobile" pitchFamily="34" charset="0"/>
                <a:ea typeface="Nobile" pitchFamily="34" charset="-122"/>
                <a:cs typeface="Nobile" pitchFamily="34" charset="-120"/>
              </a:rPr>
              <a:t>Seventeen developers met in Snowbird, Utah in 2001.</a:t>
            </a:r>
            <a:endParaRPr lang="en-US" sz="1700" dirty="0"/>
          </a:p>
        </p:txBody>
      </p:sp>
      <p:sp>
        <p:nvSpPr>
          <p:cNvPr id="15" name="Shape 12"/>
          <p:cNvSpPr/>
          <p:nvPr/>
        </p:nvSpPr>
        <p:spPr>
          <a:xfrm>
            <a:off x="6722566" y="5253157"/>
            <a:ext cx="660797" cy="30480"/>
          </a:xfrm>
          <a:prstGeom prst="roundRect">
            <a:avLst>
              <a:gd name="adj" fmla="val 303564"/>
            </a:avLst>
          </a:prstGeom>
          <a:solidFill>
            <a:srgbClr val="B8BFDF"/>
          </a:solidFill>
          <a:ln/>
        </p:spPr>
        <p:txBody>
          <a:bodyPr/>
          <a:lstStyle/>
          <a:p>
            <a:endParaRPr lang="en-US"/>
          </a:p>
        </p:txBody>
      </p:sp>
      <p:sp>
        <p:nvSpPr>
          <p:cNvPr id="16" name="Shape 13"/>
          <p:cNvSpPr/>
          <p:nvPr/>
        </p:nvSpPr>
        <p:spPr>
          <a:xfrm>
            <a:off x="6257389" y="5020628"/>
            <a:ext cx="495657" cy="495657"/>
          </a:xfrm>
          <a:prstGeom prst="roundRect">
            <a:avLst>
              <a:gd name="adj" fmla="val 18667"/>
            </a:avLst>
          </a:prstGeom>
          <a:solidFill>
            <a:srgbClr val="D2D9F9"/>
          </a:solidFill>
          <a:ln w="7620">
            <a:solidFill>
              <a:srgbClr val="B8BFDF"/>
            </a:solidFill>
            <a:prstDash val="solid"/>
          </a:ln>
        </p:spPr>
        <p:txBody>
          <a:bodyPr/>
          <a:lstStyle/>
          <a:p>
            <a:endParaRPr lang="en-US"/>
          </a:p>
        </p:txBody>
      </p:sp>
      <p:sp>
        <p:nvSpPr>
          <p:cNvPr id="17" name="Text 14"/>
          <p:cNvSpPr/>
          <p:nvPr/>
        </p:nvSpPr>
        <p:spPr>
          <a:xfrm>
            <a:off x="6339959" y="5061883"/>
            <a:ext cx="330398" cy="413028"/>
          </a:xfrm>
          <a:prstGeom prst="rect">
            <a:avLst/>
          </a:prstGeom>
          <a:noFill/>
          <a:ln/>
        </p:spPr>
        <p:txBody>
          <a:bodyPr wrap="none" lIns="0" tIns="0" rIns="0" bIns="0" rtlCol="0" anchor="t"/>
          <a:lstStyle/>
          <a:p>
            <a:pPr marL="0" indent="0" algn="ctr">
              <a:lnSpc>
                <a:spcPts val="2600"/>
              </a:lnSpc>
              <a:buNone/>
            </a:pPr>
            <a:r>
              <a:rPr lang="en-US" sz="2600" dirty="0">
                <a:solidFill>
                  <a:srgbClr val="404155"/>
                </a:solidFill>
                <a:latin typeface="Corben" pitchFamily="34" charset="0"/>
                <a:ea typeface="Corben" pitchFamily="34" charset="-122"/>
                <a:cs typeface="Corben" pitchFamily="34" charset="-120"/>
              </a:rPr>
              <a:t>3</a:t>
            </a:r>
            <a:endParaRPr lang="en-US" sz="2600" dirty="0"/>
          </a:p>
        </p:txBody>
      </p:sp>
      <p:sp>
        <p:nvSpPr>
          <p:cNvPr id="18" name="Text 15"/>
          <p:cNvSpPr/>
          <p:nvPr/>
        </p:nvSpPr>
        <p:spPr>
          <a:xfrm>
            <a:off x="7606784" y="5096351"/>
            <a:ext cx="2753678" cy="344210"/>
          </a:xfrm>
          <a:prstGeom prst="rect">
            <a:avLst/>
          </a:prstGeom>
          <a:noFill/>
          <a:ln/>
        </p:spPr>
        <p:txBody>
          <a:bodyPr wrap="none" lIns="0" tIns="0" rIns="0" bIns="0" rtlCol="0" anchor="t"/>
          <a:lstStyle/>
          <a:p>
            <a:pPr marL="0" indent="0" algn="l">
              <a:lnSpc>
                <a:spcPts val="2700"/>
              </a:lnSpc>
              <a:buNone/>
            </a:pPr>
            <a:r>
              <a:rPr lang="en-US" sz="2150" dirty="0">
                <a:solidFill>
                  <a:srgbClr val="404155"/>
                </a:solidFill>
                <a:latin typeface="Corben" pitchFamily="34" charset="0"/>
                <a:ea typeface="Corben" pitchFamily="34" charset="-122"/>
                <a:cs typeface="Corben" pitchFamily="34" charset="-120"/>
              </a:rPr>
              <a:t>Creation</a:t>
            </a:r>
            <a:endParaRPr lang="en-US" sz="2150" dirty="0"/>
          </a:p>
        </p:txBody>
      </p:sp>
      <p:sp>
        <p:nvSpPr>
          <p:cNvPr id="19" name="Text 16"/>
          <p:cNvSpPr/>
          <p:nvPr/>
        </p:nvSpPr>
        <p:spPr>
          <a:xfrm>
            <a:off x="7606784" y="5572720"/>
            <a:ext cx="6252567" cy="352425"/>
          </a:xfrm>
          <a:prstGeom prst="rect">
            <a:avLst/>
          </a:prstGeom>
          <a:noFill/>
          <a:ln/>
        </p:spPr>
        <p:txBody>
          <a:bodyPr wrap="none" lIns="0" tIns="0" rIns="0" bIns="0" rtlCol="0" anchor="t"/>
          <a:lstStyle/>
          <a:p>
            <a:pPr marL="0" indent="0" algn="l">
              <a:lnSpc>
                <a:spcPts val="2750"/>
              </a:lnSpc>
              <a:buNone/>
            </a:pPr>
            <a:r>
              <a:rPr lang="en-US" sz="1700" dirty="0">
                <a:solidFill>
                  <a:srgbClr val="404155"/>
                </a:solidFill>
                <a:latin typeface="Nobile" pitchFamily="34" charset="0"/>
                <a:ea typeface="Nobile" pitchFamily="34" charset="-122"/>
                <a:cs typeface="Nobile" pitchFamily="34" charset="-120"/>
              </a:rPr>
              <a:t>The Agile Manifesto was born, establishing new priorities.</a:t>
            </a:r>
            <a:endParaRPr lang="en-US" sz="1700" dirty="0"/>
          </a:p>
        </p:txBody>
      </p:sp>
      <p:sp>
        <p:nvSpPr>
          <p:cNvPr id="20" name="Shape 17"/>
          <p:cNvSpPr/>
          <p:nvPr/>
        </p:nvSpPr>
        <p:spPr>
          <a:xfrm>
            <a:off x="6722566" y="6598206"/>
            <a:ext cx="660797" cy="30480"/>
          </a:xfrm>
          <a:prstGeom prst="roundRect">
            <a:avLst>
              <a:gd name="adj" fmla="val 303564"/>
            </a:avLst>
          </a:prstGeom>
          <a:solidFill>
            <a:srgbClr val="B8BFDF"/>
          </a:solidFill>
          <a:ln/>
        </p:spPr>
        <p:txBody>
          <a:bodyPr/>
          <a:lstStyle/>
          <a:p>
            <a:endParaRPr lang="en-US"/>
          </a:p>
        </p:txBody>
      </p:sp>
      <p:sp>
        <p:nvSpPr>
          <p:cNvPr id="21" name="Shape 18"/>
          <p:cNvSpPr/>
          <p:nvPr/>
        </p:nvSpPr>
        <p:spPr>
          <a:xfrm>
            <a:off x="6257389" y="6365677"/>
            <a:ext cx="495657" cy="495657"/>
          </a:xfrm>
          <a:prstGeom prst="roundRect">
            <a:avLst>
              <a:gd name="adj" fmla="val 18667"/>
            </a:avLst>
          </a:prstGeom>
          <a:solidFill>
            <a:srgbClr val="D2D9F9"/>
          </a:solidFill>
          <a:ln w="7620">
            <a:solidFill>
              <a:srgbClr val="B8BFDF"/>
            </a:solidFill>
            <a:prstDash val="solid"/>
          </a:ln>
        </p:spPr>
        <p:txBody>
          <a:bodyPr/>
          <a:lstStyle/>
          <a:p>
            <a:endParaRPr lang="en-US"/>
          </a:p>
        </p:txBody>
      </p:sp>
      <p:sp>
        <p:nvSpPr>
          <p:cNvPr id="22" name="Text 19"/>
          <p:cNvSpPr/>
          <p:nvPr/>
        </p:nvSpPr>
        <p:spPr>
          <a:xfrm>
            <a:off x="6339959" y="6406932"/>
            <a:ext cx="330398" cy="413028"/>
          </a:xfrm>
          <a:prstGeom prst="rect">
            <a:avLst/>
          </a:prstGeom>
          <a:noFill/>
          <a:ln/>
        </p:spPr>
        <p:txBody>
          <a:bodyPr wrap="none" lIns="0" tIns="0" rIns="0" bIns="0" rtlCol="0" anchor="t"/>
          <a:lstStyle/>
          <a:p>
            <a:pPr marL="0" indent="0" algn="ctr">
              <a:lnSpc>
                <a:spcPts val="2600"/>
              </a:lnSpc>
              <a:buNone/>
            </a:pPr>
            <a:r>
              <a:rPr lang="en-US" sz="2600" dirty="0">
                <a:solidFill>
                  <a:srgbClr val="404155"/>
                </a:solidFill>
                <a:latin typeface="Corben" pitchFamily="34" charset="0"/>
                <a:ea typeface="Corben" pitchFamily="34" charset="-122"/>
                <a:cs typeface="Corben" pitchFamily="34" charset="-120"/>
              </a:rPr>
              <a:t>4</a:t>
            </a:r>
            <a:endParaRPr lang="en-US" sz="2600" dirty="0"/>
          </a:p>
        </p:txBody>
      </p:sp>
      <p:sp>
        <p:nvSpPr>
          <p:cNvPr id="23" name="Text 20"/>
          <p:cNvSpPr/>
          <p:nvPr/>
        </p:nvSpPr>
        <p:spPr>
          <a:xfrm>
            <a:off x="7606784" y="6441400"/>
            <a:ext cx="2753678" cy="344210"/>
          </a:xfrm>
          <a:prstGeom prst="rect">
            <a:avLst/>
          </a:prstGeom>
          <a:noFill/>
          <a:ln/>
        </p:spPr>
        <p:txBody>
          <a:bodyPr wrap="none" lIns="0" tIns="0" rIns="0" bIns="0" rtlCol="0" anchor="t"/>
          <a:lstStyle/>
          <a:p>
            <a:pPr marL="0" indent="0" algn="l">
              <a:lnSpc>
                <a:spcPts val="2700"/>
              </a:lnSpc>
              <a:buNone/>
            </a:pPr>
            <a:r>
              <a:rPr lang="en-US" sz="2150" dirty="0">
                <a:solidFill>
                  <a:srgbClr val="404155"/>
                </a:solidFill>
                <a:latin typeface="Corben" pitchFamily="34" charset="0"/>
                <a:ea typeface="Corben" pitchFamily="34" charset="-122"/>
                <a:cs typeface="Corben" pitchFamily="34" charset="-120"/>
              </a:rPr>
              <a:t>Revolution</a:t>
            </a:r>
            <a:endParaRPr lang="en-US" sz="2150" dirty="0"/>
          </a:p>
        </p:txBody>
      </p:sp>
      <p:sp>
        <p:nvSpPr>
          <p:cNvPr id="24" name="Text 21"/>
          <p:cNvSpPr/>
          <p:nvPr/>
        </p:nvSpPr>
        <p:spPr>
          <a:xfrm>
            <a:off x="7606784" y="6917769"/>
            <a:ext cx="6252567" cy="352425"/>
          </a:xfrm>
          <a:prstGeom prst="rect">
            <a:avLst/>
          </a:prstGeom>
          <a:noFill/>
          <a:ln/>
        </p:spPr>
        <p:txBody>
          <a:bodyPr wrap="none" lIns="0" tIns="0" rIns="0" bIns="0" rtlCol="0" anchor="t"/>
          <a:lstStyle/>
          <a:p>
            <a:pPr marL="0" indent="0" algn="l">
              <a:lnSpc>
                <a:spcPts val="2750"/>
              </a:lnSpc>
              <a:buNone/>
            </a:pPr>
            <a:r>
              <a:rPr lang="en-US" sz="1700" dirty="0">
                <a:solidFill>
                  <a:srgbClr val="404155"/>
                </a:solidFill>
                <a:latin typeface="Nobile" pitchFamily="34" charset="0"/>
                <a:ea typeface="Nobile" pitchFamily="34" charset="-122"/>
                <a:cs typeface="Nobile" pitchFamily="34" charset="-120"/>
              </a:rPr>
              <a:t>A paradigm shift began in software development practices.</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834628"/>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Four Core Values</a:t>
            </a:r>
            <a:endParaRPr lang="en-US" sz="4450" dirty="0"/>
          </a:p>
        </p:txBody>
      </p:sp>
      <p:pic>
        <p:nvPicPr>
          <p:cNvPr id="3" name="Image 0" descr="preencoded.png"/>
          <p:cNvPicPr>
            <a:picLocks noChangeAspect="1"/>
          </p:cNvPicPr>
          <p:nvPr/>
        </p:nvPicPr>
        <p:blipFill>
          <a:blip r:embed="rId3"/>
          <a:stretch>
            <a:fillRect/>
          </a:stretch>
        </p:blipFill>
        <p:spPr>
          <a:xfrm>
            <a:off x="3247430" y="1997035"/>
            <a:ext cx="1614011" cy="1306949"/>
          </a:xfrm>
          <a:prstGeom prst="rect">
            <a:avLst/>
          </a:prstGeom>
        </p:spPr>
      </p:pic>
      <p:pic>
        <p:nvPicPr>
          <p:cNvPr id="4" name="Image 1" descr="preencoded.png"/>
          <p:cNvPicPr>
            <a:picLocks noChangeAspect="1"/>
          </p:cNvPicPr>
          <p:nvPr/>
        </p:nvPicPr>
        <p:blipFill>
          <a:blip r:embed="rId4"/>
          <a:stretch>
            <a:fillRect/>
          </a:stretch>
        </p:blipFill>
        <p:spPr>
          <a:xfrm>
            <a:off x="3894892" y="2613065"/>
            <a:ext cx="318968" cy="398621"/>
          </a:xfrm>
          <a:prstGeom prst="rect">
            <a:avLst/>
          </a:prstGeom>
        </p:spPr>
      </p:pic>
      <p:sp>
        <p:nvSpPr>
          <p:cNvPr id="5" name="Text 1"/>
          <p:cNvSpPr/>
          <p:nvPr/>
        </p:nvSpPr>
        <p:spPr>
          <a:xfrm>
            <a:off x="5088255" y="2223849"/>
            <a:ext cx="3748087"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Individuals and Interactions</a:t>
            </a:r>
            <a:endParaRPr lang="en-US" sz="2200" dirty="0"/>
          </a:p>
        </p:txBody>
      </p:sp>
      <p:sp>
        <p:nvSpPr>
          <p:cNvPr id="6" name="Text 2"/>
          <p:cNvSpPr/>
          <p:nvPr/>
        </p:nvSpPr>
        <p:spPr>
          <a:xfrm>
            <a:off x="5088255" y="2714268"/>
            <a:ext cx="3748087"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Over processes and tools</a:t>
            </a:r>
            <a:endParaRPr lang="en-US" sz="1750" dirty="0"/>
          </a:p>
        </p:txBody>
      </p:sp>
      <p:sp>
        <p:nvSpPr>
          <p:cNvPr id="7" name="Shape 3"/>
          <p:cNvSpPr/>
          <p:nvPr/>
        </p:nvSpPr>
        <p:spPr>
          <a:xfrm>
            <a:off x="4918115" y="3317081"/>
            <a:ext cx="8861822" cy="15240"/>
          </a:xfrm>
          <a:prstGeom prst="roundRect">
            <a:avLst>
              <a:gd name="adj" fmla="val 625116"/>
            </a:avLst>
          </a:prstGeom>
          <a:solidFill>
            <a:srgbClr val="B8BFDF"/>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440424" y="3360658"/>
            <a:ext cx="3228022" cy="1306949"/>
          </a:xfrm>
          <a:prstGeom prst="rect">
            <a:avLst/>
          </a:prstGeom>
        </p:spPr>
      </p:pic>
      <p:pic>
        <p:nvPicPr>
          <p:cNvPr id="9" name="Image 3" descr="preencoded.png"/>
          <p:cNvPicPr>
            <a:picLocks noChangeAspect="1"/>
          </p:cNvPicPr>
          <p:nvPr/>
        </p:nvPicPr>
        <p:blipFill>
          <a:blip r:embed="rId6"/>
          <a:stretch>
            <a:fillRect/>
          </a:stretch>
        </p:blipFill>
        <p:spPr>
          <a:xfrm>
            <a:off x="3894892" y="3814762"/>
            <a:ext cx="318968" cy="398621"/>
          </a:xfrm>
          <a:prstGeom prst="rect">
            <a:avLst/>
          </a:prstGeom>
        </p:spPr>
      </p:pic>
      <p:sp>
        <p:nvSpPr>
          <p:cNvPr id="10" name="Text 4"/>
          <p:cNvSpPr/>
          <p:nvPr/>
        </p:nvSpPr>
        <p:spPr>
          <a:xfrm>
            <a:off x="5895261" y="358747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Working Software</a:t>
            </a:r>
            <a:endParaRPr lang="en-US" sz="2200" dirty="0"/>
          </a:p>
        </p:txBody>
      </p:sp>
      <p:sp>
        <p:nvSpPr>
          <p:cNvPr id="11" name="Text 5"/>
          <p:cNvSpPr/>
          <p:nvPr/>
        </p:nvSpPr>
        <p:spPr>
          <a:xfrm>
            <a:off x="5895261" y="4077891"/>
            <a:ext cx="3949303"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Over comprehensive documentation</a:t>
            </a:r>
            <a:endParaRPr lang="en-US" sz="1750" dirty="0"/>
          </a:p>
        </p:txBody>
      </p:sp>
      <p:sp>
        <p:nvSpPr>
          <p:cNvPr id="12" name="Shape 6"/>
          <p:cNvSpPr/>
          <p:nvPr/>
        </p:nvSpPr>
        <p:spPr>
          <a:xfrm>
            <a:off x="5725120" y="4680704"/>
            <a:ext cx="8054816" cy="15240"/>
          </a:xfrm>
          <a:prstGeom prst="roundRect">
            <a:avLst>
              <a:gd name="adj" fmla="val 625116"/>
            </a:avLst>
          </a:prstGeom>
          <a:solidFill>
            <a:srgbClr val="B8BFDF"/>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1633418" y="4724281"/>
            <a:ext cx="4842034" cy="1306949"/>
          </a:xfrm>
          <a:prstGeom prst="rect">
            <a:avLst/>
          </a:prstGeom>
        </p:spPr>
      </p:pic>
      <p:pic>
        <p:nvPicPr>
          <p:cNvPr id="14" name="Image 5" descr="preencoded.png"/>
          <p:cNvPicPr>
            <a:picLocks noChangeAspect="1"/>
          </p:cNvPicPr>
          <p:nvPr/>
        </p:nvPicPr>
        <p:blipFill>
          <a:blip r:embed="rId8"/>
          <a:stretch>
            <a:fillRect/>
          </a:stretch>
        </p:blipFill>
        <p:spPr>
          <a:xfrm>
            <a:off x="3894892" y="5178385"/>
            <a:ext cx="318968" cy="398621"/>
          </a:xfrm>
          <a:prstGeom prst="rect">
            <a:avLst/>
          </a:prstGeom>
        </p:spPr>
      </p:pic>
      <p:sp>
        <p:nvSpPr>
          <p:cNvPr id="15" name="Text 7"/>
          <p:cNvSpPr/>
          <p:nvPr/>
        </p:nvSpPr>
        <p:spPr>
          <a:xfrm>
            <a:off x="6702266" y="4951095"/>
            <a:ext cx="3183136"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Customer Collaboration</a:t>
            </a:r>
            <a:endParaRPr lang="en-US" sz="2200" dirty="0"/>
          </a:p>
        </p:txBody>
      </p:sp>
      <p:sp>
        <p:nvSpPr>
          <p:cNvPr id="16" name="Text 8"/>
          <p:cNvSpPr/>
          <p:nvPr/>
        </p:nvSpPr>
        <p:spPr>
          <a:xfrm>
            <a:off x="6702266" y="5441513"/>
            <a:ext cx="3183136"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Over contract negotiation</a:t>
            </a:r>
            <a:endParaRPr lang="en-US" sz="1750" dirty="0"/>
          </a:p>
        </p:txBody>
      </p:sp>
      <p:sp>
        <p:nvSpPr>
          <p:cNvPr id="17" name="Shape 9"/>
          <p:cNvSpPr/>
          <p:nvPr/>
        </p:nvSpPr>
        <p:spPr>
          <a:xfrm>
            <a:off x="6532126" y="6044327"/>
            <a:ext cx="7247811" cy="15240"/>
          </a:xfrm>
          <a:prstGeom prst="roundRect">
            <a:avLst>
              <a:gd name="adj" fmla="val 625116"/>
            </a:avLst>
          </a:prstGeom>
          <a:solidFill>
            <a:srgbClr val="B8BFDF"/>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826294" y="6087904"/>
            <a:ext cx="6456164" cy="1306949"/>
          </a:xfrm>
          <a:prstGeom prst="rect">
            <a:avLst/>
          </a:prstGeom>
        </p:spPr>
      </p:pic>
      <p:pic>
        <p:nvPicPr>
          <p:cNvPr id="19" name="Image 7" descr="preencoded.png"/>
          <p:cNvPicPr>
            <a:picLocks noChangeAspect="1"/>
          </p:cNvPicPr>
          <p:nvPr/>
        </p:nvPicPr>
        <p:blipFill>
          <a:blip r:embed="rId10"/>
          <a:stretch>
            <a:fillRect/>
          </a:stretch>
        </p:blipFill>
        <p:spPr>
          <a:xfrm>
            <a:off x="3894773" y="6542008"/>
            <a:ext cx="318968" cy="398621"/>
          </a:xfrm>
          <a:prstGeom prst="rect">
            <a:avLst/>
          </a:prstGeom>
        </p:spPr>
      </p:pic>
      <p:sp>
        <p:nvSpPr>
          <p:cNvPr id="20" name="Text 10"/>
          <p:cNvSpPr/>
          <p:nvPr/>
        </p:nvSpPr>
        <p:spPr>
          <a:xfrm>
            <a:off x="7509272" y="6314718"/>
            <a:ext cx="2980492"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Responding to Change</a:t>
            </a:r>
            <a:endParaRPr lang="en-US" sz="2200" dirty="0"/>
          </a:p>
        </p:txBody>
      </p:sp>
      <p:sp>
        <p:nvSpPr>
          <p:cNvPr id="21" name="Text 11"/>
          <p:cNvSpPr/>
          <p:nvPr/>
        </p:nvSpPr>
        <p:spPr>
          <a:xfrm>
            <a:off x="7509272" y="6805136"/>
            <a:ext cx="298049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Over following a plan</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610320"/>
            <a:ext cx="7499152"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Individuals and Interactions</a:t>
            </a:r>
            <a:endParaRPr lang="en-US" sz="4450" dirty="0"/>
          </a:p>
        </p:txBody>
      </p:sp>
      <p:sp>
        <p:nvSpPr>
          <p:cNvPr id="4" name="Shape 1"/>
          <p:cNvSpPr/>
          <p:nvPr/>
        </p:nvSpPr>
        <p:spPr>
          <a:xfrm>
            <a:off x="793790" y="2659261"/>
            <a:ext cx="3664863" cy="2047994"/>
          </a:xfrm>
          <a:prstGeom prst="roundRect">
            <a:avLst>
              <a:gd name="adj" fmla="val 4652"/>
            </a:avLst>
          </a:prstGeom>
          <a:solidFill>
            <a:srgbClr val="D2D9F9"/>
          </a:solidFill>
          <a:ln w="7620">
            <a:solidFill>
              <a:srgbClr val="B8BFDF"/>
            </a:solidFill>
            <a:prstDash val="solid"/>
          </a:ln>
        </p:spPr>
        <p:txBody>
          <a:bodyPr/>
          <a:lstStyle/>
          <a:p>
            <a:endParaRPr lang="en-US"/>
          </a:p>
        </p:txBody>
      </p:sp>
      <p:sp>
        <p:nvSpPr>
          <p:cNvPr id="5" name="Text 2"/>
          <p:cNvSpPr/>
          <p:nvPr/>
        </p:nvSpPr>
        <p:spPr>
          <a:xfrm>
            <a:off x="1028224" y="289369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People First</a:t>
            </a:r>
            <a:endParaRPr lang="en-US" sz="2200" dirty="0"/>
          </a:p>
        </p:txBody>
      </p:sp>
      <p:sp>
        <p:nvSpPr>
          <p:cNvPr id="6" name="Text 3"/>
          <p:cNvSpPr/>
          <p:nvPr/>
        </p:nvSpPr>
        <p:spPr>
          <a:xfrm>
            <a:off x="1028224" y="3384113"/>
            <a:ext cx="3195995"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People are at the heart of software development, not processes or tools.</a:t>
            </a:r>
            <a:endParaRPr lang="en-US" sz="1750" dirty="0"/>
          </a:p>
        </p:txBody>
      </p:sp>
      <p:sp>
        <p:nvSpPr>
          <p:cNvPr id="7" name="Shape 4"/>
          <p:cNvSpPr/>
          <p:nvPr/>
        </p:nvSpPr>
        <p:spPr>
          <a:xfrm>
            <a:off x="4685467" y="2659261"/>
            <a:ext cx="3664863" cy="2047994"/>
          </a:xfrm>
          <a:prstGeom prst="roundRect">
            <a:avLst>
              <a:gd name="adj" fmla="val 4652"/>
            </a:avLst>
          </a:prstGeom>
          <a:solidFill>
            <a:srgbClr val="D2D9F9"/>
          </a:solidFill>
          <a:ln w="7620">
            <a:solidFill>
              <a:srgbClr val="B8BFDF"/>
            </a:solidFill>
            <a:prstDash val="solid"/>
          </a:ln>
        </p:spPr>
        <p:txBody>
          <a:bodyPr/>
          <a:lstStyle/>
          <a:p>
            <a:endParaRPr lang="en-US"/>
          </a:p>
        </p:txBody>
      </p:sp>
      <p:sp>
        <p:nvSpPr>
          <p:cNvPr id="8" name="Text 5"/>
          <p:cNvSpPr/>
          <p:nvPr/>
        </p:nvSpPr>
        <p:spPr>
          <a:xfrm>
            <a:off x="4919901" y="289369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Communication</a:t>
            </a:r>
            <a:endParaRPr lang="en-US" sz="2200" dirty="0"/>
          </a:p>
        </p:txBody>
      </p:sp>
      <p:sp>
        <p:nvSpPr>
          <p:cNvPr id="9" name="Text 6"/>
          <p:cNvSpPr/>
          <p:nvPr/>
        </p:nvSpPr>
        <p:spPr>
          <a:xfrm>
            <a:off x="4919901" y="3384113"/>
            <a:ext cx="3195995"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Improved communication between developers and users is paramount.</a:t>
            </a:r>
            <a:endParaRPr lang="en-US" sz="1750" dirty="0"/>
          </a:p>
        </p:txBody>
      </p:sp>
      <p:sp>
        <p:nvSpPr>
          <p:cNvPr id="10" name="Shape 7"/>
          <p:cNvSpPr/>
          <p:nvPr/>
        </p:nvSpPr>
        <p:spPr>
          <a:xfrm>
            <a:off x="793790" y="4934069"/>
            <a:ext cx="7556421" cy="1685092"/>
          </a:xfrm>
          <a:prstGeom prst="roundRect">
            <a:avLst>
              <a:gd name="adj" fmla="val 5654"/>
            </a:avLst>
          </a:prstGeom>
          <a:solidFill>
            <a:srgbClr val="D2D9F9"/>
          </a:solidFill>
          <a:ln w="7620">
            <a:solidFill>
              <a:srgbClr val="B8BFDF"/>
            </a:solidFill>
            <a:prstDash val="solid"/>
          </a:ln>
        </p:spPr>
        <p:txBody>
          <a:bodyPr/>
          <a:lstStyle/>
          <a:p>
            <a:endParaRPr lang="en-US"/>
          </a:p>
        </p:txBody>
      </p:sp>
      <p:sp>
        <p:nvSpPr>
          <p:cNvPr id="11" name="Text 8"/>
          <p:cNvSpPr/>
          <p:nvPr/>
        </p:nvSpPr>
        <p:spPr>
          <a:xfrm>
            <a:off x="1028224" y="516850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Collaboration</a:t>
            </a:r>
            <a:endParaRPr lang="en-US" sz="2200" dirty="0"/>
          </a:p>
        </p:txBody>
      </p:sp>
      <p:sp>
        <p:nvSpPr>
          <p:cNvPr id="12" name="Text 9"/>
          <p:cNvSpPr/>
          <p:nvPr/>
        </p:nvSpPr>
        <p:spPr>
          <a:xfrm>
            <a:off x="1028224" y="5658922"/>
            <a:ext cx="7087553"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Without collaboration, tools and processes cannot deliver what's required.</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273373"/>
          </a:xfrm>
          <a:prstGeom prst="rect">
            <a:avLst/>
          </a:prstGeom>
        </p:spPr>
      </p:pic>
      <p:sp>
        <p:nvSpPr>
          <p:cNvPr id="3" name="Text 0"/>
          <p:cNvSpPr/>
          <p:nvPr/>
        </p:nvSpPr>
        <p:spPr>
          <a:xfrm>
            <a:off x="713065" y="1835587"/>
            <a:ext cx="5093613" cy="636627"/>
          </a:xfrm>
          <a:prstGeom prst="rect">
            <a:avLst/>
          </a:prstGeom>
          <a:noFill/>
          <a:ln/>
        </p:spPr>
        <p:txBody>
          <a:bodyPr wrap="none" lIns="0" tIns="0" rIns="0" bIns="0" rtlCol="0" anchor="t"/>
          <a:lstStyle/>
          <a:p>
            <a:pPr marL="0" indent="0" algn="l">
              <a:lnSpc>
                <a:spcPts val="5000"/>
              </a:lnSpc>
              <a:buNone/>
            </a:pPr>
            <a:r>
              <a:rPr lang="en-US" sz="4000" dirty="0">
                <a:solidFill>
                  <a:srgbClr val="1B1B27"/>
                </a:solidFill>
                <a:latin typeface="Corben" pitchFamily="34" charset="0"/>
                <a:ea typeface="Corben" pitchFamily="34" charset="-122"/>
                <a:cs typeface="Corben" pitchFamily="34" charset="-120"/>
              </a:rPr>
              <a:t>Working Software</a:t>
            </a:r>
            <a:endParaRPr lang="en-US" sz="4000" dirty="0"/>
          </a:p>
        </p:txBody>
      </p:sp>
      <p:pic>
        <p:nvPicPr>
          <p:cNvPr id="4" name="Image 1" descr="preencoded.png"/>
          <p:cNvPicPr>
            <a:picLocks noChangeAspect="1"/>
          </p:cNvPicPr>
          <p:nvPr/>
        </p:nvPicPr>
        <p:blipFill>
          <a:blip r:embed="rId4"/>
          <a:stretch>
            <a:fillRect/>
          </a:stretch>
        </p:blipFill>
        <p:spPr>
          <a:xfrm>
            <a:off x="713065" y="2777728"/>
            <a:ext cx="1018699" cy="1222415"/>
          </a:xfrm>
          <a:prstGeom prst="rect">
            <a:avLst/>
          </a:prstGeom>
        </p:spPr>
      </p:pic>
      <p:sp>
        <p:nvSpPr>
          <p:cNvPr id="5" name="Text 1"/>
          <p:cNvSpPr/>
          <p:nvPr/>
        </p:nvSpPr>
        <p:spPr>
          <a:xfrm>
            <a:off x="2037278" y="2981444"/>
            <a:ext cx="3392567" cy="318254"/>
          </a:xfrm>
          <a:prstGeom prst="rect">
            <a:avLst/>
          </a:prstGeom>
          <a:noFill/>
          <a:ln/>
        </p:spPr>
        <p:txBody>
          <a:bodyPr wrap="none" lIns="0" tIns="0" rIns="0" bIns="0" rtlCol="0" anchor="t"/>
          <a:lstStyle/>
          <a:p>
            <a:pPr marL="0" indent="0" algn="l">
              <a:lnSpc>
                <a:spcPts val="2500"/>
              </a:lnSpc>
              <a:buNone/>
            </a:pPr>
            <a:r>
              <a:rPr lang="en-US" sz="2000" dirty="0">
                <a:solidFill>
                  <a:srgbClr val="404155"/>
                </a:solidFill>
                <a:latin typeface="Corben" pitchFamily="34" charset="0"/>
                <a:ea typeface="Corben" pitchFamily="34" charset="-122"/>
                <a:cs typeface="Corben" pitchFamily="34" charset="-120"/>
              </a:rPr>
              <a:t>Streamlined Documentation</a:t>
            </a:r>
            <a:endParaRPr lang="en-US" sz="2000" dirty="0"/>
          </a:p>
        </p:txBody>
      </p:sp>
      <p:sp>
        <p:nvSpPr>
          <p:cNvPr id="6" name="Text 2"/>
          <p:cNvSpPr/>
          <p:nvPr/>
        </p:nvSpPr>
        <p:spPr>
          <a:xfrm>
            <a:off x="2037278" y="3421856"/>
            <a:ext cx="11880056" cy="325874"/>
          </a:xfrm>
          <a:prstGeom prst="rect">
            <a:avLst/>
          </a:prstGeom>
          <a:noFill/>
          <a:ln/>
        </p:spPr>
        <p:txBody>
          <a:bodyPr wrap="none" lIns="0" tIns="0" rIns="0" bIns="0" rtlCol="0" anchor="t"/>
          <a:lstStyle/>
          <a:p>
            <a:pPr marL="0" indent="0" algn="l">
              <a:lnSpc>
                <a:spcPts val="2550"/>
              </a:lnSpc>
              <a:buNone/>
            </a:pPr>
            <a:r>
              <a:rPr lang="en-US" sz="1600" dirty="0">
                <a:solidFill>
                  <a:srgbClr val="404155"/>
                </a:solidFill>
                <a:latin typeface="Nobile" pitchFamily="34" charset="0"/>
                <a:ea typeface="Nobile" pitchFamily="34" charset="-122"/>
                <a:cs typeface="Nobile" pitchFamily="34" charset="-120"/>
              </a:rPr>
              <a:t>Just enough documentation to begin development.</a:t>
            </a:r>
            <a:endParaRPr lang="en-US" sz="1600" dirty="0"/>
          </a:p>
        </p:txBody>
      </p:sp>
      <p:pic>
        <p:nvPicPr>
          <p:cNvPr id="7" name="Image 2" descr="preencoded.png"/>
          <p:cNvPicPr>
            <a:picLocks noChangeAspect="1"/>
          </p:cNvPicPr>
          <p:nvPr/>
        </p:nvPicPr>
        <p:blipFill>
          <a:blip r:embed="rId5"/>
          <a:stretch>
            <a:fillRect/>
          </a:stretch>
        </p:blipFill>
        <p:spPr>
          <a:xfrm>
            <a:off x="713065" y="4000143"/>
            <a:ext cx="1018699" cy="1222415"/>
          </a:xfrm>
          <a:prstGeom prst="rect">
            <a:avLst/>
          </a:prstGeom>
        </p:spPr>
      </p:pic>
      <p:sp>
        <p:nvSpPr>
          <p:cNvPr id="8" name="Text 3"/>
          <p:cNvSpPr/>
          <p:nvPr/>
        </p:nvSpPr>
        <p:spPr>
          <a:xfrm>
            <a:off x="2037278" y="4203859"/>
            <a:ext cx="2546747" cy="318254"/>
          </a:xfrm>
          <a:prstGeom prst="rect">
            <a:avLst/>
          </a:prstGeom>
          <a:noFill/>
          <a:ln/>
        </p:spPr>
        <p:txBody>
          <a:bodyPr wrap="none" lIns="0" tIns="0" rIns="0" bIns="0" rtlCol="0" anchor="t"/>
          <a:lstStyle/>
          <a:p>
            <a:pPr marL="0" indent="0" algn="l">
              <a:lnSpc>
                <a:spcPts val="2500"/>
              </a:lnSpc>
              <a:buNone/>
            </a:pPr>
            <a:r>
              <a:rPr lang="en-US" sz="2000" dirty="0">
                <a:solidFill>
                  <a:srgbClr val="404155"/>
                </a:solidFill>
                <a:latin typeface="Corben" pitchFamily="34" charset="0"/>
                <a:ea typeface="Corben" pitchFamily="34" charset="-122"/>
                <a:cs typeface="Corben" pitchFamily="34" charset="-120"/>
              </a:rPr>
              <a:t>Functional Software</a:t>
            </a:r>
            <a:endParaRPr lang="en-US" sz="2000" dirty="0"/>
          </a:p>
        </p:txBody>
      </p:sp>
      <p:sp>
        <p:nvSpPr>
          <p:cNvPr id="9" name="Text 4"/>
          <p:cNvSpPr/>
          <p:nvPr/>
        </p:nvSpPr>
        <p:spPr>
          <a:xfrm>
            <a:off x="2037278" y="4644271"/>
            <a:ext cx="11880056" cy="325874"/>
          </a:xfrm>
          <a:prstGeom prst="rect">
            <a:avLst/>
          </a:prstGeom>
          <a:noFill/>
          <a:ln/>
        </p:spPr>
        <p:txBody>
          <a:bodyPr wrap="none" lIns="0" tIns="0" rIns="0" bIns="0" rtlCol="0" anchor="t"/>
          <a:lstStyle/>
          <a:p>
            <a:pPr marL="0" indent="0" algn="l">
              <a:lnSpc>
                <a:spcPts val="2550"/>
              </a:lnSpc>
              <a:buNone/>
            </a:pPr>
            <a:r>
              <a:rPr lang="en-US" sz="1600" dirty="0">
                <a:solidFill>
                  <a:srgbClr val="404155"/>
                </a:solidFill>
                <a:latin typeface="Nobile" pitchFamily="34" charset="0"/>
                <a:ea typeface="Nobile" pitchFamily="34" charset="-122"/>
                <a:cs typeface="Nobile" pitchFamily="34" charset="-120"/>
              </a:rPr>
              <a:t>Focus on delivering working increments.</a:t>
            </a:r>
            <a:endParaRPr lang="en-US" sz="1600" dirty="0"/>
          </a:p>
        </p:txBody>
      </p:sp>
      <p:pic>
        <p:nvPicPr>
          <p:cNvPr id="10" name="Image 3" descr="preencoded.png"/>
          <p:cNvPicPr>
            <a:picLocks noChangeAspect="1"/>
          </p:cNvPicPr>
          <p:nvPr/>
        </p:nvPicPr>
        <p:blipFill>
          <a:blip r:embed="rId6"/>
          <a:stretch>
            <a:fillRect/>
          </a:stretch>
        </p:blipFill>
        <p:spPr>
          <a:xfrm>
            <a:off x="713065" y="5222558"/>
            <a:ext cx="1018699" cy="1222415"/>
          </a:xfrm>
          <a:prstGeom prst="rect">
            <a:avLst/>
          </a:prstGeom>
        </p:spPr>
      </p:pic>
      <p:sp>
        <p:nvSpPr>
          <p:cNvPr id="11" name="Text 5"/>
          <p:cNvSpPr/>
          <p:nvPr/>
        </p:nvSpPr>
        <p:spPr>
          <a:xfrm>
            <a:off x="2037278" y="5426273"/>
            <a:ext cx="2546747" cy="318254"/>
          </a:xfrm>
          <a:prstGeom prst="rect">
            <a:avLst/>
          </a:prstGeom>
          <a:noFill/>
          <a:ln/>
        </p:spPr>
        <p:txBody>
          <a:bodyPr wrap="none" lIns="0" tIns="0" rIns="0" bIns="0" rtlCol="0" anchor="t"/>
          <a:lstStyle/>
          <a:p>
            <a:pPr marL="0" indent="0" algn="l">
              <a:lnSpc>
                <a:spcPts val="2500"/>
              </a:lnSpc>
              <a:buNone/>
            </a:pPr>
            <a:r>
              <a:rPr lang="en-US" sz="2000" dirty="0">
                <a:solidFill>
                  <a:srgbClr val="404155"/>
                </a:solidFill>
                <a:latin typeface="Corben" pitchFamily="34" charset="0"/>
                <a:ea typeface="Corben" pitchFamily="34" charset="-122"/>
                <a:cs typeface="Corben" pitchFamily="34" charset="-120"/>
              </a:rPr>
              <a:t>Evaluation</a:t>
            </a:r>
            <a:endParaRPr lang="en-US" sz="2000" dirty="0"/>
          </a:p>
        </p:txBody>
      </p:sp>
      <p:sp>
        <p:nvSpPr>
          <p:cNvPr id="12" name="Text 6"/>
          <p:cNvSpPr/>
          <p:nvPr/>
        </p:nvSpPr>
        <p:spPr>
          <a:xfrm>
            <a:off x="2037278" y="5866686"/>
            <a:ext cx="11880056" cy="325874"/>
          </a:xfrm>
          <a:prstGeom prst="rect">
            <a:avLst/>
          </a:prstGeom>
          <a:noFill/>
          <a:ln/>
        </p:spPr>
        <p:txBody>
          <a:bodyPr wrap="none" lIns="0" tIns="0" rIns="0" bIns="0" rtlCol="0" anchor="t"/>
          <a:lstStyle/>
          <a:p>
            <a:pPr marL="0" indent="0" algn="l">
              <a:lnSpc>
                <a:spcPts val="2550"/>
              </a:lnSpc>
              <a:buNone/>
            </a:pPr>
            <a:r>
              <a:rPr lang="en-US" sz="1600" dirty="0">
                <a:solidFill>
                  <a:srgbClr val="404155"/>
                </a:solidFill>
                <a:latin typeface="Nobile" pitchFamily="34" charset="0"/>
                <a:ea typeface="Nobile" pitchFamily="34" charset="-122"/>
                <a:cs typeface="Nobile" pitchFamily="34" charset="-120"/>
              </a:rPr>
              <a:t>Assess delivered increments and adjust documentation as needed.</a:t>
            </a:r>
            <a:endParaRPr lang="en-US" sz="1600" dirty="0"/>
          </a:p>
        </p:txBody>
      </p:sp>
      <p:pic>
        <p:nvPicPr>
          <p:cNvPr id="13" name="Image 4" descr="preencoded.png"/>
          <p:cNvPicPr>
            <a:picLocks noChangeAspect="1"/>
          </p:cNvPicPr>
          <p:nvPr/>
        </p:nvPicPr>
        <p:blipFill>
          <a:blip r:embed="rId7"/>
          <a:stretch>
            <a:fillRect/>
          </a:stretch>
        </p:blipFill>
        <p:spPr>
          <a:xfrm>
            <a:off x="713065" y="6444972"/>
            <a:ext cx="1018699" cy="1222415"/>
          </a:xfrm>
          <a:prstGeom prst="rect">
            <a:avLst/>
          </a:prstGeom>
        </p:spPr>
      </p:pic>
      <p:sp>
        <p:nvSpPr>
          <p:cNvPr id="14" name="Text 7"/>
          <p:cNvSpPr/>
          <p:nvPr/>
        </p:nvSpPr>
        <p:spPr>
          <a:xfrm>
            <a:off x="2037278" y="6648688"/>
            <a:ext cx="2546747" cy="318254"/>
          </a:xfrm>
          <a:prstGeom prst="rect">
            <a:avLst/>
          </a:prstGeom>
          <a:noFill/>
          <a:ln/>
        </p:spPr>
        <p:txBody>
          <a:bodyPr wrap="none" lIns="0" tIns="0" rIns="0" bIns="0" rtlCol="0" anchor="t"/>
          <a:lstStyle/>
          <a:p>
            <a:pPr marL="0" indent="0" algn="l">
              <a:lnSpc>
                <a:spcPts val="2500"/>
              </a:lnSpc>
              <a:buNone/>
            </a:pPr>
            <a:r>
              <a:rPr lang="en-US" sz="2000" dirty="0">
                <a:solidFill>
                  <a:srgbClr val="404155"/>
                </a:solidFill>
                <a:latin typeface="Corben" pitchFamily="34" charset="0"/>
                <a:ea typeface="Corben" pitchFamily="34" charset="-122"/>
                <a:cs typeface="Corben" pitchFamily="34" charset="-120"/>
              </a:rPr>
              <a:t>Tangible Results</a:t>
            </a:r>
            <a:endParaRPr lang="en-US" sz="2000" dirty="0"/>
          </a:p>
        </p:txBody>
      </p:sp>
      <p:sp>
        <p:nvSpPr>
          <p:cNvPr id="15" name="Text 8"/>
          <p:cNvSpPr/>
          <p:nvPr/>
        </p:nvSpPr>
        <p:spPr>
          <a:xfrm>
            <a:off x="2037278" y="7089100"/>
            <a:ext cx="11880056" cy="325874"/>
          </a:xfrm>
          <a:prstGeom prst="rect">
            <a:avLst/>
          </a:prstGeom>
          <a:noFill/>
          <a:ln/>
        </p:spPr>
        <p:txBody>
          <a:bodyPr wrap="none" lIns="0" tIns="0" rIns="0" bIns="0" rtlCol="0" anchor="t"/>
          <a:lstStyle/>
          <a:p>
            <a:pPr marL="0" indent="0" algn="l">
              <a:lnSpc>
                <a:spcPts val="2550"/>
              </a:lnSpc>
              <a:buNone/>
            </a:pPr>
            <a:r>
              <a:rPr lang="en-US" sz="1600" dirty="0">
                <a:solidFill>
                  <a:srgbClr val="404155"/>
                </a:solidFill>
                <a:latin typeface="Nobile" pitchFamily="34" charset="0"/>
                <a:ea typeface="Nobile" pitchFamily="34" charset="-122"/>
                <a:cs typeface="Nobile" pitchFamily="34" charset="-120"/>
              </a:rPr>
              <a:t>Prioritize software that meets customer needs over paperwork.</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251109"/>
            <a:ext cx="6368891"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Customer Collaboration</a:t>
            </a:r>
            <a:endParaRPr lang="en-US" sz="4450" dirty="0"/>
          </a:p>
        </p:txBody>
      </p:sp>
      <p:sp>
        <p:nvSpPr>
          <p:cNvPr id="3" name="Text 1"/>
          <p:cNvSpPr/>
          <p:nvPr/>
        </p:nvSpPr>
        <p:spPr>
          <a:xfrm>
            <a:off x="1857256" y="2861548"/>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404155"/>
                </a:solidFill>
                <a:latin typeface="Corben" pitchFamily="34" charset="0"/>
                <a:ea typeface="Corben" pitchFamily="34" charset="-122"/>
                <a:cs typeface="Corben" pitchFamily="34" charset="-120"/>
              </a:rPr>
              <a:t>Concept</a:t>
            </a:r>
            <a:endParaRPr lang="en-US" sz="2200" dirty="0"/>
          </a:p>
        </p:txBody>
      </p:sp>
      <p:sp>
        <p:nvSpPr>
          <p:cNvPr id="4" name="Text 2"/>
          <p:cNvSpPr/>
          <p:nvPr/>
        </p:nvSpPr>
        <p:spPr>
          <a:xfrm>
            <a:off x="793790" y="3351967"/>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404155"/>
                </a:solidFill>
                <a:latin typeface="Nobile" pitchFamily="34" charset="0"/>
                <a:ea typeface="Nobile" pitchFamily="34" charset="-122"/>
                <a:cs typeface="Nobile" pitchFamily="34" charset="-120"/>
              </a:rPr>
              <a:t>Begin with high-level product concept</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226731" y="3176588"/>
            <a:ext cx="339328" cy="424220"/>
          </a:xfrm>
          <a:prstGeom prst="rect">
            <a:avLst/>
          </a:prstGeom>
        </p:spPr>
      </p:pic>
      <p:sp>
        <p:nvSpPr>
          <p:cNvPr id="7" name="Text 3"/>
          <p:cNvSpPr/>
          <p:nvPr/>
        </p:nvSpPr>
        <p:spPr>
          <a:xfrm>
            <a:off x="9937790" y="304299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Development</a:t>
            </a:r>
            <a:endParaRPr lang="en-US" sz="2200" dirty="0"/>
          </a:p>
        </p:txBody>
      </p:sp>
      <p:sp>
        <p:nvSpPr>
          <p:cNvPr id="8" name="Text 4"/>
          <p:cNvSpPr/>
          <p:nvPr/>
        </p:nvSpPr>
        <p:spPr>
          <a:xfrm>
            <a:off x="9937790" y="3533418"/>
            <a:ext cx="3898821"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Continuous iterative development</a:t>
            </a:r>
            <a:endParaRPr lang="en-US" sz="1750" dirty="0"/>
          </a:p>
        </p:txBody>
      </p:sp>
      <p:pic>
        <p:nvPicPr>
          <p:cNvPr id="9" name="Image 2" descr="preencoded.png"/>
          <p:cNvPicPr>
            <a:picLocks noChangeAspect="1"/>
          </p:cNvPicPr>
          <p:nvPr/>
        </p:nvPicPr>
        <p:blipFill>
          <a:blip r:embed="rId5"/>
          <a:stretch>
            <a:fillRect/>
          </a:stretch>
        </p:blipFill>
        <p:spPr>
          <a:xfrm>
            <a:off x="5032653" y="241351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8452604" y="3565088"/>
            <a:ext cx="339328" cy="424220"/>
          </a:xfrm>
          <a:prstGeom prst="rect">
            <a:avLst/>
          </a:prstGeom>
        </p:spPr>
      </p:pic>
      <p:sp>
        <p:nvSpPr>
          <p:cNvPr id="11" name="Text 5"/>
          <p:cNvSpPr/>
          <p:nvPr/>
        </p:nvSpPr>
        <p:spPr>
          <a:xfrm>
            <a:off x="9937790" y="549556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Feedback</a:t>
            </a:r>
            <a:endParaRPr lang="en-US" sz="2200" dirty="0"/>
          </a:p>
        </p:txBody>
      </p:sp>
      <p:sp>
        <p:nvSpPr>
          <p:cNvPr id="12" name="Text 6"/>
          <p:cNvSpPr/>
          <p:nvPr/>
        </p:nvSpPr>
        <p:spPr>
          <a:xfrm>
            <a:off x="9937790" y="5985986"/>
            <a:ext cx="3898821"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Direct customer feedback loop</a:t>
            </a:r>
            <a:endParaRPr lang="en-US" sz="1750" dirty="0"/>
          </a:p>
        </p:txBody>
      </p:sp>
      <p:pic>
        <p:nvPicPr>
          <p:cNvPr id="13" name="Image 4" descr="preencoded.png"/>
          <p:cNvPicPr>
            <a:picLocks noChangeAspect="1"/>
          </p:cNvPicPr>
          <p:nvPr/>
        </p:nvPicPr>
        <p:blipFill>
          <a:blip r:embed="rId7"/>
          <a:stretch>
            <a:fillRect/>
          </a:stretch>
        </p:blipFill>
        <p:spPr>
          <a:xfrm>
            <a:off x="5032653" y="241351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8064103" y="5790962"/>
            <a:ext cx="339328" cy="424220"/>
          </a:xfrm>
          <a:prstGeom prst="rect">
            <a:avLst/>
          </a:prstGeom>
        </p:spPr>
      </p:pic>
      <p:sp>
        <p:nvSpPr>
          <p:cNvPr id="15" name="Text 7"/>
          <p:cNvSpPr/>
          <p:nvPr/>
        </p:nvSpPr>
        <p:spPr>
          <a:xfrm>
            <a:off x="1857256" y="5314117"/>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404155"/>
                </a:solidFill>
                <a:latin typeface="Corben" pitchFamily="34" charset="0"/>
                <a:ea typeface="Corben" pitchFamily="34" charset="-122"/>
                <a:cs typeface="Corben" pitchFamily="34" charset="-120"/>
              </a:rPr>
              <a:t>Refinement</a:t>
            </a:r>
            <a:endParaRPr lang="en-US" sz="2200" dirty="0"/>
          </a:p>
        </p:txBody>
      </p:sp>
      <p:sp>
        <p:nvSpPr>
          <p:cNvPr id="16" name="Text 8"/>
          <p:cNvSpPr/>
          <p:nvPr/>
        </p:nvSpPr>
        <p:spPr>
          <a:xfrm>
            <a:off x="793790" y="5804535"/>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404155"/>
                </a:solidFill>
                <a:latin typeface="Nobile" pitchFamily="34" charset="0"/>
                <a:ea typeface="Nobile" pitchFamily="34" charset="-122"/>
                <a:cs typeface="Nobile" pitchFamily="34" charset="-120"/>
              </a:rPr>
              <a:t>Adjust to meet customer expectations</a:t>
            </a:r>
            <a:endParaRPr lang="en-US" sz="1750" dirty="0"/>
          </a:p>
        </p:txBody>
      </p:sp>
      <p:pic>
        <p:nvPicPr>
          <p:cNvPr id="17" name="Image 6" descr="preencoded.png"/>
          <p:cNvPicPr>
            <a:picLocks noChangeAspect="1"/>
          </p:cNvPicPr>
          <p:nvPr/>
        </p:nvPicPr>
        <p:blipFill>
          <a:blip r:embed="rId9"/>
          <a:stretch>
            <a:fillRect/>
          </a:stretch>
        </p:blipFill>
        <p:spPr>
          <a:xfrm>
            <a:off x="5032653" y="2413516"/>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5838230" y="5402461"/>
            <a:ext cx="339328" cy="4242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296233"/>
            <a:ext cx="5963603"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Responding to Change</a:t>
            </a:r>
            <a:endParaRPr lang="en-US" sz="4450" dirty="0"/>
          </a:p>
        </p:txBody>
      </p:sp>
      <p:pic>
        <p:nvPicPr>
          <p:cNvPr id="3" name="Image 0" descr="preencoded.png"/>
          <p:cNvPicPr>
            <a:picLocks noChangeAspect="1"/>
          </p:cNvPicPr>
          <p:nvPr/>
        </p:nvPicPr>
        <p:blipFill>
          <a:blip r:embed="rId3"/>
          <a:stretch>
            <a:fillRect/>
          </a:stretch>
        </p:blipFill>
        <p:spPr>
          <a:xfrm>
            <a:off x="793790" y="2458641"/>
            <a:ext cx="4593312" cy="2838807"/>
          </a:xfrm>
          <a:prstGeom prst="rect">
            <a:avLst/>
          </a:prstGeom>
        </p:spPr>
      </p:pic>
      <p:sp>
        <p:nvSpPr>
          <p:cNvPr id="4" name="Text 1"/>
          <p:cNvSpPr/>
          <p:nvPr/>
        </p:nvSpPr>
        <p:spPr>
          <a:xfrm>
            <a:off x="793790" y="558093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Traditional Approach</a:t>
            </a:r>
            <a:endParaRPr lang="en-US" sz="2200" dirty="0"/>
          </a:p>
        </p:txBody>
      </p:sp>
      <p:sp>
        <p:nvSpPr>
          <p:cNvPr id="5" name="Text 2"/>
          <p:cNvSpPr/>
          <p:nvPr/>
        </p:nvSpPr>
        <p:spPr>
          <a:xfrm>
            <a:off x="793790" y="6071354"/>
            <a:ext cx="6379607"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Static roadmap with rigid adherence to plan</a:t>
            </a:r>
            <a:endParaRPr lang="en-US" sz="1750" dirty="0"/>
          </a:p>
        </p:txBody>
      </p:sp>
      <p:sp>
        <p:nvSpPr>
          <p:cNvPr id="6" name="Text 3"/>
          <p:cNvSpPr/>
          <p:nvPr/>
        </p:nvSpPr>
        <p:spPr>
          <a:xfrm>
            <a:off x="793790" y="6570345"/>
            <a:ext cx="6379607"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Resistance to change, inefficient for evolving needs</a:t>
            </a:r>
            <a:endParaRPr lang="en-US" sz="1750" dirty="0"/>
          </a:p>
        </p:txBody>
      </p:sp>
      <p:pic>
        <p:nvPicPr>
          <p:cNvPr id="7" name="Image 1" descr="preencoded.png"/>
          <p:cNvPicPr>
            <a:picLocks noChangeAspect="1"/>
          </p:cNvPicPr>
          <p:nvPr/>
        </p:nvPicPr>
        <p:blipFill>
          <a:blip r:embed="rId4"/>
          <a:stretch>
            <a:fillRect/>
          </a:stretch>
        </p:blipFill>
        <p:spPr>
          <a:xfrm>
            <a:off x="7456884" y="2458641"/>
            <a:ext cx="4593312" cy="2838807"/>
          </a:xfrm>
          <a:prstGeom prst="rect">
            <a:avLst/>
          </a:prstGeom>
        </p:spPr>
      </p:pic>
      <p:sp>
        <p:nvSpPr>
          <p:cNvPr id="8" name="Text 4"/>
          <p:cNvSpPr/>
          <p:nvPr/>
        </p:nvSpPr>
        <p:spPr>
          <a:xfrm>
            <a:off x="7456884" y="558093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Agile Approach</a:t>
            </a:r>
            <a:endParaRPr lang="en-US" sz="2200" dirty="0"/>
          </a:p>
        </p:txBody>
      </p:sp>
      <p:sp>
        <p:nvSpPr>
          <p:cNvPr id="9" name="Text 5"/>
          <p:cNvSpPr/>
          <p:nvPr/>
        </p:nvSpPr>
        <p:spPr>
          <a:xfrm>
            <a:off x="7456884" y="6071354"/>
            <a:ext cx="6379726"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Flexible roadmap with ability to pivot</a:t>
            </a:r>
            <a:endParaRPr lang="en-US" sz="1750" dirty="0"/>
          </a:p>
        </p:txBody>
      </p:sp>
      <p:sp>
        <p:nvSpPr>
          <p:cNvPr id="10" name="Text 6"/>
          <p:cNvSpPr/>
          <p:nvPr/>
        </p:nvSpPr>
        <p:spPr>
          <a:xfrm>
            <a:off x="7456884" y="6570345"/>
            <a:ext cx="6379726"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Regular updates and adaptation to changing requirements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486983"/>
            <a:ext cx="5749528"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The Twelve Principles</a:t>
            </a:r>
            <a:endParaRPr lang="en-US" sz="4450" dirty="0"/>
          </a:p>
        </p:txBody>
      </p:sp>
      <p:sp>
        <p:nvSpPr>
          <p:cNvPr id="4" name="Shape 1"/>
          <p:cNvSpPr/>
          <p:nvPr/>
        </p:nvSpPr>
        <p:spPr>
          <a:xfrm>
            <a:off x="793790" y="4535924"/>
            <a:ext cx="510302" cy="510302"/>
          </a:xfrm>
          <a:prstGeom prst="roundRect">
            <a:avLst>
              <a:gd name="adj" fmla="val 18669"/>
            </a:avLst>
          </a:prstGeom>
          <a:solidFill>
            <a:srgbClr val="D2D9F9"/>
          </a:solidFill>
          <a:ln w="7620">
            <a:solidFill>
              <a:srgbClr val="B8BFDF"/>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878860" y="4578429"/>
            <a:ext cx="340162" cy="425291"/>
          </a:xfrm>
          <a:prstGeom prst="rect">
            <a:avLst/>
          </a:prstGeom>
        </p:spPr>
      </p:pic>
      <p:sp>
        <p:nvSpPr>
          <p:cNvPr id="6" name="Text 2"/>
          <p:cNvSpPr/>
          <p:nvPr/>
        </p:nvSpPr>
        <p:spPr>
          <a:xfrm>
            <a:off x="1530906" y="461379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Early Value Delivery</a:t>
            </a:r>
            <a:endParaRPr lang="en-US" sz="2200" dirty="0"/>
          </a:p>
        </p:txBody>
      </p:sp>
      <p:sp>
        <p:nvSpPr>
          <p:cNvPr id="7" name="Text 3"/>
          <p:cNvSpPr/>
          <p:nvPr/>
        </p:nvSpPr>
        <p:spPr>
          <a:xfrm>
            <a:off x="1530906" y="5104209"/>
            <a:ext cx="5642610"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Deliver valuable software frequently, from weeks to months.</a:t>
            </a:r>
            <a:endParaRPr lang="en-US" sz="1750" dirty="0"/>
          </a:p>
        </p:txBody>
      </p:sp>
      <p:sp>
        <p:nvSpPr>
          <p:cNvPr id="8" name="Shape 4"/>
          <p:cNvSpPr/>
          <p:nvPr/>
        </p:nvSpPr>
        <p:spPr>
          <a:xfrm>
            <a:off x="7457003" y="4535924"/>
            <a:ext cx="510302" cy="510302"/>
          </a:xfrm>
          <a:prstGeom prst="roundRect">
            <a:avLst>
              <a:gd name="adj" fmla="val 18669"/>
            </a:avLst>
          </a:prstGeom>
          <a:solidFill>
            <a:srgbClr val="D2D9F9"/>
          </a:solidFill>
          <a:ln w="7620">
            <a:solidFill>
              <a:srgbClr val="B8BFDF"/>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7542074" y="4578429"/>
            <a:ext cx="340162" cy="425291"/>
          </a:xfrm>
          <a:prstGeom prst="rect">
            <a:avLst/>
          </a:prstGeom>
        </p:spPr>
      </p:pic>
      <p:sp>
        <p:nvSpPr>
          <p:cNvPr id="10" name="Text 5"/>
          <p:cNvSpPr/>
          <p:nvPr/>
        </p:nvSpPr>
        <p:spPr>
          <a:xfrm>
            <a:off x="8194119" y="4613791"/>
            <a:ext cx="3058120"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Self-Organizing Teams</a:t>
            </a:r>
            <a:endParaRPr lang="en-US" sz="2200" dirty="0"/>
          </a:p>
        </p:txBody>
      </p:sp>
      <p:sp>
        <p:nvSpPr>
          <p:cNvPr id="11" name="Text 6"/>
          <p:cNvSpPr/>
          <p:nvPr/>
        </p:nvSpPr>
        <p:spPr>
          <a:xfrm>
            <a:off x="8194119" y="5104209"/>
            <a:ext cx="5642610"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Empower teams to organize themselves for best results.</a:t>
            </a:r>
            <a:endParaRPr lang="en-US" sz="1750" dirty="0"/>
          </a:p>
        </p:txBody>
      </p:sp>
      <p:sp>
        <p:nvSpPr>
          <p:cNvPr id="12" name="Shape 7"/>
          <p:cNvSpPr/>
          <p:nvPr/>
        </p:nvSpPr>
        <p:spPr>
          <a:xfrm>
            <a:off x="793790" y="6283643"/>
            <a:ext cx="510302" cy="510302"/>
          </a:xfrm>
          <a:prstGeom prst="roundRect">
            <a:avLst>
              <a:gd name="adj" fmla="val 18669"/>
            </a:avLst>
          </a:prstGeom>
          <a:solidFill>
            <a:srgbClr val="D2D9F9"/>
          </a:solidFill>
          <a:ln w="7620">
            <a:solidFill>
              <a:srgbClr val="B8BFDF"/>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878860" y="6326148"/>
            <a:ext cx="340162" cy="425291"/>
          </a:xfrm>
          <a:prstGeom prst="rect">
            <a:avLst/>
          </a:prstGeom>
        </p:spPr>
      </p:pic>
      <p:sp>
        <p:nvSpPr>
          <p:cNvPr id="14" name="Text 8"/>
          <p:cNvSpPr/>
          <p:nvPr/>
        </p:nvSpPr>
        <p:spPr>
          <a:xfrm>
            <a:off x="1530906" y="6361509"/>
            <a:ext cx="3874056"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Transparent Communication</a:t>
            </a:r>
            <a:endParaRPr lang="en-US" sz="2200" dirty="0"/>
          </a:p>
        </p:txBody>
      </p:sp>
      <p:sp>
        <p:nvSpPr>
          <p:cNvPr id="15" name="Text 9"/>
          <p:cNvSpPr/>
          <p:nvPr/>
        </p:nvSpPr>
        <p:spPr>
          <a:xfrm>
            <a:off x="1530906" y="6851928"/>
            <a:ext cx="5642610"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Foster open dialogue between all stakeholders.</a:t>
            </a:r>
            <a:endParaRPr lang="en-US" sz="1750" dirty="0"/>
          </a:p>
        </p:txBody>
      </p:sp>
      <p:sp>
        <p:nvSpPr>
          <p:cNvPr id="16" name="Shape 10"/>
          <p:cNvSpPr/>
          <p:nvPr/>
        </p:nvSpPr>
        <p:spPr>
          <a:xfrm>
            <a:off x="7457003" y="6283643"/>
            <a:ext cx="510302" cy="510302"/>
          </a:xfrm>
          <a:prstGeom prst="roundRect">
            <a:avLst>
              <a:gd name="adj" fmla="val 18669"/>
            </a:avLst>
          </a:prstGeom>
          <a:solidFill>
            <a:srgbClr val="D2D9F9"/>
          </a:solidFill>
          <a:ln w="7620">
            <a:solidFill>
              <a:srgbClr val="B8BFDF"/>
            </a:solidFill>
            <a:prstDash val="solid"/>
          </a:ln>
        </p:spPr>
        <p:txBody>
          <a:bodyPr/>
          <a:lstStyle/>
          <a:p>
            <a:endParaRPr lang="en-US"/>
          </a:p>
        </p:txBody>
      </p:sp>
      <p:pic>
        <p:nvPicPr>
          <p:cNvPr id="17" name="Image 4" descr="preencoded.png"/>
          <p:cNvPicPr>
            <a:picLocks noChangeAspect="1"/>
          </p:cNvPicPr>
          <p:nvPr/>
        </p:nvPicPr>
        <p:blipFill>
          <a:blip r:embed="rId7"/>
          <a:stretch>
            <a:fillRect/>
          </a:stretch>
        </p:blipFill>
        <p:spPr>
          <a:xfrm>
            <a:off x="7542074" y="6326148"/>
            <a:ext cx="340162" cy="425291"/>
          </a:xfrm>
          <a:prstGeom prst="rect">
            <a:avLst/>
          </a:prstGeom>
        </p:spPr>
      </p:pic>
      <p:sp>
        <p:nvSpPr>
          <p:cNvPr id="18" name="Text 11"/>
          <p:cNvSpPr/>
          <p:nvPr/>
        </p:nvSpPr>
        <p:spPr>
          <a:xfrm>
            <a:off x="8194119" y="6361509"/>
            <a:ext cx="3425547"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Continuous Improvement</a:t>
            </a:r>
            <a:endParaRPr lang="en-US" sz="2200" dirty="0"/>
          </a:p>
        </p:txBody>
      </p:sp>
      <p:sp>
        <p:nvSpPr>
          <p:cNvPr id="19" name="Text 12"/>
          <p:cNvSpPr/>
          <p:nvPr/>
        </p:nvSpPr>
        <p:spPr>
          <a:xfrm>
            <a:off x="8194119" y="6851928"/>
            <a:ext cx="5642610"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Regularly reflect and adjust to become more effective.</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749617"/>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Impact of Agility</a:t>
            </a:r>
            <a:endParaRPr lang="en-US" sz="4450" dirty="0"/>
          </a:p>
        </p:txBody>
      </p:sp>
      <p:sp>
        <p:nvSpPr>
          <p:cNvPr id="3" name="Shape 1"/>
          <p:cNvSpPr/>
          <p:nvPr/>
        </p:nvSpPr>
        <p:spPr>
          <a:xfrm>
            <a:off x="793790" y="1912025"/>
            <a:ext cx="1630323" cy="1306949"/>
          </a:xfrm>
          <a:prstGeom prst="roundRect">
            <a:avLst>
              <a:gd name="adj" fmla="val 7289"/>
            </a:avLst>
          </a:prstGeom>
          <a:solidFill>
            <a:srgbClr val="D2D9F9"/>
          </a:solidFill>
          <a:ln w="7620">
            <a:solidFill>
              <a:srgbClr val="B8BFDF"/>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449467" y="2366129"/>
            <a:ext cx="318968" cy="398621"/>
          </a:xfrm>
          <a:prstGeom prst="rect">
            <a:avLst/>
          </a:prstGeom>
        </p:spPr>
      </p:pic>
      <p:sp>
        <p:nvSpPr>
          <p:cNvPr id="5" name="Text 2"/>
          <p:cNvSpPr/>
          <p:nvPr/>
        </p:nvSpPr>
        <p:spPr>
          <a:xfrm>
            <a:off x="2650927" y="213883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Speed</a:t>
            </a:r>
            <a:endParaRPr lang="en-US" sz="2200" dirty="0"/>
          </a:p>
        </p:txBody>
      </p:sp>
      <p:sp>
        <p:nvSpPr>
          <p:cNvPr id="6" name="Text 3"/>
          <p:cNvSpPr/>
          <p:nvPr/>
        </p:nvSpPr>
        <p:spPr>
          <a:xfrm>
            <a:off x="2650927" y="2629257"/>
            <a:ext cx="3473887"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Unprecedented delivery velocity</a:t>
            </a:r>
            <a:endParaRPr lang="en-US" sz="1750" dirty="0"/>
          </a:p>
        </p:txBody>
      </p:sp>
      <p:sp>
        <p:nvSpPr>
          <p:cNvPr id="7" name="Shape 4"/>
          <p:cNvSpPr/>
          <p:nvPr/>
        </p:nvSpPr>
        <p:spPr>
          <a:xfrm>
            <a:off x="2537460" y="3203734"/>
            <a:ext cx="11185803" cy="15240"/>
          </a:xfrm>
          <a:prstGeom prst="roundRect">
            <a:avLst>
              <a:gd name="adj" fmla="val 625116"/>
            </a:avLst>
          </a:prstGeom>
          <a:solidFill>
            <a:srgbClr val="B8BFDF"/>
          </a:solidFill>
          <a:ln/>
        </p:spPr>
        <p:txBody>
          <a:bodyPr/>
          <a:lstStyle/>
          <a:p>
            <a:endParaRPr lang="en-US"/>
          </a:p>
        </p:txBody>
      </p:sp>
      <p:sp>
        <p:nvSpPr>
          <p:cNvPr id="8" name="Shape 5"/>
          <p:cNvSpPr/>
          <p:nvPr/>
        </p:nvSpPr>
        <p:spPr>
          <a:xfrm>
            <a:off x="793790" y="3332321"/>
            <a:ext cx="3260646" cy="1306949"/>
          </a:xfrm>
          <a:prstGeom prst="roundRect">
            <a:avLst>
              <a:gd name="adj" fmla="val 7289"/>
            </a:avLst>
          </a:prstGeom>
          <a:solidFill>
            <a:srgbClr val="D2D9F9"/>
          </a:solidFill>
          <a:ln w="7620">
            <a:solidFill>
              <a:srgbClr val="B8BFDF"/>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264569" y="3786426"/>
            <a:ext cx="318968" cy="398621"/>
          </a:xfrm>
          <a:prstGeom prst="rect">
            <a:avLst/>
          </a:prstGeom>
        </p:spPr>
      </p:pic>
      <p:sp>
        <p:nvSpPr>
          <p:cNvPr id="10" name="Text 6"/>
          <p:cNvSpPr/>
          <p:nvPr/>
        </p:nvSpPr>
        <p:spPr>
          <a:xfrm>
            <a:off x="4281249" y="355913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Adaptability</a:t>
            </a:r>
            <a:endParaRPr lang="en-US" sz="2200" dirty="0"/>
          </a:p>
        </p:txBody>
      </p:sp>
      <p:sp>
        <p:nvSpPr>
          <p:cNvPr id="11" name="Text 7"/>
          <p:cNvSpPr/>
          <p:nvPr/>
        </p:nvSpPr>
        <p:spPr>
          <a:xfrm>
            <a:off x="4281249" y="4049554"/>
            <a:ext cx="3793927"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Embracing uncertainty and change</a:t>
            </a:r>
            <a:endParaRPr lang="en-US" sz="1750" dirty="0"/>
          </a:p>
        </p:txBody>
      </p:sp>
      <p:sp>
        <p:nvSpPr>
          <p:cNvPr id="12" name="Shape 8"/>
          <p:cNvSpPr/>
          <p:nvPr/>
        </p:nvSpPr>
        <p:spPr>
          <a:xfrm>
            <a:off x="4167783" y="4624030"/>
            <a:ext cx="9555480" cy="15240"/>
          </a:xfrm>
          <a:prstGeom prst="roundRect">
            <a:avLst>
              <a:gd name="adj" fmla="val 625116"/>
            </a:avLst>
          </a:prstGeom>
          <a:solidFill>
            <a:srgbClr val="B8BFDF"/>
          </a:solidFill>
          <a:ln/>
        </p:spPr>
        <p:txBody>
          <a:bodyPr/>
          <a:lstStyle/>
          <a:p>
            <a:endParaRPr lang="en-US"/>
          </a:p>
        </p:txBody>
      </p:sp>
      <p:sp>
        <p:nvSpPr>
          <p:cNvPr id="13" name="Shape 9"/>
          <p:cNvSpPr/>
          <p:nvPr/>
        </p:nvSpPr>
        <p:spPr>
          <a:xfrm>
            <a:off x="793790" y="4752618"/>
            <a:ext cx="4890968" cy="1306949"/>
          </a:xfrm>
          <a:prstGeom prst="roundRect">
            <a:avLst>
              <a:gd name="adj" fmla="val 7289"/>
            </a:avLst>
          </a:prstGeom>
          <a:solidFill>
            <a:srgbClr val="D2D9F9"/>
          </a:solidFill>
          <a:ln w="7620">
            <a:solidFill>
              <a:srgbClr val="B8BFDF"/>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079790" y="5206722"/>
            <a:ext cx="318968" cy="398621"/>
          </a:xfrm>
          <a:prstGeom prst="rect">
            <a:avLst/>
          </a:prstGeom>
        </p:spPr>
      </p:pic>
      <p:sp>
        <p:nvSpPr>
          <p:cNvPr id="15" name="Text 10"/>
          <p:cNvSpPr/>
          <p:nvPr/>
        </p:nvSpPr>
        <p:spPr>
          <a:xfrm>
            <a:off x="5911572" y="497943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Efficiency</a:t>
            </a:r>
            <a:endParaRPr lang="en-US" sz="2200" dirty="0"/>
          </a:p>
        </p:txBody>
      </p:sp>
      <p:sp>
        <p:nvSpPr>
          <p:cNvPr id="16" name="Text 11"/>
          <p:cNvSpPr/>
          <p:nvPr/>
        </p:nvSpPr>
        <p:spPr>
          <a:xfrm>
            <a:off x="5911572" y="5469850"/>
            <a:ext cx="4822269"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Optimized processes and resource utilization</a:t>
            </a:r>
            <a:endParaRPr lang="en-US" sz="1750" dirty="0"/>
          </a:p>
        </p:txBody>
      </p:sp>
      <p:sp>
        <p:nvSpPr>
          <p:cNvPr id="17" name="Shape 12"/>
          <p:cNvSpPr/>
          <p:nvPr/>
        </p:nvSpPr>
        <p:spPr>
          <a:xfrm>
            <a:off x="5798106" y="6044327"/>
            <a:ext cx="7925157" cy="15240"/>
          </a:xfrm>
          <a:prstGeom prst="roundRect">
            <a:avLst>
              <a:gd name="adj" fmla="val 625116"/>
            </a:avLst>
          </a:prstGeom>
          <a:solidFill>
            <a:srgbClr val="B8BFDF"/>
          </a:solidFill>
          <a:ln/>
        </p:spPr>
        <p:txBody>
          <a:bodyPr/>
          <a:lstStyle/>
          <a:p>
            <a:endParaRPr lang="en-US"/>
          </a:p>
        </p:txBody>
      </p:sp>
      <p:sp>
        <p:nvSpPr>
          <p:cNvPr id="18" name="Shape 13"/>
          <p:cNvSpPr/>
          <p:nvPr/>
        </p:nvSpPr>
        <p:spPr>
          <a:xfrm>
            <a:off x="793790" y="6172914"/>
            <a:ext cx="6521410" cy="1306949"/>
          </a:xfrm>
          <a:prstGeom prst="roundRect">
            <a:avLst>
              <a:gd name="adj" fmla="val 7289"/>
            </a:avLst>
          </a:prstGeom>
          <a:solidFill>
            <a:srgbClr val="D2D9F9"/>
          </a:solidFill>
          <a:ln w="7620">
            <a:solidFill>
              <a:srgbClr val="B8BFDF"/>
            </a:solidFill>
            <a:prstDash val="solid"/>
          </a:ln>
        </p:spPr>
        <p:txBody>
          <a:bodyPr/>
          <a:lstStyle/>
          <a:p>
            <a:endParaRPr lang="en-US"/>
          </a:p>
        </p:txBody>
      </p:sp>
      <p:pic>
        <p:nvPicPr>
          <p:cNvPr id="19" name="Image 3" descr="preencoded.png"/>
          <p:cNvPicPr>
            <a:picLocks noChangeAspect="1"/>
          </p:cNvPicPr>
          <p:nvPr/>
        </p:nvPicPr>
        <p:blipFill>
          <a:blip r:embed="rId6"/>
          <a:stretch>
            <a:fillRect/>
          </a:stretch>
        </p:blipFill>
        <p:spPr>
          <a:xfrm>
            <a:off x="3895011" y="6627019"/>
            <a:ext cx="318968" cy="398621"/>
          </a:xfrm>
          <a:prstGeom prst="rect">
            <a:avLst/>
          </a:prstGeom>
        </p:spPr>
      </p:pic>
      <p:sp>
        <p:nvSpPr>
          <p:cNvPr id="20" name="Text 14"/>
          <p:cNvSpPr/>
          <p:nvPr/>
        </p:nvSpPr>
        <p:spPr>
          <a:xfrm>
            <a:off x="7542014" y="639972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Satisfaction</a:t>
            </a:r>
            <a:endParaRPr lang="en-US" sz="2200" dirty="0"/>
          </a:p>
        </p:txBody>
      </p:sp>
      <p:sp>
        <p:nvSpPr>
          <p:cNvPr id="21" name="Text 15"/>
          <p:cNvSpPr/>
          <p:nvPr/>
        </p:nvSpPr>
        <p:spPr>
          <a:xfrm>
            <a:off x="7542014" y="6890147"/>
            <a:ext cx="4579977"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Improved customer and team experiences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555</Words>
  <Application>Microsoft Office PowerPoint</Application>
  <PresentationFormat>Custom</PresentationFormat>
  <Paragraphs>112</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Nobile Bold</vt:lpstr>
      <vt:lpstr>Nobile</vt:lpstr>
      <vt:lpstr>Nobile Medium</vt:lpstr>
      <vt:lpstr>Corben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2025-04-29T16:21:41Z</dcterms:created>
  <dcterms:modified xsi:type="dcterms:W3CDTF">2025-04-29T17:03:08Z</dcterms:modified>
</cp:coreProperties>
</file>