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4630400" cy="8229600"/>
  <p:notesSz cx="8229600" cy="14630400"/>
  <p:embeddedFontLst>
    <p:embeddedFont>
      <p:font typeface="DM Sans Medium" pitchFamily="2" charset="0"/>
      <p:regular r:id="rId15"/>
    </p:embeddedFont>
    <p:embeddedFont>
      <p:font typeface="Inter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94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904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anagingprojectstheagileway.com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-status.com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linkedin.com/help/linkedin/ask/TS-Hacked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313861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When Your LinkedIn Profile Disappears: A Recovery Guide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6280190" y="3851672"/>
            <a:ext cx="75564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comprehensive guide to help you respond effectively when your LinkedIn profile is compromised or suddenly disappears.</a:t>
            </a: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6280190" y="4709993"/>
            <a:ext cx="75564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#CyberSecurity #LinkedInTips #OnlineSafety #DigitalIdentity #ProfessionalBrand #ManagingProjectsTheAgileWay</a:t>
            </a:r>
            <a:endParaRPr lang="en-US" sz="1550" dirty="0"/>
          </a:p>
        </p:txBody>
      </p:sp>
      <p:sp>
        <p:nvSpPr>
          <p:cNvPr id="6" name="Shape 3"/>
          <p:cNvSpPr/>
          <p:nvPr/>
        </p:nvSpPr>
        <p:spPr>
          <a:xfrm>
            <a:off x="6280190" y="5583198"/>
            <a:ext cx="317540" cy="317540"/>
          </a:xfrm>
          <a:prstGeom prst="roundRect">
            <a:avLst>
              <a:gd name="adj" fmla="val 28793492"/>
            </a:avLst>
          </a:prstGeom>
          <a:solidFill>
            <a:srgbClr val="7BCC95"/>
          </a:solidFill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356509" y="5693212"/>
            <a:ext cx="164902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38383C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kW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6696908" y="5568315"/>
            <a:ext cx="5641396" cy="1247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by Kimberly Wiethoff</a:t>
            </a:r>
          </a:p>
          <a:p>
            <a:pPr>
              <a:lnSpc>
                <a:spcPts val="2700"/>
              </a:lnSpc>
            </a:pPr>
            <a:r>
              <a:rPr lang="en-US" sz="2000" dirty="0">
                <a:hlinkClick r:id="rId4"/>
              </a:rPr>
              <a:t>Managing Projects The Agile Way</a:t>
            </a:r>
            <a:endParaRPr lang="en-US" sz="1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33600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7474" y="2998232"/>
            <a:ext cx="7690128" cy="5840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50"/>
              </a:lnSpc>
              <a:buNone/>
            </a:pPr>
            <a:r>
              <a:rPr lang="en-US" sz="36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Preventive Measures for the Future</a:t>
            </a:r>
            <a:endParaRPr lang="en-US" sz="36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474" y="3862507"/>
            <a:ext cx="280273" cy="28027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47474" y="4329589"/>
            <a:ext cx="2671524" cy="29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Use Complex Passwords</a:t>
            </a:r>
            <a:endParaRPr lang="en-US" sz="1800" dirty="0"/>
          </a:p>
        </p:txBody>
      </p:sp>
      <p:sp>
        <p:nvSpPr>
          <p:cNvPr id="6" name="Text 2"/>
          <p:cNvSpPr/>
          <p:nvPr/>
        </p:nvSpPr>
        <p:spPr>
          <a:xfrm>
            <a:off x="747474" y="4733568"/>
            <a:ext cx="6450925" cy="5981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Create unique, strong passwords for each of your professional accounts. Avoid using the same password across multiple platforms.</a:t>
            </a:r>
            <a:endParaRPr lang="en-US" sz="14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2000" y="3862507"/>
            <a:ext cx="280273" cy="28027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432000" y="4329589"/>
            <a:ext cx="2548057" cy="29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Enable 2FA Everywhere</a:t>
            </a:r>
            <a:endParaRPr lang="en-US" sz="1800" dirty="0"/>
          </a:p>
        </p:txBody>
      </p:sp>
      <p:sp>
        <p:nvSpPr>
          <p:cNvPr id="9" name="Text 4"/>
          <p:cNvSpPr/>
          <p:nvPr/>
        </p:nvSpPr>
        <p:spPr>
          <a:xfrm>
            <a:off x="7432000" y="4733568"/>
            <a:ext cx="6450925" cy="5981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Two-factor authentication adds a critical second layer of security to prevent unauthorized access even if your password is compromised.</a:t>
            </a:r>
            <a:endParaRPr lang="en-US" sz="14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474" y="5798939"/>
            <a:ext cx="280273" cy="28027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47474" y="6266021"/>
            <a:ext cx="2336006" cy="29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Backup Your Profile</a:t>
            </a:r>
            <a:endParaRPr lang="en-US" sz="1800" dirty="0"/>
          </a:p>
        </p:txBody>
      </p:sp>
      <p:sp>
        <p:nvSpPr>
          <p:cNvPr id="12" name="Text 6"/>
          <p:cNvSpPr/>
          <p:nvPr/>
        </p:nvSpPr>
        <p:spPr>
          <a:xfrm>
            <a:off x="747474" y="6670000"/>
            <a:ext cx="6450925" cy="8972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Regularly download a copy of your LinkedIn data (under Privacy &amp; Settings) to ensure you have a recent backup of your connections and content.</a:t>
            </a:r>
            <a:endParaRPr lang="en-US" sz="14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32000" y="5798939"/>
            <a:ext cx="280273" cy="280273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432000" y="6266021"/>
            <a:ext cx="2408634" cy="29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Monitor Login Activity</a:t>
            </a:r>
            <a:endParaRPr lang="en-US" sz="1800" dirty="0"/>
          </a:p>
        </p:txBody>
      </p:sp>
      <p:sp>
        <p:nvSpPr>
          <p:cNvPr id="15" name="Text 8"/>
          <p:cNvSpPr/>
          <p:nvPr/>
        </p:nvSpPr>
        <p:spPr>
          <a:xfrm>
            <a:off x="7432000" y="6670000"/>
            <a:ext cx="6450925" cy="5981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Periodically check the "Where you're signed in" section of LinkedIn to review and remove any suspicious session activity.</a:t>
            </a:r>
            <a:endParaRPr lang="en-US" sz="14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53465"/>
            <a:ext cx="1076563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The Impact of a Compromised LinkedIn Profile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1971675" y="2366843"/>
            <a:ext cx="276332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Professional Reputation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793790" y="2796064"/>
            <a:ext cx="3941207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Hackers may post inappropriate content or send spam to your connections, potentially damaging your professional image.</a:t>
            </a:r>
            <a:endParaRPr lang="en-US" sz="15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070378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6766" y="3037463"/>
            <a:ext cx="296942" cy="37111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895284" y="252567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Job Opportunities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9895284" y="2954893"/>
            <a:ext cx="3941326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Recruiters and hiring managers who can't find your profile may move on to other candidates, affecting your job prospects.</a:t>
            </a:r>
            <a:endParaRPr lang="en-US" sz="15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070378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96335" y="3037463"/>
            <a:ext cx="296942" cy="37111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895284" y="4956929"/>
            <a:ext cx="2529721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Network Connections</a:t>
            </a:r>
            <a:endParaRPr lang="en-US" sz="1950" dirty="0"/>
          </a:p>
        </p:txBody>
      </p:sp>
      <p:sp>
        <p:nvSpPr>
          <p:cNvPr id="12" name="Text 6"/>
          <p:cNvSpPr/>
          <p:nvPr/>
        </p:nvSpPr>
        <p:spPr>
          <a:xfrm>
            <a:off x="9895284" y="5386149"/>
            <a:ext cx="3941326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Years of carefully cultivated professional relationships may be temporarily or permanently disrupted.</a:t>
            </a:r>
            <a:endParaRPr lang="en-US" sz="15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070378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6335" y="5297031"/>
            <a:ext cx="296942" cy="371118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2254091" y="495692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Personal Security</a:t>
            </a:r>
            <a:endParaRPr lang="en-US" sz="1950" dirty="0"/>
          </a:p>
        </p:txBody>
      </p:sp>
      <p:sp>
        <p:nvSpPr>
          <p:cNvPr id="16" name="Text 8"/>
          <p:cNvSpPr/>
          <p:nvPr/>
        </p:nvSpPr>
        <p:spPr>
          <a:xfrm>
            <a:off x="793790" y="5386149"/>
            <a:ext cx="3941207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Information from your profile could be used in broader identity theft attempts or social engineering attacks.</a:t>
            </a:r>
            <a:endParaRPr lang="en-US" sz="15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070378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36766" y="5297031"/>
            <a:ext cx="296942" cy="371118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793790" y="6858595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Understanding these impacts emphasizes why quick action and preventative measures are so important.</a:t>
            </a:r>
            <a:endParaRPr lang="en-US" sz="15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5208" y="634127"/>
            <a:ext cx="7713583" cy="11175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Final Thoughts: Stay Calm and Take Action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715208" y="2019776"/>
            <a:ext cx="7713583" cy="5722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Having your LinkedIn profile disappear is more than just inconvenient—it can impact your job search, reputation, and professional visibility. But it's not the end of the world.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715208" y="2793087"/>
            <a:ext cx="7713583" cy="2861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 quickly. Stay calm. And take this as a moment to reinforce your digital security hygiene.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715208" y="3280291"/>
            <a:ext cx="7713583" cy="2861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With the right steps, you can recover—stronger and smarter than before.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715208" y="3767495"/>
            <a:ext cx="7713583" cy="1331833"/>
          </a:xfrm>
          <a:prstGeom prst="roundRect">
            <a:avLst>
              <a:gd name="adj" fmla="val 2014"/>
            </a:avLst>
          </a:prstGeom>
          <a:solidFill>
            <a:srgbClr val="D6D6D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921" y="4040148"/>
            <a:ext cx="223480" cy="17871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296114" y="3990856"/>
            <a:ext cx="6953964" cy="8583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Remember: LinkedIn is just one aspect of your professional identity. While you work to recover your profile, continue networking through other channels and platforms.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715208" y="5367457"/>
            <a:ext cx="2235279" cy="279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Key Takeaways:</a:t>
            </a:r>
            <a:endParaRPr lang="en-US" sz="1750" dirty="0"/>
          </a:p>
        </p:txBody>
      </p:sp>
      <p:sp>
        <p:nvSpPr>
          <p:cNvPr id="11" name="Text 7"/>
          <p:cNvSpPr/>
          <p:nvPr/>
        </p:nvSpPr>
        <p:spPr>
          <a:xfrm>
            <a:off x="715208" y="5914906"/>
            <a:ext cx="7713583" cy="2861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Verify the issue before panicking</a:t>
            </a:r>
            <a:endParaRPr lang="en-US" sz="1400" dirty="0"/>
          </a:p>
        </p:txBody>
      </p:sp>
      <p:sp>
        <p:nvSpPr>
          <p:cNvPr id="12" name="Text 8"/>
          <p:cNvSpPr/>
          <p:nvPr/>
        </p:nvSpPr>
        <p:spPr>
          <a:xfrm>
            <a:off x="715208" y="6263521"/>
            <a:ext cx="7713583" cy="2861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Report compromised accounts immediately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715208" y="6612136"/>
            <a:ext cx="7713583" cy="2861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Document everything for your records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715208" y="6960751"/>
            <a:ext cx="7713583" cy="2861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Secure all your digital accounts</a:t>
            </a:r>
            <a:endParaRPr lang="en-US" sz="1400" dirty="0"/>
          </a:p>
        </p:txBody>
      </p:sp>
      <p:sp>
        <p:nvSpPr>
          <p:cNvPr id="15" name="Text 11"/>
          <p:cNvSpPr/>
          <p:nvPr/>
        </p:nvSpPr>
        <p:spPr>
          <a:xfrm>
            <a:off x="715208" y="7309366"/>
            <a:ext cx="7713583" cy="2861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this as an opportunity to strengthen your online presence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383625"/>
            <a:ext cx="7556421" cy="1860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The Growing Concern of Compromised LinkedIn Accounts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3541514"/>
            <a:ext cx="75564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 day you're actively networking, applying to jobs, and sharing thought leadership on LinkedIn—and the next, your profile is </a:t>
            </a:r>
            <a:r>
              <a:rPr lang="en-US" sz="1550" b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gone</a:t>
            </a: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You try to access it and get the dreaded message: </a:t>
            </a:r>
            <a:r>
              <a:rPr lang="en-US" sz="1550" b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"This page doesn't exist."</a:t>
            </a: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793790" y="4717375"/>
            <a:ext cx="7556421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It's a disorienting experience—and unfortunately, a growing concern for many professionals. Whether due to hacking, unauthorized changes, or LinkedIn's own moderation systems, compromised accounts are becoming increasingly common.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793790" y="6210776"/>
            <a:ext cx="75564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compromised LinkedIn account can impact your professional visibility, networking opportunities, and even job prospects.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978700"/>
            <a:ext cx="5738812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Step 1: Confirm the Issue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3270409"/>
            <a:ext cx="4215289" cy="91440"/>
          </a:xfrm>
          <a:prstGeom prst="roundRect">
            <a:avLst>
              <a:gd name="adj" fmla="val 32558"/>
            </a:avLst>
          </a:prstGeom>
          <a:solidFill>
            <a:srgbClr val="2828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2603778" y="2995612"/>
            <a:ext cx="595313" cy="595313"/>
          </a:xfrm>
          <a:prstGeom prst="roundRect">
            <a:avLst>
              <a:gd name="adj" fmla="val 153600"/>
            </a:avLst>
          </a:prstGeom>
          <a:solidFill>
            <a:srgbClr val="2828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2782372" y="3144441"/>
            <a:ext cx="238125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1015008" y="3789402"/>
            <a:ext cx="3064907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Try Multiple Access Points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1015008" y="4218623"/>
            <a:ext cx="377285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Log in through both desktop and mobile apps to rule out device-specific issues.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5207437" y="3270409"/>
            <a:ext cx="4215408" cy="91440"/>
          </a:xfrm>
          <a:prstGeom prst="roundRect">
            <a:avLst>
              <a:gd name="adj" fmla="val 32558"/>
            </a:avLst>
          </a:prstGeom>
          <a:solidFill>
            <a:srgbClr val="2828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017425" y="2995612"/>
            <a:ext cx="595313" cy="595313"/>
          </a:xfrm>
          <a:prstGeom prst="roundRect">
            <a:avLst>
              <a:gd name="adj" fmla="val 153600"/>
            </a:avLst>
          </a:prstGeom>
          <a:solidFill>
            <a:srgbClr val="2828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196018" y="3144441"/>
            <a:ext cx="238125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2</a:t>
            </a:r>
            <a:endParaRPr lang="en-US" sz="1850" dirty="0"/>
          </a:p>
        </p:txBody>
      </p:sp>
      <p:sp>
        <p:nvSpPr>
          <p:cNvPr id="11" name="Text 9"/>
          <p:cNvSpPr/>
          <p:nvPr/>
        </p:nvSpPr>
        <p:spPr>
          <a:xfrm>
            <a:off x="5428655" y="3789402"/>
            <a:ext cx="266164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Use Different Browsers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5428655" y="4218623"/>
            <a:ext cx="3772972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Try an alternative browser or incognito mode to eliminate browser cache or cookie problems.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9621203" y="3270409"/>
            <a:ext cx="4215289" cy="91440"/>
          </a:xfrm>
          <a:prstGeom prst="roundRect">
            <a:avLst>
              <a:gd name="adj" fmla="val 32558"/>
            </a:avLst>
          </a:prstGeom>
          <a:solidFill>
            <a:srgbClr val="2828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11431191" y="2995612"/>
            <a:ext cx="595313" cy="595313"/>
          </a:xfrm>
          <a:prstGeom prst="roundRect">
            <a:avLst>
              <a:gd name="adj" fmla="val 153600"/>
            </a:avLst>
          </a:prstGeom>
          <a:solidFill>
            <a:srgbClr val="2828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11609784" y="3144441"/>
            <a:ext cx="238125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3</a:t>
            </a:r>
            <a:endParaRPr lang="en-US" sz="1850" dirty="0"/>
          </a:p>
        </p:txBody>
      </p:sp>
      <p:sp>
        <p:nvSpPr>
          <p:cNvPr id="16" name="Text 14"/>
          <p:cNvSpPr/>
          <p:nvPr/>
        </p:nvSpPr>
        <p:spPr>
          <a:xfrm>
            <a:off x="9842421" y="3789402"/>
            <a:ext cx="259544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Check LinkedIn Status</a:t>
            </a:r>
            <a:endParaRPr lang="en-US" sz="1950" dirty="0"/>
          </a:p>
        </p:txBody>
      </p:sp>
      <p:sp>
        <p:nvSpPr>
          <p:cNvPr id="17" name="Text 15"/>
          <p:cNvSpPr/>
          <p:nvPr/>
        </p:nvSpPr>
        <p:spPr>
          <a:xfrm>
            <a:off x="9842421" y="4218623"/>
            <a:ext cx="3772853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Visit LinkedIn's </a:t>
            </a:r>
            <a:r>
              <a:rPr lang="en-US" sz="1550" u="sng" dirty="0">
                <a:solidFill>
                  <a:srgbClr val="28282F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Status Page</a:t>
            </a: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 verify if there are platform-wide outages affecting all users.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793790" y="5615702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If after these steps your profile truly can't be accessed—or if you've received suspicious emails or password reset notifications—it's likely your account has been compromised.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661636"/>
            <a:ext cx="11833860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Warning Signs Your Account May Be Compromised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2787670"/>
            <a:ext cx="99179" cy="99179"/>
          </a:xfrm>
          <a:prstGeom prst="roundRect">
            <a:avLst>
              <a:gd name="adj" fmla="val 460985"/>
            </a:avLst>
          </a:prstGeom>
          <a:solidFill>
            <a:srgbClr val="2828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91327" y="2678549"/>
            <a:ext cx="12745283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Unexpected password reset emails in your inbox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793790" y="3502045"/>
            <a:ext cx="99179" cy="99179"/>
          </a:xfrm>
          <a:prstGeom prst="roundRect">
            <a:avLst>
              <a:gd name="adj" fmla="val 460985"/>
            </a:avLst>
          </a:prstGeom>
          <a:solidFill>
            <a:srgbClr val="2828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091327" y="3392924"/>
            <a:ext cx="12745283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Login alerts from unfamiliar locations or devices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793790" y="4216420"/>
            <a:ext cx="99179" cy="99179"/>
          </a:xfrm>
          <a:prstGeom prst="roundRect">
            <a:avLst>
              <a:gd name="adj" fmla="val 460985"/>
            </a:avLst>
          </a:prstGeom>
          <a:solidFill>
            <a:srgbClr val="2828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091327" y="4107299"/>
            <a:ext cx="12745283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Connections mentioning messages from you that you didn't send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793790" y="4930795"/>
            <a:ext cx="99179" cy="99179"/>
          </a:xfrm>
          <a:prstGeom prst="roundRect">
            <a:avLst>
              <a:gd name="adj" fmla="val 460985"/>
            </a:avLst>
          </a:prstGeom>
          <a:solidFill>
            <a:srgbClr val="2828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091327" y="4821674"/>
            <a:ext cx="12745283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Posts or comments appearing on your profile that you didn't create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793790" y="5645170"/>
            <a:ext cx="99179" cy="99179"/>
          </a:xfrm>
          <a:prstGeom prst="roundRect">
            <a:avLst>
              <a:gd name="adj" fmla="val 460985"/>
            </a:avLst>
          </a:prstGeom>
          <a:solidFill>
            <a:srgbClr val="2828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1091327" y="5536049"/>
            <a:ext cx="12745283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Profile details or settings changed without your authorization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793790" y="6359545"/>
            <a:ext cx="99179" cy="99179"/>
          </a:xfrm>
          <a:prstGeom prst="roundRect">
            <a:avLst>
              <a:gd name="adj" fmla="val 460985"/>
            </a:avLst>
          </a:prstGeom>
          <a:solidFill>
            <a:srgbClr val="2828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091327" y="6250424"/>
            <a:ext cx="12745283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"This page doesn't exist" error when trying to access your profile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160383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Step 2: Report It to LinkedIn Immediately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2698194"/>
            <a:ext cx="75564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Time is of the essence when your account is compromised. The sooner you report the issue, the better your chances of recovery.</a:t>
            </a: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793790" y="3556516"/>
            <a:ext cx="75564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 to </a:t>
            </a:r>
            <a:r>
              <a:rPr lang="en-US" sz="1550" u="sng" dirty="0">
                <a:solidFill>
                  <a:srgbClr val="28282F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LinkedIn Help: Hacked Account</a:t>
            </a: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and: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793790" y="4097298"/>
            <a:ext cx="75564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Submit a detailed support ticket explaining your situation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793790" y="4484251"/>
            <a:ext cx="75564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Include your full name, email associated with the account, and LinkedIn URL (if known)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793790" y="5188744"/>
            <a:ext cx="75564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Mention if you're a Premium member or event host (this can expedite resolution)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793790" y="5893237"/>
            <a:ext cx="75564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 concise but thorough in describing exactly what happened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793790" y="6434018"/>
            <a:ext cx="75564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LinkedIn's support team handles thousands of requests daily. Be patient but persistent in following up if you don't receive a response within 48 hours.</a:t>
            </a:r>
            <a:endParaRPr lang="en-US" sz="1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3371"/>
            <a:ext cx="6812518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Step 3: Document Everything</a:t>
            </a:r>
            <a:endParaRPr lang="en-US" sz="3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270284"/>
            <a:ext cx="4182189" cy="258472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05337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Error Messages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793790" y="5482590"/>
            <a:ext cx="4182189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Capture screenshots of any error pages or messages you encounter when trying to access your account.</a:t>
            </a:r>
            <a:endParaRPr lang="en-US" sz="15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3986" y="2270284"/>
            <a:ext cx="4182308" cy="258484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23986" y="5053489"/>
            <a:ext cx="332279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Suspicious Communications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5223986" y="5482709"/>
            <a:ext cx="4182308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Save any unusual emails, messages, or notifications related to your LinkedIn account.</a:t>
            </a:r>
            <a:endParaRPr lang="en-US" sz="15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4302" y="2270284"/>
            <a:ext cx="4182308" cy="258484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54302" y="505348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Support Interactions</a:t>
            </a:r>
            <a:endParaRPr lang="en-US" sz="1950" dirty="0"/>
          </a:p>
        </p:txBody>
      </p:sp>
      <p:sp>
        <p:nvSpPr>
          <p:cNvPr id="11" name="Text 6"/>
          <p:cNvSpPr/>
          <p:nvPr/>
        </p:nvSpPr>
        <p:spPr>
          <a:xfrm>
            <a:off x="9654302" y="5482709"/>
            <a:ext cx="4182308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Keep records of all communications with LinkedIn support, including ticket numbers and representative names.</a:t>
            </a:r>
            <a:endParaRPr lang="en-US" sz="1550" dirty="0"/>
          </a:p>
        </p:txBody>
      </p:sp>
      <p:sp>
        <p:nvSpPr>
          <p:cNvPr id="12" name="Text 7"/>
          <p:cNvSpPr/>
          <p:nvPr/>
        </p:nvSpPr>
        <p:spPr>
          <a:xfrm>
            <a:off x="793790" y="6658570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documentation creates a paper trail that may be crucial for account recovery or if further action becomes necessary.</a:t>
            </a:r>
            <a:endParaRPr lang="en-US" sz="1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682829"/>
            <a:ext cx="838819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Step 4: Secure Your Other Accounts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2699742"/>
            <a:ext cx="6422231" cy="1824276"/>
          </a:xfrm>
          <a:prstGeom prst="roundRect">
            <a:avLst>
              <a:gd name="adj" fmla="val 6015"/>
            </a:avLst>
          </a:prstGeom>
          <a:noFill/>
          <a:ln w="22860">
            <a:solidFill>
              <a:srgbClr val="D3D1C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770930" y="2699742"/>
            <a:ext cx="91440" cy="1824276"/>
          </a:xfrm>
          <a:prstGeom prst="roundRect">
            <a:avLst>
              <a:gd name="adj" fmla="val 32558"/>
            </a:avLst>
          </a:prstGeom>
          <a:solidFill>
            <a:srgbClr val="2828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83588" y="2920960"/>
            <a:ext cx="3096697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Change Critical Passwords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1083588" y="3350181"/>
            <a:ext cx="5911215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Immediately update passwords for your email provider, other social media accounts, and any platforms sharing the same login credentials as your LinkedIn account.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7414379" y="2699742"/>
            <a:ext cx="6422231" cy="1824276"/>
          </a:xfrm>
          <a:prstGeom prst="roundRect">
            <a:avLst>
              <a:gd name="adj" fmla="val 6015"/>
            </a:avLst>
          </a:prstGeom>
          <a:noFill/>
          <a:ln w="22860">
            <a:solidFill>
              <a:srgbClr val="D3D1C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7391519" y="2699742"/>
            <a:ext cx="91440" cy="1824276"/>
          </a:xfrm>
          <a:prstGeom prst="roundRect">
            <a:avLst>
              <a:gd name="adj" fmla="val 32558"/>
            </a:avLst>
          </a:prstGeom>
          <a:solidFill>
            <a:srgbClr val="2828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704177" y="2920960"/>
            <a:ext cx="400657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Enable Two-Factor Authentication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7704177" y="3350181"/>
            <a:ext cx="5911215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Activate 2FA on all major accounts to add an extra layer of security beyond just passwords. Use authenticator apps rather than SMS where possible.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793790" y="4722376"/>
            <a:ext cx="6422231" cy="1824276"/>
          </a:xfrm>
          <a:prstGeom prst="roundRect">
            <a:avLst>
              <a:gd name="adj" fmla="val 6015"/>
            </a:avLst>
          </a:prstGeom>
          <a:noFill/>
          <a:ln w="22860">
            <a:solidFill>
              <a:srgbClr val="D3D1C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770930" y="4722376"/>
            <a:ext cx="91440" cy="1824276"/>
          </a:xfrm>
          <a:prstGeom prst="roundRect">
            <a:avLst>
              <a:gd name="adj" fmla="val 32558"/>
            </a:avLst>
          </a:prstGeom>
          <a:solidFill>
            <a:srgbClr val="2828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083588" y="4943594"/>
            <a:ext cx="3592711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Monitor for Suspicious Activity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1083588" y="5372814"/>
            <a:ext cx="5911215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Keep a close eye on your email inbox, bank statements, and credit reports for any unusual activity that might indicate broader identity theft.</a:t>
            </a:r>
            <a:endParaRPr lang="en-US" sz="1550" dirty="0"/>
          </a:p>
        </p:txBody>
      </p:sp>
      <p:sp>
        <p:nvSpPr>
          <p:cNvPr id="15" name="Shape 13"/>
          <p:cNvSpPr/>
          <p:nvPr/>
        </p:nvSpPr>
        <p:spPr>
          <a:xfrm>
            <a:off x="7414379" y="4722376"/>
            <a:ext cx="6422231" cy="1824276"/>
          </a:xfrm>
          <a:prstGeom prst="roundRect">
            <a:avLst>
              <a:gd name="adj" fmla="val 6015"/>
            </a:avLst>
          </a:prstGeom>
          <a:noFill/>
          <a:ln w="22860">
            <a:solidFill>
              <a:srgbClr val="D3D1C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7391519" y="4722376"/>
            <a:ext cx="91440" cy="1824276"/>
          </a:xfrm>
          <a:prstGeom prst="roundRect">
            <a:avLst>
              <a:gd name="adj" fmla="val 32558"/>
            </a:avLst>
          </a:prstGeom>
          <a:solidFill>
            <a:srgbClr val="2828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7704177" y="4943594"/>
            <a:ext cx="276582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Consider Security Tools</a:t>
            </a:r>
            <a:endParaRPr lang="en-US" sz="1950" dirty="0"/>
          </a:p>
        </p:txBody>
      </p:sp>
      <p:sp>
        <p:nvSpPr>
          <p:cNvPr id="18" name="Text 16"/>
          <p:cNvSpPr/>
          <p:nvPr/>
        </p:nvSpPr>
        <p:spPr>
          <a:xfrm>
            <a:off x="7704177" y="5372814"/>
            <a:ext cx="5911215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Tools like 1Password, Dashlane, or LifeLock can help protect your credentials and monitor for potential identity theft across multiple platforms.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055132"/>
            <a:ext cx="6264235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Step 5: Reflect and Rebuild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1972866"/>
            <a:ext cx="379476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Once your account is recovered:</a:t>
            </a:r>
            <a:endParaRPr lang="en-US" sz="1950" dirty="0"/>
          </a:p>
        </p:txBody>
      </p:sp>
      <p:sp>
        <p:nvSpPr>
          <p:cNvPr id="5" name="Shape 2"/>
          <p:cNvSpPr/>
          <p:nvPr/>
        </p:nvSpPr>
        <p:spPr>
          <a:xfrm>
            <a:off x="793790" y="2580680"/>
            <a:ext cx="446484" cy="446484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868204" y="2617887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</a:t>
            </a:r>
            <a:endParaRPr lang="en-US" sz="2300" dirty="0"/>
          </a:p>
        </p:txBody>
      </p:sp>
      <p:sp>
        <p:nvSpPr>
          <p:cNvPr id="7" name="Text 4"/>
          <p:cNvSpPr/>
          <p:nvPr/>
        </p:nvSpPr>
        <p:spPr>
          <a:xfrm>
            <a:off x="1438632" y="2645093"/>
            <a:ext cx="6911578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Audit your connections and remove any suspicious new contacts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793790" y="3423999"/>
            <a:ext cx="446484" cy="446484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868204" y="3461206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2</a:t>
            </a:r>
            <a:endParaRPr lang="en-US" sz="2300" dirty="0"/>
          </a:p>
        </p:txBody>
      </p:sp>
      <p:sp>
        <p:nvSpPr>
          <p:cNvPr id="10" name="Text 7"/>
          <p:cNvSpPr/>
          <p:nvPr/>
        </p:nvSpPr>
        <p:spPr>
          <a:xfrm>
            <a:off x="1438632" y="3488412"/>
            <a:ext cx="691157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Review recent activity including posts, comments, and messages you didn't create</a:t>
            </a:r>
            <a:endParaRPr lang="en-US" sz="1550" dirty="0"/>
          </a:p>
        </p:txBody>
      </p:sp>
      <p:sp>
        <p:nvSpPr>
          <p:cNvPr id="11" name="Shape 8"/>
          <p:cNvSpPr/>
          <p:nvPr/>
        </p:nvSpPr>
        <p:spPr>
          <a:xfrm>
            <a:off x="793790" y="4520327"/>
            <a:ext cx="446484" cy="446484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868204" y="4557534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3</a:t>
            </a:r>
            <a:endParaRPr lang="en-US" sz="2300" dirty="0"/>
          </a:p>
        </p:txBody>
      </p:sp>
      <p:sp>
        <p:nvSpPr>
          <p:cNvPr id="13" name="Text 10"/>
          <p:cNvSpPr/>
          <p:nvPr/>
        </p:nvSpPr>
        <p:spPr>
          <a:xfrm>
            <a:off x="1438632" y="4584740"/>
            <a:ext cx="691157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Remove unauthorized logins from LinkedIn's "Where you're signed in" section</a:t>
            </a:r>
            <a:endParaRPr lang="en-US" sz="1550" dirty="0"/>
          </a:p>
        </p:txBody>
      </p:sp>
      <p:sp>
        <p:nvSpPr>
          <p:cNvPr id="14" name="Shape 11"/>
          <p:cNvSpPr/>
          <p:nvPr/>
        </p:nvSpPr>
        <p:spPr>
          <a:xfrm>
            <a:off x="793790" y="5616654"/>
            <a:ext cx="446484" cy="446484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868204" y="5653861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4</a:t>
            </a:r>
            <a:endParaRPr lang="en-US" sz="2300" dirty="0"/>
          </a:p>
        </p:txBody>
      </p:sp>
      <p:sp>
        <p:nvSpPr>
          <p:cNvPr id="16" name="Text 13"/>
          <p:cNvSpPr/>
          <p:nvPr/>
        </p:nvSpPr>
        <p:spPr>
          <a:xfrm>
            <a:off x="1438632" y="5681067"/>
            <a:ext cx="691157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Strengthen your password and enable LinkedIn's two-factor authentication</a:t>
            </a:r>
            <a:endParaRPr lang="en-US" sz="1550" dirty="0"/>
          </a:p>
        </p:txBody>
      </p:sp>
      <p:sp>
        <p:nvSpPr>
          <p:cNvPr id="17" name="Text 14"/>
          <p:cNvSpPr/>
          <p:nvPr/>
        </p:nvSpPr>
        <p:spPr>
          <a:xfrm>
            <a:off x="793790" y="6539389"/>
            <a:ext cx="75564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Consider posting a brief, professional update to your network: "My account was compromised last week—thank you for your patience while I restored it."</a:t>
            </a:r>
            <a:endParaRPr lang="en-US" sz="15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039898"/>
            <a:ext cx="5695236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If Recovery Isn't Possible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3652123"/>
            <a:ext cx="4248388" cy="198358"/>
          </a:xfrm>
          <a:prstGeom prst="roundRect">
            <a:avLst>
              <a:gd name="adj" fmla="val 15009"/>
            </a:avLst>
          </a:prstGeom>
          <a:solidFill>
            <a:srgbClr val="EDEB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992148" y="404883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Recreate Your Profile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992148" y="4478060"/>
            <a:ext cx="3851672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cached content, your resume, or screenshots of your old profile to rebuild from scratch with a new account.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5191006" y="3354467"/>
            <a:ext cx="4248388" cy="198358"/>
          </a:xfrm>
          <a:prstGeom prst="roundRect">
            <a:avLst>
              <a:gd name="adj" fmla="val 15009"/>
            </a:avLst>
          </a:prstGeom>
          <a:solidFill>
            <a:srgbClr val="EDEB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389364" y="3751183"/>
            <a:ext cx="2876907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Reconnect Your Network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5389364" y="4180403"/>
            <a:ext cx="3851672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Reach out to key connections via email or other platforms to explain what happened and invite them to connect with your new profile.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9588222" y="3056811"/>
            <a:ext cx="4248388" cy="198358"/>
          </a:xfrm>
          <a:prstGeom prst="roundRect">
            <a:avLst>
              <a:gd name="adj" fmla="val 15009"/>
            </a:avLst>
          </a:prstGeom>
          <a:solidFill>
            <a:srgbClr val="EDEB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9786580" y="345352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Spread the Word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9786580" y="3882747"/>
            <a:ext cx="3851672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 notices on your personal website, blog, or other social media accounts to direct your network to your new LinkedIn profile.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793790" y="5872163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While starting over is challenging, it also presents an opportunity to update your professional brand and refocus your networking strategy.</a:t>
            </a:r>
            <a:endParaRPr lang="en-US" sz="1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1168</Words>
  <Application>Microsoft Office PowerPoint</Application>
  <PresentationFormat>Custom</PresentationFormat>
  <Paragraphs>114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Inter Medium</vt:lpstr>
      <vt:lpstr>DM Sans Medium</vt:lpstr>
      <vt:lpstr>Inter</vt:lpstr>
      <vt:lpstr>Inter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Kim Wiethoff</cp:lastModifiedBy>
  <cp:revision>2</cp:revision>
  <dcterms:created xsi:type="dcterms:W3CDTF">2025-07-08T21:52:33Z</dcterms:created>
  <dcterms:modified xsi:type="dcterms:W3CDTF">2025-07-08T21:58:55Z</dcterms:modified>
</cp:coreProperties>
</file>