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Alexandria" panose="020B0604020202020204" charset="-78"/>
      <p:regular r:id="rId8"/>
    </p:embeddedFont>
    <p:embeddedFont>
      <p:font typeface="Nobile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30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ador.com/v2/website/3128331/editor/post/290024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ebador.com/v2/website/3128331/editor/post/2776488" TargetMode="External"/><Relationship Id="rId4" Type="http://schemas.openxmlformats.org/officeDocument/2006/relationships/hyperlink" Target="https://www.webador.com/v2/website/3128331/editor/post/277659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ador.com/v2/website/3128331/editor/post/290025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webador.com/v2/website/3128331/editor/post/290026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95430" y="846772"/>
            <a:ext cx="9497139" cy="1976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Agile Within Waterfall: 5 Ways to Modernize Traditional Project Delivery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4395430" y="3139321"/>
            <a:ext cx="9497139" cy="1011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 decades,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Waterfall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has been the gold standard for structure, documentation, and control. Yet in a world of digital transformation, evolving customer expectations, and rapid innovation, even the most disciplined project plans can feel too rigid to keep pace.</a:t>
            </a:r>
            <a:endParaRPr lang="en-US" sz="16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430" y="4388406"/>
            <a:ext cx="9497139" cy="174521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395430" y="6370796"/>
            <a:ext cx="9497139" cy="1011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#ManagingProjectsTheAgileWay #HybridProjectManagement #AgileLeadership #WaterfallToAgile #PMO #ProjectManagementExcellence #BusinessAgility #ChangeManagement #ContinuousImprovement #ProjectLeadership #DigitalTransformation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78831"/>
            <a:ext cx="9385221" cy="1700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Agile Within Waterfall: Blending Predictability and Flexibility for Adaptive Project Delivery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2519919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reality is that not every organization can (or should) go fully Agile — especially in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regulated industries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like healthcare, finance, and manufacturing. But every organization </a:t>
            </a:r>
            <a:r>
              <a:rPr lang="en-US" sz="1750" i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can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become more adaptive.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863778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That's where the concept of </a:t>
            </a:r>
            <a:r>
              <a:rPr lang="en-US" sz="1750" b="1" dirty="0">
                <a:solidFill>
                  <a:srgbClr val="1B54DA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"Agile Within Waterfall"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comes in — a modern, balanced approach that blends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predictability with flexibility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structure with collaboration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and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control with creativity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8803"/>
            <a:ext cx="1212639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5-Part Series: Your Roadmap to Hybrid Excellence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1752789"/>
            <a:ext cx="4196358" cy="5639526"/>
          </a:xfrm>
          <a:prstGeom prst="roundRect">
            <a:avLst>
              <a:gd name="adj" fmla="val 3486"/>
            </a:avLst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93790" y="1722309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551688" y="1412628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1051084" y="2143493"/>
            <a:ext cx="36817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Infuse Flexibility Without Losing Structure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51084" y="3972977"/>
            <a:ext cx="368177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Agility starts with mindset, not methodology. Introduce iterative thinking, feedback loops, and collaboration within traditional phases — without breaking governance or compliance.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51084" y="6419341"/>
            <a:ext cx="3681770" cy="1065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Outcome: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Faster adaptation, stronger engagement, and higher delivery confidence.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216962" y="1752789"/>
            <a:ext cx="4196358" cy="5071229"/>
          </a:xfrm>
          <a:prstGeom prst="roundRect">
            <a:avLst>
              <a:gd name="adj" fmla="val 3486"/>
            </a:avLst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216962" y="1722309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6974860" y="1412628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5474256" y="2143493"/>
            <a:ext cx="31338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Hybrid Advantage</a:t>
            </a:r>
            <a:endParaRPr lang="en-US" sz="2200" dirty="0"/>
          </a:p>
        </p:txBody>
      </p:sp>
      <p:sp>
        <p:nvSpPr>
          <p:cNvPr id="15" name="Text 11"/>
          <p:cNvSpPr/>
          <p:nvPr/>
        </p:nvSpPr>
        <p:spPr>
          <a:xfrm>
            <a:off x="5474256" y="3972977"/>
            <a:ext cx="368177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Combine the best of both worlds — maintaining Waterfall's discipline while adopting Agile-inspired tools, cadences, and collaboration rhythms.</a:t>
            </a:r>
            <a:endParaRPr lang="en-US" sz="1750" dirty="0"/>
          </a:p>
        </p:txBody>
      </p:sp>
      <p:sp>
        <p:nvSpPr>
          <p:cNvPr id="16" name="Text 12"/>
          <p:cNvSpPr/>
          <p:nvPr/>
        </p:nvSpPr>
        <p:spPr>
          <a:xfrm>
            <a:off x="5474256" y="6381298"/>
            <a:ext cx="3681770" cy="1166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Outcome: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Predictable structure with the speed and visibility of Agile.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9640133" y="1752789"/>
            <a:ext cx="4196358" cy="5071229"/>
          </a:xfrm>
          <a:prstGeom prst="roundRect">
            <a:avLst>
              <a:gd name="adj" fmla="val 3486"/>
            </a:avLst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9640133" y="1722309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11398032" y="1412628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6"/>
          <p:cNvSpPr/>
          <p:nvPr/>
        </p:nvSpPr>
        <p:spPr>
          <a:xfrm>
            <a:off x="9835313" y="2143493"/>
            <a:ext cx="35937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From Rigid to Responsive</a:t>
            </a:r>
            <a:endParaRPr lang="en-US" sz="2200" dirty="0"/>
          </a:p>
        </p:txBody>
      </p:sp>
      <p:sp>
        <p:nvSpPr>
          <p:cNvPr id="22" name="Text 17"/>
          <p:cNvSpPr/>
          <p:nvPr/>
        </p:nvSpPr>
        <p:spPr>
          <a:xfrm>
            <a:off x="9835313" y="3972977"/>
            <a:ext cx="368177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Focus on actionable techniques — like rolling-wave planning, Kanban visualization, and micro-decisions — that make Waterfall projects more fluid and resilient.</a:t>
            </a:r>
            <a:endParaRPr lang="en-US" sz="1750" dirty="0"/>
          </a:p>
        </p:txBody>
      </p:sp>
      <p:sp>
        <p:nvSpPr>
          <p:cNvPr id="23" name="Text 18"/>
          <p:cNvSpPr/>
          <p:nvPr/>
        </p:nvSpPr>
        <p:spPr>
          <a:xfrm>
            <a:off x="9835313" y="6419341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Outcome: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Teams that move faster, communicate better, and respond smarter.</a:t>
            </a:r>
            <a:endParaRPr lang="en-US" sz="17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78A4E3-FCDB-05E3-E342-F96C979292E7}"/>
              </a:ext>
            </a:extLst>
          </p:cNvPr>
          <p:cNvSpPr txBox="1"/>
          <p:nvPr/>
        </p:nvSpPr>
        <p:spPr>
          <a:xfrm>
            <a:off x="9769211" y="2987579"/>
            <a:ext cx="3681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From Rigid to Responsive: Practical Ways to Add Agility to Waterfall Delivery</a:t>
            </a:r>
            <a:endParaRPr lang="en-US" sz="2000" dirty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484EC-9996-4B54-C7A0-ACD6EC592A9D}"/>
              </a:ext>
            </a:extLst>
          </p:cNvPr>
          <p:cNvSpPr txBox="1"/>
          <p:nvPr/>
        </p:nvSpPr>
        <p:spPr>
          <a:xfrm>
            <a:off x="5408155" y="2987579"/>
            <a:ext cx="3681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The Hybrid Advantage: Making Waterfall Projects More Agile (Without Calling Them Agile)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EAE315-093C-F62C-227F-D14A00AB3C94}"/>
              </a:ext>
            </a:extLst>
          </p:cNvPr>
          <p:cNvSpPr txBox="1"/>
          <p:nvPr/>
        </p:nvSpPr>
        <p:spPr>
          <a:xfrm>
            <a:off x="984982" y="2987579"/>
            <a:ext cx="368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Agile Within Waterfall: How to Infuse Flexibility Without Losing Structure</a:t>
            </a:r>
            <a:endParaRPr lang="en-US" dirty="0"/>
          </a:p>
        </p:txBody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AA86D056-3861-409C-F31E-0F8CC1237211}"/>
              </a:ext>
            </a:extLst>
          </p:cNvPr>
          <p:cNvSpPr/>
          <p:nvPr/>
        </p:nvSpPr>
        <p:spPr>
          <a:xfrm>
            <a:off x="2781963" y="152727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1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5D36C37D-6AAD-6BD4-B80D-905D2B7745E7}"/>
              </a:ext>
            </a:extLst>
          </p:cNvPr>
          <p:cNvSpPr/>
          <p:nvPr/>
        </p:nvSpPr>
        <p:spPr>
          <a:xfrm>
            <a:off x="7188716" y="152727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100" dirty="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D5D49F79-98AD-0769-22ED-E1EFFB0581F8}"/>
              </a:ext>
            </a:extLst>
          </p:cNvPr>
          <p:cNvSpPr/>
          <p:nvPr/>
        </p:nvSpPr>
        <p:spPr>
          <a:xfrm>
            <a:off x="11606488" y="152727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36531"/>
            <a:ext cx="1212639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5-Part Series: Your Roadmap to Hybrid Excellence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15713" y="1666816"/>
            <a:ext cx="6407944" cy="3265289"/>
          </a:xfrm>
          <a:prstGeom prst="roundRect">
            <a:avLst>
              <a:gd name="adj" fmla="val 4481"/>
            </a:avLst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679749" y="1666816"/>
            <a:ext cx="4376713" cy="121920"/>
          </a:xfrm>
          <a:prstGeom prst="roundRect">
            <a:avLst>
              <a:gd name="adj" fmla="val 78139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27883" y="1357135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731957" y="152727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2941990" y="22642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Bridging the Gap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2941989" y="4010617"/>
            <a:ext cx="3932535" cy="2280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Embed Agile values — collaboration, adaptability, and empowerment — into traditional structures, transforming how teams think and engage.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941990" y="6392189"/>
            <a:ext cx="347844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Outcome: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 cultural shift toward shared ownership and value-driven delivery.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7428548" y="1697296"/>
            <a:ext cx="6408063" cy="3265289"/>
          </a:xfrm>
          <a:prstGeom prst="roundRect">
            <a:avLst>
              <a:gd name="adj" fmla="val 4481"/>
            </a:avLst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7122157" y="1666816"/>
            <a:ext cx="4376794" cy="121920"/>
          </a:xfrm>
          <a:prstGeom prst="roundRect">
            <a:avLst>
              <a:gd name="adj" fmla="val 78139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8970273" y="1357135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174346" y="152727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5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7256183" y="2264272"/>
            <a:ext cx="38669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Agile Waterfall Paradox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256183" y="4010617"/>
            <a:ext cx="4242768" cy="2280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Harmonize structure and flexibility through governance, empowerment, and proactive change management — achieving "controlled responsiveness."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256183" y="6392189"/>
            <a:ext cx="332911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Outcome: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Governance that enables agility instead of restricting it.</a:t>
            </a:r>
            <a:endParaRPr lang="en-US" sz="17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ECC73A-D7DD-BD90-42FC-2C191C65F32E}"/>
              </a:ext>
            </a:extLst>
          </p:cNvPr>
          <p:cNvSpPr txBox="1"/>
          <p:nvPr/>
        </p:nvSpPr>
        <p:spPr>
          <a:xfrm>
            <a:off x="2886905" y="2888426"/>
            <a:ext cx="4314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Bridging the Gap: Applying Agile Mindsets in Waterfall Project Environments</a:t>
            </a:r>
            <a:endParaRPr lang="en-US" sz="2000" dirty="0">
              <a:solidFill>
                <a:srgbClr val="404155"/>
              </a:solidFill>
              <a:latin typeface="Nobile" pitchFamily="34" charset="0"/>
            </a:endParaRP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83E814-9E0F-D28C-E04C-BCCC21B798E6}"/>
              </a:ext>
            </a:extLst>
          </p:cNvPr>
          <p:cNvSpPr txBox="1"/>
          <p:nvPr/>
        </p:nvSpPr>
        <p:spPr>
          <a:xfrm>
            <a:off x="7201099" y="2888426"/>
            <a:ext cx="414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The Agile Waterfall Paradox: How to Deliver Predictability with Adaptability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1045" y="582216"/>
            <a:ext cx="11573351" cy="661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Takeaway: Leadership in a Hybrid World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741045" y="1751886"/>
            <a:ext cx="9185434" cy="1015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"Agile Within Waterfall" isn't a buzzword — it's a </a:t>
            </a:r>
            <a:r>
              <a:rPr lang="en-US" sz="1650" b="1" dirty="0">
                <a:solidFill>
                  <a:srgbClr val="1B54DA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leadership strategy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It's how experienced project managers deliver outcomes that are both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stable and responsive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even in complex environments where change is inevitable.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41045" y="2958227"/>
            <a:ext cx="9185434" cy="1015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best PMs today aren't purely Agile or purely traditional. They're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bilingual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fluent in both worlds, bridging the divide with empathy, adaptability, and data-driven decision-making.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41045" y="4164568"/>
            <a:ext cx="9185434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embracing this hybrid mindset, you can unlock faster delivery, higher stakeholder satisfaction, and more sustainable success — one iteration at a time.</a:t>
            </a:r>
            <a:endParaRPr lang="en-US" sz="16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592" y="1799511"/>
            <a:ext cx="3446264" cy="34462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41045" y="5827871"/>
            <a:ext cx="4206359" cy="698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2X</a:t>
            </a:r>
            <a:endParaRPr lang="en-US" sz="5500" dirty="0"/>
          </a:p>
        </p:txBody>
      </p:sp>
      <p:sp>
        <p:nvSpPr>
          <p:cNvPr id="8" name="Text 5"/>
          <p:cNvSpPr/>
          <p:nvPr/>
        </p:nvSpPr>
        <p:spPr>
          <a:xfrm>
            <a:off x="1520904" y="6791087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Faster Response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41045" y="7248763"/>
            <a:ext cx="4206359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Hybrid approaches enable teams to respond to change twice as quickly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5211961" y="5827871"/>
            <a:ext cx="4206359" cy="698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85%</a:t>
            </a:r>
            <a:endParaRPr lang="en-US" sz="5500" dirty="0"/>
          </a:p>
        </p:txBody>
      </p:sp>
      <p:sp>
        <p:nvSpPr>
          <p:cNvPr id="11" name="Text 8"/>
          <p:cNvSpPr/>
          <p:nvPr/>
        </p:nvSpPr>
        <p:spPr>
          <a:xfrm>
            <a:off x="5991820" y="6791087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Higher Satisfaction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5211961" y="7248763"/>
            <a:ext cx="4206359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Stakeholder satisfaction increases when predictability meets flexibility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9682877" y="5827871"/>
            <a:ext cx="4206478" cy="698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40%</a:t>
            </a:r>
            <a:endParaRPr lang="en-US" sz="5500" dirty="0"/>
          </a:p>
        </p:txBody>
      </p:sp>
      <p:sp>
        <p:nvSpPr>
          <p:cNvPr id="14" name="Text 11"/>
          <p:cNvSpPr/>
          <p:nvPr/>
        </p:nvSpPr>
        <p:spPr>
          <a:xfrm>
            <a:off x="10462736" y="6791087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Reduced Risk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9682877" y="7248763"/>
            <a:ext cx="4206478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Iterative feedback loops reduce project risk and rework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584</Words>
  <Application>Microsoft Office PowerPoint</Application>
  <PresentationFormat>Custom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Alexandria</vt:lpstr>
      <vt:lpstr>Arial</vt:lpstr>
      <vt:lpstr>Nobile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Kimberly Wiethoff</cp:lastModifiedBy>
  <cp:revision>5</cp:revision>
  <dcterms:created xsi:type="dcterms:W3CDTF">2025-10-29T15:38:13Z</dcterms:created>
  <dcterms:modified xsi:type="dcterms:W3CDTF">2025-12-26T19:39:18Z</dcterms:modified>
</cp:coreProperties>
</file>