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Arimo" panose="020B0604020202020204" charset="0"/>
      <p:regular r:id="rId16"/>
    </p:embeddedFont>
    <p:embeddedFont>
      <p:font typeface="Outfit Extra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29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5066" y="768310"/>
            <a:ext cx="7626667" cy="2032397"/>
          </a:xfrm>
          <a:prstGeom prst="rect">
            <a:avLst/>
          </a:prstGeom>
          <a:noFill/>
          <a:ln/>
        </p:spPr>
        <p:txBody>
          <a:bodyPr wrap="square" lIns="0" tIns="0" rIns="0" bIns="0" rtlCol="0" anchor="t"/>
          <a:lstStyle/>
          <a:p>
            <a:pPr marL="0" indent="0" algn="l">
              <a:lnSpc>
                <a:spcPts val="5300"/>
              </a:lnSpc>
              <a:buNone/>
            </a:pPr>
            <a:r>
              <a:rPr lang="en-US" sz="4250" b="1" dirty="0">
                <a:solidFill>
                  <a:srgbClr val="231971"/>
                </a:solidFill>
                <a:latin typeface="Outfit Extra Bold" pitchFamily="34" charset="0"/>
                <a:ea typeface="Outfit Extra Bold" pitchFamily="34" charset="-122"/>
                <a:cs typeface="Outfit Extra Bold" pitchFamily="34" charset="-120"/>
              </a:rPr>
              <a:t>Breaking Into Business Development for Medical Billing &amp; Coding</a:t>
            </a:r>
            <a:endParaRPr lang="en-US" sz="4250" dirty="0"/>
          </a:p>
        </p:txBody>
      </p:sp>
      <p:sp>
        <p:nvSpPr>
          <p:cNvPr id="4" name="Text 1"/>
          <p:cNvSpPr/>
          <p:nvPr/>
        </p:nvSpPr>
        <p:spPr>
          <a:xfrm>
            <a:off x="6245066" y="3125867"/>
            <a:ext cx="7626667" cy="2080974"/>
          </a:xfrm>
          <a:prstGeom prst="rect">
            <a:avLst/>
          </a:prstGeom>
          <a:noFill/>
          <a:ln/>
        </p:spPr>
        <p:txBody>
          <a:bodyPr wrap="square" lIns="0" tIns="0" rIns="0" bIns="0" rtlCol="0" anchor="t"/>
          <a:lstStyle/>
          <a:p>
            <a:pPr marL="0" indent="0" algn="l">
              <a:lnSpc>
                <a:spcPts val="2700"/>
              </a:lnSpc>
              <a:buNone/>
            </a:pPr>
            <a:r>
              <a:rPr lang="en-US" sz="1700" dirty="0">
                <a:solidFill>
                  <a:srgbClr val="2A2742"/>
                </a:solidFill>
                <a:latin typeface="Arimo" pitchFamily="34" charset="0"/>
                <a:ea typeface="Arimo" pitchFamily="34" charset="-122"/>
                <a:cs typeface="Arimo" pitchFamily="34" charset="-120"/>
              </a:rPr>
              <a:t>The medical billing and coding industry extends far beyond basic claim submissions—it's a multi-billion-dollar sector with intricate payer relationships, strict regulatory frameworks, and growing demand for efficient outsourced solutions. For professionals aiming to build careers in business development within this specialized field, success requires understanding both operational complexities and the nuances of healthcare partnerships.</a:t>
            </a:r>
            <a:endParaRPr lang="en-US" sz="1700" dirty="0"/>
          </a:p>
        </p:txBody>
      </p:sp>
      <p:sp>
        <p:nvSpPr>
          <p:cNvPr id="5" name="Text 2"/>
          <p:cNvSpPr/>
          <p:nvPr/>
        </p:nvSpPr>
        <p:spPr>
          <a:xfrm>
            <a:off x="6245066" y="5450681"/>
            <a:ext cx="7626667" cy="1387316"/>
          </a:xfrm>
          <a:prstGeom prst="rect">
            <a:avLst/>
          </a:prstGeom>
          <a:noFill/>
          <a:ln/>
        </p:spPr>
        <p:txBody>
          <a:bodyPr wrap="square" lIns="0" tIns="0" rIns="0" bIns="0" rtlCol="0" anchor="t"/>
          <a:lstStyle/>
          <a:p>
            <a:pPr marL="0" indent="0" algn="l">
              <a:lnSpc>
                <a:spcPts val="2700"/>
              </a:lnSpc>
              <a:buNone/>
            </a:pPr>
            <a:r>
              <a:rPr lang="en-US" sz="1700" dirty="0">
                <a:solidFill>
                  <a:srgbClr val="2A2742"/>
                </a:solidFill>
                <a:latin typeface="Arimo" pitchFamily="34" charset="0"/>
                <a:ea typeface="Arimo" pitchFamily="34" charset="-122"/>
                <a:cs typeface="Arimo" pitchFamily="34" charset="-120"/>
              </a:rPr>
              <a:t>This presentation will guide you through the essential knowledge, skills, and strategies needed to thrive in medical billing business development, helping you position yourself as a valuable partner to healthcare providers navigating the financial complexities of modern medicine.</a:t>
            </a:r>
            <a:endParaRPr lang="en-US" sz="1700" dirty="0"/>
          </a:p>
        </p:txBody>
      </p:sp>
      <p:sp>
        <p:nvSpPr>
          <p:cNvPr id="6" name="Shape 3"/>
          <p:cNvSpPr/>
          <p:nvPr/>
        </p:nvSpPr>
        <p:spPr>
          <a:xfrm>
            <a:off x="6245066" y="7098030"/>
            <a:ext cx="346829" cy="346829"/>
          </a:xfrm>
          <a:prstGeom prst="roundRect">
            <a:avLst>
              <a:gd name="adj" fmla="val 26361941"/>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39007" y="7222688"/>
            <a:ext cx="15894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Arimo Medium" pitchFamily="34" charset="0"/>
                <a:ea typeface="Arimo Medium" pitchFamily="34" charset="-122"/>
                <a:cs typeface="Arimo Medium" pitchFamily="34" charset="-120"/>
              </a:rPr>
              <a:t>kW</a:t>
            </a:r>
            <a:endParaRPr lang="en-US" sz="750" dirty="0"/>
          </a:p>
        </p:txBody>
      </p:sp>
      <p:sp>
        <p:nvSpPr>
          <p:cNvPr id="8" name="Text 5"/>
          <p:cNvSpPr/>
          <p:nvPr/>
        </p:nvSpPr>
        <p:spPr>
          <a:xfrm>
            <a:off x="6700242" y="7081838"/>
            <a:ext cx="2661523" cy="379333"/>
          </a:xfrm>
          <a:prstGeom prst="rect">
            <a:avLst/>
          </a:prstGeom>
          <a:noFill/>
          <a:ln/>
        </p:spPr>
        <p:txBody>
          <a:bodyPr wrap="none" lIns="0" tIns="0" rIns="0" bIns="0" rtlCol="0" anchor="t"/>
          <a:lstStyle/>
          <a:p>
            <a:pPr marL="0" indent="0" algn="l">
              <a:lnSpc>
                <a:spcPts val="2950"/>
              </a:lnSpc>
              <a:buNone/>
            </a:pPr>
            <a:r>
              <a:rPr lang="en-US" sz="2100" b="1" dirty="0">
                <a:solidFill>
                  <a:srgbClr val="2A2742"/>
                </a:solidFill>
                <a:latin typeface="Arimo Bold" pitchFamily="34" charset="0"/>
                <a:ea typeface="Arimo Bold" pitchFamily="34" charset="-122"/>
                <a:cs typeface="Arimo Bold" pitchFamily="34" charset="-120"/>
              </a:rPr>
              <a:t>by Kimberly Wiethoff</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90443" y="542449"/>
            <a:ext cx="8112442" cy="616506"/>
          </a:xfrm>
          <a:prstGeom prst="rect">
            <a:avLst/>
          </a:prstGeom>
          <a:noFill/>
          <a:ln/>
        </p:spPr>
        <p:txBody>
          <a:bodyPr wrap="none" lIns="0" tIns="0" rIns="0" bIns="0" rtlCol="0" anchor="t"/>
          <a:lstStyle/>
          <a:p>
            <a:pPr marL="0" indent="0" algn="l">
              <a:lnSpc>
                <a:spcPts val="4850"/>
              </a:lnSpc>
              <a:buNone/>
            </a:pPr>
            <a:r>
              <a:rPr lang="en-US" sz="3850" b="1" dirty="0">
                <a:solidFill>
                  <a:srgbClr val="231971"/>
                </a:solidFill>
                <a:latin typeface="Outfit Extra Bold" pitchFamily="34" charset="0"/>
                <a:ea typeface="Outfit Extra Bold" pitchFamily="34" charset="-122"/>
                <a:cs typeface="Outfit Extra Bold" pitchFamily="34" charset="-120"/>
              </a:rPr>
              <a:t>Developing Vertical Specializations</a:t>
            </a:r>
            <a:endParaRPr lang="en-US" sz="3850" dirty="0"/>
          </a:p>
        </p:txBody>
      </p:sp>
      <p:sp>
        <p:nvSpPr>
          <p:cNvPr id="3" name="Text 1"/>
          <p:cNvSpPr/>
          <p:nvPr/>
        </p:nvSpPr>
        <p:spPr>
          <a:xfrm>
            <a:off x="690443" y="1553528"/>
            <a:ext cx="13249513" cy="631269"/>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While broad medical billing knowledge is valuable, developing expertise in specific healthcare verticals creates a significant competitive advantage. Specialization allows you to speak directly to the unique challenges and requirements of particular medical disciplines.</a:t>
            </a:r>
            <a:endParaRPr lang="en-US" sz="1550" dirty="0"/>
          </a:p>
        </p:txBody>
      </p:sp>
      <p:sp>
        <p:nvSpPr>
          <p:cNvPr id="4" name="Text 2"/>
          <p:cNvSpPr/>
          <p:nvPr/>
        </p:nvSpPr>
        <p:spPr>
          <a:xfrm>
            <a:off x="690443" y="2406729"/>
            <a:ext cx="13249513" cy="946904"/>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Each specialty faces distinct billing challenges—from the complex global periods in surgical specialties to the bundled payments in oncology. By mastering these nuances, you position yourself as an industry-specific consultant rather than a generalist, commanding both higher fees and greater trust.</a:t>
            </a:r>
            <a:endParaRPr lang="en-US" sz="1550" dirty="0"/>
          </a:p>
        </p:txBody>
      </p:sp>
      <p:sp>
        <p:nvSpPr>
          <p:cNvPr id="5" name="Shape 3"/>
          <p:cNvSpPr/>
          <p:nvPr/>
        </p:nvSpPr>
        <p:spPr>
          <a:xfrm>
            <a:off x="690443" y="3575566"/>
            <a:ext cx="13249513" cy="4115633"/>
          </a:xfrm>
          <a:prstGeom prst="roundRect">
            <a:avLst>
              <a:gd name="adj" fmla="val 2013"/>
            </a:avLst>
          </a:prstGeom>
          <a:noFill/>
          <a:ln w="7620">
            <a:solidFill>
              <a:srgbClr val="000000">
                <a:alpha val="8000"/>
              </a:srgbClr>
            </a:solidFill>
            <a:prstDash val="solid"/>
          </a:ln>
        </p:spPr>
        <p:txBody>
          <a:bodyPr/>
          <a:lstStyle/>
          <a:p>
            <a:endParaRPr lang="en-US"/>
          </a:p>
        </p:txBody>
      </p:sp>
      <p:sp>
        <p:nvSpPr>
          <p:cNvPr id="6" name="Shape 4"/>
          <p:cNvSpPr/>
          <p:nvPr/>
        </p:nvSpPr>
        <p:spPr>
          <a:xfrm>
            <a:off x="698063" y="3583186"/>
            <a:ext cx="13232844" cy="567571"/>
          </a:xfrm>
          <a:prstGeom prst="rect">
            <a:avLst/>
          </a:prstGeom>
          <a:solidFill>
            <a:srgbClr val="FFFFFF">
              <a:alpha val="4000"/>
            </a:srgbClr>
          </a:solidFill>
          <a:ln/>
        </p:spPr>
        <p:txBody>
          <a:bodyPr/>
          <a:lstStyle/>
          <a:p>
            <a:endParaRPr lang="en-US"/>
          </a:p>
        </p:txBody>
      </p:sp>
      <p:sp>
        <p:nvSpPr>
          <p:cNvPr id="7" name="Text 5"/>
          <p:cNvSpPr/>
          <p:nvPr/>
        </p:nvSpPr>
        <p:spPr>
          <a:xfrm>
            <a:off x="896898" y="3709154"/>
            <a:ext cx="4012049" cy="315635"/>
          </a:xfrm>
          <a:prstGeom prst="rect">
            <a:avLst/>
          </a:prstGeom>
          <a:noFill/>
          <a:ln/>
        </p:spPr>
        <p:txBody>
          <a:bodyPr wrap="non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Specialty</a:t>
            </a:r>
            <a:endParaRPr lang="en-US" sz="1550" dirty="0"/>
          </a:p>
        </p:txBody>
      </p:sp>
      <p:sp>
        <p:nvSpPr>
          <p:cNvPr id="8" name="Text 6"/>
          <p:cNvSpPr/>
          <p:nvPr/>
        </p:nvSpPr>
        <p:spPr>
          <a:xfrm>
            <a:off x="5311140" y="3709154"/>
            <a:ext cx="4008239" cy="315635"/>
          </a:xfrm>
          <a:prstGeom prst="rect">
            <a:avLst/>
          </a:prstGeom>
          <a:noFill/>
          <a:ln/>
        </p:spPr>
        <p:txBody>
          <a:bodyPr wrap="non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Unique Billing Challenges</a:t>
            </a:r>
            <a:endParaRPr lang="en-US" sz="1550" dirty="0"/>
          </a:p>
        </p:txBody>
      </p:sp>
      <p:sp>
        <p:nvSpPr>
          <p:cNvPr id="9" name="Text 7"/>
          <p:cNvSpPr/>
          <p:nvPr/>
        </p:nvSpPr>
        <p:spPr>
          <a:xfrm>
            <a:off x="9721572" y="3709154"/>
            <a:ext cx="4012049" cy="315635"/>
          </a:xfrm>
          <a:prstGeom prst="rect">
            <a:avLst/>
          </a:prstGeom>
          <a:noFill/>
          <a:ln/>
        </p:spPr>
        <p:txBody>
          <a:bodyPr wrap="non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Value Proposition</a:t>
            </a:r>
            <a:endParaRPr lang="en-US" sz="1550" dirty="0"/>
          </a:p>
        </p:txBody>
      </p:sp>
      <p:sp>
        <p:nvSpPr>
          <p:cNvPr id="10" name="Shape 8"/>
          <p:cNvSpPr/>
          <p:nvPr/>
        </p:nvSpPr>
        <p:spPr>
          <a:xfrm>
            <a:off x="698063" y="4150757"/>
            <a:ext cx="13232844" cy="883206"/>
          </a:xfrm>
          <a:prstGeom prst="rect">
            <a:avLst/>
          </a:prstGeom>
          <a:solidFill>
            <a:srgbClr val="000000">
              <a:alpha val="4000"/>
            </a:srgbClr>
          </a:solidFill>
          <a:ln/>
        </p:spPr>
        <p:txBody>
          <a:bodyPr/>
          <a:lstStyle/>
          <a:p>
            <a:endParaRPr lang="en-US"/>
          </a:p>
        </p:txBody>
      </p:sp>
      <p:sp>
        <p:nvSpPr>
          <p:cNvPr id="11" name="Text 9"/>
          <p:cNvSpPr/>
          <p:nvPr/>
        </p:nvSpPr>
        <p:spPr>
          <a:xfrm>
            <a:off x="896898" y="4276725"/>
            <a:ext cx="4012049" cy="315635"/>
          </a:xfrm>
          <a:prstGeom prst="rect">
            <a:avLst/>
          </a:prstGeom>
          <a:noFill/>
          <a:ln/>
        </p:spPr>
        <p:txBody>
          <a:bodyPr wrap="non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Orthopedics</a:t>
            </a:r>
            <a:endParaRPr lang="en-US" sz="1550" dirty="0"/>
          </a:p>
        </p:txBody>
      </p:sp>
      <p:sp>
        <p:nvSpPr>
          <p:cNvPr id="12" name="Text 10"/>
          <p:cNvSpPr/>
          <p:nvPr/>
        </p:nvSpPr>
        <p:spPr>
          <a:xfrm>
            <a:off x="5311140" y="4276725"/>
            <a:ext cx="4008239" cy="631269"/>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Complex surgical coding, multiple procedures, DME billing</a:t>
            </a:r>
            <a:endParaRPr lang="en-US" sz="1550" dirty="0"/>
          </a:p>
        </p:txBody>
      </p:sp>
      <p:sp>
        <p:nvSpPr>
          <p:cNvPr id="13" name="Text 11"/>
          <p:cNvSpPr/>
          <p:nvPr/>
        </p:nvSpPr>
        <p:spPr>
          <a:xfrm>
            <a:off x="9721572" y="4276725"/>
            <a:ext cx="4012049" cy="631269"/>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Reduce surgical denials by 35%, improve DME reimbursement</a:t>
            </a:r>
            <a:endParaRPr lang="en-US" sz="1550" dirty="0"/>
          </a:p>
        </p:txBody>
      </p:sp>
      <p:sp>
        <p:nvSpPr>
          <p:cNvPr id="14" name="Shape 12"/>
          <p:cNvSpPr/>
          <p:nvPr/>
        </p:nvSpPr>
        <p:spPr>
          <a:xfrm>
            <a:off x="698063" y="5033963"/>
            <a:ext cx="13232844" cy="883206"/>
          </a:xfrm>
          <a:prstGeom prst="rect">
            <a:avLst/>
          </a:prstGeom>
          <a:solidFill>
            <a:srgbClr val="FFFFFF">
              <a:alpha val="4000"/>
            </a:srgbClr>
          </a:solidFill>
          <a:ln/>
        </p:spPr>
        <p:txBody>
          <a:bodyPr/>
          <a:lstStyle/>
          <a:p>
            <a:endParaRPr lang="en-US"/>
          </a:p>
        </p:txBody>
      </p:sp>
      <p:sp>
        <p:nvSpPr>
          <p:cNvPr id="15" name="Text 13"/>
          <p:cNvSpPr/>
          <p:nvPr/>
        </p:nvSpPr>
        <p:spPr>
          <a:xfrm>
            <a:off x="896898" y="5159931"/>
            <a:ext cx="4012049" cy="315635"/>
          </a:xfrm>
          <a:prstGeom prst="rect">
            <a:avLst/>
          </a:prstGeom>
          <a:noFill/>
          <a:ln/>
        </p:spPr>
        <p:txBody>
          <a:bodyPr wrap="non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Cardiology</a:t>
            </a:r>
            <a:endParaRPr lang="en-US" sz="1550" dirty="0"/>
          </a:p>
        </p:txBody>
      </p:sp>
      <p:sp>
        <p:nvSpPr>
          <p:cNvPr id="16" name="Text 14"/>
          <p:cNvSpPr/>
          <p:nvPr/>
        </p:nvSpPr>
        <p:spPr>
          <a:xfrm>
            <a:off x="5311140" y="5159931"/>
            <a:ext cx="4008239" cy="631269"/>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Test interpretation, complex modifiers, device billing</a:t>
            </a:r>
            <a:endParaRPr lang="en-US" sz="1550" dirty="0"/>
          </a:p>
        </p:txBody>
      </p:sp>
      <p:sp>
        <p:nvSpPr>
          <p:cNvPr id="17" name="Text 15"/>
          <p:cNvSpPr/>
          <p:nvPr/>
        </p:nvSpPr>
        <p:spPr>
          <a:xfrm>
            <a:off x="9721572" y="5159931"/>
            <a:ext cx="4012049" cy="631269"/>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Optimize diagnostic testing revenue, reduce technical denials</a:t>
            </a:r>
            <a:endParaRPr lang="en-US" sz="1550" dirty="0"/>
          </a:p>
        </p:txBody>
      </p:sp>
      <p:sp>
        <p:nvSpPr>
          <p:cNvPr id="18" name="Shape 16"/>
          <p:cNvSpPr/>
          <p:nvPr/>
        </p:nvSpPr>
        <p:spPr>
          <a:xfrm>
            <a:off x="698063" y="5917168"/>
            <a:ext cx="13232844" cy="883206"/>
          </a:xfrm>
          <a:prstGeom prst="rect">
            <a:avLst/>
          </a:prstGeom>
          <a:solidFill>
            <a:srgbClr val="000000">
              <a:alpha val="4000"/>
            </a:srgbClr>
          </a:solidFill>
          <a:ln/>
        </p:spPr>
        <p:txBody>
          <a:bodyPr/>
          <a:lstStyle/>
          <a:p>
            <a:endParaRPr lang="en-US"/>
          </a:p>
        </p:txBody>
      </p:sp>
      <p:sp>
        <p:nvSpPr>
          <p:cNvPr id="19" name="Text 17"/>
          <p:cNvSpPr/>
          <p:nvPr/>
        </p:nvSpPr>
        <p:spPr>
          <a:xfrm>
            <a:off x="896898" y="6043136"/>
            <a:ext cx="4012049" cy="315635"/>
          </a:xfrm>
          <a:prstGeom prst="rect">
            <a:avLst/>
          </a:prstGeom>
          <a:noFill/>
          <a:ln/>
        </p:spPr>
        <p:txBody>
          <a:bodyPr wrap="non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Mental Health</a:t>
            </a:r>
            <a:endParaRPr lang="en-US" sz="1550" dirty="0"/>
          </a:p>
        </p:txBody>
      </p:sp>
      <p:sp>
        <p:nvSpPr>
          <p:cNvPr id="20" name="Text 18"/>
          <p:cNvSpPr/>
          <p:nvPr/>
        </p:nvSpPr>
        <p:spPr>
          <a:xfrm>
            <a:off x="5311140" y="6043136"/>
            <a:ext cx="4008239" cy="631269"/>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Authorization management, telehealth requirements</a:t>
            </a:r>
            <a:endParaRPr lang="en-US" sz="1550" dirty="0"/>
          </a:p>
        </p:txBody>
      </p:sp>
      <p:sp>
        <p:nvSpPr>
          <p:cNvPr id="21" name="Text 19"/>
          <p:cNvSpPr/>
          <p:nvPr/>
        </p:nvSpPr>
        <p:spPr>
          <a:xfrm>
            <a:off x="9721572" y="6043136"/>
            <a:ext cx="4012049" cy="631269"/>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Increase authorization capture, optimize telehealth billing</a:t>
            </a:r>
            <a:endParaRPr lang="en-US" sz="1550" dirty="0"/>
          </a:p>
        </p:txBody>
      </p:sp>
      <p:sp>
        <p:nvSpPr>
          <p:cNvPr id="22" name="Shape 20"/>
          <p:cNvSpPr/>
          <p:nvPr/>
        </p:nvSpPr>
        <p:spPr>
          <a:xfrm>
            <a:off x="698063" y="6800374"/>
            <a:ext cx="13232844" cy="883206"/>
          </a:xfrm>
          <a:prstGeom prst="rect">
            <a:avLst/>
          </a:prstGeom>
          <a:solidFill>
            <a:srgbClr val="FFFFFF">
              <a:alpha val="4000"/>
            </a:srgbClr>
          </a:solidFill>
          <a:ln/>
        </p:spPr>
        <p:txBody>
          <a:bodyPr/>
          <a:lstStyle/>
          <a:p>
            <a:endParaRPr lang="en-US"/>
          </a:p>
        </p:txBody>
      </p:sp>
      <p:sp>
        <p:nvSpPr>
          <p:cNvPr id="23" name="Text 21"/>
          <p:cNvSpPr/>
          <p:nvPr/>
        </p:nvSpPr>
        <p:spPr>
          <a:xfrm>
            <a:off x="896898" y="6926342"/>
            <a:ext cx="4012049" cy="315635"/>
          </a:xfrm>
          <a:prstGeom prst="rect">
            <a:avLst/>
          </a:prstGeom>
          <a:noFill/>
          <a:ln/>
        </p:spPr>
        <p:txBody>
          <a:bodyPr wrap="non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Emergency Medicine</a:t>
            </a:r>
            <a:endParaRPr lang="en-US" sz="1550" dirty="0"/>
          </a:p>
        </p:txBody>
      </p:sp>
      <p:sp>
        <p:nvSpPr>
          <p:cNvPr id="24" name="Text 22"/>
          <p:cNvSpPr/>
          <p:nvPr/>
        </p:nvSpPr>
        <p:spPr>
          <a:xfrm>
            <a:off x="5311140" y="6926342"/>
            <a:ext cx="4008239" cy="631269"/>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Fast turnaround, acuity determination, facility vs. professional</a:t>
            </a:r>
            <a:endParaRPr lang="en-US" sz="1550" dirty="0"/>
          </a:p>
        </p:txBody>
      </p:sp>
      <p:sp>
        <p:nvSpPr>
          <p:cNvPr id="25" name="Text 23"/>
          <p:cNvSpPr/>
          <p:nvPr/>
        </p:nvSpPr>
        <p:spPr>
          <a:xfrm>
            <a:off x="9721572" y="6926342"/>
            <a:ext cx="4012049" cy="631269"/>
          </a:xfrm>
          <a:prstGeom prst="rect">
            <a:avLst/>
          </a:prstGeom>
          <a:noFill/>
          <a:ln/>
        </p:spPr>
        <p:txBody>
          <a:bodyPr wrap="square" lIns="0" tIns="0" rIns="0" bIns="0" rtlCol="0" anchor="t"/>
          <a:lstStyle/>
          <a:p>
            <a:pPr marL="0" indent="0" algn="l">
              <a:lnSpc>
                <a:spcPts val="2450"/>
              </a:lnSpc>
              <a:buNone/>
            </a:pPr>
            <a:r>
              <a:rPr lang="en-US" sz="1550" dirty="0">
                <a:solidFill>
                  <a:srgbClr val="2A2742"/>
                </a:solidFill>
                <a:latin typeface="Arimo" pitchFamily="34" charset="0"/>
                <a:ea typeface="Arimo" pitchFamily="34" charset="-122"/>
                <a:cs typeface="Arimo" pitchFamily="34" charset="-120"/>
              </a:rPr>
              <a:t>Reduce undercoding, improve acuity capture, accelerate A/R</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57582" y="516612"/>
            <a:ext cx="6957893" cy="587097"/>
          </a:xfrm>
          <a:prstGeom prst="rect">
            <a:avLst/>
          </a:prstGeom>
          <a:noFill/>
          <a:ln/>
        </p:spPr>
        <p:txBody>
          <a:bodyPr wrap="none" lIns="0" tIns="0" rIns="0" bIns="0" rtlCol="0" anchor="t"/>
          <a:lstStyle/>
          <a:p>
            <a:pPr marL="0" indent="0" algn="l">
              <a:lnSpc>
                <a:spcPts val="4600"/>
              </a:lnSpc>
              <a:buNone/>
            </a:pPr>
            <a:r>
              <a:rPr lang="en-US" sz="3650" b="1" dirty="0">
                <a:solidFill>
                  <a:srgbClr val="231971"/>
                </a:solidFill>
                <a:latin typeface="Outfit Extra Bold" pitchFamily="34" charset="0"/>
                <a:ea typeface="Outfit Extra Bold" pitchFamily="34" charset="-122"/>
                <a:cs typeface="Outfit Extra Bold" pitchFamily="34" charset="-120"/>
              </a:rPr>
              <a:t>Handling Objections Effectively</a:t>
            </a:r>
            <a:endParaRPr lang="en-US" sz="3650" dirty="0"/>
          </a:p>
        </p:txBody>
      </p:sp>
      <p:sp>
        <p:nvSpPr>
          <p:cNvPr id="3" name="Text 1"/>
          <p:cNvSpPr/>
          <p:nvPr/>
        </p:nvSpPr>
        <p:spPr>
          <a:xfrm>
            <a:off x="657582" y="1479471"/>
            <a:ext cx="13315236" cy="601028"/>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Even the most compelling proposals encounter resistance. Successful business development professionals anticipate common objections and prepare strategic responses that address underlying concerns rather than dismissing them.</a:t>
            </a:r>
            <a:endParaRPr lang="en-US" sz="1450" dirty="0"/>
          </a:p>
        </p:txBody>
      </p:sp>
      <p:sp>
        <p:nvSpPr>
          <p:cNvPr id="4" name="Text 2"/>
          <p:cNvSpPr/>
          <p:nvPr/>
        </p:nvSpPr>
        <p:spPr>
          <a:xfrm>
            <a:off x="657582" y="2291834"/>
            <a:ext cx="13315236" cy="601028"/>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Cost objections often mask deeper concerns about ROI and implementation disruption. By reframing these conversations around long-term value and transition management, you can help prospects overcome their initial hesitation and focus on the sustainable benefits of professional billing services.</a:t>
            </a:r>
            <a:endParaRPr lang="en-US" sz="1450" dirty="0"/>
          </a:p>
        </p:txBody>
      </p:sp>
      <p:sp>
        <p:nvSpPr>
          <p:cNvPr id="5" name="Shape 3"/>
          <p:cNvSpPr/>
          <p:nvPr/>
        </p:nvSpPr>
        <p:spPr>
          <a:xfrm>
            <a:off x="657582" y="3104198"/>
            <a:ext cx="1664375" cy="1082516"/>
          </a:xfrm>
          <a:prstGeom prst="roundRect">
            <a:avLst>
              <a:gd name="adj" fmla="val 7289"/>
            </a:avLst>
          </a:prstGeom>
          <a:solidFill>
            <a:srgbClr val="E9E6FA"/>
          </a:solidFill>
          <a:ln w="7620">
            <a:solidFill>
              <a:srgbClr val="BDB8DF"/>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1357670" y="3480316"/>
            <a:ext cx="264200" cy="330160"/>
          </a:xfrm>
          <a:prstGeom prst="rect">
            <a:avLst/>
          </a:prstGeom>
        </p:spPr>
      </p:pic>
      <p:sp>
        <p:nvSpPr>
          <p:cNvPr id="7" name="Text 4"/>
          <p:cNvSpPr/>
          <p:nvPr/>
        </p:nvSpPr>
        <p:spPr>
          <a:xfrm>
            <a:off x="2509838" y="3292078"/>
            <a:ext cx="2348508" cy="293608"/>
          </a:xfrm>
          <a:prstGeom prst="rect">
            <a:avLst/>
          </a:prstGeom>
          <a:noFill/>
          <a:ln/>
        </p:spPr>
        <p:txBody>
          <a:bodyPr wrap="none" lIns="0" tIns="0" rIns="0" bIns="0" rtlCol="0" anchor="t"/>
          <a:lstStyle/>
          <a:p>
            <a:pPr marL="0" indent="0" algn="l">
              <a:lnSpc>
                <a:spcPts val="2300"/>
              </a:lnSpc>
              <a:buNone/>
            </a:pPr>
            <a:r>
              <a:rPr lang="en-US" sz="1800" b="1" dirty="0">
                <a:solidFill>
                  <a:srgbClr val="2A2742"/>
                </a:solidFill>
                <a:latin typeface="Outfit Extra Bold" pitchFamily="34" charset="0"/>
                <a:ea typeface="Outfit Extra Bold" pitchFamily="34" charset="-122"/>
                <a:cs typeface="Outfit Extra Bold" pitchFamily="34" charset="-120"/>
              </a:rPr>
              <a:t>Cost Concerns</a:t>
            </a:r>
            <a:endParaRPr lang="en-US" sz="1800" dirty="0"/>
          </a:p>
        </p:txBody>
      </p:sp>
      <p:sp>
        <p:nvSpPr>
          <p:cNvPr id="8" name="Text 5"/>
          <p:cNvSpPr/>
          <p:nvPr/>
        </p:nvSpPr>
        <p:spPr>
          <a:xfrm>
            <a:off x="2509838" y="3698319"/>
            <a:ext cx="4495562" cy="300514"/>
          </a:xfrm>
          <a:prstGeom prst="rect">
            <a:avLst/>
          </a:prstGeom>
          <a:noFill/>
          <a:ln/>
        </p:spPr>
        <p:txBody>
          <a:bodyPr wrap="non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"Focus on ROI metrics and net revenue improvement"</a:t>
            </a:r>
            <a:endParaRPr lang="en-US" sz="1450" dirty="0"/>
          </a:p>
        </p:txBody>
      </p:sp>
      <p:sp>
        <p:nvSpPr>
          <p:cNvPr id="9" name="Shape 6"/>
          <p:cNvSpPr/>
          <p:nvPr/>
        </p:nvSpPr>
        <p:spPr>
          <a:xfrm>
            <a:off x="2415897" y="4177189"/>
            <a:ext cx="11462980" cy="11430"/>
          </a:xfrm>
          <a:prstGeom prst="roundRect">
            <a:avLst>
              <a:gd name="adj" fmla="val 690376"/>
            </a:avLst>
          </a:prstGeom>
          <a:solidFill>
            <a:srgbClr val="BDB8DF"/>
          </a:solidFill>
          <a:ln/>
        </p:spPr>
        <p:txBody>
          <a:bodyPr/>
          <a:lstStyle/>
          <a:p>
            <a:endParaRPr lang="en-US"/>
          </a:p>
        </p:txBody>
      </p:sp>
      <p:sp>
        <p:nvSpPr>
          <p:cNvPr id="10" name="Shape 7"/>
          <p:cNvSpPr/>
          <p:nvPr/>
        </p:nvSpPr>
        <p:spPr>
          <a:xfrm>
            <a:off x="657582" y="4280654"/>
            <a:ext cx="3328749" cy="1082516"/>
          </a:xfrm>
          <a:prstGeom prst="roundRect">
            <a:avLst>
              <a:gd name="adj" fmla="val 7289"/>
            </a:avLst>
          </a:prstGeom>
          <a:solidFill>
            <a:srgbClr val="E9E6FA"/>
          </a:solidFill>
          <a:ln w="7620">
            <a:solidFill>
              <a:srgbClr val="BDB8DF"/>
            </a:solidFill>
            <a:prstDash val="solid"/>
          </a:ln>
        </p:spPr>
        <p:txBody>
          <a:bodyPr/>
          <a:lstStyle/>
          <a:p>
            <a:endParaRPr lang="en-US"/>
          </a:p>
        </p:txBody>
      </p:sp>
      <p:pic>
        <p:nvPicPr>
          <p:cNvPr id="11" name="Image 1" descr="preencoded.png"/>
          <p:cNvPicPr>
            <a:picLocks noChangeAspect="1"/>
          </p:cNvPicPr>
          <p:nvPr/>
        </p:nvPicPr>
        <p:blipFill>
          <a:blip r:embed="rId4"/>
          <a:stretch>
            <a:fillRect/>
          </a:stretch>
        </p:blipFill>
        <p:spPr>
          <a:xfrm>
            <a:off x="2189798" y="4656773"/>
            <a:ext cx="264200" cy="330160"/>
          </a:xfrm>
          <a:prstGeom prst="rect">
            <a:avLst/>
          </a:prstGeom>
        </p:spPr>
      </p:pic>
      <p:sp>
        <p:nvSpPr>
          <p:cNvPr id="12" name="Text 8"/>
          <p:cNvSpPr/>
          <p:nvPr/>
        </p:nvSpPr>
        <p:spPr>
          <a:xfrm>
            <a:off x="4174212" y="4468535"/>
            <a:ext cx="2348508" cy="293608"/>
          </a:xfrm>
          <a:prstGeom prst="rect">
            <a:avLst/>
          </a:prstGeom>
          <a:noFill/>
          <a:ln/>
        </p:spPr>
        <p:txBody>
          <a:bodyPr wrap="none" lIns="0" tIns="0" rIns="0" bIns="0" rtlCol="0" anchor="t"/>
          <a:lstStyle/>
          <a:p>
            <a:pPr marL="0" indent="0" algn="l">
              <a:lnSpc>
                <a:spcPts val="2300"/>
              </a:lnSpc>
              <a:buNone/>
            </a:pPr>
            <a:r>
              <a:rPr lang="en-US" sz="1800" b="1" dirty="0">
                <a:solidFill>
                  <a:srgbClr val="2A2742"/>
                </a:solidFill>
                <a:latin typeface="Outfit Extra Bold" pitchFamily="34" charset="0"/>
                <a:ea typeface="Outfit Extra Bold" pitchFamily="34" charset="-122"/>
                <a:cs typeface="Outfit Extra Bold" pitchFamily="34" charset="-120"/>
              </a:rPr>
              <a:t>Control Worries</a:t>
            </a:r>
            <a:endParaRPr lang="en-US" sz="1800" dirty="0"/>
          </a:p>
        </p:txBody>
      </p:sp>
      <p:sp>
        <p:nvSpPr>
          <p:cNvPr id="13" name="Text 9"/>
          <p:cNvSpPr/>
          <p:nvPr/>
        </p:nvSpPr>
        <p:spPr>
          <a:xfrm>
            <a:off x="4174212" y="4874776"/>
            <a:ext cx="4339471" cy="300514"/>
          </a:xfrm>
          <a:prstGeom prst="rect">
            <a:avLst/>
          </a:prstGeom>
          <a:noFill/>
          <a:ln/>
        </p:spPr>
        <p:txBody>
          <a:bodyPr wrap="non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"Emphasize transparency and reporting capabilities"</a:t>
            </a:r>
            <a:endParaRPr lang="en-US" sz="1450" dirty="0"/>
          </a:p>
        </p:txBody>
      </p:sp>
      <p:sp>
        <p:nvSpPr>
          <p:cNvPr id="14" name="Shape 10"/>
          <p:cNvSpPr/>
          <p:nvPr/>
        </p:nvSpPr>
        <p:spPr>
          <a:xfrm>
            <a:off x="4080272" y="5353645"/>
            <a:ext cx="9798606" cy="11430"/>
          </a:xfrm>
          <a:prstGeom prst="roundRect">
            <a:avLst>
              <a:gd name="adj" fmla="val 690376"/>
            </a:avLst>
          </a:prstGeom>
          <a:solidFill>
            <a:srgbClr val="BDB8DF"/>
          </a:solidFill>
          <a:ln/>
        </p:spPr>
        <p:txBody>
          <a:bodyPr/>
          <a:lstStyle/>
          <a:p>
            <a:endParaRPr lang="en-US"/>
          </a:p>
        </p:txBody>
      </p:sp>
      <p:sp>
        <p:nvSpPr>
          <p:cNvPr id="15" name="Shape 11"/>
          <p:cNvSpPr/>
          <p:nvPr/>
        </p:nvSpPr>
        <p:spPr>
          <a:xfrm>
            <a:off x="657582" y="5457111"/>
            <a:ext cx="4993124" cy="1082516"/>
          </a:xfrm>
          <a:prstGeom prst="roundRect">
            <a:avLst>
              <a:gd name="adj" fmla="val 7289"/>
            </a:avLst>
          </a:prstGeom>
          <a:solidFill>
            <a:srgbClr val="E9E6FA"/>
          </a:solidFill>
          <a:ln w="7620">
            <a:solidFill>
              <a:srgbClr val="BDB8DF"/>
            </a:solidFill>
            <a:prstDash val="solid"/>
          </a:ln>
        </p:spPr>
        <p:txBody>
          <a:bodyPr/>
          <a:lstStyle/>
          <a:p>
            <a:endParaRPr lang="en-US"/>
          </a:p>
        </p:txBody>
      </p:sp>
      <p:pic>
        <p:nvPicPr>
          <p:cNvPr id="16" name="Image 2" descr="preencoded.png"/>
          <p:cNvPicPr>
            <a:picLocks noChangeAspect="1"/>
          </p:cNvPicPr>
          <p:nvPr/>
        </p:nvPicPr>
        <p:blipFill>
          <a:blip r:embed="rId5"/>
          <a:stretch>
            <a:fillRect/>
          </a:stretch>
        </p:blipFill>
        <p:spPr>
          <a:xfrm>
            <a:off x="3022044" y="5833229"/>
            <a:ext cx="264200" cy="330160"/>
          </a:xfrm>
          <a:prstGeom prst="rect">
            <a:avLst/>
          </a:prstGeom>
        </p:spPr>
      </p:pic>
      <p:sp>
        <p:nvSpPr>
          <p:cNvPr id="17" name="Text 12"/>
          <p:cNvSpPr/>
          <p:nvPr/>
        </p:nvSpPr>
        <p:spPr>
          <a:xfrm>
            <a:off x="5838587" y="5644991"/>
            <a:ext cx="2348508" cy="293608"/>
          </a:xfrm>
          <a:prstGeom prst="rect">
            <a:avLst/>
          </a:prstGeom>
          <a:noFill/>
          <a:ln/>
        </p:spPr>
        <p:txBody>
          <a:bodyPr wrap="none" lIns="0" tIns="0" rIns="0" bIns="0" rtlCol="0" anchor="t"/>
          <a:lstStyle/>
          <a:p>
            <a:pPr marL="0" indent="0" algn="l">
              <a:lnSpc>
                <a:spcPts val="2300"/>
              </a:lnSpc>
              <a:buNone/>
            </a:pPr>
            <a:r>
              <a:rPr lang="en-US" sz="1800" b="1" dirty="0">
                <a:solidFill>
                  <a:srgbClr val="2A2742"/>
                </a:solidFill>
                <a:latin typeface="Outfit Extra Bold" pitchFamily="34" charset="0"/>
                <a:ea typeface="Outfit Extra Bold" pitchFamily="34" charset="-122"/>
                <a:cs typeface="Outfit Extra Bold" pitchFamily="34" charset="-120"/>
              </a:rPr>
              <a:t>Transition Fears</a:t>
            </a:r>
            <a:endParaRPr lang="en-US" sz="1800" dirty="0"/>
          </a:p>
        </p:txBody>
      </p:sp>
      <p:sp>
        <p:nvSpPr>
          <p:cNvPr id="18" name="Text 13"/>
          <p:cNvSpPr/>
          <p:nvPr/>
        </p:nvSpPr>
        <p:spPr>
          <a:xfrm>
            <a:off x="5838587" y="6051233"/>
            <a:ext cx="4683681" cy="300514"/>
          </a:xfrm>
          <a:prstGeom prst="rect">
            <a:avLst/>
          </a:prstGeom>
          <a:noFill/>
          <a:ln/>
        </p:spPr>
        <p:txBody>
          <a:bodyPr wrap="non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"Detail implementation timelines and support processes"</a:t>
            </a:r>
            <a:endParaRPr lang="en-US" sz="1450" dirty="0"/>
          </a:p>
        </p:txBody>
      </p:sp>
      <p:sp>
        <p:nvSpPr>
          <p:cNvPr id="19" name="Shape 14"/>
          <p:cNvSpPr/>
          <p:nvPr/>
        </p:nvSpPr>
        <p:spPr>
          <a:xfrm>
            <a:off x="5744647" y="6530102"/>
            <a:ext cx="8134231" cy="11430"/>
          </a:xfrm>
          <a:prstGeom prst="roundRect">
            <a:avLst>
              <a:gd name="adj" fmla="val 690376"/>
            </a:avLst>
          </a:prstGeom>
          <a:solidFill>
            <a:srgbClr val="BDB8DF"/>
          </a:solidFill>
          <a:ln/>
        </p:spPr>
        <p:txBody>
          <a:bodyPr/>
          <a:lstStyle/>
          <a:p>
            <a:endParaRPr lang="en-US"/>
          </a:p>
        </p:txBody>
      </p:sp>
      <p:sp>
        <p:nvSpPr>
          <p:cNvPr id="20" name="Shape 15"/>
          <p:cNvSpPr/>
          <p:nvPr/>
        </p:nvSpPr>
        <p:spPr>
          <a:xfrm>
            <a:off x="657582" y="6633567"/>
            <a:ext cx="6657618" cy="1082516"/>
          </a:xfrm>
          <a:prstGeom prst="roundRect">
            <a:avLst>
              <a:gd name="adj" fmla="val 7289"/>
            </a:avLst>
          </a:prstGeom>
          <a:solidFill>
            <a:srgbClr val="E9E6FA"/>
          </a:solidFill>
          <a:ln w="7620">
            <a:solidFill>
              <a:srgbClr val="BDB8DF"/>
            </a:solidFill>
            <a:prstDash val="solid"/>
          </a:ln>
        </p:spPr>
        <p:txBody>
          <a:bodyPr/>
          <a:lstStyle/>
          <a:p>
            <a:endParaRPr lang="en-US"/>
          </a:p>
        </p:txBody>
      </p:sp>
      <p:pic>
        <p:nvPicPr>
          <p:cNvPr id="21" name="Image 3" descr="preencoded.png"/>
          <p:cNvPicPr>
            <a:picLocks noChangeAspect="1"/>
          </p:cNvPicPr>
          <p:nvPr/>
        </p:nvPicPr>
        <p:blipFill>
          <a:blip r:embed="rId6"/>
          <a:stretch>
            <a:fillRect/>
          </a:stretch>
        </p:blipFill>
        <p:spPr>
          <a:xfrm>
            <a:off x="3854291" y="7009686"/>
            <a:ext cx="264200" cy="330160"/>
          </a:xfrm>
          <a:prstGeom prst="rect">
            <a:avLst/>
          </a:prstGeom>
        </p:spPr>
      </p:pic>
      <p:sp>
        <p:nvSpPr>
          <p:cNvPr id="22" name="Text 16"/>
          <p:cNvSpPr/>
          <p:nvPr/>
        </p:nvSpPr>
        <p:spPr>
          <a:xfrm>
            <a:off x="7503081" y="6821448"/>
            <a:ext cx="2348508" cy="293608"/>
          </a:xfrm>
          <a:prstGeom prst="rect">
            <a:avLst/>
          </a:prstGeom>
          <a:noFill/>
          <a:ln/>
        </p:spPr>
        <p:txBody>
          <a:bodyPr wrap="none" lIns="0" tIns="0" rIns="0" bIns="0" rtlCol="0" anchor="t"/>
          <a:lstStyle/>
          <a:p>
            <a:pPr marL="0" indent="0" algn="l">
              <a:lnSpc>
                <a:spcPts val="2300"/>
              </a:lnSpc>
              <a:buNone/>
            </a:pPr>
            <a:r>
              <a:rPr lang="en-US" sz="1800" b="1" dirty="0">
                <a:solidFill>
                  <a:srgbClr val="2A2742"/>
                </a:solidFill>
                <a:latin typeface="Outfit Extra Bold" pitchFamily="34" charset="0"/>
                <a:ea typeface="Outfit Extra Bold" pitchFamily="34" charset="-122"/>
                <a:cs typeface="Outfit Extra Bold" pitchFamily="34" charset="-120"/>
              </a:rPr>
              <a:t>Privacy Objections</a:t>
            </a:r>
            <a:endParaRPr lang="en-US" sz="1800" dirty="0"/>
          </a:p>
        </p:txBody>
      </p:sp>
      <p:sp>
        <p:nvSpPr>
          <p:cNvPr id="23" name="Text 17"/>
          <p:cNvSpPr/>
          <p:nvPr/>
        </p:nvSpPr>
        <p:spPr>
          <a:xfrm>
            <a:off x="7503081" y="7227689"/>
            <a:ext cx="4471392" cy="300514"/>
          </a:xfrm>
          <a:prstGeom prst="rect">
            <a:avLst/>
          </a:prstGeom>
          <a:noFill/>
          <a:ln/>
        </p:spPr>
        <p:txBody>
          <a:bodyPr wrap="non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"Showcase HIPAA compliance and security protocols"</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678656"/>
            <a:ext cx="7334488" cy="708779"/>
          </a:xfrm>
          <a:prstGeom prst="rect">
            <a:avLst/>
          </a:prstGeom>
          <a:noFill/>
          <a:ln/>
        </p:spPr>
        <p:txBody>
          <a:bodyPr wrap="none" lIns="0" tIns="0" rIns="0" bIns="0" rtlCol="0" anchor="t"/>
          <a:lstStyle/>
          <a:p>
            <a:pPr marL="0" indent="0" algn="l">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Becoming a Trusted Advisor</a:t>
            </a:r>
            <a:endParaRPr lang="en-US" sz="4450" dirty="0"/>
          </a:p>
        </p:txBody>
      </p:sp>
      <p:sp>
        <p:nvSpPr>
          <p:cNvPr id="3" name="Text 1"/>
          <p:cNvSpPr/>
          <p:nvPr/>
        </p:nvSpPr>
        <p:spPr>
          <a:xfrm>
            <a:off x="793790" y="184106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Business development in medical billing transcends traditional sales roles—it requires positioning yourself as a trusted advisor who delivers ongoing value beyond the initial agreement. This consultative approach builds lasting partnerships that generate both retention and referrals.</a:t>
            </a:r>
            <a:endParaRPr lang="en-US" sz="1750" dirty="0"/>
          </a:p>
        </p:txBody>
      </p:sp>
      <p:sp>
        <p:nvSpPr>
          <p:cNvPr id="4" name="Text 2"/>
          <p:cNvSpPr/>
          <p:nvPr/>
        </p:nvSpPr>
        <p:spPr>
          <a:xfrm>
            <a:off x="793790" y="318492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Successful practitioners in this field continue educating clients about industry changes, regulatory updates, and optimization opportunities long after contracts are signed. They become embedded partners who proactively identify improvement areas rather than simply responding to issues as they arise.</a:t>
            </a:r>
            <a:endParaRPr lang="en-US" sz="1750" dirty="0"/>
          </a:p>
        </p:txBody>
      </p:sp>
      <p:pic>
        <p:nvPicPr>
          <p:cNvPr id="5" name="Image 0" descr="preencoded.png"/>
          <p:cNvPicPr>
            <a:picLocks noChangeAspect="1"/>
          </p:cNvPicPr>
          <p:nvPr/>
        </p:nvPicPr>
        <p:blipFill>
          <a:blip r:embed="rId3"/>
          <a:stretch>
            <a:fillRect/>
          </a:stretch>
        </p:blipFill>
        <p:spPr>
          <a:xfrm>
            <a:off x="793790" y="4568428"/>
            <a:ext cx="566976" cy="566976"/>
          </a:xfrm>
          <a:prstGeom prst="rect">
            <a:avLst/>
          </a:prstGeom>
        </p:spPr>
      </p:pic>
      <p:sp>
        <p:nvSpPr>
          <p:cNvPr id="6" name="Text 3"/>
          <p:cNvSpPr/>
          <p:nvPr/>
        </p:nvSpPr>
        <p:spPr>
          <a:xfrm>
            <a:off x="1587579" y="4528780"/>
            <a:ext cx="2211705" cy="708660"/>
          </a:xfrm>
          <a:prstGeom prst="rect">
            <a:avLst/>
          </a:prstGeom>
          <a:noFill/>
          <a:ln/>
        </p:spPr>
        <p:txBody>
          <a:bodyPr wrap="squar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Data-Driven Insights</a:t>
            </a:r>
            <a:endParaRPr lang="en-US" sz="2200" dirty="0"/>
          </a:p>
        </p:txBody>
      </p:sp>
      <p:sp>
        <p:nvSpPr>
          <p:cNvPr id="7" name="Text 4"/>
          <p:cNvSpPr/>
          <p:nvPr/>
        </p:nvSpPr>
        <p:spPr>
          <a:xfrm>
            <a:off x="1587579" y="5373529"/>
            <a:ext cx="2211705" cy="1814513"/>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Regularly analyze performance metrics and share actionable insights that improve financial outcomes</a:t>
            </a:r>
            <a:endParaRPr lang="en-US" sz="1750" dirty="0"/>
          </a:p>
        </p:txBody>
      </p:sp>
      <p:pic>
        <p:nvPicPr>
          <p:cNvPr id="8" name="Image 1" descr="preencoded.png"/>
          <p:cNvPicPr>
            <a:picLocks noChangeAspect="1"/>
          </p:cNvPicPr>
          <p:nvPr/>
        </p:nvPicPr>
        <p:blipFill>
          <a:blip r:embed="rId4"/>
          <a:stretch>
            <a:fillRect/>
          </a:stretch>
        </p:blipFill>
        <p:spPr>
          <a:xfrm>
            <a:off x="4139446" y="4568428"/>
            <a:ext cx="566976" cy="566976"/>
          </a:xfrm>
          <a:prstGeom prst="rect">
            <a:avLst/>
          </a:prstGeom>
        </p:spPr>
      </p:pic>
      <p:sp>
        <p:nvSpPr>
          <p:cNvPr id="9" name="Text 5"/>
          <p:cNvSpPr/>
          <p:nvPr/>
        </p:nvSpPr>
        <p:spPr>
          <a:xfrm>
            <a:off x="4933236" y="4528780"/>
            <a:ext cx="2211824" cy="708660"/>
          </a:xfrm>
          <a:prstGeom prst="rect">
            <a:avLst/>
          </a:prstGeom>
          <a:noFill/>
          <a:ln/>
        </p:spPr>
        <p:txBody>
          <a:bodyPr wrap="squar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Continuous Education</a:t>
            </a:r>
            <a:endParaRPr lang="en-US" sz="2200" dirty="0"/>
          </a:p>
        </p:txBody>
      </p:sp>
      <p:sp>
        <p:nvSpPr>
          <p:cNvPr id="10" name="Text 6"/>
          <p:cNvSpPr/>
          <p:nvPr/>
        </p:nvSpPr>
        <p:spPr>
          <a:xfrm>
            <a:off x="4933236" y="5373529"/>
            <a:ext cx="2211824" cy="1814513"/>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Keep clients informed about regulatory changes and best practices that impact their revenue</a:t>
            </a:r>
            <a:endParaRPr lang="en-US" sz="1750" dirty="0"/>
          </a:p>
        </p:txBody>
      </p:sp>
      <p:pic>
        <p:nvPicPr>
          <p:cNvPr id="11" name="Image 2" descr="preencoded.png"/>
          <p:cNvPicPr>
            <a:picLocks noChangeAspect="1"/>
          </p:cNvPicPr>
          <p:nvPr/>
        </p:nvPicPr>
        <p:blipFill>
          <a:blip r:embed="rId5"/>
          <a:stretch>
            <a:fillRect/>
          </a:stretch>
        </p:blipFill>
        <p:spPr>
          <a:xfrm>
            <a:off x="7485221" y="4568428"/>
            <a:ext cx="566976" cy="566976"/>
          </a:xfrm>
          <a:prstGeom prst="rect">
            <a:avLst/>
          </a:prstGeom>
        </p:spPr>
      </p:pic>
      <p:sp>
        <p:nvSpPr>
          <p:cNvPr id="12" name="Text 7"/>
          <p:cNvSpPr/>
          <p:nvPr/>
        </p:nvSpPr>
        <p:spPr>
          <a:xfrm>
            <a:off x="8279011" y="4528780"/>
            <a:ext cx="2211824" cy="708660"/>
          </a:xfrm>
          <a:prstGeom prst="rect">
            <a:avLst/>
          </a:prstGeom>
          <a:noFill/>
          <a:ln/>
        </p:spPr>
        <p:txBody>
          <a:bodyPr wrap="squar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Process Optimization</a:t>
            </a:r>
            <a:endParaRPr lang="en-US" sz="2200" dirty="0"/>
          </a:p>
        </p:txBody>
      </p:sp>
      <p:sp>
        <p:nvSpPr>
          <p:cNvPr id="13" name="Text 8"/>
          <p:cNvSpPr/>
          <p:nvPr/>
        </p:nvSpPr>
        <p:spPr>
          <a:xfrm>
            <a:off x="8279011" y="5373529"/>
            <a:ext cx="2211824" cy="1814513"/>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Identify workflow improvements that enhance both clinical and financial performance</a:t>
            </a:r>
            <a:endParaRPr lang="en-US" sz="1750" dirty="0"/>
          </a:p>
        </p:txBody>
      </p:sp>
      <p:pic>
        <p:nvPicPr>
          <p:cNvPr id="14" name="Image 3" descr="preencoded.png"/>
          <p:cNvPicPr>
            <a:picLocks noChangeAspect="1"/>
          </p:cNvPicPr>
          <p:nvPr/>
        </p:nvPicPr>
        <p:blipFill>
          <a:blip r:embed="rId6"/>
          <a:stretch>
            <a:fillRect/>
          </a:stretch>
        </p:blipFill>
        <p:spPr>
          <a:xfrm>
            <a:off x="10830997" y="4568428"/>
            <a:ext cx="566976" cy="566976"/>
          </a:xfrm>
          <a:prstGeom prst="rect">
            <a:avLst/>
          </a:prstGeom>
        </p:spPr>
      </p:pic>
      <p:sp>
        <p:nvSpPr>
          <p:cNvPr id="15" name="Text 9"/>
          <p:cNvSpPr/>
          <p:nvPr/>
        </p:nvSpPr>
        <p:spPr>
          <a:xfrm>
            <a:off x="11624786" y="4528780"/>
            <a:ext cx="2211824" cy="708660"/>
          </a:xfrm>
          <a:prstGeom prst="rect">
            <a:avLst/>
          </a:prstGeom>
          <a:noFill/>
          <a:ln/>
        </p:spPr>
        <p:txBody>
          <a:bodyPr wrap="squar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Strategic Guidance</a:t>
            </a:r>
            <a:endParaRPr lang="en-US" sz="2200" dirty="0"/>
          </a:p>
        </p:txBody>
      </p:sp>
      <p:sp>
        <p:nvSpPr>
          <p:cNvPr id="16" name="Text 10"/>
          <p:cNvSpPr/>
          <p:nvPr/>
        </p:nvSpPr>
        <p:spPr>
          <a:xfrm>
            <a:off x="11624786" y="5373529"/>
            <a:ext cx="2211824" cy="2177415"/>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Offer insights on practice growth, payer contract negotiation, and long-term financial planning</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642938"/>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Final Thoughts</a:t>
            </a:r>
            <a:endParaRPr lang="en-US" sz="4450" dirty="0"/>
          </a:p>
        </p:txBody>
      </p:sp>
      <p:sp>
        <p:nvSpPr>
          <p:cNvPr id="3" name="Text 1"/>
          <p:cNvSpPr/>
          <p:nvPr/>
        </p:nvSpPr>
        <p:spPr>
          <a:xfrm>
            <a:off x="793790" y="1805345"/>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Business development in medical billing and coding requires a strategic approach that goes beyond simply securing contracts.</a:t>
            </a:r>
            <a:endParaRPr lang="en-US" sz="1750" dirty="0"/>
          </a:p>
        </p:txBody>
      </p:sp>
      <p:pic>
        <p:nvPicPr>
          <p:cNvPr id="4" name="Image 0" descr="preencoded.png"/>
          <p:cNvPicPr>
            <a:picLocks noChangeAspect="1"/>
          </p:cNvPicPr>
          <p:nvPr/>
        </p:nvPicPr>
        <p:blipFill>
          <a:blip r:embed="rId3"/>
          <a:stretch>
            <a:fillRect/>
          </a:stretch>
        </p:blipFill>
        <p:spPr>
          <a:xfrm>
            <a:off x="793790" y="2423398"/>
            <a:ext cx="3005495" cy="1857494"/>
          </a:xfrm>
          <a:prstGeom prst="rect">
            <a:avLst/>
          </a:prstGeom>
        </p:spPr>
      </p:pic>
      <p:sp>
        <p:nvSpPr>
          <p:cNvPr id="5" name="Text 2"/>
          <p:cNvSpPr/>
          <p:nvPr/>
        </p:nvSpPr>
        <p:spPr>
          <a:xfrm>
            <a:off x="793790" y="4564380"/>
            <a:ext cx="3005495" cy="708660"/>
          </a:xfrm>
          <a:prstGeom prst="rect">
            <a:avLst/>
          </a:prstGeom>
          <a:noFill/>
          <a:ln/>
        </p:spPr>
        <p:txBody>
          <a:bodyPr wrap="squar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Trusted Advisor Relationship</a:t>
            </a:r>
            <a:endParaRPr lang="en-US" sz="2200" dirty="0"/>
          </a:p>
        </p:txBody>
      </p:sp>
      <p:sp>
        <p:nvSpPr>
          <p:cNvPr id="6" name="Text 3"/>
          <p:cNvSpPr/>
          <p:nvPr/>
        </p:nvSpPr>
        <p:spPr>
          <a:xfrm>
            <a:off x="793790" y="5409128"/>
            <a:ext cx="3005495" cy="1814513"/>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Position yourself as a consultant who understands providers' challenges and delivers ongoing value beyond the initial agreement.</a:t>
            </a:r>
            <a:endParaRPr lang="en-US" sz="1750" dirty="0"/>
          </a:p>
        </p:txBody>
      </p:sp>
      <p:pic>
        <p:nvPicPr>
          <p:cNvPr id="7" name="Image 1" descr="preencoded.png"/>
          <p:cNvPicPr>
            <a:picLocks noChangeAspect="1"/>
          </p:cNvPicPr>
          <p:nvPr/>
        </p:nvPicPr>
        <p:blipFill>
          <a:blip r:embed="rId4"/>
          <a:stretch>
            <a:fillRect/>
          </a:stretch>
        </p:blipFill>
        <p:spPr>
          <a:xfrm>
            <a:off x="4139446" y="2423398"/>
            <a:ext cx="3005614" cy="1857494"/>
          </a:xfrm>
          <a:prstGeom prst="rect">
            <a:avLst/>
          </a:prstGeom>
        </p:spPr>
      </p:pic>
      <p:sp>
        <p:nvSpPr>
          <p:cNvPr id="8" name="Text 4"/>
          <p:cNvSpPr/>
          <p:nvPr/>
        </p:nvSpPr>
        <p:spPr>
          <a:xfrm>
            <a:off x="4139446" y="4564380"/>
            <a:ext cx="3005614" cy="708660"/>
          </a:xfrm>
          <a:prstGeom prst="rect">
            <a:avLst/>
          </a:prstGeom>
          <a:noFill/>
          <a:ln/>
        </p:spPr>
        <p:txBody>
          <a:bodyPr wrap="squar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Understanding Pain Points</a:t>
            </a:r>
            <a:endParaRPr lang="en-US" sz="2200" dirty="0"/>
          </a:p>
        </p:txBody>
      </p:sp>
      <p:sp>
        <p:nvSpPr>
          <p:cNvPr id="9" name="Text 5"/>
          <p:cNvSpPr/>
          <p:nvPr/>
        </p:nvSpPr>
        <p:spPr>
          <a:xfrm>
            <a:off x="4139446" y="5409128"/>
            <a:ext cx="3005614" cy="2177415"/>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Success comes from deeply understanding the financial and operational challenges that medical practices face in today's complex healthcare environment.</a:t>
            </a:r>
            <a:endParaRPr lang="en-US" sz="1750" dirty="0"/>
          </a:p>
        </p:txBody>
      </p:sp>
      <p:pic>
        <p:nvPicPr>
          <p:cNvPr id="10" name="Image 2" descr="preencoded.png"/>
          <p:cNvPicPr>
            <a:picLocks noChangeAspect="1"/>
          </p:cNvPicPr>
          <p:nvPr/>
        </p:nvPicPr>
        <p:blipFill>
          <a:blip r:embed="rId5"/>
          <a:stretch>
            <a:fillRect/>
          </a:stretch>
        </p:blipFill>
        <p:spPr>
          <a:xfrm>
            <a:off x="7485221" y="2423398"/>
            <a:ext cx="3005614" cy="1857494"/>
          </a:xfrm>
          <a:prstGeom prst="rect">
            <a:avLst/>
          </a:prstGeom>
        </p:spPr>
      </p:pic>
      <p:sp>
        <p:nvSpPr>
          <p:cNvPr id="11" name="Text 6"/>
          <p:cNvSpPr/>
          <p:nvPr/>
        </p:nvSpPr>
        <p:spPr>
          <a:xfrm>
            <a:off x="7485221" y="4564380"/>
            <a:ext cx="3005614" cy="708660"/>
          </a:xfrm>
          <a:prstGeom prst="rect">
            <a:avLst/>
          </a:prstGeom>
          <a:noFill/>
          <a:ln/>
        </p:spPr>
        <p:txBody>
          <a:bodyPr wrap="squar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Delivering Measurable Value</a:t>
            </a:r>
            <a:endParaRPr lang="en-US" sz="2200" dirty="0"/>
          </a:p>
        </p:txBody>
      </p:sp>
      <p:sp>
        <p:nvSpPr>
          <p:cNvPr id="12" name="Text 7"/>
          <p:cNvSpPr/>
          <p:nvPr/>
        </p:nvSpPr>
        <p:spPr>
          <a:xfrm>
            <a:off x="7485221" y="5409128"/>
            <a:ext cx="3005614" cy="1814513"/>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Align your offerings to provide quantifiable improvements in revenue cycle management and financial outcomes for your clients.</a:t>
            </a:r>
            <a:endParaRPr lang="en-US" sz="1750" dirty="0"/>
          </a:p>
        </p:txBody>
      </p:sp>
      <p:pic>
        <p:nvPicPr>
          <p:cNvPr id="13" name="Image 3" descr="preencoded.png"/>
          <p:cNvPicPr>
            <a:picLocks noChangeAspect="1"/>
          </p:cNvPicPr>
          <p:nvPr/>
        </p:nvPicPr>
        <p:blipFill>
          <a:blip r:embed="rId6"/>
          <a:stretch>
            <a:fillRect/>
          </a:stretch>
        </p:blipFill>
        <p:spPr>
          <a:xfrm>
            <a:off x="10830997" y="2423398"/>
            <a:ext cx="3005614" cy="1857494"/>
          </a:xfrm>
          <a:prstGeom prst="rect">
            <a:avLst/>
          </a:prstGeom>
        </p:spPr>
      </p:pic>
      <p:sp>
        <p:nvSpPr>
          <p:cNvPr id="14" name="Text 8"/>
          <p:cNvSpPr/>
          <p:nvPr/>
        </p:nvSpPr>
        <p:spPr>
          <a:xfrm>
            <a:off x="10830997" y="4564380"/>
            <a:ext cx="3005614" cy="708660"/>
          </a:xfrm>
          <a:prstGeom prst="rect">
            <a:avLst/>
          </a:prstGeom>
          <a:noFill/>
          <a:ln/>
        </p:spPr>
        <p:txBody>
          <a:bodyPr wrap="squar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Navigating Regulatory Changes</a:t>
            </a:r>
            <a:endParaRPr lang="en-US" sz="2200" dirty="0"/>
          </a:p>
        </p:txBody>
      </p:sp>
      <p:sp>
        <p:nvSpPr>
          <p:cNvPr id="15" name="Text 9"/>
          <p:cNvSpPr/>
          <p:nvPr/>
        </p:nvSpPr>
        <p:spPr>
          <a:xfrm>
            <a:off x="10830997" y="5409128"/>
            <a:ext cx="3005614" cy="1814513"/>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Stay ahead of industry shifts and compliance requirements to build lasting partnerships that drive growth in a competitive market.</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98183" y="548521"/>
            <a:ext cx="9000887" cy="623411"/>
          </a:xfrm>
          <a:prstGeom prst="rect">
            <a:avLst/>
          </a:prstGeom>
          <a:noFill/>
          <a:ln/>
        </p:spPr>
        <p:txBody>
          <a:bodyPr wrap="none" lIns="0" tIns="0" rIns="0" bIns="0" rtlCol="0" anchor="t"/>
          <a:lstStyle/>
          <a:p>
            <a:pPr marL="0" indent="0" algn="l">
              <a:lnSpc>
                <a:spcPts val="4900"/>
              </a:lnSpc>
              <a:buNone/>
            </a:pPr>
            <a:r>
              <a:rPr lang="en-US" sz="3900" b="1" dirty="0">
                <a:solidFill>
                  <a:srgbClr val="231971"/>
                </a:solidFill>
                <a:latin typeface="Outfit Extra Bold" pitchFamily="34" charset="0"/>
                <a:ea typeface="Outfit Extra Bold" pitchFamily="34" charset="-122"/>
                <a:cs typeface="Outfit Extra Bold" pitchFamily="34" charset="-120"/>
              </a:rPr>
              <a:t>Understanding the Industry Landscape</a:t>
            </a:r>
            <a:endParaRPr lang="en-US" sz="3900" dirty="0"/>
          </a:p>
        </p:txBody>
      </p:sp>
      <p:sp>
        <p:nvSpPr>
          <p:cNvPr id="3" name="Text 1"/>
          <p:cNvSpPr/>
          <p:nvPr/>
        </p:nvSpPr>
        <p:spPr>
          <a:xfrm>
            <a:off x="698183" y="1570911"/>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Business development in medical billing isn't merely sales—it's about becoming a problem-solver for healthcare providers. Success begins with mastering the complete revenue cycle management (RCM) process, from patient registration through final payment reconciliation.</a:t>
            </a:r>
            <a:endParaRPr lang="en-US" sz="1550" dirty="0"/>
          </a:p>
        </p:txBody>
      </p:sp>
      <p:sp>
        <p:nvSpPr>
          <p:cNvPr id="4" name="Text 2"/>
          <p:cNvSpPr/>
          <p:nvPr/>
        </p:nvSpPr>
        <p:spPr>
          <a:xfrm>
            <a:off x="698183" y="2433757"/>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You must recognize the universal pain points that plague providers: claim denials that disrupt cash flow, slow reimbursements that strain operations, complex compliance requirements, chronic staffing shortages, and technology integration challenges.</a:t>
            </a:r>
            <a:endParaRPr lang="en-US" sz="1550" dirty="0"/>
          </a:p>
        </p:txBody>
      </p:sp>
      <p:sp>
        <p:nvSpPr>
          <p:cNvPr id="5" name="Text 3"/>
          <p:cNvSpPr/>
          <p:nvPr/>
        </p:nvSpPr>
        <p:spPr>
          <a:xfrm>
            <a:off x="2206347" y="3685342"/>
            <a:ext cx="2493645" cy="311587"/>
          </a:xfrm>
          <a:prstGeom prst="rect">
            <a:avLst/>
          </a:prstGeom>
          <a:noFill/>
          <a:ln/>
        </p:spPr>
        <p:txBody>
          <a:bodyPr wrap="none" lIns="0" tIns="0" rIns="0" bIns="0" rtlCol="0" anchor="t"/>
          <a:lstStyle/>
          <a:p>
            <a:pPr marL="0" indent="0" algn="r">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Hospitals</a:t>
            </a:r>
            <a:endParaRPr lang="en-US" sz="1950" dirty="0"/>
          </a:p>
        </p:txBody>
      </p:sp>
      <p:sp>
        <p:nvSpPr>
          <p:cNvPr id="6" name="Text 4"/>
          <p:cNvSpPr/>
          <p:nvPr/>
        </p:nvSpPr>
        <p:spPr>
          <a:xfrm>
            <a:off x="698183" y="4116586"/>
            <a:ext cx="4001810" cy="957620"/>
          </a:xfrm>
          <a:prstGeom prst="rect">
            <a:avLst/>
          </a:prstGeom>
          <a:noFill/>
          <a:ln/>
        </p:spPr>
        <p:txBody>
          <a:bodyPr wrap="square" lIns="0" tIns="0" rIns="0" bIns="0" rtlCol="0" anchor="t"/>
          <a:lstStyle/>
          <a:p>
            <a:pPr marL="0" indent="0" algn="r">
              <a:lnSpc>
                <a:spcPts val="2500"/>
              </a:lnSpc>
              <a:buNone/>
            </a:pPr>
            <a:r>
              <a:rPr lang="en-US" sz="1550" dirty="0">
                <a:solidFill>
                  <a:srgbClr val="2A2742"/>
                </a:solidFill>
                <a:latin typeface="Arimo" pitchFamily="34" charset="0"/>
                <a:ea typeface="Arimo" pitchFamily="34" charset="-122"/>
                <a:cs typeface="Arimo" pitchFamily="34" charset="-120"/>
              </a:rPr>
              <a:t>Complex billing needs with multiple departments, inpatient/outpatient services, and diverse payer contracts</a:t>
            </a:r>
            <a:endParaRPr lang="en-US" sz="1550" dirty="0"/>
          </a:p>
        </p:txBody>
      </p:sp>
      <p:pic>
        <p:nvPicPr>
          <p:cNvPr id="7" name="Image 0" descr="preencoded.png"/>
          <p:cNvPicPr>
            <a:picLocks noChangeAspect="1"/>
          </p:cNvPicPr>
          <p:nvPr/>
        </p:nvPicPr>
        <p:blipFill>
          <a:blip r:embed="rId3"/>
          <a:stretch>
            <a:fillRect/>
          </a:stretch>
        </p:blipFill>
        <p:spPr>
          <a:xfrm>
            <a:off x="4999196" y="3296603"/>
            <a:ext cx="4631888" cy="4631888"/>
          </a:xfrm>
          <a:prstGeom prst="rect">
            <a:avLst/>
          </a:prstGeom>
        </p:spPr>
      </p:pic>
      <p:pic>
        <p:nvPicPr>
          <p:cNvPr id="8" name="Image 1" descr="preencoded.png"/>
          <p:cNvPicPr>
            <a:picLocks noChangeAspect="1"/>
          </p:cNvPicPr>
          <p:nvPr/>
        </p:nvPicPr>
        <p:blipFill>
          <a:blip r:embed="rId4"/>
          <a:stretch>
            <a:fillRect/>
          </a:stretch>
        </p:blipFill>
        <p:spPr>
          <a:xfrm>
            <a:off x="6019443" y="4279583"/>
            <a:ext cx="298490" cy="373023"/>
          </a:xfrm>
          <a:prstGeom prst="rect">
            <a:avLst/>
          </a:prstGeom>
        </p:spPr>
      </p:pic>
      <p:sp>
        <p:nvSpPr>
          <p:cNvPr id="9" name="Text 5"/>
          <p:cNvSpPr/>
          <p:nvPr/>
        </p:nvSpPr>
        <p:spPr>
          <a:xfrm>
            <a:off x="9930289" y="3685342"/>
            <a:ext cx="2493645" cy="311587"/>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Physician Practices</a:t>
            </a:r>
            <a:endParaRPr lang="en-US" sz="1950" dirty="0"/>
          </a:p>
        </p:txBody>
      </p:sp>
      <p:sp>
        <p:nvSpPr>
          <p:cNvPr id="10" name="Text 6"/>
          <p:cNvSpPr/>
          <p:nvPr/>
        </p:nvSpPr>
        <p:spPr>
          <a:xfrm>
            <a:off x="9930289" y="4116586"/>
            <a:ext cx="4001929" cy="957620"/>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Focus on efficient workflows, reduced administrative burden, and maximizing provider time</a:t>
            </a:r>
            <a:endParaRPr lang="en-US" sz="1550" dirty="0"/>
          </a:p>
        </p:txBody>
      </p:sp>
      <p:pic>
        <p:nvPicPr>
          <p:cNvPr id="11" name="Image 2" descr="preencoded.png"/>
          <p:cNvPicPr>
            <a:picLocks noChangeAspect="1"/>
          </p:cNvPicPr>
          <p:nvPr/>
        </p:nvPicPr>
        <p:blipFill>
          <a:blip r:embed="rId5"/>
          <a:stretch>
            <a:fillRect/>
          </a:stretch>
        </p:blipFill>
        <p:spPr>
          <a:xfrm>
            <a:off x="4999196" y="3296603"/>
            <a:ext cx="4631888" cy="4631888"/>
          </a:xfrm>
          <a:prstGeom prst="rect">
            <a:avLst/>
          </a:prstGeom>
        </p:spPr>
      </p:pic>
      <p:pic>
        <p:nvPicPr>
          <p:cNvPr id="12" name="Image 3" descr="preencoded.png"/>
          <p:cNvPicPr>
            <a:picLocks noChangeAspect="1"/>
          </p:cNvPicPr>
          <p:nvPr/>
        </p:nvPicPr>
        <p:blipFill>
          <a:blip r:embed="rId6"/>
          <a:stretch>
            <a:fillRect/>
          </a:stretch>
        </p:blipFill>
        <p:spPr>
          <a:xfrm>
            <a:off x="8312110" y="4279583"/>
            <a:ext cx="298490" cy="373023"/>
          </a:xfrm>
          <a:prstGeom prst="rect">
            <a:avLst/>
          </a:prstGeom>
        </p:spPr>
      </p:pic>
      <p:sp>
        <p:nvSpPr>
          <p:cNvPr id="13" name="Text 7"/>
          <p:cNvSpPr/>
          <p:nvPr/>
        </p:nvSpPr>
        <p:spPr>
          <a:xfrm>
            <a:off x="9930289" y="6150888"/>
            <a:ext cx="3324463" cy="311587"/>
          </a:xfrm>
          <a:prstGeom prst="rect">
            <a:avLst/>
          </a:prstGeom>
          <a:noFill/>
          <a:ln/>
        </p:spPr>
        <p:txBody>
          <a:bodyPr wrap="none" lIns="0" tIns="0" rIns="0" bIns="0" rtlCol="0" anchor="t"/>
          <a:lstStyle/>
          <a:p>
            <a:pPr marL="0" indent="0" algn="l">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Ambulatory Surgery Centers</a:t>
            </a:r>
            <a:endParaRPr lang="en-US" sz="1950" dirty="0"/>
          </a:p>
        </p:txBody>
      </p:sp>
      <p:sp>
        <p:nvSpPr>
          <p:cNvPr id="14" name="Text 8"/>
          <p:cNvSpPr/>
          <p:nvPr/>
        </p:nvSpPr>
        <p:spPr>
          <a:xfrm>
            <a:off x="9930289" y="6582132"/>
            <a:ext cx="4001929" cy="957620"/>
          </a:xfrm>
          <a:prstGeom prst="rect">
            <a:avLst/>
          </a:prstGeom>
          <a:noFill/>
          <a:ln/>
        </p:spPr>
        <p:txBody>
          <a:bodyPr wrap="square" lIns="0" tIns="0" rIns="0" bIns="0" rtlCol="0" anchor="t"/>
          <a:lstStyle/>
          <a:p>
            <a:pPr marL="0" indent="0" algn="l">
              <a:lnSpc>
                <a:spcPts val="2500"/>
              </a:lnSpc>
              <a:buNone/>
            </a:pPr>
            <a:r>
              <a:rPr lang="en-US" sz="1550" dirty="0">
                <a:solidFill>
                  <a:srgbClr val="2A2742"/>
                </a:solidFill>
                <a:latin typeface="Arimo" pitchFamily="34" charset="0"/>
                <a:ea typeface="Arimo" pitchFamily="34" charset="-122"/>
                <a:cs typeface="Arimo" pitchFamily="34" charset="-120"/>
              </a:rPr>
              <a:t>Specialized coding requirements, preauthorization management, and supply billing</a:t>
            </a:r>
            <a:endParaRPr lang="en-US" sz="1550" dirty="0"/>
          </a:p>
        </p:txBody>
      </p:sp>
      <p:pic>
        <p:nvPicPr>
          <p:cNvPr id="15" name="Image 4" descr="preencoded.png"/>
          <p:cNvPicPr>
            <a:picLocks noChangeAspect="1"/>
          </p:cNvPicPr>
          <p:nvPr/>
        </p:nvPicPr>
        <p:blipFill>
          <a:blip r:embed="rId7"/>
          <a:stretch>
            <a:fillRect/>
          </a:stretch>
        </p:blipFill>
        <p:spPr>
          <a:xfrm>
            <a:off x="4999196" y="3296603"/>
            <a:ext cx="4631888" cy="4631888"/>
          </a:xfrm>
          <a:prstGeom prst="rect">
            <a:avLst/>
          </a:prstGeom>
        </p:spPr>
      </p:pic>
      <p:pic>
        <p:nvPicPr>
          <p:cNvPr id="16" name="Image 5" descr="preencoded.png"/>
          <p:cNvPicPr>
            <a:picLocks noChangeAspect="1"/>
          </p:cNvPicPr>
          <p:nvPr/>
        </p:nvPicPr>
        <p:blipFill>
          <a:blip r:embed="rId8"/>
          <a:stretch>
            <a:fillRect/>
          </a:stretch>
        </p:blipFill>
        <p:spPr>
          <a:xfrm>
            <a:off x="8312110" y="6572250"/>
            <a:ext cx="298490" cy="373023"/>
          </a:xfrm>
          <a:prstGeom prst="rect">
            <a:avLst/>
          </a:prstGeom>
        </p:spPr>
      </p:pic>
      <p:sp>
        <p:nvSpPr>
          <p:cNvPr id="17" name="Text 9"/>
          <p:cNvSpPr/>
          <p:nvPr/>
        </p:nvSpPr>
        <p:spPr>
          <a:xfrm>
            <a:off x="2206347" y="6310432"/>
            <a:ext cx="2493645" cy="311587"/>
          </a:xfrm>
          <a:prstGeom prst="rect">
            <a:avLst/>
          </a:prstGeom>
          <a:noFill/>
          <a:ln/>
        </p:spPr>
        <p:txBody>
          <a:bodyPr wrap="none" lIns="0" tIns="0" rIns="0" bIns="0" rtlCol="0" anchor="t"/>
          <a:lstStyle/>
          <a:p>
            <a:pPr marL="0" indent="0" algn="r">
              <a:lnSpc>
                <a:spcPts val="2450"/>
              </a:lnSpc>
              <a:buNone/>
            </a:pPr>
            <a:r>
              <a:rPr lang="en-US" sz="1950" b="1" dirty="0">
                <a:solidFill>
                  <a:srgbClr val="2A2742"/>
                </a:solidFill>
                <a:latin typeface="Outfit Extra Bold" pitchFamily="34" charset="0"/>
                <a:ea typeface="Outfit Extra Bold" pitchFamily="34" charset="-122"/>
                <a:cs typeface="Outfit Extra Bold" pitchFamily="34" charset="-120"/>
              </a:rPr>
              <a:t>Urgent Care</a:t>
            </a:r>
            <a:endParaRPr lang="en-US" sz="1950" dirty="0"/>
          </a:p>
        </p:txBody>
      </p:sp>
      <p:sp>
        <p:nvSpPr>
          <p:cNvPr id="18" name="Text 10"/>
          <p:cNvSpPr/>
          <p:nvPr/>
        </p:nvSpPr>
        <p:spPr>
          <a:xfrm>
            <a:off x="698183" y="6741676"/>
            <a:ext cx="4001810" cy="638413"/>
          </a:xfrm>
          <a:prstGeom prst="rect">
            <a:avLst/>
          </a:prstGeom>
          <a:noFill/>
          <a:ln/>
        </p:spPr>
        <p:txBody>
          <a:bodyPr wrap="square" lIns="0" tIns="0" rIns="0" bIns="0" rtlCol="0" anchor="t"/>
          <a:lstStyle/>
          <a:p>
            <a:pPr marL="0" indent="0" algn="r">
              <a:lnSpc>
                <a:spcPts val="2500"/>
              </a:lnSpc>
              <a:buNone/>
            </a:pPr>
            <a:r>
              <a:rPr lang="en-US" sz="1550" dirty="0">
                <a:solidFill>
                  <a:srgbClr val="2A2742"/>
                </a:solidFill>
                <a:latin typeface="Arimo" pitchFamily="34" charset="0"/>
                <a:ea typeface="Arimo" pitchFamily="34" charset="-122"/>
                <a:cs typeface="Arimo" pitchFamily="34" charset="-120"/>
              </a:rPr>
              <a:t>High volume, quick turnaround needs with diverse presenting conditions</a:t>
            </a:r>
            <a:endParaRPr lang="en-US" sz="1550" dirty="0"/>
          </a:p>
        </p:txBody>
      </p:sp>
      <p:pic>
        <p:nvPicPr>
          <p:cNvPr id="19" name="Image 6" descr="preencoded.png"/>
          <p:cNvPicPr>
            <a:picLocks noChangeAspect="1"/>
          </p:cNvPicPr>
          <p:nvPr/>
        </p:nvPicPr>
        <p:blipFill>
          <a:blip r:embed="rId9"/>
          <a:stretch>
            <a:fillRect/>
          </a:stretch>
        </p:blipFill>
        <p:spPr>
          <a:xfrm>
            <a:off x="4999196" y="3296603"/>
            <a:ext cx="4631888" cy="4631888"/>
          </a:xfrm>
          <a:prstGeom prst="rect">
            <a:avLst/>
          </a:prstGeom>
        </p:spPr>
      </p:pic>
      <p:pic>
        <p:nvPicPr>
          <p:cNvPr id="20" name="Image 7" descr="preencoded.png"/>
          <p:cNvPicPr>
            <a:picLocks noChangeAspect="1"/>
          </p:cNvPicPr>
          <p:nvPr/>
        </p:nvPicPr>
        <p:blipFill>
          <a:blip r:embed="rId10"/>
          <a:stretch>
            <a:fillRect/>
          </a:stretch>
        </p:blipFill>
        <p:spPr>
          <a:xfrm>
            <a:off x="6019443" y="6572250"/>
            <a:ext cx="298490" cy="3730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69012" y="525542"/>
            <a:ext cx="8407837" cy="597337"/>
          </a:xfrm>
          <a:prstGeom prst="rect">
            <a:avLst/>
          </a:prstGeom>
          <a:noFill/>
          <a:ln/>
        </p:spPr>
        <p:txBody>
          <a:bodyPr wrap="none" lIns="0" tIns="0" rIns="0" bIns="0" rtlCol="0" anchor="t"/>
          <a:lstStyle/>
          <a:p>
            <a:pPr marL="0" indent="0" algn="l">
              <a:lnSpc>
                <a:spcPts val="4700"/>
              </a:lnSpc>
              <a:buNone/>
            </a:pPr>
            <a:r>
              <a:rPr lang="en-US" sz="3750" b="1" dirty="0">
                <a:solidFill>
                  <a:srgbClr val="231971"/>
                </a:solidFill>
                <a:latin typeface="Outfit Extra Bold" pitchFamily="34" charset="0"/>
                <a:ea typeface="Outfit Extra Bold" pitchFamily="34" charset="-122"/>
                <a:cs typeface="Outfit Extra Bold" pitchFamily="34" charset="-120"/>
              </a:rPr>
              <a:t>Navigating Compliance Requirements</a:t>
            </a:r>
            <a:endParaRPr lang="en-US" sz="3750" dirty="0"/>
          </a:p>
        </p:txBody>
      </p:sp>
      <p:sp>
        <p:nvSpPr>
          <p:cNvPr id="3" name="Text 1"/>
          <p:cNvSpPr/>
          <p:nvPr/>
        </p:nvSpPr>
        <p:spPr>
          <a:xfrm>
            <a:off x="669012" y="1505069"/>
            <a:ext cx="13292376" cy="611505"/>
          </a:xfrm>
          <a:prstGeom prst="rect">
            <a:avLst/>
          </a:prstGeom>
          <a:noFill/>
          <a:ln/>
        </p:spPr>
        <p:txBody>
          <a:bodyPr wrap="square" lIns="0" tIns="0" rIns="0" bIns="0" rtlCol="0" anchor="t"/>
          <a:lstStyle/>
          <a:p>
            <a:pPr marL="0" indent="0" algn="l">
              <a:lnSpc>
                <a:spcPts val="2400"/>
              </a:lnSpc>
              <a:buNone/>
            </a:pPr>
            <a:r>
              <a:rPr lang="en-US" sz="1500" dirty="0">
                <a:solidFill>
                  <a:srgbClr val="2A2742"/>
                </a:solidFill>
                <a:latin typeface="Arimo" pitchFamily="34" charset="0"/>
                <a:ea typeface="Arimo" pitchFamily="34" charset="-122"/>
                <a:cs typeface="Arimo" pitchFamily="34" charset="-120"/>
              </a:rPr>
              <a:t>Healthcare stands among America's most heavily regulated industries. Effective business development professionals must confidently navigate this complex regulatory landscape to build trust and credibility with potential clients.</a:t>
            </a:r>
            <a:endParaRPr lang="en-US" sz="1500" dirty="0"/>
          </a:p>
        </p:txBody>
      </p:sp>
      <p:sp>
        <p:nvSpPr>
          <p:cNvPr id="4" name="Text 2"/>
          <p:cNvSpPr/>
          <p:nvPr/>
        </p:nvSpPr>
        <p:spPr>
          <a:xfrm>
            <a:off x="669012" y="2331601"/>
            <a:ext cx="13292376" cy="611505"/>
          </a:xfrm>
          <a:prstGeom prst="rect">
            <a:avLst/>
          </a:prstGeom>
          <a:noFill/>
          <a:ln/>
        </p:spPr>
        <p:txBody>
          <a:bodyPr wrap="square" lIns="0" tIns="0" rIns="0" bIns="0" rtlCol="0" anchor="t"/>
          <a:lstStyle/>
          <a:p>
            <a:pPr marL="0" indent="0" algn="l">
              <a:lnSpc>
                <a:spcPts val="2400"/>
              </a:lnSpc>
              <a:buNone/>
            </a:pPr>
            <a:r>
              <a:rPr lang="en-US" sz="1500" dirty="0">
                <a:solidFill>
                  <a:srgbClr val="2A2742"/>
                </a:solidFill>
                <a:latin typeface="Arimo" pitchFamily="34" charset="0"/>
                <a:ea typeface="Arimo" pitchFamily="34" charset="-122"/>
                <a:cs typeface="Arimo" pitchFamily="34" charset="-120"/>
              </a:rPr>
              <a:t>Understanding HIPAA compliance isn't optional—it's fundamental. You must demonstrate how your solutions maintain the highest standards of protected health information (PHI) security while adhering to ever-changing CMS regulations and payer-specific guidelines.</a:t>
            </a:r>
            <a:endParaRPr lang="en-US" sz="1500" dirty="0"/>
          </a:p>
        </p:txBody>
      </p:sp>
      <p:pic>
        <p:nvPicPr>
          <p:cNvPr id="5" name="Image 0" descr="preencoded.png"/>
          <p:cNvPicPr>
            <a:picLocks noChangeAspect="1"/>
          </p:cNvPicPr>
          <p:nvPr/>
        </p:nvPicPr>
        <p:blipFill>
          <a:blip r:embed="rId3"/>
          <a:stretch>
            <a:fillRect/>
          </a:stretch>
        </p:blipFill>
        <p:spPr>
          <a:xfrm>
            <a:off x="3169563" y="3158133"/>
            <a:ext cx="1644848" cy="1101209"/>
          </a:xfrm>
          <a:prstGeom prst="rect">
            <a:avLst/>
          </a:prstGeom>
        </p:spPr>
      </p:pic>
      <p:pic>
        <p:nvPicPr>
          <p:cNvPr id="6" name="Image 1" descr="preencoded.png"/>
          <p:cNvPicPr>
            <a:picLocks noChangeAspect="1"/>
          </p:cNvPicPr>
          <p:nvPr/>
        </p:nvPicPr>
        <p:blipFill>
          <a:blip r:embed="rId4"/>
          <a:stretch>
            <a:fillRect/>
          </a:stretch>
        </p:blipFill>
        <p:spPr>
          <a:xfrm>
            <a:off x="3857625" y="3677126"/>
            <a:ext cx="268724" cy="335994"/>
          </a:xfrm>
          <a:prstGeom prst="rect">
            <a:avLst/>
          </a:prstGeom>
        </p:spPr>
      </p:pic>
      <p:sp>
        <p:nvSpPr>
          <p:cNvPr id="7" name="Text 3"/>
          <p:cNvSpPr/>
          <p:nvPr/>
        </p:nvSpPr>
        <p:spPr>
          <a:xfrm>
            <a:off x="5005507" y="3349228"/>
            <a:ext cx="2389227" cy="298609"/>
          </a:xfrm>
          <a:prstGeom prst="rect">
            <a:avLst/>
          </a:prstGeom>
          <a:noFill/>
          <a:ln/>
        </p:spPr>
        <p:txBody>
          <a:bodyPr wrap="none" lIns="0" tIns="0" rIns="0" bIns="0" rtlCol="0" anchor="t"/>
          <a:lstStyle/>
          <a:p>
            <a:pPr marL="0" indent="0" algn="l">
              <a:lnSpc>
                <a:spcPts val="2350"/>
              </a:lnSpc>
              <a:buNone/>
            </a:pPr>
            <a:r>
              <a:rPr lang="en-US" sz="1850" b="1" dirty="0">
                <a:solidFill>
                  <a:srgbClr val="2A2742"/>
                </a:solidFill>
                <a:latin typeface="Outfit Extra Bold" pitchFamily="34" charset="0"/>
                <a:ea typeface="Outfit Extra Bold" pitchFamily="34" charset="-122"/>
                <a:cs typeface="Outfit Extra Bold" pitchFamily="34" charset="-120"/>
              </a:rPr>
              <a:t>HIPAA Compliance</a:t>
            </a:r>
            <a:endParaRPr lang="en-US" sz="1850" dirty="0"/>
          </a:p>
        </p:txBody>
      </p:sp>
      <p:sp>
        <p:nvSpPr>
          <p:cNvPr id="8" name="Text 4"/>
          <p:cNvSpPr/>
          <p:nvPr/>
        </p:nvSpPr>
        <p:spPr>
          <a:xfrm>
            <a:off x="5005507" y="3762494"/>
            <a:ext cx="3760232" cy="305753"/>
          </a:xfrm>
          <a:prstGeom prst="rect">
            <a:avLst/>
          </a:prstGeom>
          <a:noFill/>
          <a:ln/>
        </p:spPr>
        <p:txBody>
          <a:bodyPr wrap="none" lIns="0" tIns="0" rIns="0" bIns="0" rtlCol="0" anchor="t"/>
          <a:lstStyle/>
          <a:p>
            <a:pPr marL="0" indent="0" algn="l">
              <a:lnSpc>
                <a:spcPts val="2400"/>
              </a:lnSpc>
              <a:buNone/>
            </a:pPr>
            <a:r>
              <a:rPr lang="en-US" sz="1500" dirty="0">
                <a:solidFill>
                  <a:srgbClr val="2A2742"/>
                </a:solidFill>
                <a:latin typeface="Arimo" pitchFamily="34" charset="0"/>
                <a:ea typeface="Arimo" pitchFamily="34" charset="-122"/>
                <a:cs typeface="Arimo" pitchFamily="34" charset="-120"/>
              </a:rPr>
              <a:t>Data security and patient privacy protections</a:t>
            </a:r>
            <a:endParaRPr lang="en-US" sz="1500" dirty="0"/>
          </a:p>
        </p:txBody>
      </p:sp>
      <p:sp>
        <p:nvSpPr>
          <p:cNvPr id="9" name="Shape 5"/>
          <p:cNvSpPr/>
          <p:nvPr/>
        </p:nvSpPr>
        <p:spPr>
          <a:xfrm>
            <a:off x="4862155" y="4273629"/>
            <a:ext cx="9051488" cy="11430"/>
          </a:xfrm>
          <a:prstGeom prst="roundRect">
            <a:avLst>
              <a:gd name="adj" fmla="val 702377"/>
            </a:avLst>
          </a:prstGeom>
          <a:solidFill>
            <a:srgbClr val="BDB8DF"/>
          </a:solidFill>
          <a:ln/>
        </p:spPr>
        <p:txBody>
          <a:bodyPr/>
          <a:lstStyle/>
          <a:p>
            <a:endParaRPr lang="en-US"/>
          </a:p>
        </p:txBody>
      </p:sp>
      <p:pic>
        <p:nvPicPr>
          <p:cNvPr id="10" name="Image 2" descr="preencoded.png"/>
          <p:cNvPicPr>
            <a:picLocks noChangeAspect="1"/>
          </p:cNvPicPr>
          <p:nvPr/>
        </p:nvPicPr>
        <p:blipFill>
          <a:blip r:embed="rId5"/>
          <a:stretch>
            <a:fillRect/>
          </a:stretch>
        </p:blipFill>
        <p:spPr>
          <a:xfrm>
            <a:off x="2347079" y="4307086"/>
            <a:ext cx="3289816" cy="1101209"/>
          </a:xfrm>
          <a:prstGeom prst="rect">
            <a:avLst/>
          </a:prstGeom>
        </p:spPr>
      </p:pic>
      <p:pic>
        <p:nvPicPr>
          <p:cNvPr id="11" name="Image 3" descr="preencoded.png"/>
          <p:cNvPicPr>
            <a:picLocks noChangeAspect="1"/>
          </p:cNvPicPr>
          <p:nvPr/>
        </p:nvPicPr>
        <p:blipFill>
          <a:blip r:embed="rId6"/>
          <a:stretch>
            <a:fillRect/>
          </a:stretch>
        </p:blipFill>
        <p:spPr>
          <a:xfrm>
            <a:off x="3857625" y="4689634"/>
            <a:ext cx="268724" cy="335994"/>
          </a:xfrm>
          <a:prstGeom prst="rect">
            <a:avLst/>
          </a:prstGeom>
        </p:spPr>
      </p:pic>
      <p:sp>
        <p:nvSpPr>
          <p:cNvPr id="12" name="Text 6"/>
          <p:cNvSpPr/>
          <p:nvPr/>
        </p:nvSpPr>
        <p:spPr>
          <a:xfrm>
            <a:off x="5827990" y="4498181"/>
            <a:ext cx="2389227" cy="298609"/>
          </a:xfrm>
          <a:prstGeom prst="rect">
            <a:avLst/>
          </a:prstGeom>
          <a:noFill/>
          <a:ln/>
        </p:spPr>
        <p:txBody>
          <a:bodyPr wrap="none" lIns="0" tIns="0" rIns="0" bIns="0" rtlCol="0" anchor="t"/>
          <a:lstStyle/>
          <a:p>
            <a:pPr marL="0" indent="0" algn="l">
              <a:lnSpc>
                <a:spcPts val="2350"/>
              </a:lnSpc>
              <a:buNone/>
            </a:pPr>
            <a:r>
              <a:rPr lang="en-US" sz="1850" b="1" dirty="0">
                <a:solidFill>
                  <a:srgbClr val="2A2742"/>
                </a:solidFill>
                <a:latin typeface="Outfit Extra Bold" pitchFamily="34" charset="0"/>
                <a:ea typeface="Outfit Extra Bold" pitchFamily="34" charset="-122"/>
                <a:cs typeface="Outfit Extra Bold" pitchFamily="34" charset="-120"/>
              </a:rPr>
              <a:t>CMS Regulations</a:t>
            </a:r>
            <a:endParaRPr lang="en-US" sz="1850" dirty="0"/>
          </a:p>
        </p:txBody>
      </p:sp>
      <p:sp>
        <p:nvSpPr>
          <p:cNvPr id="13" name="Text 7"/>
          <p:cNvSpPr/>
          <p:nvPr/>
        </p:nvSpPr>
        <p:spPr>
          <a:xfrm>
            <a:off x="5827990" y="4911447"/>
            <a:ext cx="3717965" cy="305753"/>
          </a:xfrm>
          <a:prstGeom prst="rect">
            <a:avLst/>
          </a:prstGeom>
          <a:noFill/>
          <a:ln/>
        </p:spPr>
        <p:txBody>
          <a:bodyPr wrap="none" lIns="0" tIns="0" rIns="0" bIns="0" rtlCol="0" anchor="t"/>
          <a:lstStyle/>
          <a:p>
            <a:pPr marL="0" indent="0" algn="l">
              <a:lnSpc>
                <a:spcPts val="2400"/>
              </a:lnSpc>
              <a:buNone/>
            </a:pPr>
            <a:r>
              <a:rPr lang="en-US" sz="1500" dirty="0">
                <a:solidFill>
                  <a:srgbClr val="2A2742"/>
                </a:solidFill>
                <a:latin typeface="Arimo" pitchFamily="34" charset="0"/>
                <a:ea typeface="Arimo" pitchFamily="34" charset="-122"/>
                <a:cs typeface="Arimo" pitchFamily="34" charset="-120"/>
              </a:rPr>
              <a:t>Medicare/Medicaid billing rules and updates</a:t>
            </a:r>
            <a:endParaRPr lang="en-US" sz="1500" dirty="0"/>
          </a:p>
        </p:txBody>
      </p:sp>
      <p:sp>
        <p:nvSpPr>
          <p:cNvPr id="14" name="Shape 8"/>
          <p:cNvSpPr/>
          <p:nvPr/>
        </p:nvSpPr>
        <p:spPr>
          <a:xfrm>
            <a:off x="5684639" y="5422583"/>
            <a:ext cx="8229005" cy="11430"/>
          </a:xfrm>
          <a:prstGeom prst="roundRect">
            <a:avLst>
              <a:gd name="adj" fmla="val 702377"/>
            </a:avLst>
          </a:prstGeom>
          <a:solidFill>
            <a:srgbClr val="BDB8DF"/>
          </a:solidFill>
          <a:ln/>
        </p:spPr>
        <p:txBody>
          <a:bodyPr/>
          <a:lstStyle/>
          <a:p>
            <a:endParaRPr lang="en-US"/>
          </a:p>
        </p:txBody>
      </p:sp>
      <p:pic>
        <p:nvPicPr>
          <p:cNvPr id="15" name="Image 4" descr="preencoded.png"/>
          <p:cNvPicPr>
            <a:picLocks noChangeAspect="1"/>
          </p:cNvPicPr>
          <p:nvPr/>
        </p:nvPicPr>
        <p:blipFill>
          <a:blip r:embed="rId7"/>
          <a:stretch>
            <a:fillRect/>
          </a:stretch>
        </p:blipFill>
        <p:spPr>
          <a:xfrm>
            <a:off x="1524595" y="5456039"/>
            <a:ext cx="4934783" cy="1101209"/>
          </a:xfrm>
          <a:prstGeom prst="rect">
            <a:avLst/>
          </a:prstGeom>
        </p:spPr>
      </p:pic>
      <p:pic>
        <p:nvPicPr>
          <p:cNvPr id="16" name="Image 5" descr="preencoded.png"/>
          <p:cNvPicPr>
            <a:picLocks noChangeAspect="1"/>
          </p:cNvPicPr>
          <p:nvPr/>
        </p:nvPicPr>
        <p:blipFill>
          <a:blip r:embed="rId8"/>
          <a:stretch>
            <a:fillRect/>
          </a:stretch>
        </p:blipFill>
        <p:spPr>
          <a:xfrm>
            <a:off x="3857506" y="5838587"/>
            <a:ext cx="268724" cy="335994"/>
          </a:xfrm>
          <a:prstGeom prst="rect">
            <a:avLst/>
          </a:prstGeom>
        </p:spPr>
      </p:pic>
      <p:sp>
        <p:nvSpPr>
          <p:cNvPr id="17" name="Text 9"/>
          <p:cNvSpPr/>
          <p:nvPr/>
        </p:nvSpPr>
        <p:spPr>
          <a:xfrm>
            <a:off x="6650474" y="5647134"/>
            <a:ext cx="2389227" cy="298609"/>
          </a:xfrm>
          <a:prstGeom prst="rect">
            <a:avLst/>
          </a:prstGeom>
          <a:noFill/>
          <a:ln/>
        </p:spPr>
        <p:txBody>
          <a:bodyPr wrap="none" lIns="0" tIns="0" rIns="0" bIns="0" rtlCol="0" anchor="t"/>
          <a:lstStyle/>
          <a:p>
            <a:pPr marL="0" indent="0" algn="l">
              <a:lnSpc>
                <a:spcPts val="2350"/>
              </a:lnSpc>
              <a:buNone/>
            </a:pPr>
            <a:r>
              <a:rPr lang="en-US" sz="1850" b="1" dirty="0">
                <a:solidFill>
                  <a:srgbClr val="2A2742"/>
                </a:solidFill>
                <a:latin typeface="Outfit Extra Bold" pitchFamily="34" charset="0"/>
                <a:ea typeface="Outfit Extra Bold" pitchFamily="34" charset="-122"/>
                <a:cs typeface="Outfit Extra Bold" pitchFamily="34" charset="-120"/>
              </a:rPr>
              <a:t>Payer Guidelines</a:t>
            </a:r>
            <a:endParaRPr lang="en-US" sz="1850" dirty="0"/>
          </a:p>
        </p:txBody>
      </p:sp>
      <p:sp>
        <p:nvSpPr>
          <p:cNvPr id="18" name="Text 10"/>
          <p:cNvSpPr/>
          <p:nvPr/>
        </p:nvSpPr>
        <p:spPr>
          <a:xfrm>
            <a:off x="6650474" y="6060400"/>
            <a:ext cx="5003244" cy="305753"/>
          </a:xfrm>
          <a:prstGeom prst="rect">
            <a:avLst/>
          </a:prstGeom>
          <a:noFill/>
          <a:ln/>
        </p:spPr>
        <p:txBody>
          <a:bodyPr wrap="none" lIns="0" tIns="0" rIns="0" bIns="0" rtlCol="0" anchor="t"/>
          <a:lstStyle/>
          <a:p>
            <a:pPr marL="0" indent="0" algn="l">
              <a:lnSpc>
                <a:spcPts val="2400"/>
              </a:lnSpc>
              <a:buNone/>
            </a:pPr>
            <a:r>
              <a:rPr lang="en-US" sz="1500" dirty="0">
                <a:solidFill>
                  <a:srgbClr val="2A2742"/>
                </a:solidFill>
                <a:latin typeface="Arimo" pitchFamily="34" charset="0"/>
                <a:ea typeface="Arimo" pitchFamily="34" charset="-122"/>
                <a:cs typeface="Arimo" pitchFamily="34" charset="-120"/>
              </a:rPr>
              <a:t>Insurance-specific coding and documentation requirements</a:t>
            </a:r>
            <a:endParaRPr lang="en-US" sz="1500" dirty="0"/>
          </a:p>
        </p:txBody>
      </p:sp>
      <p:sp>
        <p:nvSpPr>
          <p:cNvPr id="19" name="Shape 11"/>
          <p:cNvSpPr/>
          <p:nvPr/>
        </p:nvSpPr>
        <p:spPr>
          <a:xfrm>
            <a:off x="6507123" y="6571536"/>
            <a:ext cx="7406521" cy="11430"/>
          </a:xfrm>
          <a:prstGeom prst="roundRect">
            <a:avLst>
              <a:gd name="adj" fmla="val 702377"/>
            </a:avLst>
          </a:prstGeom>
          <a:solidFill>
            <a:srgbClr val="BDB8DF"/>
          </a:solidFill>
          <a:ln/>
        </p:spPr>
        <p:txBody>
          <a:bodyPr/>
          <a:lstStyle/>
          <a:p>
            <a:endParaRPr lang="en-US"/>
          </a:p>
        </p:txBody>
      </p:sp>
      <p:pic>
        <p:nvPicPr>
          <p:cNvPr id="20" name="Image 6" descr="preencoded.png"/>
          <p:cNvPicPr>
            <a:picLocks noChangeAspect="1"/>
          </p:cNvPicPr>
          <p:nvPr/>
        </p:nvPicPr>
        <p:blipFill>
          <a:blip r:embed="rId9"/>
          <a:stretch>
            <a:fillRect/>
          </a:stretch>
        </p:blipFill>
        <p:spPr>
          <a:xfrm>
            <a:off x="702231" y="6604992"/>
            <a:ext cx="6579632" cy="1101209"/>
          </a:xfrm>
          <a:prstGeom prst="rect">
            <a:avLst/>
          </a:prstGeom>
        </p:spPr>
      </p:pic>
      <p:pic>
        <p:nvPicPr>
          <p:cNvPr id="21" name="Image 7" descr="preencoded.png"/>
          <p:cNvPicPr>
            <a:picLocks noChangeAspect="1"/>
          </p:cNvPicPr>
          <p:nvPr/>
        </p:nvPicPr>
        <p:blipFill>
          <a:blip r:embed="rId10"/>
          <a:stretch>
            <a:fillRect/>
          </a:stretch>
        </p:blipFill>
        <p:spPr>
          <a:xfrm>
            <a:off x="3857625" y="6987540"/>
            <a:ext cx="268724" cy="335994"/>
          </a:xfrm>
          <a:prstGeom prst="rect">
            <a:avLst/>
          </a:prstGeom>
        </p:spPr>
      </p:pic>
      <p:sp>
        <p:nvSpPr>
          <p:cNvPr id="22" name="Text 12"/>
          <p:cNvSpPr/>
          <p:nvPr/>
        </p:nvSpPr>
        <p:spPr>
          <a:xfrm>
            <a:off x="7472958" y="6796088"/>
            <a:ext cx="2389227" cy="298609"/>
          </a:xfrm>
          <a:prstGeom prst="rect">
            <a:avLst/>
          </a:prstGeom>
          <a:noFill/>
          <a:ln/>
        </p:spPr>
        <p:txBody>
          <a:bodyPr wrap="none" lIns="0" tIns="0" rIns="0" bIns="0" rtlCol="0" anchor="t"/>
          <a:lstStyle/>
          <a:p>
            <a:pPr marL="0" indent="0" algn="l">
              <a:lnSpc>
                <a:spcPts val="2350"/>
              </a:lnSpc>
              <a:buNone/>
            </a:pPr>
            <a:r>
              <a:rPr lang="en-US" sz="1850" b="1" dirty="0">
                <a:solidFill>
                  <a:srgbClr val="2A2742"/>
                </a:solidFill>
                <a:latin typeface="Outfit Extra Bold" pitchFamily="34" charset="0"/>
                <a:ea typeface="Outfit Extra Bold" pitchFamily="34" charset="-122"/>
                <a:cs typeface="Outfit Extra Bold" pitchFamily="34" charset="-120"/>
              </a:rPr>
              <a:t>Credentialing</a:t>
            </a:r>
            <a:endParaRPr lang="en-US" sz="1850" dirty="0"/>
          </a:p>
        </p:txBody>
      </p:sp>
      <p:sp>
        <p:nvSpPr>
          <p:cNvPr id="23" name="Text 13"/>
          <p:cNvSpPr/>
          <p:nvPr/>
        </p:nvSpPr>
        <p:spPr>
          <a:xfrm>
            <a:off x="7472958" y="7209353"/>
            <a:ext cx="3176230" cy="305753"/>
          </a:xfrm>
          <a:prstGeom prst="rect">
            <a:avLst/>
          </a:prstGeom>
          <a:noFill/>
          <a:ln/>
        </p:spPr>
        <p:txBody>
          <a:bodyPr wrap="none" lIns="0" tIns="0" rIns="0" bIns="0" rtlCol="0" anchor="t"/>
          <a:lstStyle/>
          <a:p>
            <a:pPr marL="0" indent="0" algn="l">
              <a:lnSpc>
                <a:spcPts val="2400"/>
              </a:lnSpc>
              <a:buNone/>
            </a:pPr>
            <a:r>
              <a:rPr lang="en-US" sz="1500" dirty="0">
                <a:solidFill>
                  <a:srgbClr val="2A2742"/>
                </a:solidFill>
                <a:latin typeface="Arimo" pitchFamily="34" charset="0"/>
                <a:ea typeface="Arimo" pitchFamily="34" charset="-122"/>
                <a:cs typeface="Arimo" pitchFamily="34" charset="-120"/>
              </a:rPr>
              <a:t>Provider enrollment and maintenance</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981557"/>
          </a:xfrm>
          <a:prstGeom prst="rect">
            <a:avLst/>
          </a:prstGeom>
        </p:spPr>
      </p:pic>
      <p:sp>
        <p:nvSpPr>
          <p:cNvPr id="3" name="Text 0"/>
          <p:cNvSpPr/>
          <p:nvPr/>
        </p:nvSpPr>
        <p:spPr>
          <a:xfrm>
            <a:off x="554831" y="2419588"/>
            <a:ext cx="5907643" cy="495419"/>
          </a:xfrm>
          <a:prstGeom prst="rect">
            <a:avLst/>
          </a:prstGeom>
          <a:noFill/>
          <a:ln/>
        </p:spPr>
        <p:txBody>
          <a:bodyPr wrap="none" lIns="0" tIns="0" rIns="0" bIns="0" rtlCol="0" anchor="t"/>
          <a:lstStyle/>
          <a:p>
            <a:pPr marL="0" indent="0" algn="l">
              <a:lnSpc>
                <a:spcPts val="3900"/>
              </a:lnSpc>
              <a:buNone/>
            </a:pPr>
            <a:r>
              <a:rPr lang="en-US" sz="3100" b="1" dirty="0">
                <a:solidFill>
                  <a:srgbClr val="231971"/>
                </a:solidFill>
                <a:latin typeface="Outfit Extra Bold" pitchFamily="34" charset="0"/>
                <a:ea typeface="Outfit Extra Bold" pitchFamily="34" charset="-122"/>
                <a:cs typeface="Outfit Extra Bold" pitchFamily="34" charset="-120"/>
              </a:rPr>
              <a:t>Speaking the Language of Value</a:t>
            </a:r>
            <a:endParaRPr lang="en-US" sz="3100" dirty="0"/>
          </a:p>
        </p:txBody>
      </p:sp>
      <p:sp>
        <p:nvSpPr>
          <p:cNvPr id="4" name="Text 1"/>
          <p:cNvSpPr/>
          <p:nvPr/>
        </p:nvSpPr>
        <p:spPr>
          <a:xfrm>
            <a:off x="554831" y="3152775"/>
            <a:ext cx="13520737" cy="506968"/>
          </a:xfrm>
          <a:prstGeom prst="rect">
            <a:avLst/>
          </a:prstGeom>
          <a:noFill/>
          <a:ln/>
        </p:spPr>
        <p:txBody>
          <a:bodyPr wrap="square" lIns="0" tIns="0" rIns="0" bIns="0" rtlCol="0" anchor="t"/>
          <a:lstStyle/>
          <a:p>
            <a:pPr marL="0" indent="0" algn="l">
              <a:lnSpc>
                <a:spcPts val="1950"/>
              </a:lnSpc>
              <a:buNone/>
            </a:pPr>
            <a:r>
              <a:rPr lang="en-US" sz="1200" dirty="0">
                <a:solidFill>
                  <a:srgbClr val="2A2742"/>
                </a:solidFill>
                <a:latin typeface="Arimo" pitchFamily="34" charset="0"/>
                <a:ea typeface="Arimo" pitchFamily="34" charset="-122"/>
                <a:cs typeface="Arimo" pitchFamily="34" charset="-120"/>
              </a:rPr>
              <a:t>Successful business development in medical billing requires fluency in value communication. Healthcare organizations are businesses with financial pressures, and your proposals must clearly demonstrate measurable return on investment.</a:t>
            </a:r>
            <a:endParaRPr lang="en-US" sz="1200" dirty="0"/>
          </a:p>
        </p:txBody>
      </p:sp>
      <p:sp>
        <p:nvSpPr>
          <p:cNvPr id="5" name="Text 2"/>
          <p:cNvSpPr/>
          <p:nvPr/>
        </p:nvSpPr>
        <p:spPr>
          <a:xfrm>
            <a:off x="554831" y="3837980"/>
            <a:ext cx="13520737" cy="506968"/>
          </a:xfrm>
          <a:prstGeom prst="rect">
            <a:avLst/>
          </a:prstGeom>
          <a:noFill/>
          <a:ln/>
        </p:spPr>
        <p:txBody>
          <a:bodyPr wrap="square" lIns="0" tIns="0" rIns="0" bIns="0" rtlCol="0" anchor="t"/>
          <a:lstStyle/>
          <a:p>
            <a:pPr marL="0" indent="0" algn="l">
              <a:lnSpc>
                <a:spcPts val="1950"/>
              </a:lnSpc>
              <a:buNone/>
            </a:pPr>
            <a:r>
              <a:rPr lang="en-US" sz="1200" dirty="0">
                <a:solidFill>
                  <a:srgbClr val="2A2742"/>
                </a:solidFill>
                <a:latin typeface="Arimo" pitchFamily="34" charset="0"/>
                <a:ea typeface="Arimo" pitchFamily="34" charset="-122"/>
                <a:cs typeface="Arimo" pitchFamily="34" charset="-120"/>
              </a:rPr>
              <a:t>Practice leaders need solutions that increase collections while reducing days in accounts receivable. They seek partners who can decrease denial rates through cleaner claims submission and proper coding practices. Above all, they demand transparent pricing models and comprehensive reporting.</a:t>
            </a:r>
            <a:endParaRPr lang="en-US" sz="1200" dirty="0"/>
          </a:p>
        </p:txBody>
      </p:sp>
      <p:sp>
        <p:nvSpPr>
          <p:cNvPr id="6" name="Text 3"/>
          <p:cNvSpPr/>
          <p:nvPr/>
        </p:nvSpPr>
        <p:spPr>
          <a:xfrm>
            <a:off x="554831" y="4602361"/>
            <a:ext cx="6641425" cy="523042"/>
          </a:xfrm>
          <a:prstGeom prst="rect">
            <a:avLst/>
          </a:prstGeom>
          <a:noFill/>
          <a:ln/>
        </p:spPr>
        <p:txBody>
          <a:bodyPr wrap="none" lIns="0" tIns="0" rIns="0" bIns="0" rtlCol="0" anchor="t"/>
          <a:lstStyle/>
          <a:p>
            <a:pPr marL="0" indent="0" algn="ctr">
              <a:lnSpc>
                <a:spcPts val="4100"/>
              </a:lnSpc>
              <a:buNone/>
            </a:pPr>
            <a:r>
              <a:rPr lang="en-US" sz="4100" b="1" dirty="0">
                <a:solidFill>
                  <a:srgbClr val="2A2742"/>
                </a:solidFill>
                <a:latin typeface="Outfit Extra Bold" pitchFamily="34" charset="0"/>
                <a:ea typeface="Outfit Extra Bold" pitchFamily="34" charset="-122"/>
                <a:cs typeface="Outfit Extra Bold" pitchFamily="34" charset="-120"/>
              </a:rPr>
              <a:t>98%</a:t>
            </a:r>
            <a:endParaRPr lang="en-US" sz="4100" dirty="0"/>
          </a:p>
        </p:txBody>
      </p:sp>
      <p:sp>
        <p:nvSpPr>
          <p:cNvPr id="7" name="Text 4"/>
          <p:cNvSpPr/>
          <p:nvPr/>
        </p:nvSpPr>
        <p:spPr>
          <a:xfrm>
            <a:off x="2884765" y="5323403"/>
            <a:ext cx="1981557" cy="247650"/>
          </a:xfrm>
          <a:prstGeom prst="rect">
            <a:avLst/>
          </a:prstGeom>
          <a:noFill/>
          <a:ln/>
        </p:spPr>
        <p:txBody>
          <a:bodyPr wrap="none" lIns="0" tIns="0" rIns="0" bIns="0" rtlCol="0" anchor="t"/>
          <a:lstStyle/>
          <a:p>
            <a:pPr marL="0" indent="0" algn="ctr">
              <a:lnSpc>
                <a:spcPts val="1950"/>
              </a:lnSpc>
              <a:buNone/>
            </a:pPr>
            <a:r>
              <a:rPr lang="en-US" sz="1550" b="1" dirty="0">
                <a:solidFill>
                  <a:srgbClr val="2A2742"/>
                </a:solidFill>
                <a:latin typeface="Outfit Extra Bold" pitchFamily="34" charset="0"/>
                <a:ea typeface="Outfit Extra Bold" pitchFamily="34" charset="-122"/>
                <a:cs typeface="Outfit Extra Bold" pitchFamily="34" charset="-120"/>
              </a:rPr>
              <a:t>Clean Claim Rate</a:t>
            </a:r>
            <a:endParaRPr lang="en-US" sz="1550" dirty="0"/>
          </a:p>
        </p:txBody>
      </p:sp>
      <p:sp>
        <p:nvSpPr>
          <p:cNvPr id="8" name="Text 5"/>
          <p:cNvSpPr/>
          <p:nvPr/>
        </p:nvSpPr>
        <p:spPr>
          <a:xfrm>
            <a:off x="554831" y="5666065"/>
            <a:ext cx="6641425" cy="253484"/>
          </a:xfrm>
          <a:prstGeom prst="rect">
            <a:avLst/>
          </a:prstGeom>
          <a:noFill/>
          <a:ln/>
        </p:spPr>
        <p:txBody>
          <a:bodyPr wrap="none" lIns="0" tIns="0" rIns="0" bIns="0" rtlCol="0" anchor="t"/>
          <a:lstStyle/>
          <a:p>
            <a:pPr marL="0" indent="0" algn="ctr">
              <a:lnSpc>
                <a:spcPts val="1950"/>
              </a:lnSpc>
              <a:buNone/>
            </a:pPr>
            <a:r>
              <a:rPr lang="en-US" sz="1200" dirty="0">
                <a:solidFill>
                  <a:srgbClr val="2A2742"/>
                </a:solidFill>
                <a:latin typeface="Arimo" pitchFamily="34" charset="0"/>
                <a:ea typeface="Arimo" pitchFamily="34" charset="-122"/>
                <a:cs typeface="Arimo" pitchFamily="34" charset="-120"/>
              </a:rPr>
              <a:t>Benchmark for high-performing billing operations</a:t>
            </a:r>
            <a:endParaRPr lang="en-US" sz="1200" dirty="0"/>
          </a:p>
        </p:txBody>
      </p:sp>
      <p:sp>
        <p:nvSpPr>
          <p:cNvPr id="9" name="Text 6"/>
          <p:cNvSpPr/>
          <p:nvPr/>
        </p:nvSpPr>
        <p:spPr>
          <a:xfrm>
            <a:off x="7434024" y="4602361"/>
            <a:ext cx="6641544" cy="523042"/>
          </a:xfrm>
          <a:prstGeom prst="rect">
            <a:avLst/>
          </a:prstGeom>
          <a:noFill/>
          <a:ln/>
        </p:spPr>
        <p:txBody>
          <a:bodyPr wrap="none" lIns="0" tIns="0" rIns="0" bIns="0" rtlCol="0" anchor="t"/>
          <a:lstStyle/>
          <a:p>
            <a:pPr marL="0" indent="0" algn="ctr">
              <a:lnSpc>
                <a:spcPts val="4100"/>
              </a:lnSpc>
              <a:buNone/>
            </a:pPr>
            <a:r>
              <a:rPr lang="en-US" sz="4100" b="1" dirty="0">
                <a:solidFill>
                  <a:srgbClr val="2A2742"/>
                </a:solidFill>
                <a:latin typeface="Outfit Extra Bold" pitchFamily="34" charset="0"/>
                <a:ea typeface="Outfit Extra Bold" pitchFamily="34" charset="-122"/>
                <a:cs typeface="Outfit Extra Bold" pitchFamily="34" charset="-120"/>
              </a:rPr>
              <a:t>30%</a:t>
            </a:r>
            <a:endParaRPr lang="en-US" sz="4100" dirty="0"/>
          </a:p>
        </p:txBody>
      </p:sp>
      <p:sp>
        <p:nvSpPr>
          <p:cNvPr id="10" name="Text 7"/>
          <p:cNvSpPr/>
          <p:nvPr/>
        </p:nvSpPr>
        <p:spPr>
          <a:xfrm>
            <a:off x="9561314" y="5323403"/>
            <a:ext cx="2386965" cy="247650"/>
          </a:xfrm>
          <a:prstGeom prst="rect">
            <a:avLst/>
          </a:prstGeom>
          <a:noFill/>
          <a:ln/>
        </p:spPr>
        <p:txBody>
          <a:bodyPr wrap="none" lIns="0" tIns="0" rIns="0" bIns="0" rtlCol="0" anchor="t"/>
          <a:lstStyle/>
          <a:p>
            <a:pPr marL="0" indent="0" algn="ctr">
              <a:lnSpc>
                <a:spcPts val="1950"/>
              </a:lnSpc>
              <a:buNone/>
            </a:pPr>
            <a:r>
              <a:rPr lang="en-US" sz="1550" b="1" dirty="0">
                <a:solidFill>
                  <a:srgbClr val="2A2742"/>
                </a:solidFill>
                <a:latin typeface="Outfit Extra Bold" pitchFamily="34" charset="0"/>
                <a:ea typeface="Outfit Extra Bold" pitchFamily="34" charset="-122"/>
                <a:cs typeface="Outfit Extra Bold" pitchFamily="34" charset="-120"/>
              </a:rPr>
              <a:t>Average Denial Reduction</a:t>
            </a:r>
            <a:endParaRPr lang="en-US" sz="1550" dirty="0"/>
          </a:p>
        </p:txBody>
      </p:sp>
      <p:sp>
        <p:nvSpPr>
          <p:cNvPr id="11" name="Text 8"/>
          <p:cNvSpPr/>
          <p:nvPr/>
        </p:nvSpPr>
        <p:spPr>
          <a:xfrm>
            <a:off x="7434024" y="5666065"/>
            <a:ext cx="6641544" cy="253484"/>
          </a:xfrm>
          <a:prstGeom prst="rect">
            <a:avLst/>
          </a:prstGeom>
          <a:noFill/>
          <a:ln/>
        </p:spPr>
        <p:txBody>
          <a:bodyPr wrap="none" lIns="0" tIns="0" rIns="0" bIns="0" rtlCol="0" anchor="t"/>
          <a:lstStyle/>
          <a:p>
            <a:pPr marL="0" indent="0" algn="ctr">
              <a:lnSpc>
                <a:spcPts val="1950"/>
              </a:lnSpc>
              <a:buNone/>
            </a:pPr>
            <a:r>
              <a:rPr lang="en-US" sz="1200" dirty="0">
                <a:solidFill>
                  <a:srgbClr val="2A2742"/>
                </a:solidFill>
                <a:latin typeface="Arimo" pitchFamily="34" charset="0"/>
                <a:ea typeface="Arimo" pitchFamily="34" charset="-122"/>
                <a:cs typeface="Arimo" pitchFamily="34" charset="-120"/>
              </a:rPr>
              <a:t>Potential improvement with optimized coding</a:t>
            </a:r>
            <a:endParaRPr lang="en-US" sz="1200" dirty="0"/>
          </a:p>
        </p:txBody>
      </p:sp>
      <p:sp>
        <p:nvSpPr>
          <p:cNvPr id="12" name="Text 9"/>
          <p:cNvSpPr/>
          <p:nvPr/>
        </p:nvSpPr>
        <p:spPr>
          <a:xfrm>
            <a:off x="554831" y="6474262"/>
            <a:ext cx="6641425" cy="523042"/>
          </a:xfrm>
          <a:prstGeom prst="rect">
            <a:avLst/>
          </a:prstGeom>
          <a:noFill/>
          <a:ln/>
        </p:spPr>
        <p:txBody>
          <a:bodyPr wrap="none" lIns="0" tIns="0" rIns="0" bIns="0" rtlCol="0" anchor="t"/>
          <a:lstStyle/>
          <a:p>
            <a:pPr marL="0" indent="0" algn="ctr">
              <a:lnSpc>
                <a:spcPts val="4100"/>
              </a:lnSpc>
              <a:buNone/>
            </a:pPr>
            <a:r>
              <a:rPr lang="en-US" sz="4100" b="1" dirty="0">
                <a:solidFill>
                  <a:srgbClr val="2A2742"/>
                </a:solidFill>
                <a:latin typeface="Outfit Extra Bold" pitchFamily="34" charset="0"/>
                <a:ea typeface="Outfit Extra Bold" pitchFamily="34" charset="-122"/>
                <a:cs typeface="Outfit Extra Bold" pitchFamily="34" charset="-120"/>
              </a:rPr>
              <a:t>15%</a:t>
            </a:r>
            <a:endParaRPr lang="en-US" sz="4100" dirty="0"/>
          </a:p>
        </p:txBody>
      </p:sp>
      <p:sp>
        <p:nvSpPr>
          <p:cNvPr id="13" name="Text 10"/>
          <p:cNvSpPr/>
          <p:nvPr/>
        </p:nvSpPr>
        <p:spPr>
          <a:xfrm>
            <a:off x="2884765" y="7195304"/>
            <a:ext cx="1981557" cy="247650"/>
          </a:xfrm>
          <a:prstGeom prst="rect">
            <a:avLst/>
          </a:prstGeom>
          <a:noFill/>
          <a:ln/>
        </p:spPr>
        <p:txBody>
          <a:bodyPr wrap="none" lIns="0" tIns="0" rIns="0" bIns="0" rtlCol="0" anchor="t"/>
          <a:lstStyle/>
          <a:p>
            <a:pPr marL="0" indent="0" algn="ctr">
              <a:lnSpc>
                <a:spcPts val="1950"/>
              </a:lnSpc>
              <a:buNone/>
            </a:pPr>
            <a:r>
              <a:rPr lang="en-US" sz="1550" b="1" dirty="0">
                <a:solidFill>
                  <a:srgbClr val="2A2742"/>
                </a:solidFill>
                <a:latin typeface="Outfit Extra Bold" pitchFamily="34" charset="0"/>
                <a:ea typeface="Outfit Extra Bold" pitchFamily="34" charset="-122"/>
                <a:cs typeface="Outfit Extra Bold" pitchFamily="34" charset="-120"/>
              </a:rPr>
              <a:t>Revenue Increase</a:t>
            </a:r>
            <a:endParaRPr lang="en-US" sz="1550" dirty="0"/>
          </a:p>
        </p:txBody>
      </p:sp>
      <p:sp>
        <p:nvSpPr>
          <p:cNvPr id="14" name="Text 11"/>
          <p:cNvSpPr/>
          <p:nvPr/>
        </p:nvSpPr>
        <p:spPr>
          <a:xfrm>
            <a:off x="554831" y="7537966"/>
            <a:ext cx="6641425" cy="253484"/>
          </a:xfrm>
          <a:prstGeom prst="rect">
            <a:avLst/>
          </a:prstGeom>
          <a:noFill/>
          <a:ln/>
        </p:spPr>
        <p:txBody>
          <a:bodyPr wrap="none" lIns="0" tIns="0" rIns="0" bIns="0" rtlCol="0" anchor="t"/>
          <a:lstStyle/>
          <a:p>
            <a:pPr marL="0" indent="0" algn="ctr">
              <a:lnSpc>
                <a:spcPts val="1950"/>
              </a:lnSpc>
              <a:buNone/>
            </a:pPr>
            <a:r>
              <a:rPr lang="en-US" sz="1200" dirty="0">
                <a:solidFill>
                  <a:srgbClr val="2A2742"/>
                </a:solidFill>
                <a:latin typeface="Arimo" pitchFamily="34" charset="0"/>
                <a:ea typeface="Arimo" pitchFamily="34" charset="-122"/>
                <a:cs typeface="Arimo" pitchFamily="34" charset="-120"/>
              </a:rPr>
              <a:t>Typical gain from professional billing services</a:t>
            </a:r>
            <a:endParaRPr lang="en-US" sz="1200" dirty="0"/>
          </a:p>
        </p:txBody>
      </p:sp>
      <p:sp>
        <p:nvSpPr>
          <p:cNvPr id="15" name="Text 12"/>
          <p:cNvSpPr/>
          <p:nvPr/>
        </p:nvSpPr>
        <p:spPr>
          <a:xfrm>
            <a:off x="7434024" y="6474262"/>
            <a:ext cx="6641544" cy="523042"/>
          </a:xfrm>
          <a:prstGeom prst="rect">
            <a:avLst/>
          </a:prstGeom>
          <a:noFill/>
          <a:ln/>
        </p:spPr>
        <p:txBody>
          <a:bodyPr wrap="none" lIns="0" tIns="0" rIns="0" bIns="0" rtlCol="0" anchor="t"/>
          <a:lstStyle/>
          <a:p>
            <a:pPr marL="0" indent="0" algn="ctr">
              <a:lnSpc>
                <a:spcPts val="4100"/>
              </a:lnSpc>
              <a:buNone/>
            </a:pPr>
            <a:r>
              <a:rPr lang="en-US" sz="4100" b="1" dirty="0">
                <a:solidFill>
                  <a:srgbClr val="2A2742"/>
                </a:solidFill>
                <a:latin typeface="Outfit Extra Bold" pitchFamily="34" charset="0"/>
                <a:ea typeface="Outfit Extra Bold" pitchFamily="34" charset="-122"/>
                <a:cs typeface="Outfit Extra Bold" pitchFamily="34" charset="-120"/>
              </a:rPr>
              <a:t>&lt; 30</a:t>
            </a:r>
            <a:endParaRPr lang="en-US" sz="4100" dirty="0"/>
          </a:p>
        </p:txBody>
      </p:sp>
      <p:sp>
        <p:nvSpPr>
          <p:cNvPr id="16" name="Text 13"/>
          <p:cNvSpPr/>
          <p:nvPr/>
        </p:nvSpPr>
        <p:spPr>
          <a:xfrm>
            <a:off x="9763958" y="7195304"/>
            <a:ext cx="1981557" cy="247650"/>
          </a:xfrm>
          <a:prstGeom prst="rect">
            <a:avLst/>
          </a:prstGeom>
          <a:noFill/>
          <a:ln/>
        </p:spPr>
        <p:txBody>
          <a:bodyPr wrap="none" lIns="0" tIns="0" rIns="0" bIns="0" rtlCol="0" anchor="t"/>
          <a:lstStyle/>
          <a:p>
            <a:pPr marL="0" indent="0" algn="ctr">
              <a:lnSpc>
                <a:spcPts val="1950"/>
              </a:lnSpc>
              <a:buNone/>
            </a:pPr>
            <a:r>
              <a:rPr lang="en-US" sz="1550" b="1" dirty="0">
                <a:solidFill>
                  <a:srgbClr val="2A2742"/>
                </a:solidFill>
                <a:latin typeface="Outfit Extra Bold" pitchFamily="34" charset="0"/>
                <a:ea typeface="Outfit Extra Bold" pitchFamily="34" charset="-122"/>
                <a:cs typeface="Outfit Extra Bold" pitchFamily="34" charset="-120"/>
              </a:rPr>
              <a:t>Days in A/R</a:t>
            </a:r>
            <a:endParaRPr lang="en-US" sz="1550" dirty="0"/>
          </a:p>
        </p:txBody>
      </p:sp>
      <p:sp>
        <p:nvSpPr>
          <p:cNvPr id="17" name="Text 14"/>
          <p:cNvSpPr/>
          <p:nvPr/>
        </p:nvSpPr>
        <p:spPr>
          <a:xfrm>
            <a:off x="7434024" y="7537966"/>
            <a:ext cx="6641544" cy="253484"/>
          </a:xfrm>
          <a:prstGeom prst="rect">
            <a:avLst/>
          </a:prstGeom>
          <a:noFill/>
          <a:ln/>
        </p:spPr>
        <p:txBody>
          <a:bodyPr wrap="none" lIns="0" tIns="0" rIns="0" bIns="0" rtlCol="0" anchor="t"/>
          <a:lstStyle/>
          <a:p>
            <a:pPr marL="0" indent="0" algn="ctr">
              <a:lnSpc>
                <a:spcPts val="1950"/>
              </a:lnSpc>
              <a:buNone/>
            </a:pPr>
            <a:r>
              <a:rPr lang="en-US" sz="1200" dirty="0">
                <a:solidFill>
                  <a:srgbClr val="2A2742"/>
                </a:solidFill>
                <a:latin typeface="Arimo" pitchFamily="34" charset="0"/>
                <a:ea typeface="Arimo" pitchFamily="34" charset="-122"/>
                <a:cs typeface="Arimo" pitchFamily="34" charset="-120"/>
              </a:rPr>
              <a:t>Target for effective revenue cycle management</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65321" y="524113"/>
            <a:ext cx="6803708" cy="594122"/>
          </a:xfrm>
          <a:prstGeom prst="rect">
            <a:avLst/>
          </a:prstGeom>
          <a:noFill/>
          <a:ln/>
        </p:spPr>
        <p:txBody>
          <a:bodyPr wrap="none" lIns="0" tIns="0" rIns="0" bIns="0" rtlCol="0" anchor="t"/>
          <a:lstStyle/>
          <a:p>
            <a:pPr marL="0" indent="0" algn="l">
              <a:lnSpc>
                <a:spcPts val="4650"/>
              </a:lnSpc>
              <a:buNone/>
            </a:pPr>
            <a:r>
              <a:rPr lang="en-US" sz="3700" b="1" dirty="0">
                <a:solidFill>
                  <a:srgbClr val="231971"/>
                </a:solidFill>
                <a:latin typeface="Outfit Extra Bold" pitchFamily="34" charset="0"/>
                <a:ea typeface="Outfit Extra Bold" pitchFamily="34" charset="-122"/>
                <a:cs typeface="Outfit Extra Bold" pitchFamily="34" charset="-120"/>
              </a:rPr>
              <a:t>Crafting Compelling Proposals</a:t>
            </a:r>
            <a:endParaRPr lang="en-US" sz="3700" dirty="0"/>
          </a:p>
        </p:txBody>
      </p:sp>
      <p:sp>
        <p:nvSpPr>
          <p:cNvPr id="3" name="Text 1"/>
          <p:cNvSpPr/>
          <p:nvPr/>
        </p:nvSpPr>
        <p:spPr>
          <a:xfrm>
            <a:off x="665321" y="1498402"/>
            <a:ext cx="13299758" cy="608409"/>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Creating proposals that resonate with healthcare decision-makers requires a strategic approach that goes beyond generic sales pitches. Your presentations must demonstrate a deep understanding of the specific challenges facing each potential client.</a:t>
            </a:r>
            <a:endParaRPr lang="en-US" sz="1450" dirty="0"/>
          </a:p>
        </p:txBody>
      </p:sp>
      <p:sp>
        <p:nvSpPr>
          <p:cNvPr id="4" name="Text 2"/>
          <p:cNvSpPr/>
          <p:nvPr/>
        </p:nvSpPr>
        <p:spPr>
          <a:xfrm>
            <a:off x="665321" y="2320647"/>
            <a:ext cx="13299758" cy="608409"/>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Effective proposals combine detailed financial analysis with clear explanations of how your services reduce administrative burdens. They should include case studies relevant to the prospect's specialty or practice size, highlighting measurable improvements in key performance indicators.</a:t>
            </a:r>
            <a:endParaRPr lang="en-US" sz="1450" dirty="0"/>
          </a:p>
        </p:txBody>
      </p:sp>
      <p:pic>
        <p:nvPicPr>
          <p:cNvPr id="5" name="Image 0" descr="preencoded.png"/>
          <p:cNvPicPr>
            <a:picLocks noChangeAspect="1"/>
          </p:cNvPicPr>
          <p:nvPr/>
        </p:nvPicPr>
        <p:blipFill>
          <a:blip r:embed="rId3"/>
          <a:stretch>
            <a:fillRect/>
          </a:stretch>
        </p:blipFill>
        <p:spPr>
          <a:xfrm>
            <a:off x="665321" y="3142893"/>
            <a:ext cx="950476" cy="1140619"/>
          </a:xfrm>
          <a:prstGeom prst="rect">
            <a:avLst/>
          </a:prstGeom>
        </p:spPr>
      </p:pic>
      <p:sp>
        <p:nvSpPr>
          <p:cNvPr id="6" name="Text 3"/>
          <p:cNvSpPr/>
          <p:nvPr/>
        </p:nvSpPr>
        <p:spPr>
          <a:xfrm>
            <a:off x="1900952" y="3332917"/>
            <a:ext cx="2376249" cy="297061"/>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Research Phase</a:t>
            </a:r>
            <a:endParaRPr lang="en-US" sz="1850" dirty="0"/>
          </a:p>
        </p:txBody>
      </p:sp>
      <p:sp>
        <p:nvSpPr>
          <p:cNvPr id="7" name="Text 4"/>
          <p:cNvSpPr/>
          <p:nvPr/>
        </p:nvSpPr>
        <p:spPr>
          <a:xfrm>
            <a:off x="1900952" y="3744039"/>
            <a:ext cx="12064127" cy="304205"/>
          </a:xfrm>
          <a:prstGeom prst="rect">
            <a:avLst/>
          </a:prstGeom>
          <a:noFill/>
          <a:ln/>
        </p:spPr>
        <p:txBody>
          <a:bodyPr wrap="non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Gather intelligence on the practice's current billing operations, pain points, and performance metrics</a:t>
            </a:r>
            <a:endParaRPr lang="en-US" sz="1450" dirty="0"/>
          </a:p>
        </p:txBody>
      </p:sp>
      <p:pic>
        <p:nvPicPr>
          <p:cNvPr id="8" name="Image 1" descr="preencoded.png"/>
          <p:cNvPicPr>
            <a:picLocks noChangeAspect="1"/>
          </p:cNvPicPr>
          <p:nvPr/>
        </p:nvPicPr>
        <p:blipFill>
          <a:blip r:embed="rId4"/>
          <a:stretch>
            <a:fillRect/>
          </a:stretch>
        </p:blipFill>
        <p:spPr>
          <a:xfrm>
            <a:off x="665321" y="4283512"/>
            <a:ext cx="950476" cy="1140619"/>
          </a:xfrm>
          <a:prstGeom prst="rect">
            <a:avLst/>
          </a:prstGeom>
        </p:spPr>
      </p:pic>
      <p:sp>
        <p:nvSpPr>
          <p:cNvPr id="9" name="Text 5"/>
          <p:cNvSpPr/>
          <p:nvPr/>
        </p:nvSpPr>
        <p:spPr>
          <a:xfrm>
            <a:off x="1900952" y="4473535"/>
            <a:ext cx="2376249" cy="297061"/>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Analysis Phase</a:t>
            </a:r>
            <a:endParaRPr lang="en-US" sz="1850" dirty="0"/>
          </a:p>
        </p:txBody>
      </p:sp>
      <p:sp>
        <p:nvSpPr>
          <p:cNvPr id="10" name="Text 6"/>
          <p:cNvSpPr/>
          <p:nvPr/>
        </p:nvSpPr>
        <p:spPr>
          <a:xfrm>
            <a:off x="1900952" y="4884658"/>
            <a:ext cx="12064127" cy="304205"/>
          </a:xfrm>
          <a:prstGeom prst="rect">
            <a:avLst/>
          </a:prstGeom>
          <a:noFill/>
          <a:ln/>
        </p:spPr>
        <p:txBody>
          <a:bodyPr wrap="non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Identify specific opportunities for improvement and quantify potential financial impact</a:t>
            </a:r>
            <a:endParaRPr lang="en-US" sz="1450" dirty="0"/>
          </a:p>
        </p:txBody>
      </p:sp>
      <p:pic>
        <p:nvPicPr>
          <p:cNvPr id="11" name="Image 2" descr="preencoded.png"/>
          <p:cNvPicPr>
            <a:picLocks noChangeAspect="1"/>
          </p:cNvPicPr>
          <p:nvPr/>
        </p:nvPicPr>
        <p:blipFill>
          <a:blip r:embed="rId5"/>
          <a:stretch>
            <a:fillRect/>
          </a:stretch>
        </p:blipFill>
        <p:spPr>
          <a:xfrm>
            <a:off x="665321" y="5424130"/>
            <a:ext cx="950476" cy="1140619"/>
          </a:xfrm>
          <a:prstGeom prst="rect">
            <a:avLst/>
          </a:prstGeom>
        </p:spPr>
      </p:pic>
      <p:sp>
        <p:nvSpPr>
          <p:cNvPr id="12" name="Text 7"/>
          <p:cNvSpPr/>
          <p:nvPr/>
        </p:nvSpPr>
        <p:spPr>
          <a:xfrm>
            <a:off x="1900952" y="5614154"/>
            <a:ext cx="2376249" cy="297061"/>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Proposal Creation</a:t>
            </a:r>
            <a:endParaRPr lang="en-US" sz="1850" dirty="0"/>
          </a:p>
        </p:txBody>
      </p:sp>
      <p:sp>
        <p:nvSpPr>
          <p:cNvPr id="13" name="Text 8"/>
          <p:cNvSpPr/>
          <p:nvPr/>
        </p:nvSpPr>
        <p:spPr>
          <a:xfrm>
            <a:off x="1900952" y="6025277"/>
            <a:ext cx="12064127" cy="304205"/>
          </a:xfrm>
          <a:prstGeom prst="rect">
            <a:avLst/>
          </a:prstGeom>
          <a:noFill/>
          <a:ln/>
        </p:spPr>
        <p:txBody>
          <a:bodyPr wrap="non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Develop customized solutions with clear pricing, implementation timelines, and expected outcomes</a:t>
            </a:r>
            <a:endParaRPr lang="en-US" sz="1450" dirty="0"/>
          </a:p>
        </p:txBody>
      </p:sp>
      <p:pic>
        <p:nvPicPr>
          <p:cNvPr id="14" name="Image 3" descr="preencoded.png"/>
          <p:cNvPicPr>
            <a:picLocks noChangeAspect="1"/>
          </p:cNvPicPr>
          <p:nvPr/>
        </p:nvPicPr>
        <p:blipFill>
          <a:blip r:embed="rId6"/>
          <a:stretch>
            <a:fillRect/>
          </a:stretch>
        </p:blipFill>
        <p:spPr>
          <a:xfrm>
            <a:off x="665321" y="6564749"/>
            <a:ext cx="950476" cy="1140619"/>
          </a:xfrm>
          <a:prstGeom prst="rect">
            <a:avLst/>
          </a:prstGeom>
        </p:spPr>
      </p:pic>
      <p:sp>
        <p:nvSpPr>
          <p:cNvPr id="15" name="Text 9"/>
          <p:cNvSpPr/>
          <p:nvPr/>
        </p:nvSpPr>
        <p:spPr>
          <a:xfrm>
            <a:off x="1900952" y="6754773"/>
            <a:ext cx="2376249" cy="297061"/>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Presentation Phase</a:t>
            </a:r>
            <a:endParaRPr lang="en-US" sz="1850" dirty="0"/>
          </a:p>
        </p:txBody>
      </p:sp>
      <p:sp>
        <p:nvSpPr>
          <p:cNvPr id="16" name="Text 10"/>
          <p:cNvSpPr/>
          <p:nvPr/>
        </p:nvSpPr>
        <p:spPr>
          <a:xfrm>
            <a:off x="1900952" y="7165896"/>
            <a:ext cx="12064127" cy="304205"/>
          </a:xfrm>
          <a:prstGeom prst="rect">
            <a:avLst/>
          </a:prstGeom>
          <a:noFill/>
          <a:ln/>
        </p:spPr>
        <p:txBody>
          <a:bodyPr wrap="non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Deliver a compelling narrative that addresses stakeholder concerns and demonstrates partnership value</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075" y="625554"/>
            <a:ext cx="9620607" cy="708065"/>
          </a:xfrm>
          <a:prstGeom prst="rect">
            <a:avLst/>
          </a:prstGeom>
          <a:noFill/>
          <a:ln/>
        </p:spPr>
        <p:txBody>
          <a:bodyPr wrap="none" lIns="0" tIns="0" rIns="0" bIns="0" rtlCol="0" anchor="t"/>
          <a:lstStyle/>
          <a:p>
            <a:pPr marL="0" indent="0" algn="l">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Leveraging Technology Partnerships</a:t>
            </a:r>
            <a:endParaRPr lang="en-US" sz="4450" dirty="0"/>
          </a:p>
        </p:txBody>
      </p:sp>
      <p:sp>
        <p:nvSpPr>
          <p:cNvPr id="3" name="Text 1"/>
          <p:cNvSpPr/>
          <p:nvPr/>
        </p:nvSpPr>
        <p:spPr>
          <a:xfrm>
            <a:off x="793075" y="1786771"/>
            <a:ext cx="13044249" cy="1087279"/>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Technology knowledge creates a significant competitive advantage in medical billing business development. Decision-makers expect you to understand their current technology ecosystem and recommend solutions that integrate seamlessly with their workflows.</a:t>
            </a:r>
            <a:endParaRPr lang="en-US" sz="1750" dirty="0"/>
          </a:p>
        </p:txBody>
      </p:sp>
      <p:sp>
        <p:nvSpPr>
          <p:cNvPr id="4" name="Text 2"/>
          <p:cNvSpPr/>
          <p:nvPr/>
        </p:nvSpPr>
        <p:spPr>
          <a:xfrm>
            <a:off x="793075" y="3128963"/>
            <a:ext cx="13044249" cy="1087279"/>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You must familiarize yourself with major electronic health record (EHR) systems like Epic, Cerner, and Athenahealth, as well as popular billing platforms such as Kareo, AdvancedMD, and DrChrono. Understanding how these systems connect and where integration challenges typically occur positions you as a technical consultant, not just a sales representative.</a:t>
            </a:r>
            <a:endParaRPr lang="en-US" sz="1750" dirty="0"/>
          </a:p>
        </p:txBody>
      </p:sp>
      <p:sp>
        <p:nvSpPr>
          <p:cNvPr id="5" name="Shape 3"/>
          <p:cNvSpPr/>
          <p:nvPr/>
        </p:nvSpPr>
        <p:spPr>
          <a:xfrm>
            <a:off x="793075" y="4471154"/>
            <a:ext cx="4197072" cy="3132892"/>
          </a:xfrm>
          <a:prstGeom prst="roundRect">
            <a:avLst>
              <a:gd name="adj" fmla="val 3038"/>
            </a:avLst>
          </a:prstGeom>
          <a:solidFill>
            <a:srgbClr val="E9E6FA"/>
          </a:solidFill>
          <a:ln w="7620">
            <a:solidFill>
              <a:srgbClr val="BDB8DF"/>
            </a:solidFill>
            <a:prstDash val="solid"/>
          </a:ln>
        </p:spPr>
        <p:txBody>
          <a:bodyPr/>
          <a:lstStyle/>
          <a:p>
            <a:endParaRPr lang="en-US"/>
          </a:p>
        </p:txBody>
      </p:sp>
      <p:sp>
        <p:nvSpPr>
          <p:cNvPr id="6" name="Text 4"/>
          <p:cNvSpPr/>
          <p:nvPr/>
        </p:nvSpPr>
        <p:spPr>
          <a:xfrm>
            <a:off x="1027271" y="4705350"/>
            <a:ext cx="3450908" cy="353973"/>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EHR Integration Expertise</a:t>
            </a:r>
            <a:endParaRPr lang="en-US" sz="2200" dirty="0"/>
          </a:p>
        </p:txBody>
      </p:sp>
      <p:sp>
        <p:nvSpPr>
          <p:cNvPr id="7" name="Text 5"/>
          <p:cNvSpPr/>
          <p:nvPr/>
        </p:nvSpPr>
        <p:spPr>
          <a:xfrm>
            <a:off x="1027271" y="5195292"/>
            <a:ext cx="3728680" cy="2174558"/>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Demonstrate knowledge of how billing services connect with the practice's existing clinical documentation systems, minimizing disruption to physician workflows while maximizing data capture.</a:t>
            </a:r>
            <a:endParaRPr lang="en-US" sz="1750" dirty="0"/>
          </a:p>
        </p:txBody>
      </p:sp>
      <p:sp>
        <p:nvSpPr>
          <p:cNvPr id="8" name="Shape 6"/>
          <p:cNvSpPr/>
          <p:nvPr/>
        </p:nvSpPr>
        <p:spPr>
          <a:xfrm>
            <a:off x="5216723" y="4471154"/>
            <a:ext cx="4197072" cy="3132892"/>
          </a:xfrm>
          <a:prstGeom prst="roundRect">
            <a:avLst>
              <a:gd name="adj" fmla="val 3038"/>
            </a:avLst>
          </a:prstGeom>
          <a:solidFill>
            <a:srgbClr val="E9E6FA"/>
          </a:solidFill>
          <a:ln w="7620">
            <a:solidFill>
              <a:srgbClr val="BDB8DF"/>
            </a:solidFill>
            <a:prstDash val="solid"/>
          </a:ln>
        </p:spPr>
        <p:txBody>
          <a:bodyPr/>
          <a:lstStyle/>
          <a:p>
            <a:endParaRPr lang="en-US"/>
          </a:p>
        </p:txBody>
      </p:sp>
      <p:sp>
        <p:nvSpPr>
          <p:cNvPr id="9" name="Text 7"/>
          <p:cNvSpPr/>
          <p:nvPr/>
        </p:nvSpPr>
        <p:spPr>
          <a:xfrm>
            <a:off x="5450919" y="4705350"/>
            <a:ext cx="2832616" cy="353973"/>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AI-Assisted Solutions</a:t>
            </a:r>
            <a:endParaRPr lang="en-US" sz="2200" dirty="0"/>
          </a:p>
        </p:txBody>
      </p:sp>
      <p:sp>
        <p:nvSpPr>
          <p:cNvPr id="10" name="Text 8"/>
          <p:cNvSpPr/>
          <p:nvPr/>
        </p:nvSpPr>
        <p:spPr>
          <a:xfrm>
            <a:off x="5450919" y="5195292"/>
            <a:ext cx="3728680" cy="1812131"/>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Highlight how machine learning tools can improve coding accuracy, predict denials before submission, and identify documentation gaps that impact reimbursement.</a:t>
            </a:r>
            <a:endParaRPr lang="en-US" sz="1750" dirty="0"/>
          </a:p>
        </p:txBody>
      </p:sp>
      <p:sp>
        <p:nvSpPr>
          <p:cNvPr id="11" name="Shape 9"/>
          <p:cNvSpPr/>
          <p:nvPr/>
        </p:nvSpPr>
        <p:spPr>
          <a:xfrm>
            <a:off x="9640372" y="4471154"/>
            <a:ext cx="4197072" cy="3132892"/>
          </a:xfrm>
          <a:prstGeom prst="roundRect">
            <a:avLst>
              <a:gd name="adj" fmla="val 3038"/>
            </a:avLst>
          </a:prstGeom>
          <a:solidFill>
            <a:srgbClr val="E9E6FA"/>
          </a:solidFill>
          <a:ln w="7620">
            <a:solidFill>
              <a:srgbClr val="BDB8DF"/>
            </a:solidFill>
            <a:prstDash val="solid"/>
          </a:ln>
        </p:spPr>
        <p:txBody>
          <a:bodyPr/>
          <a:lstStyle/>
          <a:p>
            <a:endParaRPr lang="en-US"/>
          </a:p>
        </p:txBody>
      </p:sp>
      <p:sp>
        <p:nvSpPr>
          <p:cNvPr id="12" name="Text 10"/>
          <p:cNvSpPr/>
          <p:nvPr/>
        </p:nvSpPr>
        <p:spPr>
          <a:xfrm>
            <a:off x="9874568" y="4705350"/>
            <a:ext cx="3229451" cy="353973"/>
          </a:xfrm>
          <a:prstGeom prst="rect">
            <a:avLst/>
          </a:prstGeom>
          <a:noFill/>
          <a:ln/>
        </p:spPr>
        <p:txBody>
          <a:bodyPr wrap="none" lIns="0" tIns="0" rIns="0" bIns="0" rtlCol="0" anchor="t"/>
          <a:lstStyle/>
          <a:p>
            <a:pPr marL="0" indent="0" algn="l">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Automation Capabilities</a:t>
            </a:r>
            <a:endParaRPr lang="en-US" sz="2200" dirty="0"/>
          </a:p>
        </p:txBody>
      </p:sp>
      <p:sp>
        <p:nvSpPr>
          <p:cNvPr id="13" name="Text 11"/>
          <p:cNvSpPr/>
          <p:nvPr/>
        </p:nvSpPr>
        <p:spPr>
          <a:xfrm>
            <a:off x="9874568" y="5195292"/>
            <a:ext cx="3728680" cy="1812131"/>
          </a:xfrm>
          <a:prstGeom prst="rect">
            <a:avLst/>
          </a:prstGeom>
          <a:noFill/>
          <a:ln/>
        </p:spPr>
        <p:txBody>
          <a:bodyPr wrap="square" lIns="0" tIns="0" rIns="0" bIns="0" rtlCol="0" anchor="t"/>
          <a:lstStyle/>
          <a:p>
            <a:pPr marL="0" indent="0" algn="l">
              <a:lnSpc>
                <a:spcPts val="2850"/>
              </a:lnSpc>
              <a:buNone/>
            </a:pPr>
            <a:r>
              <a:rPr lang="en-US" sz="1750" dirty="0">
                <a:solidFill>
                  <a:srgbClr val="2A2742"/>
                </a:solidFill>
                <a:latin typeface="Arimo" pitchFamily="34" charset="0"/>
                <a:ea typeface="Arimo" pitchFamily="34" charset="-122"/>
                <a:cs typeface="Arimo" pitchFamily="34" charset="-120"/>
              </a:rPr>
              <a:t>Showcase how process automation reduces manual work, decreases error rates, and accelerates payment posting while maintaining compliance.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25329" y="743188"/>
            <a:ext cx="6489025" cy="647700"/>
          </a:xfrm>
          <a:prstGeom prst="rect">
            <a:avLst/>
          </a:prstGeom>
          <a:noFill/>
          <a:ln/>
        </p:spPr>
        <p:txBody>
          <a:bodyPr wrap="none" lIns="0" tIns="0" rIns="0" bIns="0" rtlCol="0" anchor="t"/>
          <a:lstStyle/>
          <a:p>
            <a:pPr marL="0" indent="0" algn="l">
              <a:lnSpc>
                <a:spcPts val="5050"/>
              </a:lnSpc>
              <a:buNone/>
            </a:pPr>
            <a:r>
              <a:rPr lang="en-US" sz="4050" b="1" dirty="0">
                <a:solidFill>
                  <a:srgbClr val="231971"/>
                </a:solidFill>
                <a:latin typeface="Outfit Extra Bold" pitchFamily="34" charset="0"/>
                <a:ea typeface="Outfit Extra Bold" pitchFamily="34" charset="-122"/>
                <a:cs typeface="Outfit Extra Bold" pitchFamily="34" charset="-120"/>
              </a:rPr>
              <a:t>Mastering the Sales Funnel</a:t>
            </a:r>
            <a:endParaRPr lang="en-US" sz="4050" dirty="0"/>
          </a:p>
        </p:txBody>
      </p:sp>
      <p:sp>
        <p:nvSpPr>
          <p:cNvPr id="3" name="Text 1"/>
          <p:cNvSpPr/>
          <p:nvPr/>
        </p:nvSpPr>
        <p:spPr>
          <a:xfrm>
            <a:off x="725329" y="1805345"/>
            <a:ext cx="13179743" cy="663178"/>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The sales cycle for medical billing services typically runs longer than in many other industries. Practice leaders are cautious about outsourcing their revenue lifeline and require substantial trust-building before making decisions.</a:t>
            </a:r>
            <a:endParaRPr lang="en-US" sz="1600" dirty="0"/>
          </a:p>
        </p:txBody>
      </p:sp>
      <p:sp>
        <p:nvSpPr>
          <p:cNvPr id="4" name="Text 2"/>
          <p:cNvSpPr/>
          <p:nvPr/>
        </p:nvSpPr>
        <p:spPr>
          <a:xfrm>
            <a:off x="725329" y="2701647"/>
            <a:ext cx="13179743" cy="994767"/>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Successful business development professionals establish authority through educational selling—hosting webinars, publishing valuable content, and offering genuine insights before asking for business. They conduct thorough consultative discovery sessions to understand current workflows and identify improvement opportunities.</a:t>
            </a:r>
            <a:endParaRPr lang="en-US" sz="1600" dirty="0"/>
          </a:p>
        </p:txBody>
      </p:sp>
      <p:sp>
        <p:nvSpPr>
          <p:cNvPr id="5" name="Shape 3"/>
          <p:cNvSpPr/>
          <p:nvPr/>
        </p:nvSpPr>
        <p:spPr>
          <a:xfrm>
            <a:off x="725329" y="4862155"/>
            <a:ext cx="3061692" cy="207169"/>
          </a:xfrm>
          <a:prstGeom prst="roundRect">
            <a:avLst>
              <a:gd name="adj" fmla="val 42017"/>
            </a:avLst>
          </a:prstGeom>
          <a:solidFill>
            <a:srgbClr val="E9E6FA"/>
          </a:solidFill>
          <a:ln w="7620">
            <a:solidFill>
              <a:srgbClr val="BDB8DF"/>
            </a:solidFill>
            <a:prstDash val="solid"/>
          </a:ln>
        </p:spPr>
        <p:txBody>
          <a:bodyPr/>
          <a:lstStyle/>
          <a:p>
            <a:endParaRPr lang="en-US"/>
          </a:p>
        </p:txBody>
      </p:sp>
      <p:sp>
        <p:nvSpPr>
          <p:cNvPr id="6" name="Text 4"/>
          <p:cNvSpPr/>
          <p:nvPr/>
        </p:nvSpPr>
        <p:spPr>
          <a:xfrm>
            <a:off x="725329" y="5380196"/>
            <a:ext cx="2590562" cy="323850"/>
          </a:xfrm>
          <a:prstGeom prst="rect">
            <a:avLst/>
          </a:prstGeom>
          <a:noFill/>
          <a:ln/>
        </p:spPr>
        <p:txBody>
          <a:bodyPr wrap="none" lIns="0" tIns="0" rIns="0" bIns="0" rtlCol="0" anchor="t"/>
          <a:lstStyle/>
          <a:p>
            <a:pPr marL="0" indent="0" algn="l">
              <a:lnSpc>
                <a:spcPts val="2500"/>
              </a:lnSpc>
              <a:buNone/>
            </a:pPr>
            <a:r>
              <a:rPr lang="en-US" sz="2000" b="1" dirty="0">
                <a:solidFill>
                  <a:srgbClr val="2A2742"/>
                </a:solidFill>
                <a:latin typeface="Outfit Extra Bold" pitchFamily="34" charset="0"/>
                <a:ea typeface="Outfit Extra Bold" pitchFamily="34" charset="-122"/>
                <a:cs typeface="Outfit Extra Bold" pitchFamily="34" charset="-120"/>
              </a:rPr>
              <a:t>Awareness Building</a:t>
            </a:r>
            <a:endParaRPr lang="en-US" sz="2000" dirty="0"/>
          </a:p>
        </p:txBody>
      </p:sp>
      <p:sp>
        <p:nvSpPr>
          <p:cNvPr id="7" name="Text 5"/>
          <p:cNvSpPr/>
          <p:nvPr/>
        </p:nvSpPr>
        <p:spPr>
          <a:xfrm>
            <a:off x="725329" y="5828348"/>
            <a:ext cx="3061692" cy="1657945"/>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Create educational content that addresses common billing challenges and positions you as a knowledgeable resource rather than just a vendor</a:t>
            </a:r>
            <a:endParaRPr lang="en-US" sz="1600" dirty="0"/>
          </a:p>
        </p:txBody>
      </p:sp>
      <p:sp>
        <p:nvSpPr>
          <p:cNvPr id="8" name="Shape 6"/>
          <p:cNvSpPr/>
          <p:nvPr/>
        </p:nvSpPr>
        <p:spPr>
          <a:xfrm>
            <a:off x="4097893" y="4551283"/>
            <a:ext cx="3061811" cy="207169"/>
          </a:xfrm>
          <a:prstGeom prst="roundRect">
            <a:avLst>
              <a:gd name="adj" fmla="val 42017"/>
            </a:avLst>
          </a:prstGeom>
          <a:solidFill>
            <a:srgbClr val="E9E6FA"/>
          </a:solidFill>
          <a:ln w="7620">
            <a:solidFill>
              <a:srgbClr val="BDB8DF"/>
            </a:solidFill>
            <a:prstDash val="solid"/>
          </a:ln>
        </p:spPr>
        <p:txBody>
          <a:bodyPr/>
          <a:lstStyle/>
          <a:p>
            <a:endParaRPr lang="en-US"/>
          </a:p>
        </p:txBody>
      </p:sp>
      <p:sp>
        <p:nvSpPr>
          <p:cNvPr id="9" name="Text 7"/>
          <p:cNvSpPr/>
          <p:nvPr/>
        </p:nvSpPr>
        <p:spPr>
          <a:xfrm>
            <a:off x="4097893" y="5069324"/>
            <a:ext cx="2783086" cy="323850"/>
          </a:xfrm>
          <a:prstGeom prst="rect">
            <a:avLst/>
          </a:prstGeom>
          <a:noFill/>
          <a:ln/>
        </p:spPr>
        <p:txBody>
          <a:bodyPr wrap="none" lIns="0" tIns="0" rIns="0" bIns="0" rtlCol="0" anchor="t"/>
          <a:lstStyle/>
          <a:p>
            <a:pPr marL="0" indent="0" algn="l">
              <a:lnSpc>
                <a:spcPts val="2500"/>
              </a:lnSpc>
              <a:buNone/>
            </a:pPr>
            <a:r>
              <a:rPr lang="en-US" sz="2000" b="1" dirty="0">
                <a:solidFill>
                  <a:srgbClr val="2A2742"/>
                </a:solidFill>
                <a:latin typeface="Outfit Extra Bold" pitchFamily="34" charset="0"/>
                <a:ea typeface="Outfit Extra Bold" pitchFamily="34" charset="-122"/>
                <a:cs typeface="Outfit Extra Bold" pitchFamily="34" charset="-120"/>
              </a:rPr>
              <a:t>Consultative Discovery</a:t>
            </a:r>
            <a:endParaRPr lang="en-US" sz="2000" dirty="0"/>
          </a:p>
        </p:txBody>
      </p:sp>
      <p:sp>
        <p:nvSpPr>
          <p:cNvPr id="10" name="Text 8"/>
          <p:cNvSpPr/>
          <p:nvPr/>
        </p:nvSpPr>
        <p:spPr>
          <a:xfrm>
            <a:off x="4097893" y="5517475"/>
            <a:ext cx="3061811" cy="1657945"/>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Conduct detailed assessments of current billing operations, focusing on identifying performance gaps and improvement opportunities</a:t>
            </a:r>
            <a:endParaRPr lang="en-US" sz="1600" dirty="0"/>
          </a:p>
        </p:txBody>
      </p:sp>
      <p:sp>
        <p:nvSpPr>
          <p:cNvPr id="11" name="Shape 9"/>
          <p:cNvSpPr/>
          <p:nvPr/>
        </p:nvSpPr>
        <p:spPr>
          <a:xfrm>
            <a:off x="7470577" y="4240411"/>
            <a:ext cx="3061811" cy="207169"/>
          </a:xfrm>
          <a:prstGeom prst="roundRect">
            <a:avLst>
              <a:gd name="adj" fmla="val 42017"/>
            </a:avLst>
          </a:prstGeom>
          <a:solidFill>
            <a:srgbClr val="E9E6FA"/>
          </a:solidFill>
          <a:ln w="7620">
            <a:solidFill>
              <a:srgbClr val="BDB8DF"/>
            </a:solidFill>
            <a:prstDash val="solid"/>
          </a:ln>
        </p:spPr>
        <p:txBody>
          <a:bodyPr/>
          <a:lstStyle/>
          <a:p>
            <a:endParaRPr lang="en-US"/>
          </a:p>
        </p:txBody>
      </p:sp>
      <p:sp>
        <p:nvSpPr>
          <p:cNvPr id="12" name="Text 10"/>
          <p:cNvSpPr/>
          <p:nvPr/>
        </p:nvSpPr>
        <p:spPr>
          <a:xfrm>
            <a:off x="7470577" y="4758452"/>
            <a:ext cx="2672239" cy="323850"/>
          </a:xfrm>
          <a:prstGeom prst="rect">
            <a:avLst/>
          </a:prstGeom>
          <a:noFill/>
          <a:ln/>
        </p:spPr>
        <p:txBody>
          <a:bodyPr wrap="none" lIns="0" tIns="0" rIns="0" bIns="0" rtlCol="0" anchor="t"/>
          <a:lstStyle/>
          <a:p>
            <a:pPr marL="0" indent="0" algn="l">
              <a:lnSpc>
                <a:spcPts val="2500"/>
              </a:lnSpc>
              <a:buNone/>
            </a:pPr>
            <a:r>
              <a:rPr lang="en-US" sz="2000" b="1" dirty="0">
                <a:solidFill>
                  <a:srgbClr val="2A2742"/>
                </a:solidFill>
                <a:latin typeface="Outfit Extra Bold" pitchFamily="34" charset="0"/>
                <a:ea typeface="Outfit Extra Bold" pitchFamily="34" charset="-122"/>
                <a:cs typeface="Outfit Extra Bold" pitchFamily="34" charset="-120"/>
              </a:rPr>
              <a:t>Solution Development</a:t>
            </a:r>
            <a:endParaRPr lang="en-US" sz="2000" dirty="0"/>
          </a:p>
        </p:txBody>
      </p:sp>
      <p:sp>
        <p:nvSpPr>
          <p:cNvPr id="13" name="Text 11"/>
          <p:cNvSpPr/>
          <p:nvPr/>
        </p:nvSpPr>
        <p:spPr>
          <a:xfrm>
            <a:off x="7470577" y="5206603"/>
            <a:ext cx="3061811" cy="1326356"/>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Design customized service packages based on practice-specific needs, emphasizing ROI and implementation ease</a:t>
            </a:r>
            <a:endParaRPr lang="en-US" sz="1600" dirty="0"/>
          </a:p>
        </p:txBody>
      </p:sp>
      <p:sp>
        <p:nvSpPr>
          <p:cNvPr id="14" name="Shape 12"/>
          <p:cNvSpPr/>
          <p:nvPr/>
        </p:nvSpPr>
        <p:spPr>
          <a:xfrm>
            <a:off x="10843260" y="3929539"/>
            <a:ext cx="3061811" cy="207169"/>
          </a:xfrm>
          <a:prstGeom prst="roundRect">
            <a:avLst>
              <a:gd name="adj" fmla="val 42017"/>
            </a:avLst>
          </a:prstGeom>
          <a:solidFill>
            <a:srgbClr val="E9E6FA"/>
          </a:solidFill>
          <a:ln w="7620">
            <a:solidFill>
              <a:srgbClr val="BDB8DF"/>
            </a:solidFill>
            <a:prstDash val="solid"/>
          </a:ln>
        </p:spPr>
        <p:txBody>
          <a:bodyPr/>
          <a:lstStyle/>
          <a:p>
            <a:endParaRPr lang="en-US"/>
          </a:p>
        </p:txBody>
      </p:sp>
      <p:sp>
        <p:nvSpPr>
          <p:cNvPr id="15" name="Text 13"/>
          <p:cNvSpPr/>
          <p:nvPr/>
        </p:nvSpPr>
        <p:spPr>
          <a:xfrm>
            <a:off x="10843260" y="4447580"/>
            <a:ext cx="2750225" cy="323850"/>
          </a:xfrm>
          <a:prstGeom prst="rect">
            <a:avLst/>
          </a:prstGeom>
          <a:noFill/>
          <a:ln/>
        </p:spPr>
        <p:txBody>
          <a:bodyPr wrap="none" lIns="0" tIns="0" rIns="0" bIns="0" rtlCol="0" anchor="t"/>
          <a:lstStyle/>
          <a:p>
            <a:pPr marL="0" indent="0" algn="l">
              <a:lnSpc>
                <a:spcPts val="2500"/>
              </a:lnSpc>
              <a:buNone/>
            </a:pPr>
            <a:r>
              <a:rPr lang="en-US" sz="2000" b="1" dirty="0">
                <a:solidFill>
                  <a:srgbClr val="2A2742"/>
                </a:solidFill>
                <a:latin typeface="Outfit Extra Bold" pitchFamily="34" charset="0"/>
                <a:ea typeface="Outfit Extra Bold" pitchFamily="34" charset="-122"/>
                <a:cs typeface="Outfit Extra Bold" pitchFamily="34" charset="-120"/>
              </a:rPr>
              <a:t>Relationship Nurturing</a:t>
            </a:r>
            <a:endParaRPr lang="en-US" sz="2000" dirty="0"/>
          </a:p>
        </p:txBody>
      </p:sp>
      <p:sp>
        <p:nvSpPr>
          <p:cNvPr id="16" name="Text 14"/>
          <p:cNvSpPr/>
          <p:nvPr/>
        </p:nvSpPr>
        <p:spPr>
          <a:xfrm>
            <a:off x="10843260" y="4895731"/>
            <a:ext cx="3061811" cy="1326356"/>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Maintain consistent follow-up with personalized insights and industry updates, proving your ongoing value as a partner</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62583" y="520660"/>
            <a:ext cx="7320201" cy="591503"/>
          </a:xfrm>
          <a:prstGeom prst="rect">
            <a:avLst/>
          </a:prstGeom>
          <a:noFill/>
          <a:ln/>
        </p:spPr>
        <p:txBody>
          <a:bodyPr wrap="none" lIns="0" tIns="0" rIns="0" bIns="0" rtlCol="0" anchor="t"/>
          <a:lstStyle/>
          <a:p>
            <a:pPr marL="0" indent="0" algn="l">
              <a:lnSpc>
                <a:spcPts val="4650"/>
              </a:lnSpc>
              <a:buNone/>
            </a:pPr>
            <a:r>
              <a:rPr lang="en-US" sz="3700" b="1" dirty="0">
                <a:solidFill>
                  <a:srgbClr val="231971"/>
                </a:solidFill>
                <a:latin typeface="Outfit Extra Bold" pitchFamily="34" charset="0"/>
                <a:ea typeface="Outfit Extra Bold" pitchFamily="34" charset="-122"/>
                <a:cs typeface="Outfit Extra Bold" pitchFamily="34" charset="-120"/>
              </a:rPr>
              <a:t>Staying Ahead of Industry Trends</a:t>
            </a:r>
            <a:endParaRPr lang="en-US" sz="3700" dirty="0"/>
          </a:p>
        </p:txBody>
      </p:sp>
      <p:sp>
        <p:nvSpPr>
          <p:cNvPr id="3" name="Text 1"/>
          <p:cNvSpPr/>
          <p:nvPr/>
        </p:nvSpPr>
        <p:spPr>
          <a:xfrm>
            <a:off x="662583" y="1490782"/>
            <a:ext cx="13305234" cy="605790"/>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Medical billing continues evolving rapidly with changing regulations, payment models, and technology advances. Business development professionals who anticipate these shifts position themselves as strategic advisors rather than mere service providers.</a:t>
            </a:r>
            <a:endParaRPr lang="en-US" sz="1450" dirty="0"/>
          </a:p>
        </p:txBody>
      </p:sp>
      <p:sp>
        <p:nvSpPr>
          <p:cNvPr id="4" name="Text 2"/>
          <p:cNvSpPr/>
          <p:nvPr/>
        </p:nvSpPr>
        <p:spPr>
          <a:xfrm>
            <a:off x="662583" y="2309455"/>
            <a:ext cx="13305234" cy="605790"/>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Value-based care models are gradually replacing traditional fee-for-service arrangements, requiring different billing approaches and performance metrics. Meanwhile, practice consolidation trends are creating both challenges and opportunities for billing services targeting different market segments.</a:t>
            </a:r>
            <a:endParaRPr lang="en-US" sz="1450" dirty="0"/>
          </a:p>
        </p:txBody>
      </p:sp>
      <p:sp>
        <p:nvSpPr>
          <p:cNvPr id="5" name="Text 3"/>
          <p:cNvSpPr/>
          <p:nvPr/>
        </p:nvSpPr>
        <p:spPr>
          <a:xfrm>
            <a:off x="1574006" y="3713678"/>
            <a:ext cx="3128843" cy="295870"/>
          </a:xfrm>
          <a:prstGeom prst="rect">
            <a:avLst/>
          </a:prstGeom>
          <a:noFill/>
          <a:ln/>
        </p:spPr>
        <p:txBody>
          <a:bodyPr wrap="none" lIns="0" tIns="0" rIns="0" bIns="0" rtlCol="0" anchor="t"/>
          <a:lstStyle/>
          <a:p>
            <a:pPr marL="0" indent="0" algn="r">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Monitor Regulatory Updates</a:t>
            </a:r>
            <a:endParaRPr lang="en-US" sz="1850" dirty="0"/>
          </a:p>
        </p:txBody>
      </p:sp>
      <p:sp>
        <p:nvSpPr>
          <p:cNvPr id="6" name="Text 4"/>
          <p:cNvSpPr/>
          <p:nvPr/>
        </p:nvSpPr>
        <p:spPr>
          <a:xfrm>
            <a:off x="662583" y="4123134"/>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2A2742"/>
                </a:solidFill>
                <a:latin typeface="Arimo" pitchFamily="34" charset="0"/>
                <a:ea typeface="Arimo" pitchFamily="34" charset="-122"/>
                <a:cs typeface="Arimo" pitchFamily="34" charset="-120"/>
              </a:rPr>
              <a:t>Track CMS rule changes, code updates, and compliance requirements</a:t>
            </a:r>
            <a:endParaRPr lang="en-US" sz="1450" dirty="0"/>
          </a:p>
        </p:txBody>
      </p:sp>
      <p:pic>
        <p:nvPicPr>
          <p:cNvPr id="7" name="Image 0" descr="preencoded.png"/>
          <p:cNvPicPr>
            <a:picLocks noChangeAspect="1"/>
          </p:cNvPicPr>
          <p:nvPr/>
        </p:nvPicPr>
        <p:blipFill>
          <a:blip r:embed="rId3"/>
          <a:stretch>
            <a:fillRect/>
          </a:stretch>
        </p:blipFill>
        <p:spPr>
          <a:xfrm>
            <a:off x="4986814" y="3128129"/>
            <a:ext cx="4656773" cy="4656773"/>
          </a:xfrm>
          <a:prstGeom prst="rect">
            <a:avLst/>
          </a:prstGeom>
        </p:spPr>
      </p:pic>
      <p:pic>
        <p:nvPicPr>
          <p:cNvPr id="8" name="Image 1" descr="preencoded.png"/>
          <p:cNvPicPr>
            <a:picLocks noChangeAspect="1"/>
          </p:cNvPicPr>
          <p:nvPr/>
        </p:nvPicPr>
        <p:blipFill>
          <a:blip r:embed="rId4"/>
          <a:stretch>
            <a:fillRect/>
          </a:stretch>
        </p:blipFill>
        <p:spPr>
          <a:xfrm>
            <a:off x="6236315" y="3945910"/>
            <a:ext cx="283250" cy="354092"/>
          </a:xfrm>
          <a:prstGeom prst="rect">
            <a:avLst/>
          </a:prstGeom>
        </p:spPr>
      </p:pic>
      <p:sp>
        <p:nvSpPr>
          <p:cNvPr id="9" name="Text 5"/>
          <p:cNvSpPr/>
          <p:nvPr/>
        </p:nvSpPr>
        <p:spPr>
          <a:xfrm>
            <a:off x="9927550" y="3713678"/>
            <a:ext cx="2432566" cy="295870"/>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Analyze Market Shifts</a:t>
            </a:r>
            <a:endParaRPr lang="en-US" sz="1850" dirty="0"/>
          </a:p>
        </p:txBody>
      </p:sp>
      <p:sp>
        <p:nvSpPr>
          <p:cNvPr id="10" name="Text 6"/>
          <p:cNvSpPr/>
          <p:nvPr/>
        </p:nvSpPr>
        <p:spPr>
          <a:xfrm>
            <a:off x="9927550" y="4123134"/>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Identify consolidation patterns and changing provider needs</a:t>
            </a:r>
            <a:endParaRPr lang="en-US" sz="1450" dirty="0"/>
          </a:p>
        </p:txBody>
      </p:sp>
      <p:pic>
        <p:nvPicPr>
          <p:cNvPr id="11" name="Image 2" descr="preencoded.png"/>
          <p:cNvPicPr>
            <a:picLocks noChangeAspect="1"/>
          </p:cNvPicPr>
          <p:nvPr/>
        </p:nvPicPr>
        <p:blipFill>
          <a:blip r:embed="rId5"/>
          <a:stretch>
            <a:fillRect/>
          </a:stretch>
        </p:blipFill>
        <p:spPr>
          <a:xfrm>
            <a:off x="4986814" y="3128129"/>
            <a:ext cx="4656773" cy="4656773"/>
          </a:xfrm>
          <a:prstGeom prst="rect">
            <a:avLst/>
          </a:prstGeom>
        </p:spPr>
      </p:pic>
      <p:pic>
        <p:nvPicPr>
          <p:cNvPr id="12" name="Image 3" descr="preencoded.png"/>
          <p:cNvPicPr>
            <a:picLocks noChangeAspect="1"/>
          </p:cNvPicPr>
          <p:nvPr/>
        </p:nvPicPr>
        <p:blipFill>
          <a:blip r:embed="rId6"/>
          <a:stretch>
            <a:fillRect/>
          </a:stretch>
        </p:blipFill>
        <p:spPr>
          <a:xfrm>
            <a:off x="8506956" y="4342150"/>
            <a:ext cx="283250" cy="354092"/>
          </a:xfrm>
          <a:prstGeom prst="rect">
            <a:avLst/>
          </a:prstGeom>
        </p:spPr>
      </p:pic>
      <p:sp>
        <p:nvSpPr>
          <p:cNvPr id="13" name="Text 7"/>
          <p:cNvSpPr/>
          <p:nvPr/>
        </p:nvSpPr>
        <p:spPr>
          <a:xfrm>
            <a:off x="9927550" y="6183987"/>
            <a:ext cx="3196233" cy="295870"/>
          </a:xfrm>
          <a:prstGeom prst="rect">
            <a:avLst/>
          </a:prstGeom>
          <a:noFill/>
          <a:ln/>
        </p:spPr>
        <p:txBody>
          <a:bodyPr wrap="none" lIns="0" tIns="0" rIns="0" bIns="0" rtlCol="0" anchor="t"/>
          <a:lstStyle/>
          <a:p>
            <a:pPr marL="0" indent="0" algn="l">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Develop Strategic Responses</a:t>
            </a:r>
            <a:endParaRPr lang="en-US" sz="1850" dirty="0"/>
          </a:p>
        </p:txBody>
      </p:sp>
      <p:sp>
        <p:nvSpPr>
          <p:cNvPr id="14" name="Text 8"/>
          <p:cNvSpPr/>
          <p:nvPr/>
        </p:nvSpPr>
        <p:spPr>
          <a:xfrm>
            <a:off x="9927550" y="6593443"/>
            <a:ext cx="4040267" cy="605790"/>
          </a:xfrm>
          <a:prstGeom prst="rect">
            <a:avLst/>
          </a:prstGeom>
          <a:noFill/>
          <a:ln/>
        </p:spPr>
        <p:txBody>
          <a:bodyPr wrap="square" lIns="0" tIns="0" rIns="0" bIns="0" rtlCol="0" anchor="t"/>
          <a:lstStyle/>
          <a:p>
            <a:pPr marL="0" indent="0" algn="l">
              <a:lnSpc>
                <a:spcPts val="2350"/>
              </a:lnSpc>
              <a:buNone/>
            </a:pPr>
            <a:r>
              <a:rPr lang="en-US" sz="1450" dirty="0">
                <a:solidFill>
                  <a:srgbClr val="2A2742"/>
                </a:solidFill>
                <a:latin typeface="Arimo" pitchFamily="34" charset="0"/>
                <a:ea typeface="Arimo" pitchFamily="34" charset="-122"/>
                <a:cs typeface="Arimo" pitchFamily="34" charset="-120"/>
              </a:rPr>
              <a:t>Create new service offerings aligned with emerging trends</a:t>
            </a:r>
            <a:endParaRPr lang="en-US" sz="1450" dirty="0"/>
          </a:p>
        </p:txBody>
      </p:sp>
      <p:pic>
        <p:nvPicPr>
          <p:cNvPr id="15" name="Image 4" descr="preencoded.png"/>
          <p:cNvPicPr>
            <a:picLocks noChangeAspect="1"/>
          </p:cNvPicPr>
          <p:nvPr/>
        </p:nvPicPr>
        <p:blipFill>
          <a:blip r:embed="rId7"/>
          <a:stretch>
            <a:fillRect/>
          </a:stretch>
        </p:blipFill>
        <p:spPr>
          <a:xfrm>
            <a:off x="4986814" y="3128129"/>
            <a:ext cx="4656773" cy="4656773"/>
          </a:xfrm>
          <a:prstGeom prst="rect">
            <a:avLst/>
          </a:prstGeom>
        </p:spPr>
      </p:pic>
      <p:pic>
        <p:nvPicPr>
          <p:cNvPr id="16" name="Image 5" descr="preencoded.png"/>
          <p:cNvPicPr>
            <a:picLocks noChangeAspect="1"/>
          </p:cNvPicPr>
          <p:nvPr/>
        </p:nvPicPr>
        <p:blipFill>
          <a:blip r:embed="rId8"/>
          <a:stretch>
            <a:fillRect/>
          </a:stretch>
        </p:blipFill>
        <p:spPr>
          <a:xfrm>
            <a:off x="8110716" y="6612791"/>
            <a:ext cx="283250" cy="354092"/>
          </a:xfrm>
          <a:prstGeom prst="rect">
            <a:avLst/>
          </a:prstGeom>
        </p:spPr>
      </p:pic>
      <p:sp>
        <p:nvSpPr>
          <p:cNvPr id="17" name="Text 9"/>
          <p:cNvSpPr/>
          <p:nvPr/>
        </p:nvSpPr>
        <p:spPr>
          <a:xfrm>
            <a:off x="1645087" y="6183987"/>
            <a:ext cx="3057763" cy="295870"/>
          </a:xfrm>
          <a:prstGeom prst="rect">
            <a:avLst/>
          </a:prstGeom>
          <a:noFill/>
          <a:ln/>
        </p:spPr>
        <p:txBody>
          <a:bodyPr wrap="none" lIns="0" tIns="0" rIns="0" bIns="0" rtlCol="0" anchor="t"/>
          <a:lstStyle/>
          <a:p>
            <a:pPr marL="0" indent="0" algn="r">
              <a:lnSpc>
                <a:spcPts val="2300"/>
              </a:lnSpc>
              <a:buNone/>
            </a:pPr>
            <a:r>
              <a:rPr lang="en-US" sz="1850" b="1" dirty="0">
                <a:solidFill>
                  <a:srgbClr val="2A2742"/>
                </a:solidFill>
                <a:latin typeface="Outfit Extra Bold" pitchFamily="34" charset="0"/>
                <a:ea typeface="Outfit Extra Bold" pitchFamily="34" charset="-122"/>
                <a:cs typeface="Outfit Extra Bold" pitchFamily="34" charset="-120"/>
              </a:rPr>
              <a:t>Educate Prospects &amp; Clients</a:t>
            </a:r>
            <a:endParaRPr lang="en-US" sz="1850" dirty="0"/>
          </a:p>
        </p:txBody>
      </p:sp>
      <p:sp>
        <p:nvSpPr>
          <p:cNvPr id="18" name="Text 10"/>
          <p:cNvSpPr/>
          <p:nvPr/>
        </p:nvSpPr>
        <p:spPr>
          <a:xfrm>
            <a:off x="662583" y="6593443"/>
            <a:ext cx="4040267" cy="605790"/>
          </a:xfrm>
          <a:prstGeom prst="rect">
            <a:avLst/>
          </a:prstGeom>
          <a:noFill/>
          <a:ln/>
        </p:spPr>
        <p:txBody>
          <a:bodyPr wrap="square" lIns="0" tIns="0" rIns="0" bIns="0" rtlCol="0" anchor="t"/>
          <a:lstStyle/>
          <a:p>
            <a:pPr marL="0" indent="0" algn="r">
              <a:lnSpc>
                <a:spcPts val="2350"/>
              </a:lnSpc>
              <a:buNone/>
            </a:pPr>
            <a:r>
              <a:rPr lang="en-US" sz="1450" dirty="0">
                <a:solidFill>
                  <a:srgbClr val="2A2742"/>
                </a:solidFill>
                <a:latin typeface="Arimo" pitchFamily="34" charset="0"/>
                <a:ea typeface="Arimo" pitchFamily="34" charset="-122"/>
                <a:cs typeface="Arimo" pitchFamily="34" charset="-120"/>
              </a:rPr>
              <a:t>Share insights that position you as a forward-thinking partner</a:t>
            </a:r>
            <a:endParaRPr lang="en-US" sz="1450" dirty="0"/>
          </a:p>
        </p:txBody>
      </p:sp>
      <p:pic>
        <p:nvPicPr>
          <p:cNvPr id="19" name="Image 6" descr="preencoded.png"/>
          <p:cNvPicPr>
            <a:picLocks noChangeAspect="1"/>
          </p:cNvPicPr>
          <p:nvPr/>
        </p:nvPicPr>
        <p:blipFill>
          <a:blip r:embed="rId9"/>
          <a:stretch>
            <a:fillRect/>
          </a:stretch>
        </p:blipFill>
        <p:spPr>
          <a:xfrm>
            <a:off x="4986814" y="3128129"/>
            <a:ext cx="4656773" cy="4656773"/>
          </a:xfrm>
          <a:prstGeom prst="rect">
            <a:avLst/>
          </a:prstGeom>
        </p:spPr>
      </p:pic>
      <p:pic>
        <p:nvPicPr>
          <p:cNvPr id="20" name="Image 7" descr="preencoded.png"/>
          <p:cNvPicPr>
            <a:picLocks noChangeAspect="1"/>
          </p:cNvPicPr>
          <p:nvPr/>
        </p:nvPicPr>
        <p:blipFill>
          <a:blip r:embed="rId10"/>
          <a:stretch>
            <a:fillRect/>
          </a:stretch>
        </p:blipFill>
        <p:spPr>
          <a:xfrm>
            <a:off x="5840075" y="6216551"/>
            <a:ext cx="283250" cy="3540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26519" y="902256"/>
            <a:ext cx="5374243" cy="648653"/>
          </a:xfrm>
          <a:prstGeom prst="rect">
            <a:avLst/>
          </a:prstGeom>
          <a:noFill/>
          <a:ln/>
        </p:spPr>
        <p:txBody>
          <a:bodyPr wrap="none" lIns="0" tIns="0" rIns="0" bIns="0" rtlCol="0" anchor="t"/>
          <a:lstStyle/>
          <a:p>
            <a:pPr marL="0" indent="0" algn="l">
              <a:lnSpc>
                <a:spcPts val="5100"/>
              </a:lnSpc>
              <a:buNone/>
            </a:pPr>
            <a:r>
              <a:rPr lang="en-US" sz="4050" b="1" dirty="0">
                <a:solidFill>
                  <a:srgbClr val="231971"/>
                </a:solidFill>
                <a:latin typeface="Outfit Extra Bold" pitchFamily="34" charset="0"/>
                <a:ea typeface="Outfit Extra Bold" pitchFamily="34" charset="-122"/>
                <a:cs typeface="Outfit Extra Bold" pitchFamily="34" charset="-120"/>
              </a:rPr>
              <a:t>Building Your Network</a:t>
            </a:r>
            <a:endParaRPr lang="en-US" sz="4050" dirty="0"/>
          </a:p>
        </p:txBody>
      </p:sp>
      <p:sp>
        <p:nvSpPr>
          <p:cNvPr id="3" name="Text 1"/>
          <p:cNvSpPr/>
          <p:nvPr/>
        </p:nvSpPr>
        <p:spPr>
          <a:xfrm>
            <a:off x="726519" y="1966079"/>
            <a:ext cx="13177361" cy="664369"/>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Successful business development in medical billing relies heavily on relationship building within the healthcare ecosystem. Strategic networking connects you with decision-makers and influencers who can champion your services within their organizations.</a:t>
            </a:r>
            <a:endParaRPr lang="en-US" sz="1600" dirty="0"/>
          </a:p>
        </p:txBody>
      </p:sp>
      <p:sp>
        <p:nvSpPr>
          <p:cNvPr id="4" name="Text 2"/>
          <p:cNvSpPr/>
          <p:nvPr/>
        </p:nvSpPr>
        <p:spPr>
          <a:xfrm>
            <a:off x="726519" y="2863929"/>
            <a:ext cx="13177361" cy="996553"/>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Practice managers and administrators often hold significant influence over billing vendor selection. Cultivating relationships with these professionals through industry associations and educational events creates valuable inroads. Similarly, connections with EHR vendor representatives can lead to partnership opportunities and referrals.</a:t>
            </a:r>
            <a:endParaRPr lang="en-US" sz="1600" dirty="0"/>
          </a:p>
        </p:txBody>
      </p:sp>
      <p:sp>
        <p:nvSpPr>
          <p:cNvPr id="5" name="Shape 3"/>
          <p:cNvSpPr/>
          <p:nvPr/>
        </p:nvSpPr>
        <p:spPr>
          <a:xfrm>
            <a:off x="726519" y="4327446"/>
            <a:ext cx="467082" cy="467082"/>
          </a:xfrm>
          <a:prstGeom prst="roundRect">
            <a:avLst>
              <a:gd name="adj" fmla="val 18668"/>
            </a:avLst>
          </a:prstGeom>
          <a:solidFill>
            <a:srgbClr val="E9E6FA"/>
          </a:solidFill>
          <a:ln w="7620">
            <a:solidFill>
              <a:srgbClr val="BDB8DF"/>
            </a:solidFill>
            <a:prstDash val="solid"/>
          </a:ln>
        </p:spPr>
        <p:txBody>
          <a:bodyPr/>
          <a:lstStyle/>
          <a:p>
            <a:endParaRPr lang="en-US"/>
          </a:p>
        </p:txBody>
      </p:sp>
      <p:pic>
        <p:nvPicPr>
          <p:cNvPr id="6" name="Image 0" descr="preencoded.png"/>
          <p:cNvPicPr>
            <a:picLocks noChangeAspect="1"/>
          </p:cNvPicPr>
          <p:nvPr/>
        </p:nvPicPr>
        <p:blipFill>
          <a:blip r:embed="rId3"/>
          <a:stretch>
            <a:fillRect/>
          </a:stretch>
        </p:blipFill>
        <p:spPr>
          <a:xfrm>
            <a:off x="804327" y="4366320"/>
            <a:ext cx="311348" cy="389215"/>
          </a:xfrm>
          <a:prstGeom prst="rect">
            <a:avLst/>
          </a:prstGeom>
        </p:spPr>
      </p:pic>
      <p:sp>
        <p:nvSpPr>
          <p:cNvPr id="7" name="Text 4"/>
          <p:cNvSpPr/>
          <p:nvPr/>
        </p:nvSpPr>
        <p:spPr>
          <a:xfrm>
            <a:off x="1401128" y="4327446"/>
            <a:ext cx="3115389" cy="324445"/>
          </a:xfrm>
          <a:prstGeom prst="rect">
            <a:avLst/>
          </a:prstGeom>
          <a:noFill/>
          <a:ln/>
        </p:spPr>
        <p:txBody>
          <a:bodyPr wrap="none" lIns="0" tIns="0" rIns="0" bIns="0" rtlCol="0" anchor="t"/>
          <a:lstStyle/>
          <a:p>
            <a:pPr marL="0" indent="0" algn="l">
              <a:lnSpc>
                <a:spcPts val="2550"/>
              </a:lnSpc>
              <a:buNone/>
            </a:pPr>
            <a:r>
              <a:rPr lang="en-US" sz="2000" b="1" dirty="0">
                <a:solidFill>
                  <a:srgbClr val="2A2742"/>
                </a:solidFill>
                <a:latin typeface="Outfit Extra Bold" pitchFamily="34" charset="0"/>
                <a:ea typeface="Outfit Extra Bold" pitchFamily="34" charset="-122"/>
                <a:cs typeface="Outfit Extra Bold" pitchFamily="34" charset="-120"/>
              </a:rPr>
              <a:t>Professional Associations</a:t>
            </a:r>
            <a:endParaRPr lang="en-US" sz="2000" dirty="0"/>
          </a:p>
        </p:txBody>
      </p:sp>
      <p:sp>
        <p:nvSpPr>
          <p:cNvPr id="8" name="Text 5"/>
          <p:cNvSpPr/>
          <p:nvPr/>
        </p:nvSpPr>
        <p:spPr>
          <a:xfrm>
            <a:off x="1401128" y="4776430"/>
            <a:ext cx="5810369" cy="996553"/>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Join MGMA, HFMA, AAPC and specialty-specific groups to connect with decision-makers and stay informed on industry developments</a:t>
            </a:r>
            <a:endParaRPr lang="en-US" sz="1600" dirty="0"/>
          </a:p>
        </p:txBody>
      </p:sp>
      <p:sp>
        <p:nvSpPr>
          <p:cNvPr id="9" name="Shape 6"/>
          <p:cNvSpPr/>
          <p:nvPr/>
        </p:nvSpPr>
        <p:spPr>
          <a:xfrm>
            <a:off x="7419023" y="4327446"/>
            <a:ext cx="467082" cy="467082"/>
          </a:xfrm>
          <a:prstGeom prst="roundRect">
            <a:avLst>
              <a:gd name="adj" fmla="val 18668"/>
            </a:avLst>
          </a:prstGeom>
          <a:solidFill>
            <a:srgbClr val="E9E6FA"/>
          </a:solidFill>
          <a:ln w="7620">
            <a:solidFill>
              <a:srgbClr val="BDB8DF"/>
            </a:solidFill>
            <a:prstDash val="solid"/>
          </a:ln>
        </p:spPr>
        <p:txBody>
          <a:bodyPr/>
          <a:lstStyle/>
          <a:p>
            <a:endParaRPr lang="en-US"/>
          </a:p>
        </p:txBody>
      </p:sp>
      <p:pic>
        <p:nvPicPr>
          <p:cNvPr id="10" name="Image 1" descr="preencoded.png"/>
          <p:cNvPicPr>
            <a:picLocks noChangeAspect="1"/>
          </p:cNvPicPr>
          <p:nvPr/>
        </p:nvPicPr>
        <p:blipFill>
          <a:blip r:embed="rId4"/>
          <a:stretch>
            <a:fillRect/>
          </a:stretch>
        </p:blipFill>
        <p:spPr>
          <a:xfrm>
            <a:off x="7496830" y="4366320"/>
            <a:ext cx="311348" cy="389215"/>
          </a:xfrm>
          <a:prstGeom prst="rect">
            <a:avLst/>
          </a:prstGeom>
        </p:spPr>
      </p:pic>
      <p:sp>
        <p:nvSpPr>
          <p:cNvPr id="11" name="Text 7"/>
          <p:cNvSpPr/>
          <p:nvPr/>
        </p:nvSpPr>
        <p:spPr>
          <a:xfrm>
            <a:off x="8093631" y="4327446"/>
            <a:ext cx="2744867" cy="324445"/>
          </a:xfrm>
          <a:prstGeom prst="rect">
            <a:avLst/>
          </a:prstGeom>
          <a:noFill/>
          <a:ln/>
        </p:spPr>
        <p:txBody>
          <a:bodyPr wrap="none" lIns="0" tIns="0" rIns="0" bIns="0" rtlCol="0" anchor="t"/>
          <a:lstStyle/>
          <a:p>
            <a:pPr marL="0" indent="0" algn="l">
              <a:lnSpc>
                <a:spcPts val="2550"/>
              </a:lnSpc>
              <a:buNone/>
            </a:pPr>
            <a:r>
              <a:rPr lang="en-US" sz="2000" b="1" dirty="0">
                <a:solidFill>
                  <a:srgbClr val="2A2742"/>
                </a:solidFill>
                <a:latin typeface="Outfit Extra Bold" pitchFamily="34" charset="0"/>
                <a:ea typeface="Outfit Extra Bold" pitchFamily="34" charset="-122"/>
                <a:cs typeface="Outfit Extra Bold" pitchFamily="34" charset="-120"/>
              </a:rPr>
              <a:t>Strategic Partnerships</a:t>
            </a:r>
            <a:endParaRPr lang="en-US" sz="2000" dirty="0"/>
          </a:p>
        </p:txBody>
      </p:sp>
      <p:sp>
        <p:nvSpPr>
          <p:cNvPr id="12" name="Text 8"/>
          <p:cNvSpPr/>
          <p:nvPr/>
        </p:nvSpPr>
        <p:spPr>
          <a:xfrm>
            <a:off x="8093631" y="4776430"/>
            <a:ext cx="5810369" cy="996553"/>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Develop relationships with complementary service providers like EHR vendors, practice management consultants, and healthcare attorneys</a:t>
            </a:r>
            <a:endParaRPr lang="en-US" sz="1600" dirty="0"/>
          </a:p>
        </p:txBody>
      </p:sp>
      <p:sp>
        <p:nvSpPr>
          <p:cNvPr id="13" name="Shape 9"/>
          <p:cNvSpPr/>
          <p:nvPr/>
        </p:nvSpPr>
        <p:spPr>
          <a:xfrm>
            <a:off x="726519" y="6213991"/>
            <a:ext cx="467082" cy="467082"/>
          </a:xfrm>
          <a:prstGeom prst="roundRect">
            <a:avLst>
              <a:gd name="adj" fmla="val 18668"/>
            </a:avLst>
          </a:prstGeom>
          <a:solidFill>
            <a:srgbClr val="E9E6FA"/>
          </a:solidFill>
          <a:ln w="7620">
            <a:solidFill>
              <a:srgbClr val="BDB8D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804327" y="6252865"/>
            <a:ext cx="311348" cy="389215"/>
          </a:xfrm>
          <a:prstGeom prst="rect">
            <a:avLst/>
          </a:prstGeom>
        </p:spPr>
      </p:pic>
      <p:sp>
        <p:nvSpPr>
          <p:cNvPr id="15" name="Text 10"/>
          <p:cNvSpPr/>
          <p:nvPr/>
        </p:nvSpPr>
        <p:spPr>
          <a:xfrm>
            <a:off x="1401128" y="6213991"/>
            <a:ext cx="2594967" cy="324445"/>
          </a:xfrm>
          <a:prstGeom prst="rect">
            <a:avLst/>
          </a:prstGeom>
          <a:noFill/>
          <a:ln/>
        </p:spPr>
        <p:txBody>
          <a:bodyPr wrap="none" lIns="0" tIns="0" rIns="0" bIns="0" rtlCol="0" anchor="t"/>
          <a:lstStyle/>
          <a:p>
            <a:pPr marL="0" indent="0" algn="l">
              <a:lnSpc>
                <a:spcPts val="2550"/>
              </a:lnSpc>
              <a:buNone/>
            </a:pPr>
            <a:r>
              <a:rPr lang="en-US" sz="2000" b="1" dirty="0">
                <a:solidFill>
                  <a:srgbClr val="2A2742"/>
                </a:solidFill>
                <a:latin typeface="Outfit Extra Bold" pitchFamily="34" charset="0"/>
                <a:ea typeface="Outfit Extra Bold" pitchFamily="34" charset="-122"/>
                <a:cs typeface="Outfit Extra Bold" pitchFamily="34" charset="-120"/>
              </a:rPr>
              <a:t>Industry Events</a:t>
            </a:r>
            <a:endParaRPr lang="en-US" sz="2000" dirty="0"/>
          </a:p>
        </p:txBody>
      </p:sp>
      <p:sp>
        <p:nvSpPr>
          <p:cNvPr id="16" name="Text 11"/>
          <p:cNvSpPr/>
          <p:nvPr/>
        </p:nvSpPr>
        <p:spPr>
          <a:xfrm>
            <a:off x="1401128" y="6662976"/>
            <a:ext cx="5810369" cy="664369"/>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Attend and speak at conferences, workshops, and webinars where you can showcase expertise and meet potential clients</a:t>
            </a:r>
            <a:endParaRPr lang="en-US" sz="1600" dirty="0"/>
          </a:p>
        </p:txBody>
      </p:sp>
      <p:sp>
        <p:nvSpPr>
          <p:cNvPr id="17" name="Shape 12"/>
          <p:cNvSpPr/>
          <p:nvPr/>
        </p:nvSpPr>
        <p:spPr>
          <a:xfrm>
            <a:off x="7419023" y="6213991"/>
            <a:ext cx="467082" cy="467082"/>
          </a:xfrm>
          <a:prstGeom prst="roundRect">
            <a:avLst>
              <a:gd name="adj" fmla="val 18668"/>
            </a:avLst>
          </a:prstGeom>
          <a:solidFill>
            <a:srgbClr val="E9E6FA"/>
          </a:solidFill>
          <a:ln w="7620">
            <a:solidFill>
              <a:srgbClr val="BDB8DF"/>
            </a:solidFill>
            <a:prstDash val="solid"/>
          </a:ln>
        </p:spPr>
        <p:txBody>
          <a:bodyPr/>
          <a:lstStyle/>
          <a:p>
            <a:endParaRPr lang="en-US"/>
          </a:p>
        </p:txBody>
      </p:sp>
      <p:pic>
        <p:nvPicPr>
          <p:cNvPr id="18" name="Image 3" descr="preencoded.png"/>
          <p:cNvPicPr>
            <a:picLocks noChangeAspect="1"/>
          </p:cNvPicPr>
          <p:nvPr/>
        </p:nvPicPr>
        <p:blipFill>
          <a:blip r:embed="rId6"/>
          <a:stretch>
            <a:fillRect/>
          </a:stretch>
        </p:blipFill>
        <p:spPr>
          <a:xfrm>
            <a:off x="7496830" y="6252865"/>
            <a:ext cx="311348" cy="389215"/>
          </a:xfrm>
          <a:prstGeom prst="rect">
            <a:avLst/>
          </a:prstGeom>
        </p:spPr>
      </p:pic>
      <p:sp>
        <p:nvSpPr>
          <p:cNvPr id="19" name="Text 13"/>
          <p:cNvSpPr/>
          <p:nvPr/>
        </p:nvSpPr>
        <p:spPr>
          <a:xfrm>
            <a:off x="8093631" y="6213991"/>
            <a:ext cx="2594967" cy="324445"/>
          </a:xfrm>
          <a:prstGeom prst="rect">
            <a:avLst/>
          </a:prstGeom>
          <a:noFill/>
          <a:ln/>
        </p:spPr>
        <p:txBody>
          <a:bodyPr wrap="none" lIns="0" tIns="0" rIns="0" bIns="0" rtlCol="0" anchor="t"/>
          <a:lstStyle/>
          <a:p>
            <a:pPr marL="0" indent="0" algn="l">
              <a:lnSpc>
                <a:spcPts val="2550"/>
              </a:lnSpc>
              <a:buNone/>
            </a:pPr>
            <a:r>
              <a:rPr lang="en-US" sz="2000" b="1" dirty="0">
                <a:solidFill>
                  <a:srgbClr val="2A2742"/>
                </a:solidFill>
                <a:latin typeface="Outfit Extra Bold" pitchFamily="34" charset="0"/>
                <a:ea typeface="Outfit Extra Bold" pitchFamily="34" charset="-122"/>
                <a:cs typeface="Outfit Extra Bold" pitchFamily="34" charset="-120"/>
              </a:rPr>
              <a:t>Online Communities</a:t>
            </a:r>
            <a:endParaRPr lang="en-US" sz="2000" dirty="0"/>
          </a:p>
        </p:txBody>
      </p:sp>
      <p:sp>
        <p:nvSpPr>
          <p:cNvPr id="20" name="Text 14"/>
          <p:cNvSpPr/>
          <p:nvPr/>
        </p:nvSpPr>
        <p:spPr>
          <a:xfrm>
            <a:off x="8093631" y="6662976"/>
            <a:ext cx="5810369" cy="664369"/>
          </a:xfrm>
          <a:prstGeom prst="rect">
            <a:avLst/>
          </a:prstGeom>
          <a:noFill/>
          <a:ln/>
        </p:spPr>
        <p:txBody>
          <a:bodyPr wrap="square" lIns="0" tIns="0" rIns="0" bIns="0" rtlCol="0" anchor="t"/>
          <a:lstStyle/>
          <a:p>
            <a:pPr marL="0" indent="0" algn="l">
              <a:lnSpc>
                <a:spcPts val="2600"/>
              </a:lnSpc>
              <a:buNone/>
            </a:pPr>
            <a:r>
              <a:rPr lang="en-US" sz="1600" dirty="0">
                <a:solidFill>
                  <a:srgbClr val="2A2742"/>
                </a:solidFill>
                <a:latin typeface="Arimo" pitchFamily="34" charset="0"/>
                <a:ea typeface="Arimo" pitchFamily="34" charset="-122"/>
                <a:cs typeface="Arimo" pitchFamily="34" charset="-120"/>
              </a:rPr>
              <a:t>Participate in healthcare administrator forums and social media groups by providing helpful insights rather than direct selling</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1760</Words>
  <Application>Microsoft Office PowerPoint</Application>
  <PresentationFormat>Custom</PresentationFormat>
  <Paragraphs>158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Arimo Bold</vt:lpstr>
      <vt:lpstr>Arimo</vt:lpstr>
      <vt:lpstr>Arimo Medium</vt:lpstr>
      <vt:lpstr>Outfit Extra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2025-04-20T17:17:20Z</dcterms:created>
  <dcterms:modified xsi:type="dcterms:W3CDTF">2025-04-20T17:24:20Z</dcterms:modified>
</cp:coreProperties>
</file>