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Libre Baskerville" panose="02000000000000000000" pitchFamily="2" charset="0"/>
      <p:regular r:id="rId15"/>
      <p:bold r:id="rId16"/>
      <p:italic r:id="rId17"/>
    </p:embeddedFont>
    <p:embeddedFont>
      <p:font typeface="Open Sans" panose="020B060603050402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1050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06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40829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What Project Managers Need to Know About APIs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166014"/>
            <a:ext cx="755642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 today's digital ecosystem, APIs are the invisible threads that tie systems, platforms, and applications together. As a project manager, understanding what APIs do, why they matter, and how to manage them will help you communicate with technical teams and deliver better outcomes.</a:t>
            </a:r>
            <a:endParaRPr lang="en-US" sz="17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CBDAFD-F363-5B96-BBB0-7F315B3E7224}"/>
              </a:ext>
            </a:extLst>
          </p:cNvPr>
          <p:cNvSpPr txBox="1"/>
          <p:nvPr/>
        </p:nvSpPr>
        <p:spPr>
          <a:xfrm>
            <a:off x="6280190" y="5603796"/>
            <a:ext cx="81403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#APIs #ProjectManagement #TechnicalProjectManagement #DigitalTransformation #SystemIntegration #APIManagement #SoftwareIntegration #ITProjectManagement #ProductDevelopment #AgileDelivery #TechnologyLeadership #DataIntegration #EnterpriseArchitecture #TechForBusiness #InnovationInIT #ProjectManagerTips #ManagingProjectsTheAgileWay #TechLeadership #PMCommunity #APIEconomy</a:t>
            </a:r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7AD3FA6A-A56F-6334-BEB3-93D4DF2FB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4484813"/>
            <a:ext cx="5595287" cy="10332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3199"/>
            <a:ext cx="605313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API Project Lifecycle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95607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303973" y="1995607"/>
            <a:ext cx="359318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Requirements Gathering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303973" y="2486025"/>
            <a:ext cx="125326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Define what the API needs to do and how it integrates.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1133951" y="3075742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644134" y="30757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Design &amp; Planning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644134" y="3566160"/>
            <a:ext cx="121924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 technical specifications and integration architecture.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1474232" y="4155877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984415" y="415587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Development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984415" y="4646295"/>
            <a:ext cx="118521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Build the API or integration with existing APIs.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1814513" y="5236012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324695" y="523601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Testing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2324695" y="5726430"/>
            <a:ext cx="115119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Validate functionality, security, and performance.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1474232" y="6316147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984415" y="6316147"/>
            <a:ext cx="39059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Deployment &amp; Monitoring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984415" y="6806565"/>
            <a:ext cx="118521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Launch and continuously track API performance.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28857"/>
            <a:ext cx="733103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Common API Challenges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491264"/>
            <a:ext cx="4120753" cy="2546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3214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Technical Debt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811917"/>
            <a:ext cx="41207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Legacy systems may have poorly documented or outdated APIs that require extra work to integrate.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2491264"/>
            <a:ext cx="4120872" cy="25468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53216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Security Concerns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54704" y="5812036"/>
            <a:ext cx="412087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APIs can create vulnerabilities if not properly secured with authentication and encryption.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2491264"/>
            <a:ext cx="4120753" cy="2546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53214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Performance Issues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5811917"/>
            <a:ext cx="41207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Third-party APIs may have rate limits or downtime that affect your application's performance.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28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131695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258579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358509"/>
            <a:ext cx="320552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Understand the Basics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2848928"/>
            <a:ext cx="41918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Know enough to ask the right questions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423404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551992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00609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Bridge the Gap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269224"/>
            <a:ext cx="51171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Translate between technical and business teams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4843701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972288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426393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1991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Deliver Value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5689521"/>
            <a:ext cx="40191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Ensure APIs power successful projects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793790" y="653438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APIs are powerful tools that unlock innovation, streamline operations, and enhance user experiences. With the right mindset and curiosity, you can bridge the gap between business needs and technical execution.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04525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What Is an API?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3094196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3887986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Digital Waiter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80190" y="4378404"/>
            <a:ext cx="22919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Acts as an intermediary between client and server.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304" y="3094196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912304" y="3887986"/>
            <a:ext cx="2292072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System Connector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8912304" y="4732734"/>
            <a:ext cx="229207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Allows different software components to interact.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4538" y="3094196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44538" y="3887986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Data Exchanger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1544538" y="4378404"/>
            <a:ext cx="22919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Facilitates secure and efficient communication between systems.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988463"/>
            <a:ext cx="753117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Real-World API Examples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037403"/>
            <a:ext cx="3664863" cy="1669852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507004" y="32642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Travel Apps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07004" y="3754636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Pull flight data from multiple airlines using APIs.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3037403"/>
            <a:ext cx="3664863" cy="1669852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398681" y="32642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E-commerce Sites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398681" y="3754636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payment APIs to process credit card transactions.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4934069"/>
            <a:ext cx="7556421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507004" y="51608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HR Systems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07004" y="5651302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Sync data with third-party payroll services via APIs.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4826" y="1248489"/>
            <a:ext cx="7599998" cy="659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Why APIs Matter in Projects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6224826" y="2461617"/>
            <a:ext cx="474702" cy="4747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3883" y="2501146"/>
            <a:ext cx="316468" cy="39552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10507" y="2461617"/>
            <a:ext cx="2637473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Integration</a:t>
            </a:r>
            <a:endParaRPr lang="en-US" sz="2050" dirty="0"/>
          </a:p>
        </p:txBody>
      </p:sp>
      <p:sp>
        <p:nvSpPr>
          <p:cNvPr id="7" name="Text 3"/>
          <p:cNvSpPr/>
          <p:nvPr/>
        </p:nvSpPr>
        <p:spPr>
          <a:xfrm>
            <a:off x="6910507" y="2917746"/>
            <a:ext cx="698146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APIs connect systems like CRMs, ERPs, and payment gateways.</a:t>
            </a:r>
            <a:endParaRPr lang="en-US" sz="1650" dirty="0"/>
          </a:p>
        </p:txBody>
      </p:sp>
      <p:sp>
        <p:nvSpPr>
          <p:cNvPr id="8" name="Shape 4"/>
          <p:cNvSpPr/>
          <p:nvPr/>
        </p:nvSpPr>
        <p:spPr>
          <a:xfrm>
            <a:off x="6224826" y="3703558"/>
            <a:ext cx="474702" cy="4747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3883" y="3743087"/>
            <a:ext cx="316468" cy="39552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910507" y="3703558"/>
            <a:ext cx="2637473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Scalability</a:t>
            </a:r>
            <a:endParaRPr lang="en-US" sz="2050" dirty="0"/>
          </a:p>
        </p:txBody>
      </p:sp>
      <p:sp>
        <p:nvSpPr>
          <p:cNvPr id="11" name="Text 6"/>
          <p:cNvSpPr/>
          <p:nvPr/>
        </p:nvSpPr>
        <p:spPr>
          <a:xfrm>
            <a:off x="6910507" y="4159687"/>
            <a:ext cx="698146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Tap into other systems instead of building everything from scratch.</a:t>
            </a:r>
            <a:endParaRPr lang="en-US" sz="1650" dirty="0"/>
          </a:p>
        </p:txBody>
      </p:sp>
      <p:sp>
        <p:nvSpPr>
          <p:cNvPr id="12" name="Shape 7"/>
          <p:cNvSpPr/>
          <p:nvPr/>
        </p:nvSpPr>
        <p:spPr>
          <a:xfrm>
            <a:off x="6224826" y="4945499"/>
            <a:ext cx="474702" cy="4747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3883" y="4985028"/>
            <a:ext cx="316468" cy="39552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10507" y="4945499"/>
            <a:ext cx="2637473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Time and Budget</a:t>
            </a:r>
            <a:endParaRPr lang="en-US" sz="2050" dirty="0"/>
          </a:p>
        </p:txBody>
      </p:sp>
      <p:sp>
        <p:nvSpPr>
          <p:cNvPr id="15" name="Text 9"/>
          <p:cNvSpPr/>
          <p:nvPr/>
        </p:nvSpPr>
        <p:spPr>
          <a:xfrm>
            <a:off x="6910507" y="5401628"/>
            <a:ext cx="698146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Well-documented APIs save resources. Poor ones delay timelines.</a:t>
            </a:r>
            <a:endParaRPr lang="en-US" sz="1650" dirty="0"/>
          </a:p>
        </p:txBody>
      </p:sp>
      <p:sp>
        <p:nvSpPr>
          <p:cNvPr id="16" name="Shape 10"/>
          <p:cNvSpPr/>
          <p:nvPr/>
        </p:nvSpPr>
        <p:spPr>
          <a:xfrm>
            <a:off x="6224826" y="6187440"/>
            <a:ext cx="474702" cy="4747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3883" y="6226969"/>
            <a:ext cx="316468" cy="395526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910507" y="6187440"/>
            <a:ext cx="3140154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Security &amp; Compliance</a:t>
            </a:r>
            <a:endParaRPr lang="en-US" sz="2050" dirty="0"/>
          </a:p>
        </p:txBody>
      </p:sp>
      <p:sp>
        <p:nvSpPr>
          <p:cNvPr id="19" name="Text 12"/>
          <p:cNvSpPr/>
          <p:nvPr/>
        </p:nvSpPr>
        <p:spPr>
          <a:xfrm>
            <a:off x="6910507" y="6643568"/>
            <a:ext cx="698146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APIs handle sensitive data requiring proper security practices.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6399" y="656034"/>
            <a:ext cx="7711202" cy="1279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API Basics for Project Managers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946666" y="2242304"/>
            <a:ext cx="22860" cy="5331262"/>
          </a:xfrm>
          <a:prstGeom prst="roundRect">
            <a:avLst>
              <a:gd name="adj" fmla="val 13432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154073" y="2691408"/>
            <a:ext cx="614124" cy="22860"/>
          </a:xfrm>
          <a:prstGeom prst="roundRect">
            <a:avLst>
              <a:gd name="adj" fmla="val 13432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16399" y="2472571"/>
            <a:ext cx="460534" cy="460534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135" y="2510969"/>
            <a:ext cx="307062" cy="38373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970246" y="2446973"/>
            <a:ext cx="2558891" cy="319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Endpoints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1970246" y="2889528"/>
            <a:ext cx="6457355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URLs through which data is accessed or sent.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1154073" y="4075390"/>
            <a:ext cx="614124" cy="22860"/>
          </a:xfrm>
          <a:prstGeom prst="roundRect">
            <a:avLst>
              <a:gd name="adj" fmla="val 13432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716399" y="3856553"/>
            <a:ext cx="460534" cy="460534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135" y="3894951"/>
            <a:ext cx="307062" cy="3837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970246" y="3830955"/>
            <a:ext cx="2924889" cy="319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Request and Response</a:t>
            </a:r>
            <a:endParaRPr lang="en-US" sz="2000" dirty="0"/>
          </a:p>
        </p:txBody>
      </p:sp>
      <p:sp>
        <p:nvSpPr>
          <p:cNvPr id="14" name="Text 9"/>
          <p:cNvSpPr/>
          <p:nvPr/>
        </p:nvSpPr>
        <p:spPr>
          <a:xfrm>
            <a:off x="1970246" y="4273510"/>
            <a:ext cx="6457355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Client sends a request, server sends a response (JSON/XML).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1154073" y="5459373"/>
            <a:ext cx="614124" cy="22860"/>
          </a:xfrm>
          <a:prstGeom prst="roundRect">
            <a:avLst>
              <a:gd name="adj" fmla="val 13432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716399" y="5240536"/>
            <a:ext cx="460534" cy="460534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135" y="5278934"/>
            <a:ext cx="307062" cy="38373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970246" y="5214938"/>
            <a:ext cx="2558891" cy="319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Authentication</a:t>
            </a:r>
            <a:endParaRPr lang="en-US" sz="2000" dirty="0"/>
          </a:p>
        </p:txBody>
      </p:sp>
      <p:sp>
        <p:nvSpPr>
          <p:cNvPr id="19" name="Text 13"/>
          <p:cNvSpPr/>
          <p:nvPr/>
        </p:nvSpPr>
        <p:spPr>
          <a:xfrm>
            <a:off x="1970246" y="5657493"/>
            <a:ext cx="6457355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Methods like API keys, OAuth, or bearer tokens secure data.</a:t>
            </a:r>
            <a:endParaRPr lang="en-US" sz="1600" dirty="0"/>
          </a:p>
        </p:txBody>
      </p:sp>
      <p:sp>
        <p:nvSpPr>
          <p:cNvPr id="20" name="Shape 14"/>
          <p:cNvSpPr/>
          <p:nvPr/>
        </p:nvSpPr>
        <p:spPr>
          <a:xfrm>
            <a:off x="1154073" y="6843355"/>
            <a:ext cx="614124" cy="22860"/>
          </a:xfrm>
          <a:prstGeom prst="roundRect">
            <a:avLst>
              <a:gd name="adj" fmla="val 13432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716399" y="6624518"/>
            <a:ext cx="460534" cy="460534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135" y="6662916"/>
            <a:ext cx="307062" cy="38373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970246" y="6598920"/>
            <a:ext cx="2558891" cy="319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Rate Limits</a:t>
            </a:r>
            <a:endParaRPr lang="en-US" sz="2000" dirty="0"/>
          </a:p>
        </p:txBody>
      </p:sp>
      <p:sp>
        <p:nvSpPr>
          <p:cNvPr id="24" name="Text 17"/>
          <p:cNvSpPr/>
          <p:nvPr/>
        </p:nvSpPr>
        <p:spPr>
          <a:xfrm>
            <a:off x="1970246" y="7041475"/>
            <a:ext cx="6457355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Restrictions on requests per minute/hour affect planning.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9471" y="417790"/>
            <a:ext cx="6253758" cy="472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2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Understanding API Status Codes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529471" y="1193125"/>
            <a:ext cx="8085058" cy="4992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200</a:t>
            </a:r>
            <a:endParaRPr lang="en-US" sz="3900" dirty="0"/>
          </a:p>
        </p:txBody>
      </p:sp>
      <p:sp>
        <p:nvSpPr>
          <p:cNvPr id="5" name="Text 2"/>
          <p:cNvSpPr/>
          <p:nvPr/>
        </p:nvSpPr>
        <p:spPr>
          <a:xfrm>
            <a:off x="3626287" y="1881426"/>
            <a:ext cx="1891308" cy="236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OK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529471" y="2208609"/>
            <a:ext cx="8085058" cy="242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Request succeeded.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529471" y="2980134"/>
            <a:ext cx="8085058" cy="4992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400</a:t>
            </a:r>
            <a:endParaRPr lang="en-US" sz="3900" dirty="0"/>
          </a:p>
        </p:txBody>
      </p:sp>
      <p:sp>
        <p:nvSpPr>
          <p:cNvPr id="8" name="Text 5"/>
          <p:cNvSpPr/>
          <p:nvPr/>
        </p:nvSpPr>
        <p:spPr>
          <a:xfrm>
            <a:off x="3626287" y="3668435"/>
            <a:ext cx="1891308" cy="236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Bad Request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529471" y="3995618"/>
            <a:ext cx="8085058" cy="242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Client error in request.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529471" y="4767143"/>
            <a:ext cx="8085058" cy="4992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404</a:t>
            </a:r>
            <a:endParaRPr lang="en-US" sz="3900" dirty="0"/>
          </a:p>
        </p:txBody>
      </p:sp>
      <p:sp>
        <p:nvSpPr>
          <p:cNvPr id="11" name="Text 8"/>
          <p:cNvSpPr/>
          <p:nvPr/>
        </p:nvSpPr>
        <p:spPr>
          <a:xfrm>
            <a:off x="3626287" y="5455444"/>
            <a:ext cx="1891308" cy="236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Not Found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529471" y="5782628"/>
            <a:ext cx="8085058" cy="242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Resource doesn't exist.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529471" y="6554153"/>
            <a:ext cx="8085058" cy="4992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500</a:t>
            </a:r>
            <a:endParaRPr lang="en-US" sz="3900" dirty="0"/>
          </a:p>
        </p:txBody>
      </p:sp>
      <p:sp>
        <p:nvSpPr>
          <p:cNvPr id="14" name="Text 11"/>
          <p:cNvSpPr/>
          <p:nvPr/>
        </p:nvSpPr>
        <p:spPr>
          <a:xfrm>
            <a:off x="3626287" y="7242453"/>
            <a:ext cx="1891308" cy="236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Server Error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529471" y="7569637"/>
            <a:ext cx="8085058" cy="242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Something went wrong on server.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0921" y="596860"/>
            <a:ext cx="7821454" cy="625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Key Questions for API Projects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217" y="3002875"/>
            <a:ext cx="9259848" cy="925984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1962" y="6522660"/>
            <a:ext cx="337899" cy="422434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5217" y="3002875"/>
            <a:ext cx="9259848" cy="9259848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0646" y="4966037"/>
            <a:ext cx="337899" cy="422434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5217" y="3002875"/>
            <a:ext cx="9259848" cy="9259848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7269" y="4067354"/>
            <a:ext cx="337899" cy="422434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5217" y="3002875"/>
            <a:ext cx="9259848" cy="9259848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4755" y="4067354"/>
            <a:ext cx="337899" cy="422434"/>
          </a:xfrm>
          <a:prstGeom prst="rect">
            <a:avLst/>
          </a:prstGeom>
        </p:spPr>
      </p:pic>
      <p:pic>
        <p:nvPicPr>
          <p:cNvPr id="1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5217" y="3002875"/>
            <a:ext cx="9259848" cy="9259848"/>
          </a:xfrm>
          <a:prstGeom prst="rect">
            <a:avLst/>
          </a:prstGeom>
        </p:spPr>
      </p:pic>
      <p:pic>
        <p:nvPicPr>
          <p:cNvPr id="12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01379" y="4966037"/>
            <a:ext cx="337899" cy="422434"/>
          </a:xfrm>
          <a:prstGeom prst="rect">
            <a:avLst/>
          </a:prstGeom>
        </p:spPr>
      </p:pic>
      <p:pic>
        <p:nvPicPr>
          <p:cNvPr id="13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85217" y="3002875"/>
            <a:ext cx="9259848" cy="9259848"/>
          </a:xfrm>
          <a:prstGeom prst="rect">
            <a:avLst/>
          </a:prstGeom>
        </p:spPr>
      </p:pic>
      <p:pic>
        <p:nvPicPr>
          <p:cNvPr id="14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00062" y="6522660"/>
            <a:ext cx="337899" cy="422434"/>
          </a:xfrm>
          <a:prstGeom prst="rect">
            <a:avLst/>
          </a:prstGeom>
        </p:spPr>
      </p:pic>
      <p:sp>
        <p:nvSpPr>
          <p:cNvPr id="15" name="Text 1"/>
          <p:cNvSpPr/>
          <p:nvPr/>
        </p:nvSpPr>
        <p:spPr>
          <a:xfrm>
            <a:off x="700921" y="3587353"/>
            <a:ext cx="1954411" cy="312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Availability</a:t>
            </a:r>
            <a:endParaRPr lang="en-US" sz="1950" dirty="0"/>
          </a:p>
        </p:txBody>
      </p:sp>
      <p:sp>
        <p:nvSpPr>
          <p:cNvPr id="16" name="Text 2"/>
          <p:cNvSpPr/>
          <p:nvPr/>
        </p:nvSpPr>
        <p:spPr>
          <a:xfrm>
            <a:off x="700921" y="4020383"/>
            <a:ext cx="1954411" cy="6407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Is the API public or internal/proprietary?</a:t>
            </a:r>
            <a:endParaRPr lang="en-US" sz="1550" dirty="0"/>
          </a:p>
        </p:txBody>
      </p:sp>
      <p:sp>
        <p:nvSpPr>
          <p:cNvPr id="17" name="Text 3"/>
          <p:cNvSpPr/>
          <p:nvPr/>
        </p:nvSpPr>
        <p:spPr>
          <a:xfrm>
            <a:off x="2955727" y="2342078"/>
            <a:ext cx="1954411" cy="312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Type</a:t>
            </a:r>
            <a:endParaRPr lang="en-US" sz="1950" dirty="0"/>
          </a:p>
        </p:txBody>
      </p:sp>
      <p:sp>
        <p:nvSpPr>
          <p:cNvPr id="18" name="Text 4"/>
          <p:cNvSpPr/>
          <p:nvPr/>
        </p:nvSpPr>
        <p:spPr>
          <a:xfrm>
            <a:off x="2955727" y="2775109"/>
            <a:ext cx="1954411" cy="6407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Is it RESTful, GraphQL, or SOAP?</a:t>
            </a:r>
            <a:endParaRPr lang="en-US" sz="1550" dirty="0"/>
          </a:p>
        </p:txBody>
      </p:sp>
      <p:sp>
        <p:nvSpPr>
          <p:cNvPr id="19" name="Text 5"/>
          <p:cNvSpPr/>
          <p:nvPr/>
        </p:nvSpPr>
        <p:spPr>
          <a:xfrm>
            <a:off x="5210532" y="1623179"/>
            <a:ext cx="1954411" cy="312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Dependencies</a:t>
            </a:r>
            <a:endParaRPr lang="en-US" sz="1950" dirty="0"/>
          </a:p>
        </p:txBody>
      </p:sp>
      <p:sp>
        <p:nvSpPr>
          <p:cNvPr id="20" name="Text 6"/>
          <p:cNvSpPr/>
          <p:nvPr/>
        </p:nvSpPr>
        <p:spPr>
          <a:xfrm>
            <a:off x="5210532" y="2056209"/>
            <a:ext cx="1954411" cy="6407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What other systems does the API rely on?</a:t>
            </a:r>
            <a:endParaRPr lang="en-US" sz="1550" dirty="0"/>
          </a:p>
        </p:txBody>
      </p:sp>
      <p:sp>
        <p:nvSpPr>
          <p:cNvPr id="21" name="Text 7"/>
          <p:cNvSpPr/>
          <p:nvPr/>
        </p:nvSpPr>
        <p:spPr>
          <a:xfrm>
            <a:off x="7465338" y="1623179"/>
            <a:ext cx="1954411" cy="312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Costs</a:t>
            </a:r>
            <a:endParaRPr lang="en-US" sz="1950" dirty="0"/>
          </a:p>
        </p:txBody>
      </p:sp>
      <p:sp>
        <p:nvSpPr>
          <p:cNvPr id="22" name="Text 8"/>
          <p:cNvSpPr/>
          <p:nvPr/>
        </p:nvSpPr>
        <p:spPr>
          <a:xfrm>
            <a:off x="7465338" y="2056209"/>
            <a:ext cx="1954411" cy="6407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Are there limitations or licensing fees?</a:t>
            </a:r>
            <a:endParaRPr lang="en-US" sz="1550" dirty="0"/>
          </a:p>
        </p:txBody>
      </p:sp>
      <p:sp>
        <p:nvSpPr>
          <p:cNvPr id="23" name="Text 9"/>
          <p:cNvSpPr/>
          <p:nvPr/>
        </p:nvSpPr>
        <p:spPr>
          <a:xfrm>
            <a:off x="9720143" y="2342078"/>
            <a:ext cx="1954411" cy="312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Versioning</a:t>
            </a:r>
            <a:endParaRPr lang="en-US" sz="1950" dirty="0"/>
          </a:p>
        </p:txBody>
      </p:sp>
      <p:sp>
        <p:nvSpPr>
          <p:cNvPr id="24" name="Text 10"/>
          <p:cNvSpPr/>
          <p:nvPr/>
        </p:nvSpPr>
        <p:spPr>
          <a:xfrm>
            <a:off x="9720143" y="2775109"/>
            <a:ext cx="1954411" cy="6407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How are updates handled?</a:t>
            </a:r>
            <a:endParaRPr lang="en-US" sz="1550" dirty="0"/>
          </a:p>
        </p:txBody>
      </p:sp>
      <p:sp>
        <p:nvSpPr>
          <p:cNvPr id="25" name="Text 11"/>
          <p:cNvSpPr/>
          <p:nvPr/>
        </p:nvSpPr>
        <p:spPr>
          <a:xfrm>
            <a:off x="11974949" y="3266956"/>
            <a:ext cx="1954411" cy="312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Testing</a:t>
            </a:r>
            <a:endParaRPr lang="en-US" sz="1950" dirty="0"/>
          </a:p>
        </p:txBody>
      </p:sp>
      <p:sp>
        <p:nvSpPr>
          <p:cNvPr id="26" name="Text 12"/>
          <p:cNvSpPr/>
          <p:nvPr/>
        </p:nvSpPr>
        <p:spPr>
          <a:xfrm>
            <a:off x="11974949" y="3699986"/>
            <a:ext cx="1954411" cy="961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What's the plan for testing? (sandbox, mock services)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9136" y="557213"/>
            <a:ext cx="6496883" cy="6331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PM's Role in API Projects</a:t>
            </a:r>
            <a:endParaRPr lang="en-US" sz="39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36" y="1595557"/>
            <a:ext cx="1013103" cy="1215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026087" y="1798082"/>
            <a:ext cx="2532817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Coordinate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2026087" y="2236113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Connect developers, QA, product owners, and vendors.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36" y="2811304"/>
            <a:ext cx="1013103" cy="121574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026087" y="3013829"/>
            <a:ext cx="2792254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Clarify Requirements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2026087" y="3451860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Define what the API needs to do.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136" y="4027051"/>
            <a:ext cx="1013103" cy="1215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026087" y="4229576"/>
            <a:ext cx="2762131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Manage Expectations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2026087" y="4667607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Set realistic timelines and dependencies.</a:t>
            </a:r>
            <a:endParaRPr lang="en-US" sz="15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136" y="5242798"/>
            <a:ext cx="1013103" cy="121574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026087" y="5445323"/>
            <a:ext cx="2532817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Track Risks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2026087" y="5883354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Monitor unstable APIs, documentation gaps, or poor support.</a:t>
            </a:r>
            <a:endParaRPr lang="en-US" sz="15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136" y="6458545"/>
            <a:ext cx="1013103" cy="121574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2026087" y="6661071"/>
            <a:ext cx="2532817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Facilitate Testing</a:t>
            </a:r>
            <a:endParaRPr lang="en-US" sz="1950" dirty="0"/>
          </a:p>
        </p:txBody>
      </p:sp>
      <p:sp>
        <p:nvSpPr>
          <p:cNvPr id="17" name="Text 10"/>
          <p:cNvSpPr/>
          <p:nvPr/>
        </p:nvSpPr>
        <p:spPr>
          <a:xfrm>
            <a:off x="2026087" y="7099102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Ensure APIs deliver as intended.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545" y="584240"/>
            <a:ext cx="8214360" cy="66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API Documentation Essentials</a:t>
            </a:r>
            <a:endParaRPr lang="en-US" sz="4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116" y="1672947"/>
            <a:ext cx="1626394" cy="1223963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9890" y="2249924"/>
            <a:ext cx="298728" cy="3733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54918" y="1885355"/>
            <a:ext cx="3070384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Comprehensive Guide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5054918" y="2344698"/>
            <a:ext cx="3455075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Complete reference for developers</a:t>
            </a:r>
            <a:endParaRPr lang="en-US" sz="1650" dirty="0"/>
          </a:p>
        </p:txBody>
      </p:sp>
      <p:sp>
        <p:nvSpPr>
          <p:cNvPr id="7" name="Shape 3"/>
          <p:cNvSpPr/>
          <p:nvPr/>
        </p:nvSpPr>
        <p:spPr>
          <a:xfrm>
            <a:off x="4895612" y="2913936"/>
            <a:ext cx="8938141" cy="11430"/>
          </a:xfrm>
          <a:prstGeom prst="roundRect">
            <a:avLst>
              <a:gd name="adj" fmla="val 27882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2800" y="2950012"/>
            <a:ext cx="3252907" cy="1223963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9890" y="3375303"/>
            <a:ext cx="298728" cy="37338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68114" y="3162419"/>
            <a:ext cx="2655808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Code Examples</a:t>
            </a:r>
            <a:endParaRPr lang="en-US" sz="2050" dirty="0"/>
          </a:p>
        </p:txBody>
      </p:sp>
      <p:sp>
        <p:nvSpPr>
          <p:cNvPr id="11" name="Text 5"/>
          <p:cNvSpPr/>
          <p:nvPr/>
        </p:nvSpPr>
        <p:spPr>
          <a:xfrm>
            <a:off x="5868114" y="3621762"/>
            <a:ext cx="4545449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Sample implementations in various languages</a:t>
            </a:r>
            <a:endParaRPr lang="en-US" sz="1650" dirty="0"/>
          </a:p>
        </p:txBody>
      </p:sp>
      <p:sp>
        <p:nvSpPr>
          <p:cNvPr id="12" name="Shape 6"/>
          <p:cNvSpPr/>
          <p:nvPr/>
        </p:nvSpPr>
        <p:spPr>
          <a:xfrm>
            <a:off x="5708809" y="4191000"/>
            <a:ext cx="8124944" cy="11430"/>
          </a:xfrm>
          <a:prstGeom prst="roundRect">
            <a:avLst>
              <a:gd name="adj" fmla="val 27882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9603" y="4227076"/>
            <a:ext cx="4879419" cy="1223963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9890" y="4652367"/>
            <a:ext cx="298728" cy="37338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681430" y="4439483"/>
            <a:ext cx="2730341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Endpoint Reference</a:t>
            </a:r>
            <a:endParaRPr lang="en-US" sz="2050" dirty="0"/>
          </a:p>
        </p:txBody>
      </p:sp>
      <p:sp>
        <p:nvSpPr>
          <p:cNvPr id="16" name="Text 8"/>
          <p:cNvSpPr/>
          <p:nvPr/>
        </p:nvSpPr>
        <p:spPr>
          <a:xfrm>
            <a:off x="6681430" y="4898827"/>
            <a:ext cx="3189208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Details of all available endpoints</a:t>
            </a:r>
            <a:endParaRPr lang="en-US" sz="1650" dirty="0"/>
          </a:p>
        </p:txBody>
      </p:sp>
      <p:sp>
        <p:nvSpPr>
          <p:cNvPr id="17" name="Shape 9"/>
          <p:cNvSpPr/>
          <p:nvPr/>
        </p:nvSpPr>
        <p:spPr>
          <a:xfrm>
            <a:off x="6522125" y="5468064"/>
            <a:ext cx="7311628" cy="11430"/>
          </a:xfrm>
          <a:prstGeom prst="roundRect">
            <a:avLst>
              <a:gd name="adj" fmla="val 27882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6287" y="5504140"/>
            <a:ext cx="6505932" cy="1223963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79890" y="5929432"/>
            <a:ext cx="298728" cy="373380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494627" y="5716548"/>
            <a:ext cx="2932390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Authentication Guide</a:t>
            </a:r>
            <a:endParaRPr lang="en-US" sz="2050" dirty="0"/>
          </a:p>
        </p:txBody>
      </p:sp>
      <p:sp>
        <p:nvSpPr>
          <p:cNvPr id="21" name="Text 11"/>
          <p:cNvSpPr/>
          <p:nvPr/>
        </p:nvSpPr>
        <p:spPr>
          <a:xfrm>
            <a:off x="7494627" y="6175891"/>
            <a:ext cx="3649385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Security implementation instructions</a:t>
            </a:r>
            <a:endParaRPr lang="en-US" sz="1650" dirty="0"/>
          </a:p>
        </p:txBody>
      </p:sp>
      <p:sp>
        <p:nvSpPr>
          <p:cNvPr id="22" name="Text 12"/>
          <p:cNvSpPr/>
          <p:nvPr/>
        </p:nvSpPr>
        <p:spPr>
          <a:xfrm>
            <a:off x="743545" y="6967061"/>
            <a:ext cx="13143309" cy="6796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request comprehensive API documentation early in the project. It serves as the blueprint for your developers and saves significant time and resources.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670</Words>
  <Application>Microsoft Office PowerPoint</Application>
  <PresentationFormat>Custom</PresentationFormat>
  <Paragraphs>120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Open Sans</vt:lpstr>
      <vt:lpstr>Libre Baskerville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4</cp:revision>
  <dcterms:created xsi:type="dcterms:W3CDTF">2025-04-07T18:15:23Z</dcterms:created>
  <dcterms:modified xsi:type="dcterms:W3CDTF">2026-03-13T19:08:59Z</dcterms:modified>
</cp:coreProperties>
</file>