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DM Sans Semi Bold" panose="020B0604020202020204" charset="0"/>
      <p:regular r:id="rId16"/>
    </p:embeddedFont>
    <p:embeddedFont>
      <p:font typeface="Inter Medium"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420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1647" y="622697"/>
            <a:ext cx="7560707" cy="2120622"/>
          </a:xfrm>
          <a:prstGeom prst="rect">
            <a:avLst/>
          </a:prstGeom>
          <a:noFill/>
          <a:ln/>
        </p:spPr>
        <p:txBody>
          <a:bodyPr wrap="squar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Common Pitfalls in Infrastructure Projects and How to Avoid Them</a:t>
            </a:r>
            <a:endParaRPr lang="en-US" sz="4450" dirty="0"/>
          </a:p>
        </p:txBody>
      </p:sp>
      <p:sp>
        <p:nvSpPr>
          <p:cNvPr id="4" name="Text 1"/>
          <p:cNvSpPr/>
          <p:nvPr/>
        </p:nvSpPr>
        <p:spPr>
          <a:xfrm>
            <a:off x="791647" y="3082528"/>
            <a:ext cx="7560707" cy="1809750"/>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Infrastructure projects are the unsung heroes of IT—laying the groundwork for everything from cloud adoption to enterprise security. But despite their critical importance, infrastructure initiatives are </a:t>
            </a:r>
            <a:r>
              <a:rPr lang="en-US" sz="1750" b="1" dirty="0">
                <a:solidFill>
                  <a:srgbClr val="464646"/>
                </a:solidFill>
                <a:latin typeface="Inter Medium" pitchFamily="34" charset="0"/>
                <a:ea typeface="Inter Medium" pitchFamily="34" charset="-122"/>
                <a:cs typeface="Inter Medium" pitchFamily="34" charset="-120"/>
              </a:rPr>
              <a:t>notoriously prone to delays, scope creep, and cross-team misalignment</a:t>
            </a:r>
            <a:r>
              <a:rPr lang="en-US" sz="1750" dirty="0">
                <a:solidFill>
                  <a:srgbClr val="464646"/>
                </a:solidFill>
                <a:latin typeface="Inter Medium" pitchFamily="34" charset="0"/>
                <a:ea typeface="Inter Medium" pitchFamily="34" charset="-122"/>
                <a:cs typeface="Inter Medium" pitchFamily="34" charset="-120"/>
              </a:rPr>
              <a:t>.</a:t>
            </a:r>
            <a:endParaRPr lang="en-US" sz="1750" dirty="0"/>
          </a:p>
        </p:txBody>
      </p:sp>
      <p:sp>
        <p:nvSpPr>
          <p:cNvPr id="5" name="Text 2"/>
          <p:cNvSpPr/>
          <p:nvPr/>
        </p:nvSpPr>
        <p:spPr>
          <a:xfrm>
            <a:off x="791647" y="5146715"/>
            <a:ext cx="7560707" cy="1809750"/>
          </a:xfrm>
          <a:prstGeom prst="rect">
            <a:avLst/>
          </a:prstGeom>
          <a:noFill/>
          <a:ln/>
        </p:spPr>
        <p:txBody>
          <a:bodyPr wrap="square" lIns="0" tIns="0" rIns="0" bIns="0" rtlCol="0" anchor="t"/>
          <a:lstStyle/>
          <a:p>
            <a:pPr marL="0" indent="0" algn="l">
              <a:lnSpc>
                <a:spcPts val="2800"/>
              </a:lnSpc>
              <a:buNone/>
            </a:pPr>
            <a:r>
              <a:rPr lang="en-US" sz="1750" dirty="0">
                <a:solidFill>
                  <a:srgbClr val="464646"/>
                </a:solidFill>
                <a:latin typeface="Inter Medium" pitchFamily="34" charset="0"/>
                <a:ea typeface="Inter Medium" pitchFamily="34" charset="-122"/>
                <a:cs typeface="Inter Medium" pitchFamily="34" charset="-120"/>
              </a:rPr>
              <a:t>Why? Because infrastructure projects deal with high-risk systems, complex dependencies, and often involve both legacy tech and modern platforms. If not managed carefully, even a simple configuration update can cascade into unplanned downtime or costly rework.</a:t>
            </a:r>
            <a:endParaRPr lang="en-US" sz="1750" dirty="0"/>
          </a:p>
        </p:txBody>
      </p:sp>
      <p:sp>
        <p:nvSpPr>
          <p:cNvPr id="6" name="Shape 3"/>
          <p:cNvSpPr/>
          <p:nvPr/>
        </p:nvSpPr>
        <p:spPr>
          <a:xfrm>
            <a:off x="791647" y="7227808"/>
            <a:ext cx="361831" cy="361831"/>
          </a:xfrm>
          <a:prstGeom prst="roundRect">
            <a:avLst>
              <a:gd name="adj" fmla="val 25268939"/>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90111" y="7359968"/>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ter Medium" pitchFamily="34" charset="0"/>
                <a:ea typeface="Inter Medium" pitchFamily="34" charset="-122"/>
                <a:cs typeface="Inter Medium" pitchFamily="34" charset="-120"/>
              </a:rPr>
              <a:t>kW</a:t>
            </a:r>
            <a:endParaRPr lang="en-US" sz="750" dirty="0"/>
          </a:p>
        </p:txBody>
      </p:sp>
      <p:sp>
        <p:nvSpPr>
          <p:cNvPr id="8" name="Text 5"/>
          <p:cNvSpPr/>
          <p:nvPr/>
        </p:nvSpPr>
        <p:spPr>
          <a:xfrm>
            <a:off x="1266468" y="7210901"/>
            <a:ext cx="2896433" cy="395883"/>
          </a:xfrm>
          <a:prstGeom prst="rect">
            <a:avLst/>
          </a:prstGeom>
          <a:noFill/>
          <a:ln/>
        </p:spPr>
        <p:txBody>
          <a:bodyPr wrap="none" lIns="0" tIns="0" rIns="0" bIns="0" rtlCol="0" anchor="t"/>
          <a:lstStyle/>
          <a:p>
            <a:pPr marL="0" indent="0" algn="l">
              <a:lnSpc>
                <a:spcPts val="3100"/>
              </a:lnSpc>
              <a:buNone/>
            </a:pPr>
            <a:r>
              <a:rPr lang="en-US" sz="2200" b="1" dirty="0">
                <a:solidFill>
                  <a:srgbClr val="464646"/>
                </a:solidFill>
                <a:latin typeface="Inter Bold" pitchFamily="34" charset="0"/>
                <a:ea typeface="Inter Bold" pitchFamily="34" charset="-122"/>
                <a:cs typeface="Inter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19852"/>
            <a:ext cx="9566672"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Overlooking Operational Readiness</a:t>
            </a:r>
            <a:endParaRPr lang="en-US" sz="4450" dirty="0"/>
          </a:p>
        </p:txBody>
      </p:sp>
      <p:sp>
        <p:nvSpPr>
          <p:cNvPr id="3" name="Shape 1"/>
          <p:cNvSpPr/>
          <p:nvPr/>
        </p:nvSpPr>
        <p:spPr>
          <a:xfrm>
            <a:off x="793790" y="1768793"/>
            <a:ext cx="4196358" cy="3416141"/>
          </a:xfrm>
          <a:prstGeom prst="roundRect">
            <a:avLst>
              <a:gd name="adj" fmla="val 996"/>
            </a:avLst>
          </a:prstGeom>
          <a:solidFill>
            <a:srgbClr val="F2EEEE"/>
          </a:solidFill>
          <a:ln/>
        </p:spPr>
        <p:txBody>
          <a:bodyPr/>
          <a:lstStyle/>
          <a:p>
            <a:endParaRPr lang="en-US"/>
          </a:p>
        </p:txBody>
      </p:sp>
      <p:sp>
        <p:nvSpPr>
          <p:cNvPr id="4" name="Text 2"/>
          <p:cNvSpPr/>
          <p:nvPr/>
        </p:nvSpPr>
        <p:spPr>
          <a:xfrm>
            <a:off x="1020604" y="19956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Runbooks &amp; SOPs</a:t>
            </a:r>
            <a:endParaRPr lang="en-US" sz="2200" dirty="0"/>
          </a:p>
        </p:txBody>
      </p:sp>
      <p:sp>
        <p:nvSpPr>
          <p:cNvPr id="5" name="Text 3"/>
          <p:cNvSpPr/>
          <p:nvPr/>
        </p:nvSpPr>
        <p:spPr>
          <a:xfrm>
            <a:off x="1020604" y="2486025"/>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Detailed procedures for routine operations, maintenance, and troubleshooting</a:t>
            </a:r>
            <a:endParaRPr lang="en-US" sz="1750" dirty="0"/>
          </a:p>
        </p:txBody>
      </p:sp>
      <p:sp>
        <p:nvSpPr>
          <p:cNvPr id="6" name="Text 4"/>
          <p:cNvSpPr/>
          <p:nvPr/>
        </p:nvSpPr>
        <p:spPr>
          <a:xfrm>
            <a:off x="1020604" y="3710821"/>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Daily checks</a:t>
            </a:r>
            <a:endParaRPr lang="en-US" sz="1750" dirty="0"/>
          </a:p>
        </p:txBody>
      </p:sp>
      <p:sp>
        <p:nvSpPr>
          <p:cNvPr id="7" name="Text 5"/>
          <p:cNvSpPr/>
          <p:nvPr/>
        </p:nvSpPr>
        <p:spPr>
          <a:xfrm>
            <a:off x="1020604" y="4153019"/>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Backup procedures</a:t>
            </a:r>
            <a:endParaRPr lang="en-US" sz="1750" dirty="0"/>
          </a:p>
        </p:txBody>
      </p:sp>
      <p:sp>
        <p:nvSpPr>
          <p:cNvPr id="8" name="Text 6"/>
          <p:cNvSpPr/>
          <p:nvPr/>
        </p:nvSpPr>
        <p:spPr>
          <a:xfrm>
            <a:off x="1020604" y="4595217"/>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Troubleshooting guides</a:t>
            </a:r>
            <a:endParaRPr lang="en-US" sz="1750" dirty="0"/>
          </a:p>
        </p:txBody>
      </p:sp>
      <p:sp>
        <p:nvSpPr>
          <p:cNvPr id="9" name="Shape 7"/>
          <p:cNvSpPr/>
          <p:nvPr/>
        </p:nvSpPr>
        <p:spPr>
          <a:xfrm>
            <a:off x="5216962" y="1768793"/>
            <a:ext cx="4196358" cy="3416141"/>
          </a:xfrm>
          <a:prstGeom prst="roundRect">
            <a:avLst>
              <a:gd name="adj" fmla="val 996"/>
            </a:avLst>
          </a:prstGeom>
          <a:solidFill>
            <a:srgbClr val="F2EEEE"/>
          </a:solidFill>
          <a:ln/>
        </p:spPr>
        <p:txBody>
          <a:bodyPr/>
          <a:lstStyle/>
          <a:p>
            <a:endParaRPr lang="en-US"/>
          </a:p>
        </p:txBody>
      </p:sp>
      <p:sp>
        <p:nvSpPr>
          <p:cNvPr id="10" name="Text 8"/>
          <p:cNvSpPr/>
          <p:nvPr/>
        </p:nvSpPr>
        <p:spPr>
          <a:xfrm>
            <a:off x="5443776" y="1995607"/>
            <a:ext cx="2912269"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Monitoring &amp; Alerting</a:t>
            </a:r>
            <a:endParaRPr lang="en-US" sz="2200" dirty="0"/>
          </a:p>
        </p:txBody>
      </p:sp>
      <p:sp>
        <p:nvSpPr>
          <p:cNvPr id="11" name="Text 9"/>
          <p:cNvSpPr/>
          <p:nvPr/>
        </p:nvSpPr>
        <p:spPr>
          <a:xfrm>
            <a:off x="5443776" y="2486025"/>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Comprehensive monitoring strategy with meaningful alerts</a:t>
            </a:r>
            <a:endParaRPr lang="en-US" sz="1750" dirty="0"/>
          </a:p>
        </p:txBody>
      </p:sp>
      <p:sp>
        <p:nvSpPr>
          <p:cNvPr id="12" name="Text 10"/>
          <p:cNvSpPr/>
          <p:nvPr/>
        </p:nvSpPr>
        <p:spPr>
          <a:xfrm>
            <a:off x="5443776" y="3347918"/>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Performance metrics</a:t>
            </a:r>
            <a:endParaRPr lang="en-US" sz="1750" dirty="0"/>
          </a:p>
        </p:txBody>
      </p:sp>
      <p:sp>
        <p:nvSpPr>
          <p:cNvPr id="13" name="Text 11"/>
          <p:cNvSpPr/>
          <p:nvPr/>
        </p:nvSpPr>
        <p:spPr>
          <a:xfrm>
            <a:off x="5443776" y="3790117"/>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Availability checks</a:t>
            </a:r>
            <a:endParaRPr lang="en-US" sz="1750" dirty="0"/>
          </a:p>
        </p:txBody>
      </p:sp>
      <p:sp>
        <p:nvSpPr>
          <p:cNvPr id="14" name="Text 12"/>
          <p:cNvSpPr/>
          <p:nvPr/>
        </p:nvSpPr>
        <p:spPr>
          <a:xfrm>
            <a:off x="5443776" y="4232315"/>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Capacity thresholds</a:t>
            </a:r>
            <a:endParaRPr lang="en-US" sz="1750" dirty="0"/>
          </a:p>
        </p:txBody>
      </p:sp>
      <p:sp>
        <p:nvSpPr>
          <p:cNvPr id="15" name="Shape 13"/>
          <p:cNvSpPr/>
          <p:nvPr/>
        </p:nvSpPr>
        <p:spPr>
          <a:xfrm>
            <a:off x="9640133" y="1768793"/>
            <a:ext cx="4196358" cy="3416141"/>
          </a:xfrm>
          <a:prstGeom prst="roundRect">
            <a:avLst>
              <a:gd name="adj" fmla="val 996"/>
            </a:avLst>
          </a:prstGeom>
          <a:solidFill>
            <a:srgbClr val="F2EEEE"/>
          </a:solidFill>
          <a:ln/>
        </p:spPr>
        <p:txBody>
          <a:bodyPr/>
          <a:lstStyle/>
          <a:p>
            <a:endParaRPr lang="en-US"/>
          </a:p>
        </p:txBody>
      </p:sp>
      <p:sp>
        <p:nvSpPr>
          <p:cNvPr id="16" name="Text 14"/>
          <p:cNvSpPr/>
          <p:nvPr/>
        </p:nvSpPr>
        <p:spPr>
          <a:xfrm>
            <a:off x="9866948" y="19956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Knowledge Transfer</a:t>
            </a:r>
            <a:endParaRPr lang="en-US" sz="2200" dirty="0"/>
          </a:p>
        </p:txBody>
      </p:sp>
      <p:sp>
        <p:nvSpPr>
          <p:cNvPr id="17" name="Text 15"/>
          <p:cNvSpPr/>
          <p:nvPr/>
        </p:nvSpPr>
        <p:spPr>
          <a:xfrm>
            <a:off x="9866948" y="2486025"/>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Formal training and documentation for operations teams</a:t>
            </a:r>
            <a:endParaRPr lang="en-US" sz="1750" dirty="0"/>
          </a:p>
        </p:txBody>
      </p:sp>
      <p:sp>
        <p:nvSpPr>
          <p:cNvPr id="18" name="Text 16"/>
          <p:cNvSpPr/>
          <p:nvPr/>
        </p:nvSpPr>
        <p:spPr>
          <a:xfrm>
            <a:off x="9866948" y="3710821"/>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Architecture overview</a:t>
            </a:r>
            <a:endParaRPr lang="en-US" sz="1750" dirty="0"/>
          </a:p>
        </p:txBody>
      </p:sp>
      <p:sp>
        <p:nvSpPr>
          <p:cNvPr id="19" name="Text 17"/>
          <p:cNvSpPr/>
          <p:nvPr/>
        </p:nvSpPr>
        <p:spPr>
          <a:xfrm>
            <a:off x="9866948" y="4153019"/>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Hands-on training</a:t>
            </a:r>
            <a:endParaRPr lang="en-US" sz="1750" dirty="0"/>
          </a:p>
        </p:txBody>
      </p:sp>
      <p:sp>
        <p:nvSpPr>
          <p:cNvPr id="20" name="Text 18"/>
          <p:cNvSpPr/>
          <p:nvPr/>
        </p:nvSpPr>
        <p:spPr>
          <a:xfrm>
            <a:off x="9866948" y="4595217"/>
            <a:ext cx="374273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Escalation procedures</a:t>
            </a:r>
            <a:endParaRPr lang="en-US" sz="1750" dirty="0"/>
          </a:p>
        </p:txBody>
      </p:sp>
      <p:sp>
        <p:nvSpPr>
          <p:cNvPr id="21" name="Text 19"/>
          <p:cNvSpPr/>
          <p:nvPr/>
        </p:nvSpPr>
        <p:spPr>
          <a:xfrm>
            <a:off x="793790" y="544008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Project teams often focus so heavily on building infrastructure that they neglect operational readiness—the procedures, documentation, and knowledge transfer needed for ongoing support. This creates a rocky transition to operations and potential service disruptions.</a:t>
            </a:r>
            <a:endParaRPr lang="en-US" sz="1750" dirty="0"/>
          </a:p>
        </p:txBody>
      </p:sp>
      <p:sp>
        <p:nvSpPr>
          <p:cNvPr id="22" name="Text 20"/>
          <p:cNvSpPr/>
          <p:nvPr/>
        </p:nvSpPr>
        <p:spPr>
          <a:xfrm>
            <a:off x="793790" y="678394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Developing operational materials in parallel with implementation ensures a smooth handover. Including operations team members throughout the project lifecycle builds familiarity and ownership before the formal transition occurs.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35806" y="915591"/>
            <a:ext cx="9844564" cy="656987"/>
          </a:xfrm>
          <a:prstGeom prst="rect">
            <a:avLst/>
          </a:prstGeom>
          <a:noFill/>
          <a:ln/>
        </p:spPr>
        <p:txBody>
          <a:bodyPr wrap="none" lIns="0" tIns="0" rIns="0" bIns="0" rtlCol="0" anchor="t"/>
          <a:lstStyle/>
          <a:p>
            <a:pPr marL="0" indent="0" algn="l">
              <a:lnSpc>
                <a:spcPts val="5150"/>
              </a:lnSpc>
              <a:buNone/>
            </a:pPr>
            <a:r>
              <a:rPr lang="en-US" sz="4100" dirty="0">
                <a:solidFill>
                  <a:srgbClr val="030303"/>
                </a:solidFill>
                <a:latin typeface="DM Sans Semi Bold" pitchFamily="34" charset="0"/>
                <a:ea typeface="DM Sans Semi Bold" pitchFamily="34" charset="-122"/>
                <a:cs typeface="DM Sans Semi Bold" pitchFamily="34" charset="-120"/>
              </a:rPr>
              <a:t>Incomplete Disaster Recovery Planning</a:t>
            </a:r>
            <a:endParaRPr lang="en-US" sz="4100" dirty="0"/>
          </a:p>
        </p:txBody>
      </p:sp>
      <p:pic>
        <p:nvPicPr>
          <p:cNvPr id="3" name="Image 0" descr="preencoded.png"/>
          <p:cNvPicPr>
            <a:picLocks noChangeAspect="1"/>
          </p:cNvPicPr>
          <p:nvPr/>
        </p:nvPicPr>
        <p:blipFill>
          <a:blip r:embed="rId3"/>
          <a:stretch>
            <a:fillRect/>
          </a:stretch>
        </p:blipFill>
        <p:spPr>
          <a:xfrm>
            <a:off x="735806" y="1992987"/>
            <a:ext cx="4386263" cy="840938"/>
          </a:xfrm>
          <a:prstGeom prst="rect">
            <a:avLst/>
          </a:prstGeom>
        </p:spPr>
      </p:pic>
      <p:sp>
        <p:nvSpPr>
          <p:cNvPr id="4" name="Text 1"/>
          <p:cNvSpPr/>
          <p:nvPr/>
        </p:nvSpPr>
        <p:spPr>
          <a:xfrm>
            <a:off x="945952" y="3149203"/>
            <a:ext cx="2628067" cy="328374"/>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Risk Assessment</a:t>
            </a:r>
            <a:endParaRPr lang="en-US" sz="2050" dirty="0"/>
          </a:p>
        </p:txBody>
      </p:sp>
      <p:sp>
        <p:nvSpPr>
          <p:cNvPr id="5" name="Text 2"/>
          <p:cNvSpPr/>
          <p:nvPr/>
        </p:nvSpPr>
        <p:spPr>
          <a:xfrm>
            <a:off x="945952" y="3603665"/>
            <a:ext cx="3965972" cy="1681758"/>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Identify critical systems and potential failure scenarios. Calculate impact using metrics like Recovery Time Objective (RTO) and Recovery Point Objective (RPO).</a:t>
            </a:r>
            <a:endParaRPr lang="en-US" sz="1650" dirty="0"/>
          </a:p>
        </p:txBody>
      </p:sp>
      <p:pic>
        <p:nvPicPr>
          <p:cNvPr id="6" name="Image 1" descr="preencoded.png"/>
          <p:cNvPicPr>
            <a:picLocks noChangeAspect="1"/>
          </p:cNvPicPr>
          <p:nvPr/>
        </p:nvPicPr>
        <p:blipFill>
          <a:blip r:embed="rId4"/>
          <a:stretch>
            <a:fillRect/>
          </a:stretch>
        </p:blipFill>
        <p:spPr>
          <a:xfrm>
            <a:off x="5122069" y="1992987"/>
            <a:ext cx="4386263" cy="840938"/>
          </a:xfrm>
          <a:prstGeom prst="rect">
            <a:avLst/>
          </a:prstGeom>
        </p:spPr>
      </p:pic>
      <p:sp>
        <p:nvSpPr>
          <p:cNvPr id="7" name="Text 3"/>
          <p:cNvSpPr/>
          <p:nvPr/>
        </p:nvSpPr>
        <p:spPr>
          <a:xfrm>
            <a:off x="5332214" y="3149203"/>
            <a:ext cx="2628067" cy="328374"/>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Recovery Strategy</a:t>
            </a:r>
            <a:endParaRPr lang="en-US" sz="2050" dirty="0"/>
          </a:p>
        </p:txBody>
      </p:sp>
      <p:sp>
        <p:nvSpPr>
          <p:cNvPr id="8" name="Text 4"/>
          <p:cNvSpPr/>
          <p:nvPr/>
        </p:nvSpPr>
        <p:spPr>
          <a:xfrm>
            <a:off x="5332214" y="3603665"/>
            <a:ext cx="3965972" cy="1681758"/>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Develop detailed recovery procedures for each failure scenario. Document step-by-step recovery process, resource requirements, and team responsibilities.</a:t>
            </a:r>
            <a:endParaRPr lang="en-US" sz="1650" dirty="0"/>
          </a:p>
        </p:txBody>
      </p:sp>
      <p:pic>
        <p:nvPicPr>
          <p:cNvPr id="9" name="Image 2" descr="preencoded.png"/>
          <p:cNvPicPr>
            <a:picLocks noChangeAspect="1"/>
          </p:cNvPicPr>
          <p:nvPr/>
        </p:nvPicPr>
        <p:blipFill>
          <a:blip r:embed="rId5"/>
          <a:stretch>
            <a:fillRect/>
          </a:stretch>
        </p:blipFill>
        <p:spPr>
          <a:xfrm>
            <a:off x="9508331" y="1992987"/>
            <a:ext cx="4386263" cy="840938"/>
          </a:xfrm>
          <a:prstGeom prst="rect">
            <a:avLst/>
          </a:prstGeom>
        </p:spPr>
      </p:pic>
      <p:sp>
        <p:nvSpPr>
          <p:cNvPr id="10" name="Text 5"/>
          <p:cNvSpPr/>
          <p:nvPr/>
        </p:nvSpPr>
        <p:spPr>
          <a:xfrm>
            <a:off x="9718477" y="3149203"/>
            <a:ext cx="2628067" cy="328374"/>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Testing &amp; Validation</a:t>
            </a:r>
            <a:endParaRPr lang="en-US" sz="2050" dirty="0"/>
          </a:p>
        </p:txBody>
      </p:sp>
      <p:sp>
        <p:nvSpPr>
          <p:cNvPr id="11" name="Text 6"/>
          <p:cNvSpPr/>
          <p:nvPr/>
        </p:nvSpPr>
        <p:spPr>
          <a:xfrm>
            <a:off x="9718477" y="3603665"/>
            <a:ext cx="3965972" cy="1681758"/>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Conduct regular DR drills to validate recovery procedures and train team members. Update documentation based on test findings and lessons learned.</a:t>
            </a:r>
            <a:endParaRPr lang="en-US" sz="1650" dirty="0"/>
          </a:p>
        </p:txBody>
      </p:sp>
      <p:sp>
        <p:nvSpPr>
          <p:cNvPr id="12" name="Text 7"/>
          <p:cNvSpPr/>
          <p:nvPr/>
        </p:nvSpPr>
        <p:spPr>
          <a:xfrm>
            <a:off x="735806" y="5732026"/>
            <a:ext cx="13158788" cy="672703"/>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Disaster recovery is often treated as an afterthought, with vague recovery plans that haven't been tested under realistic conditions. When an actual disaster occurs, these untested plans frequently fail or take far longer than expected to execute.</a:t>
            </a:r>
            <a:endParaRPr lang="en-US" sz="1650" dirty="0"/>
          </a:p>
        </p:txBody>
      </p:sp>
      <p:sp>
        <p:nvSpPr>
          <p:cNvPr id="13" name="Text 8"/>
          <p:cNvSpPr/>
          <p:nvPr/>
        </p:nvSpPr>
        <p:spPr>
          <a:xfrm>
            <a:off x="735806" y="6641187"/>
            <a:ext cx="13158788" cy="672703"/>
          </a:xfrm>
          <a:prstGeom prst="rect">
            <a:avLst/>
          </a:prstGeom>
          <a:noFill/>
          <a:ln/>
        </p:spPr>
        <p:txBody>
          <a:bodyPr wrap="square" lIns="0" tIns="0" rIns="0" bIns="0" rtlCol="0" anchor="t"/>
          <a:lstStyle/>
          <a:p>
            <a:pPr marL="0" indent="0" algn="l">
              <a:lnSpc>
                <a:spcPts val="2600"/>
              </a:lnSpc>
              <a:buNone/>
            </a:pPr>
            <a:r>
              <a:rPr lang="en-US" sz="1650" dirty="0">
                <a:solidFill>
                  <a:srgbClr val="464646"/>
                </a:solidFill>
                <a:latin typeface="Inter Medium" pitchFamily="34" charset="0"/>
                <a:ea typeface="Inter Medium" pitchFamily="34" charset="-122"/>
                <a:cs typeface="Inter Medium" pitchFamily="34" charset="-120"/>
              </a:rPr>
              <a:t>Effective disaster recovery planning includes a thorough risk assessment, detailed recovery procedures, and regular testing. DR plans should be living documents that evolve as infrastructure changes, with testing results informing continuous improvement.</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28412" y="532090"/>
            <a:ext cx="7430452" cy="561023"/>
          </a:xfrm>
          <a:prstGeom prst="rect">
            <a:avLst/>
          </a:prstGeom>
          <a:noFill/>
          <a:ln/>
        </p:spPr>
        <p:txBody>
          <a:bodyPr wrap="none" lIns="0" tIns="0" rIns="0" bIns="0" rtlCol="0" anchor="t"/>
          <a:lstStyle/>
          <a:p>
            <a:pPr marL="0" indent="0" algn="l">
              <a:lnSpc>
                <a:spcPts val="4400"/>
              </a:lnSpc>
              <a:buNone/>
            </a:pPr>
            <a:r>
              <a:rPr lang="en-US" sz="3500" dirty="0">
                <a:solidFill>
                  <a:srgbClr val="030303"/>
                </a:solidFill>
                <a:latin typeface="DM Sans Semi Bold" pitchFamily="34" charset="0"/>
                <a:ea typeface="DM Sans Semi Bold" pitchFamily="34" charset="-122"/>
                <a:cs typeface="DM Sans Semi Bold" pitchFamily="34" charset="-120"/>
              </a:rPr>
              <a:t>Resource Constraints and Burnout</a:t>
            </a:r>
            <a:endParaRPr lang="en-US" sz="3500" dirty="0"/>
          </a:p>
        </p:txBody>
      </p:sp>
      <p:pic>
        <p:nvPicPr>
          <p:cNvPr id="3" name="Image 0" descr="preencoded.png"/>
          <p:cNvPicPr>
            <a:picLocks noChangeAspect="1"/>
          </p:cNvPicPr>
          <p:nvPr/>
        </p:nvPicPr>
        <p:blipFill>
          <a:blip r:embed="rId3"/>
          <a:stretch>
            <a:fillRect/>
          </a:stretch>
        </p:blipFill>
        <p:spPr>
          <a:xfrm>
            <a:off x="628412" y="1452205"/>
            <a:ext cx="4278273" cy="2644140"/>
          </a:xfrm>
          <a:prstGeom prst="rect">
            <a:avLst/>
          </a:prstGeom>
        </p:spPr>
      </p:pic>
      <p:sp>
        <p:nvSpPr>
          <p:cNvPr id="4" name="Text 1"/>
          <p:cNvSpPr/>
          <p:nvPr/>
        </p:nvSpPr>
        <p:spPr>
          <a:xfrm>
            <a:off x="628412" y="4320778"/>
            <a:ext cx="2502456" cy="28051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Workload Management</a:t>
            </a:r>
            <a:endParaRPr lang="en-US" sz="1750" dirty="0"/>
          </a:p>
        </p:txBody>
      </p:sp>
      <p:sp>
        <p:nvSpPr>
          <p:cNvPr id="5" name="Text 2"/>
          <p:cNvSpPr/>
          <p:nvPr/>
        </p:nvSpPr>
        <p:spPr>
          <a:xfrm>
            <a:off x="628412" y="4708922"/>
            <a:ext cx="4278273" cy="1435894"/>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Infrastructure teams are often stretched thin across multiple priorities. Track team capacity and be realistic about what can be accomplished within timeframes. Buffer schedules to account for interruptions and support duties.</a:t>
            </a:r>
            <a:endParaRPr lang="en-US" sz="1400" dirty="0"/>
          </a:p>
        </p:txBody>
      </p:sp>
      <p:pic>
        <p:nvPicPr>
          <p:cNvPr id="6" name="Image 1" descr="preencoded.png"/>
          <p:cNvPicPr>
            <a:picLocks noChangeAspect="1"/>
          </p:cNvPicPr>
          <p:nvPr/>
        </p:nvPicPr>
        <p:blipFill>
          <a:blip r:embed="rId4"/>
          <a:stretch>
            <a:fillRect/>
          </a:stretch>
        </p:blipFill>
        <p:spPr>
          <a:xfrm>
            <a:off x="5176004" y="1452205"/>
            <a:ext cx="4278273" cy="2644140"/>
          </a:xfrm>
          <a:prstGeom prst="rect">
            <a:avLst/>
          </a:prstGeom>
        </p:spPr>
      </p:pic>
      <p:sp>
        <p:nvSpPr>
          <p:cNvPr id="7" name="Text 3"/>
          <p:cNvSpPr/>
          <p:nvPr/>
        </p:nvSpPr>
        <p:spPr>
          <a:xfrm>
            <a:off x="5176004" y="4320778"/>
            <a:ext cx="2244328" cy="28051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Knowledge Sharing</a:t>
            </a:r>
            <a:endParaRPr lang="en-US" sz="1750" dirty="0"/>
          </a:p>
        </p:txBody>
      </p:sp>
      <p:sp>
        <p:nvSpPr>
          <p:cNvPr id="8" name="Text 4"/>
          <p:cNvSpPr/>
          <p:nvPr/>
        </p:nvSpPr>
        <p:spPr>
          <a:xfrm>
            <a:off x="5176004" y="4708922"/>
            <a:ext cx="4278273" cy="1148715"/>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Avoid single points of failure by cross-training team members on critical systems. Create opportunities for skill development and mentoring to build depth of expertise across the team.</a:t>
            </a:r>
            <a:endParaRPr lang="en-US" sz="1400" dirty="0"/>
          </a:p>
        </p:txBody>
      </p:sp>
      <p:pic>
        <p:nvPicPr>
          <p:cNvPr id="9" name="Image 2" descr="preencoded.png"/>
          <p:cNvPicPr>
            <a:picLocks noChangeAspect="1"/>
          </p:cNvPicPr>
          <p:nvPr/>
        </p:nvPicPr>
        <p:blipFill>
          <a:blip r:embed="rId5"/>
          <a:stretch>
            <a:fillRect/>
          </a:stretch>
        </p:blipFill>
        <p:spPr>
          <a:xfrm>
            <a:off x="9723596" y="1452205"/>
            <a:ext cx="4278273" cy="2644140"/>
          </a:xfrm>
          <a:prstGeom prst="rect">
            <a:avLst/>
          </a:prstGeom>
        </p:spPr>
      </p:pic>
      <p:sp>
        <p:nvSpPr>
          <p:cNvPr id="10" name="Text 5"/>
          <p:cNvSpPr/>
          <p:nvPr/>
        </p:nvSpPr>
        <p:spPr>
          <a:xfrm>
            <a:off x="9723596" y="4320778"/>
            <a:ext cx="2244328" cy="28051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Team Wellbeing</a:t>
            </a:r>
            <a:endParaRPr lang="en-US" sz="1750" dirty="0"/>
          </a:p>
        </p:txBody>
      </p:sp>
      <p:sp>
        <p:nvSpPr>
          <p:cNvPr id="11" name="Text 6"/>
          <p:cNvSpPr/>
          <p:nvPr/>
        </p:nvSpPr>
        <p:spPr>
          <a:xfrm>
            <a:off x="9723596" y="4708922"/>
            <a:ext cx="4278273" cy="1435894"/>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Recognize signs of burnout and take proactive steps to address workload issues. Celebrate milestones and acknowledge contributions to maintain team morale through challenging projects.</a:t>
            </a:r>
            <a:endParaRPr lang="en-US" sz="1400" dirty="0"/>
          </a:p>
        </p:txBody>
      </p:sp>
      <p:sp>
        <p:nvSpPr>
          <p:cNvPr id="12" name="Text 7"/>
          <p:cNvSpPr/>
          <p:nvPr/>
        </p:nvSpPr>
        <p:spPr>
          <a:xfrm>
            <a:off x="628412" y="6346746"/>
            <a:ext cx="13373576" cy="574358"/>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Infrastructure teams often face unrealistic timelines with insufficient resources, leading to burnout and quality issues. The 24/7 nature of infrastructure support combined with project demands creates significant stress on team members.</a:t>
            </a:r>
            <a:endParaRPr lang="en-US" sz="1400" dirty="0"/>
          </a:p>
        </p:txBody>
      </p:sp>
      <p:sp>
        <p:nvSpPr>
          <p:cNvPr id="13" name="Text 8"/>
          <p:cNvSpPr/>
          <p:nvPr/>
        </p:nvSpPr>
        <p:spPr>
          <a:xfrm>
            <a:off x="628412" y="7123033"/>
            <a:ext cx="13373576" cy="574358"/>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Successful project managers act as advocates for their teams, ensuring realistic resourcing and pushing back on unreasonable timelines. Building resilience through cross-training and knowledge sharing prevents bottlenecks and reduces pressure on key individuals.</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721281"/>
            <a:ext cx="10749558"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Key Takeaways for Infrastructure Project Success</a:t>
            </a:r>
            <a:endParaRPr lang="en-US" sz="3550" dirty="0"/>
          </a:p>
        </p:txBody>
      </p:sp>
      <p:sp>
        <p:nvSpPr>
          <p:cNvPr id="3" name="Text 1"/>
          <p:cNvSpPr/>
          <p:nvPr/>
        </p:nvSpPr>
        <p:spPr>
          <a:xfrm>
            <a:off x="793790" y="1855232"/>
            <a:ext cx="3005495"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1</a:t>
            </a:r>
            <a:endParaRPr lang="en-US" sz="5850" dirty="0"/>
          </a:p>
        </p:txBody>
      </p:sp>
      <p:sp>
        <p:nvSpPr>
          <p:cNvPr id="4" name="Text 2"/>
          <p:cNvSpPr/>
          <p:nvPr/>
        </p:nvSpPr>
        <p:spPr>
          <a:xfrm>
            <a:off x="793790" y="2887028"/>
            <a:ext cx="3005495" cy="708660"/>
          </a:xfrm>
          <a:prstGeom prst="rect">
            <a:avLst/>
          </a:prstGeom>
          <a:noFill/>
          <a:ln/>
        </p:spPr>
        <p:txBody>
          <a:bodyPr wrap="squar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Start with Architecture</a:t>
            </a:r>
            <a:endParaRPr lang="en-US" sz="2200" dirty="0"/>
          </a:p>
        </p:txBody>
      </p:sp>
      <p:sp>
        <p:nvSpPr>
          <p:cNvPr id="5" name="Text 3"/>
          <p:cNvSpPr/>
          <p:nvPr/>
        </p:nvSpPr>
        <p:spPr>
          <a:xfrm>
            <a:off x="793790" y="3731776"/>
            <a:ext cx="3005495" cy="1088708"/>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Comprehensive mapping of dependencies and interfaces</a:t>
            </a:r>
            <a:endParaRPr lang="en-US" sz="1750" dirty="0"/>
          </a:p>
        </p:txBody>
      </p:sp>
      <p:sp>
        <p:nvSpPr>
          <p:cNvPr id="6" name="Text 4"/>
          <p:cNvSpPr/>
          <p:nvPr/>
        </p:nvSpPr>
        <p:spPr>
          <a:xfrm>
            <a:off x="4139446" y="1855232"/>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2</a:t>
            </a:r>
            <a:endParaRPr lang="en-US" sz="5850" dirty="0"/>
          </a:p>
        </p:txBody>
      </p:sp>
      <p:sp>
        <p:nvSpPr>
          <p:cNvPr id="7" name="Text 5"/>
          <p:cNvSpPr/>
          <p:nvPr/>
        </p:nvSpPr>
        <p:spPr>
          <a:xfrm>
            <a:off x="4139446" y="2887028"/>
            <a:ext cx="3005614" cy="708660"/>
          </a:xfrm>
          <a:prstGeom prst="rect">
            <a:avLst/>
          </a:prstGeom>
          <a:noFill/>
          <a:ln/>
        </p:spPr>
        <p:txBody>
          <a:bodyPr wrap="squar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Integrate Change Management</a:t>
            </a:r>
            <a:endParaRPr lang="en-US" sz="2200" dirty="0"/>
          </a:p>
        </p:txBody>
      </p:sp>
      <p:sp>
        <p:nvSpPr>
          <p:cNvPr id="8" name="Text 6"/>
          <p:cNvSpPr/>
          <p:nvPr/>
        </p:nvSpPr>
        <p:spPr>
          <a:xfrm>
            <a:off x="4139446" y="3731776"/>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Embed approval processes in project timeline</a:t>
            </a:r>
            <a:endParaRPr lang="en-US" sz="1750" dirty="0"/>
          </a:p>
        </p:txBody>
      </p:sp>
      <p:sp>
        <p:nvSpPr>
          <p:cNvPr id="9" name="Text 7"/>
          <p:cNvSpPr/>
          <p:nvPr/>
        </p:nvSpPr>
        <p:spPr>
          <a:xfrm>
            <a:off x="7485221" y="1855232"/>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3</a:t>
            </a:r>
            <a:endParaRPr lang="en-US" sz="5850" dirty="0"/>
          </a:p>
        </p:txBody>
      </p:sp>
      <p:sp>
        <p:nvSpPr>
          <p:cNvPr id="10" name="Text 8"/>
          <p:cNvSpPr/>
          <p:nvPr/>
        </p:nvSpPr>
        <p:spPr>
          <a:xfrm>
            <a:off x="7485221" y="2887028"/>
            <a:ext cx="3005614" cy="708660"/>
          </a:xfrm>
          <a:prstGeom prst="rect">
            <a:avLst/>
          </a:prstGeom>
          <a:noFill/>
          <a:ln/>
        </p:spPr>
        <p:txBody>
          <a:bodyPr wrap="squar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Prioritize Security Early</a:t>
            </a:r>
            <a:endParaRPr lang="en-US" sz="2200" dirty="0"/>
          </a:p>
        </p:txBody>
      </p:sp>
      <p:sp>
        <p:nvSpPr>
          <p:cNvPr id="11" name="Text 9"/>
          <p:cNvSpPr/>
          <p:nvPr/>
        </p:nvSpPr>
        <p:spPr>
          <a:xfrm>
            <a:off x="7485221" y="3731776"/>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Include InfoSec from day one, not as an afterthought</a:t>
            </a:r>
            <a:endParaRPr lang="en-US" sz="1750" dirty="0"/>
          </a:p>
        </p:txBody>
      </p:sp>
      <p:sp>
        <p:nvSpPr>
          <p:cNvPr id="12" name="Text 10"/>
          <p:cNvSpPr/>
          <p:nvPr/>
        </p:nvSpPr>
        <p:spPr>
          <a:xfrm>
            <a:off x="10830997" y="1855232"/>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464646"/>
                </a:solidFill>
                <a:latin typeface="DM Sans Semi Bold" pitchFamily="34" charset="0"/>
                <a:ea typeface="DM Sans Semi Bold" pitchFamily="34" charset="-122"/>
                <a:cs typeface="DM Sans Semi Bold" pitchFamily="34" charset="-120"/>
              </a:rPr>
              <a:t>4</a:t>
            </a:r>
            <a:endParaRPr lang="en-US" sz="5850" dirty="0"/>
          </a:p>
        </p:txBody>
      </p:sp>
      <p:sp>
        <p:nvSpPr>
          <p:cNvPr id="13" name="Text 11"/>
          <p:cNvSpPr/>
          <p:nvPr/>
        </p:nvSpPr>
        <p:spPr>
          <a:xfrm>
            <a:off x="10830997" y="2887028"/>
            <a:ext cx="3005614" cy="708660"/>
          </a:xfrm>
          <a:prstGeom prst="rect">
            <a:avLst/>
          </a:prstGeom>
          <a:noFill/>
          <a:ln/>
        </p:spPr>
        <p:txBody>
          <a:bodyPr wrap="square" lIns="0" tIns="0" rIns="0" bIns="0" rtlCol="0" anchor="t"/>
          <a:lstStyle/>
          <a:p>
            <a:pPr marL="0" indent="0" algn="ct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Build Operational Readiness</a:t>
            </a:r>
            <a:endParaRPr lang="en-US" sz="2200" dirty="0"/>
          </a:p>
        </p:txBody>
      </p:sp>
      <p:sp>
        <p:nvSpPr>
          <p:cNvPr id="14" name="Text 12"/>
          <p:cNvSpPr/>
          <p:nvPr/>
        </p:nvSpPr>
        <p:spPr>
          <a:xfrm>
            <a:off x="10830997" y="3731776"/>
            <a:ext cx="3005614" cy="1088708"/>
          </a:xfrm>
          <a:prstGeom prst="rect">
            <a:avLst/>
          </a:prstGeom>
          <a:noFill/>
          <a:ln/>
        </p:spPr>
        <p:txBody>
          <a:bodyPr wrap="square" lIns="0" tIns="0" rIns="0" bIns="0" rtlCol="0" anchor="t"/>
          <a:lstStyle/>
          <a:p>
            <a:pPr marL="0" indent="0" algn="ctr">
              <a:lnSpc>
                <a:spcPts val="2850"/>
              </a:lnSpc>
              <a:buNone/>
            </a:pPr>
            <a:r>
              <a:rPr lang="en-US" sz="1750" dirty="0">
                <a:solidFill>
                  <a:srgbClr val="464646"/>
                </a:solidFill>
                <a:latin typeface="Inter Medium" pitchFamily="34" charset="0"/>
                <a:ea typeface="Inter Medium" pitchFamily="34" charset="-122"/>
                <a:cs typeface="Inter Medium" pitchFamily="34" charset="-120"/>
              </a:rPr>
              <a:t>Prepare for transition to operations throughout the project</a:t>
            </a:r>
            <a:endParaRPr lang="en-US" sz="1750" dirty="0"/>
          </a:p>
        </p:txBody>
      </p:sp>
      <p:sp>
        <p:nvSpPr>
          <p:cNvPr id="15" name="Text 13"/>
          <p:cNvSpPr/>
          <p:nvPr/>
        </p:nvSpPr>
        <p:spPr>
          <a:xfrm>
            <a:off x="793790" y="507563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Infrastructure projects can't afford to be treated like an afterthought—they demand the same rigor, visibility, and agility as software initiatives. As a project manager, your role is to </a:t>
            </a:r>
            <a:r>
              <a:rPr lang="en-US" sz="1750" b="1" dirty="0">
                <a:solidFill>
                  <a:srgbClr val="464646"/>
                </a:solidFill>
                <a:latin typeface="Inter Medium" pitchFamily="34" charset="0"/>
                <a:ea typeface="Inter Medium" pitchFamily="34" charset="-122"/>
                <a:cs typeface="Inter Medium" pitchFamily="34" charset="-120"/>
              </a:rPr>
              <a:t>anticipate risks, align stakeholders, and enforce structured delivery</a:t>
            </a:r>
            <a:r>
              <a:rPr lang="en-US" sz="1750" dirty="0">
                <a:solidFill>
                  <a:srgbClr val="464646"/>
                </a:solidFill>
                <a:latin typeface="Inter Medium" pitchFamily="34" charset="0"/>
                <a:ea typeface="Inter Medium" pitchFamily="34" charset="-122"/>
                <a:cs typeface="Inter Medium" pitchFamily="34" charset="-120"/>
              </a:rPr>
              <a:t> across a traditionally waterfall-prone environment.</a:t>
            </a:r>
            <a:endParaRPr lang="en-US" sz="1750" dirty="0"/>
          </a:p>
        </p:txBody>
      </p:sp>
      <p:sp>
        <p:nvSpPr>
          <p:cNvPr id="16" name="Text 14"/>
          <p:cNvSpPr/>
          <p:nvPr/>
        </p:nvSpPr>
        <p:spPr>
          <a:xfrm>
            <a:off x="793790" y="641949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By avoiding these common pitfalls and applying proactive strategies, you'll ensure your infrastructure project delivers what matters most: </a:t>
            </a:r>
            <a:r>
              <a:rPr lang="en-US" sz="1750" b="1" dirty="0">
                <a:solidFill>
                  <a:srgbClr val="464646"/>
                </a:solidFill>
                <a:latin typeface="Inter Medium" pitchFamily="34" charset="0"/>
                <a:ea typeface="Inter Medium" pitchFamily="34" charset="-122"/>
                <a:cs typeface="Inter Medium" pitchFamily="34" charset="-120"/>
              </a:rPr>
              <a:t>reliability, scalability, and continuity.</a:t>
            </a:r>
            <a:r>
              <a:rPr lang="en-US" sz="1750" dirty="0">
                <a:solidFill>
                  <a:srgbClr val="464646"/>
                </a:solidFill>
                <a:latin typeface="Inter Medium" pitchFamily="34" charset="0"/>
                <a:ea typeface="Inter Medium" pitchFamily="34" charset="-122"/>
                <a:cs typeface="Inter Medium" pitchFamily="34" charset="-120"/>
              </a:rPr>
              <a:t> The success of these foundational elements enables all other IT initiatives to thrive.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0921" y="894517"/>
            <a:ext cx="7742158" cy="1251585"/>
          </a:xfrm>
          <a:prstGeom prst="rect">
            <a:avLst/>
          </a:prstGeom>
          <a:noFill/>
          <a:ln/>
        </p:spPr>
        <p:txBody>
          <a:bodyPr wrap="square" lIns="0" tIns="0" rIns="0" bIns="0" rtlCol="0" anchor="t"/>
          <a:lstStyle/>
          <a:p>
            <a:pPr marL="0" indent="0" algn="l">
              <a:lnSpc>
                <a:spcPts val="4900"/>
              </a:lnSpc>
              <a:buNone/>
            </a:pPr>
            <a:r>
              <a:rPr lang="en-US" sz="3900" dirty="0">
                <a:solidFill>
                  <a:srgbClr val="030303"/>
                </a:solidFill>
                <a:latin typeface="DM Sans Semi Bold" pitchFamily="34" charset="0"/>
                <a:ea typeface="DM Sans Semi Bold" pitchFamily="34" charset="-122"/>
                <a:cs typeface="DM Sans Semi Bold" pitchFamily="34" charset="-120"/>
              </a:rPr>
              <a:t>The Infrastructure Project Challenge</a:t>
            </a:r>
            <a:endParaRPr lang="en-US" sz="3900" dirty="0"/>
          </a:p>
        </p:txBody>
      </p:sp>
      <p:pic>
        <p:nvPicPr>
          <p:cNvPr id="4" name="Image 1" descr="preencoded.png"/>
          <p:cNvPicPr>
            <a:picLocks noChangeAspect="1"/>
          </p:cNvPicPr>
          <p:nvPr/>
        </p:nvPicPr>
        <p:blipFill>
          <a:blip r:embed="rId4"/>
          <a:stretch>
            <a:fillRect/>
          </a:stretch>
        </p:blipFill>
        <p:spPr>
          <a:xfrm>
            <a:off x="700921" y="2481501"/>
            <a:ext cx="500658" cy="500658"/>
          </a:xfrm>
          <a:prstGeom prst="rect">
            <a:avLst/>
          </a:prstGeom>
        </p:spPr>
      </p:pic>
      <p:sp>
        <p:nvSpPr>
          <p:cNvPr id="5" name="Text 1"/>
          <p:cNvSpPr/>
          <p:nvPr/>
        </p:nvSpPr>
        <p:spPr>
          <a:xfrm>
            <a:off x="1401842" y="2446496"/>
            <a:ext cx="2870121" cy="312896"/>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Complex Dependencies</a:t>
            </a:r>
            <a:endParaRPr lang="en-US" sz="1950" dirty="0"/>
          </a:p>
        </p:txBody>
      </p:sp>
      <p:sp>
        <p:nvSpPr>
          <p:cNvPr id="6" name="Text 2"/>
          <p:cNvSpPr/>
          <p:nvPr/>
        </p:nvSpPr>
        <p:spPr>
          <a:xfrm>
            <a:off x="1401842" y="2879527"/>
            <a:ext cx="3019901" cy="961192"/>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Deeply interconnected components where changes can cascade across systems</a:t>
            </a:r>
            <a:endParaRPr lang="en-US" sz="1550" dirty="0"/>
          </a:p>
        </p:txBody>
      </p:sp>
      <p:pic>
        <p:nvPicPr>
          <p:cNvPr id="7" name="Image 2" descr="preencoded.png"/>
          <p:cNvPicPr>
            <a:picLocks noChangeAspect="1"/>
          </p:cNvPicPr>
          <p:nvPr/>
        </p:nvPicPr>
        <p:blipFill>
          <a:blip r:embed="rId5"/>
          <a:stretch>
            <a:fillRect/>
          </a:stretch>
        </p:blipFill>
        <p:spPr>
          <a:xfrm>
            <a:off x="4722138" y="2481501"/>
            <a:ext cx="500658" cy="500658"/>
          </a:xfrm>
          <a:prstGeom prst="rect">
            <a:avLst/>
          </a:prstGeom>
        </p:spPr>
      </p:pic>
      <p:sp>
        <p:nvSpPr>
          <p:cNvPr id="8" name="Text 3"/>
          <p:cNvSpPr/>
          <p:nvPr/>
        </p:nvSpPr>
        <p:spPr>
          <a:xfrm>
            <a:off x="5423059" y="2446496"/>
            <a:ext cx="2503408" cy="312896"/>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High Risk</a:t>
            </a:r>
            <a:endParaRPr lang="en-US" sz="1950" dirty="0"/>
          </a:p>
        </p:txBody>
      </p:sp>
      <p:sp>
        <p:nvSpPr>
          <p:cNvPr id="9" name="Text 4"/>
          <p:cNvSpPr/>
          <p:nvPr/>
        </p:nvSpPr>
        <p:spPr>
          <a:xfrm>
            <a:off x="5423059" y="2879527"/>
            <a:ext cx="3020020" cy="961192"/>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Critical systems where downtime equals business impact</a:t>
            </a:r>
            <a:endParaRPr lang="en-US" sz="1550" dirty="0"/>
          </a:p>
        </p:txBody>
      </p:sp>
      <p:pic>
        <p:nvPicPr>
          <p:cNvPr id="10" name="Image 3" descr="preencoded.png"/>
          <p:cNvPicPr>
            <a:picLocks noChangeAspect="1"/>
          </p:cNvPicPr>
          <p:nvPr/>
        </p:nvPicPr>
        <p:blipFill>
          <a:blip r:embed="rId6"/>
          <a:stretch>
            <a:fillRect/>
          </a:stretch>
        </p:blipFill>
        <p:spPr>
          <a:xfrm>
            <a:off x="700921" y="4476512"/>
            <a:ext cx="500658" cy="500658"/>
          </a:xfrm>
          <a:prstGeom prst="rect">
            <a:avLst/>
          </a:prstGeom>
        </p:spPr>
      </p:pic>
      <p:sp>
        <p:nvSpPr>
          <p:cNvPr id="11" name="Text 5"/>
          <p:cNvSpPr/>
          <p:nvPr/>
        </p:nvSpPr>
        <p:spPr>
          <a:xfrm>
            <a:off x="1401842" y="4441508"/>
            <a:ext cx="3019901" cy="625793"/>
          </a:xfrm>
          <a:prstGeom prst="rect">
            <a:avLst/>
          </a:prstGeom>
          <a:noFill/>
          <a:ln/>
        </p:spPr>
        <p:txBody>
          <a:bodyPr wrap="squar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Cross-Team Coordination</a:t>
            </a:r>
            <a:endParaRPr lang="en-US" sz="1950" dirty="0"/>
          </a:p>
        </p:txBody>
      </p:sp>
      <p:sp>
        <p:nvSpPr>
          <p:cNvPr id="12" name="Text 6"/>
          <p:cNvSpPr/>
          <p:nvPr/>
        </p:nvSpPr>
        <p:spPr>
          <a:xfrm>
            <a:off x="1401842" y="5187434"/>
            <a:ext cx="3019901" cy="640794"/>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Multiple teams with different priorities and schedules</a:t>
            </a:r>
            <a:endParaRPr lang="en-US" sz="1550" dirty="0"/>
          </a:p>
        </p:txBody>
      </p:sp>
      <p:pic>
        <p:nvPicPr>
          <p:cNvPr id="13" name="Image 4" descr="preencoded.png"/>
          <p:cNvPicPr>
            <a:picLocks noChangeAspect="1"/>
          </p:cNvPicPr>
          <p:nvPr/>
        </p:nvPicPr>
        <p:blipFill>
          <a:blip r:embed="rId7"/>
          <a:stretch>
            <a:fillRect/>
          </a:stretch>
        </p:blipFill>
        <p:spPr>
          <a:xfrm>
            <a:off x="4722138" y="4476512"/>
            <a:ext cx="500658" cy="500658"/>
          </a:xfrm>
          <a:prstGeom prst="rect">
            <a:avLst/>
          </a:prstGeom>
        </p:spPr>
      </p:pic>
      <p:sp>
        <p:nvSpPr>
          <p:cNvPr id="14" name="Text 7"/>
          <p:cNvSpPr/>
          <p:nvPr/>
        </p:nvSpPr>
        <p:spPr>
          <a:xfrm>
            <a:off x="5423059" y="4441508"/>
            <a:ext cx="3020020" cy="625793"/>
          </a:xfrm>
          <a:prstGeom prst="rect">
            <a:avLst/>
          </a:prstGeom>
          <a:noFill/>
          <a:ln/>
        </p:spPr>
        <p:txBody>
          <a:bodyPr wrap="squar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Compliance Requirements</a:t>
            </a:r>
            <a:endParaRPr lang="en-US" sz="1950" dirty="0"/>
          </a:p>
        </p:txBody>
      </p:sp>
      <p:sp>
        <p:nvSpPr>
          <p:cNvPr id="15" name="Text 8"/>
          <p:cNvSpPr/>
          <p:nvPr/>
        </p:nvSpPr>
        <p:spPr>
          <a:xfrm>
            <a:off x="5423059" y="5187434"/>
            <a:ext cx="3020020" cy="640794"/>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Strict regulatory and security standards that must be met</a:t>
            </a:r>
            <a:endParaRPr lang="en-US" sz="1550" dirty="0"/>
          </a:p>
        </p:txBody>
      </p:sp>
      <p:sp>
        <p:nvSpPr>
          <p:cNvPr id="16" name="Text 9"/>
          <p:cNvSpPr/>
          <p:nvPr/>
        </p:nvSpPr>
        <p:spPr>
          <a:xfrm>
            <a:off x="700921" y="6053495"/>
            <a:ext cx="7742158" cy="1281589"/>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Infrastructure projects require navigating a complex landscape where technical, organizational, and compliance challenges intersect. Success depends on understanding these unique characteristics and implementing strategies to address them proactively rather than reactively.</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108115"/>
          </a:xfrm>
          <a:prstGeom prst="rect">
            <a:avLst/>
          </a:prstGeom>
        </p:spPr>
      </p:pic>
      <p:sp>
        <p:nvSpPr>
          <p:cNvPr id="3" name="Text 0"/>
          <p:cNvSpPr/>
          <p:nvPr/>
        </p:nvSpPr>
        <p:spPr>
          <a:xfrm>
            <a:off x="620554" y="1595676"/>
            <a:ext cx="8546902" cy="443270"/>
          </a:xfrm>
          <a:prstGeom prst="rect">
            <a:avLst/>
          </a:prstGeom>
          <a:noFill/>
          <a:ln/>
        </p:spPr>
        <p:txBody>
          <a:bodyPr wrap="none" lIns="0" tIns="0" rIns="0" bIns="0" rtlCol="0" anchor="t"/>
          <a:lstStyle/>
          <a:p>
            <a:pPr marL="0" indent="0" algn="l">
              <a:lnSpc>
                <a:spcPts val="3450"/>
              </a:lnSpc>
              <a:buNone/>
            </a:pPr>
            <a:r>
              <a:rPr lang="en-US" sz="2750" dirty="0">
                <a:solidFill>
                  <a:srgbClr val="030303"/>
                </a:solidFill>
                <a:latin typeface="DM Sans Semi Bold" pitchFamily="34" charset="0"/>
                <a:ea typeface="DM Sans Semi Bold" pitchFamily="34" charset="-122"/>
                <a:cs typeface="DM Sans Semi Bold" pitchFamily="34" charset="-120"/>
              </a:rPr>
              <a:t>Underestimating the Complexity of Dependencies</a:t>
            </a:r>
            <a:endParaRPr lang="en-US" sz="2750" dirty="0"/>
          </a:p>
        </p:txBody>
      </p:sp>
      <p:pic>
        <p:nvPicPr>
          <p:cNvPr id="4" name="Image 1" descr="preencoded.png"/>
          <p:cNvPicPr>
            <a:picLocks noChangeAspect="1"/>
          </p:cNvPicPr>
          <p:nvPr/>
        </p:nvPicPr>
        <p:blipFill>
          <a:blip r:embed="rId4"/>
          <a:stretch>
            <a:fillRect/>
          </a:stretch>
        </p:blipFill>
        <p:spPr>
          <a:xfrm>
            <a:off x="620554" y="2238375"/>
            <a:ext cx="886539" cy="1063823"/>
          </a:xfrm>
          <a:prstGeom prst="rect">
            <a:avLst/>
          </a:prstGeom>
        </p:spPr>
      </p:pic>
      <p:sp>
        <p:nvSpPr>
          <p:cNvPr id="5" name="Text 1"/>
          <p:cNvSpPr/>
          <p:nvPr/>
        </p:nvSpPr>
        <p:spPr>
          <a:xfrm>
            <a:off x="1772960" y="2415659"/>
            <a:ext cx="2423160" cy="277058"/>
          </a:xfrm>
          <a:prstGeom prst="rect">
            <a:avLst/>
          </a:prstGeom>
          <a:noFill/>
          <a:ln/>
        </p:spPr>
        <p:txBody>
          <a:bodyPr wrap="none" lIns="0" tIns="0" rIns="0" bIns="0" rtlCol="0" anchor="t"/>
          <a:lstStyle/>
          <a:p>
            <a:pPr marL="0" indent="0" algn="l">
              <a:lnSpc>
                <a:spcPts val="2150"/>
              </a:lnSpc>
              <a:buNone/>
            </a:pPr>
            <a:r>
              <a:rPr lang="en-US" sz="1700" dirty="0">
                <a:solidFill>
                  <a:srgbClr val="464646"/>
                </a:solidFill>
                <a:latin typeface="DM Sans Semi Bold" pitchFamily="34" charset="0"/>
                <a:ea typeface="DM Sans Semi Bold" pitchFamily="34" charset="-122"/>
                <a:cs typeface="DM Sans Semi Bold" pitchFamily="34" charset="-120"/>
              </a:rPr>
              <a:t>Identify Dependencies</a:t>
            </a:r>
            <a:endParaRPr lang="en-US" sz="1700" dirty="0"/>
          </a:p>
        </p:txBody>
      </p:sp>
      <p:sp>
        <p:nvSpPr>
          <p:cNvPr id="6" name="Text 2"/>
          <p:cNvSpPr/>
          <p:nvPr/>
        </p:nvSpPr>
        <p:spPr>
          <a:xfrm>
            <a:off x="1772960" y="2799040"/>
            <a:ext cx="12236887" cy="283607"/>
          </a:xfrm>
          <a:prstGeom prst="rect">
            <a:avLst/>
          </a:prstGeom>
          <a:noFill/>
          <a:ln/>
        </p:spPr>
        <p:txBody>
          <a:bodyPr wrap="non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Map all interconnections between network, storage, security, and applications</a:t>
            </a:r>
            <a:endParaRPr lang="en-US" sz="1350" dirty="0"/>
          </a:p>
        </p:txBody>
      </p:sp>
      <p:pic>
        <p:nvPicPr>
          <p:cNvPr id="7" name="Image 2" descr="preencoded.png"/>
          <p:cNvPicPr>
            <a:picLocks noChangeAspect="1"/>
          </p:cNvPicPr>
          <p:nvPr/>
        </p:nvPicPr>
        <p:blipFill>
          <a:blip r:embed="rId5"/>
          <a:stretch>
            <a:fillRect/>
          </a:stretch>
        </p:blipFill>
        <p:spPr>
          <a:xfrm>
            <a:off x="620554" y="3302198"/>
            <a:ext cx="886539" cy="1063823"/>
          </a:xfrm>
          <a:prstGeom prst="rect">
            <a:avLst/>
          </a:prstGeom>
        </p:spPr>
      </p:pic>
      <p:sp>
        <p:nvSpPr>
          <p:cNvPr id="8" name="Text 3"/>
          <p:cNvSpPr/>
          <p:nvPr/>
        </p:nvSpPr>
        <p:spPr>
          <a:xfrm>
            <a:off x="1772960" y="3479483"/>
            <a:ext cx="2356009" cy="277058"/>
          </a:xfrm>
          <a:prstGeom prst="rect">
            <a:avLst/>
          </a:prstGeom>
          <a:noFill/>
          <a:ln/>
        </p:spPr>
        <p:txBody>
          <a:bodyPr wrap="none" lIns="0" tIns="0" rIns="0" bIns="0" rtlCol="0" anchor="t"/>
          <a:lstStyle/>
          <a:p>
            <a:pPr marL="0" indent="0" algn="l">
              <a:lnSpc>
                <a:spcPts val="2150"/>
              </a:lnSpc>
              <a:buNone/>
            </a:pPr>
            <a:r>
              <a:rPr lang="en-US" sz="1700" dirty="0">
                <a:solidFill>
                  <a:srgbClr val="464646"/>
                </a:solidFill>
                <a:latin typeface="DM Sans Semi Bold" pitchFamily="34" charset="0"/>
                <a:ea typeface="DM Sans Semi Bold" pitchFamily="34" charset="-122"/>
                <a:cs typeface="DM Sans Semi Bold" pitchFamily="34" charset="-120"/>
              </a:rPr>
              <a:t>Visualize Architecture</a:t>
            </a:r>
            <a:endParaRPr lang="en-US" sz="1700" dirty="0"/>
          </a:p>
        </p:txBody>
      </p:sp>
      <p:sp>
        <p:nvSpPr>
          <p:cNvPr id="9" name="Text 4"/>
          <p:cNvSpPr/>
          <p:nvPr/>
        </p:nvSpPr>
        <p:spPr>
          <a:xfrm>
            <a:off x="1772960" y="3862864"/>
            <a:ext cx="12236887" cy="283607"/>
          </a:xfrm>
          <a:prstGeom prst="rect">
            <a:avLst/>
          </a:prstGeom>
          <a:noFill/>
          <a:ln/>
        </p:spPr>
        <p:txBody>
          <a:bodyPr wrap="non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Create comprehensive diagrams with SME validation</a:t>
            </a:r>
            <a:endParaRPr lang="en-US" sz="1350" dirty="0"/>
          </a:p>
        </p:txBody>
      </p:sp>
      <p:pic>
        <p:nvPicPr>
          <p:cNvPr id="10" name="Image 3" descr="preencoded.png"/>
          <p:cNvPicPr>
            <a:picLocks noChangeAspect="1"/>
          </p:cNvPicPr>
          <p:nvPr/>
        </p:nvPicPr>
        <p:blipFill>
          <a:blip r:embed="rId6"/>
          <a:stretch>
            <a:fillRect/>
          </a:stretch>
        </p:blipFill>
        <p:spPr>
          <a:xfrm>
            <a:off x="620554" y="4366022"/>
            <a:ext cx="886539" cy="1063823"/>
          </a:xfrm>
          <a:prstGeom prst="rect">
            <a:avLst/>
          </a:prstGeom>
        </p:spPr>
      </p:pic>
      <p:sp>
        <p:nvSpPr>
          <p:cNvPr id="11" name="Text 5"/>
          <p:cNvSpPr/>
          <p:nvPr/>
        </p:nvSpPr>
        <p:spPr>
          <a:xfrm>
            <a:off x="1772960" y="4543306"/>
            <a:ext cx="3489841" cy="277058"/>
          </a:xfrm>
          <a:prstGeom prst="rect">
            <a:avLst/>
          </a:prstGeom>
          <a:noFill/>
          <a:ln/>
        </p:spPr>
        <p:txBody>
          <a:bodyPr wrap="none" lIns="0" tIns="0" rIns="0" bIns="0" rtlCol="0" anchor="t"/>
          <a:lstStyle/>
          <a:p>
            <a:pPr marL="0" indent="0" algn="l">
              <a:lnSpc>
                <a:spcPts val="2150"/>
              </a:lnSpc>
              <a:buNone/>
            </a:pPr>
            <a:r>
              <a:rPr lang="en-US" sz="1700" dirty="0">
                <a:solidFill>
                  <a:srgbClr val="464646"/>
                </a:solidFill>
                <a:latin typeface="DM Sans Semi Bold" pitchFamily="34" charset="0"/>
                <a:ea typeface="DM Sans Semi Bold" pitchFamily="34" charset="-122"/>
                <a:cs typeface="DM Sans Semi Bold" pitchFamily="34" charset="-120"/>
              </a:rPr>
              <a:t>Schedule Pre-milestone Reviews</a:t>
            </a:r>
            <a:endParaRPr lang="en-US" sz="1700" dirty="0"/>
          </a:p>
        </p:txBody>
      </p:sp>
      <p:sp>
        <p:nvSpPr>
          <p:cNvPr id="12" name="Text 6"/>
          <p:cNvSpPr/>
          <p:nvPr/>
        </p:nvSpPr>
        <p:spPr>
          <a:xfrm>
            <a:off x="1772960" y="4926687"/>
            <a:ext cx="12236887" cy="283607"/>
          </a:xfrm>
          <a:prstGeom prst="rect">
            <a:avLst/>
          </a:prstGeom>
          <a:noFill/>
          <a:ln/>
        </p:spPr>
        <p:txBody>
          <a:bodyPr wrap="non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Regular checkpoints to verify prerequisites are met</a:t>
            </a:r>
            <a:endParaRPr lang="en-US" sz="1350" dirty="0"/>
          </a:p>
        </p:txBody>
      </p:sp>
      <p:pic>
        <p:nvPicPr>
          <p:cNvPr id="13" name="Image 4" descr="preencoded.png"/>
          <p:cNvPicPr>
            <a:picLocks noChangeAspect="1"/>
          </p:cNvPicPr>
          <p:nvPr/>
        </p:nvPicPr>
        <p:blipFill>
          <a:blip r:embed="rId7"/>
          <a:stretch>
            <a:fillRect/>
          </a:stretch>
        </p:blipFill>
        <p:spPr>
          <a:xfrm>
            <a:off x="620554" y="5429845"/>
            <a:ext cx="886539" cy="1063823"/>
          </a:xfrm>
          <a:prstGeom prst="rect">
            <a:avLst/>
          </a:prstGeom>
        </p:spPr>
      </p:pic>
      <p:sp>
        <p:nvSpPr>
          <p:cNvPr id="14" name="Text 7"/>
          <p:cNvSpPr/>
          <p:nvPr/>
        </p:nvSpPr>
        <p:spPr>
          <a:xfrm>
            <a:off x="1772960" y="5607129"/>
            <a:ext cx="2216348" cy="277058"/>
          </a:xfrm>
          <a:prstGeom prst="rect">
            <a:avLst/>
          </a:prstGeom>
          <a:noFill/>
          <a:ln/>
        </p:spPr>
        <p:txBody>
          <a:bodyPr wrap="none" lIns="0" tIns="0" rIns="0" bIns="0" rtlCol="0" anchor="t"/>
          <a:lstStyle/>
          <a:p>
            <a:pPr marL="0" indent="0" algn="l">
              <a:lnSpc>
                <a:spcPts val="2150"/>
              </a:lnSpc>
              <a:buNone/>
            </a:pPr>
            <a:r>
              <a:rPr lang="en-US" sz="1700" dirty="0">
                <a:solidFill>
                  <a:srgbClr val="464646"/>
                </a:solidFill>
                <a:latin typeface="DM Sans Semi Bold" pitchFamily="34" charset="0"/>
                <a:ea typeface="DM Sans Semi Bold" pitchFamily="34" charset="-122"/>
                <a:cs typeface="DM Sans Semi Bold" pitchFamily="34" charset="-120"/>
              </a:rPr>
              <a:t>Test in Isolation</a:t>
            </a:r>
            <a:endParaRPr lang="en-US" sz="1700" dirty="0"/>
          </a:p>
        </p:txBody>
      </p:sp>
      <p:sp>
        <p:nvSpPr>
          <p:cNvPr id="15" name="Text 8"/>
          <p:cNvSpPr/>
          <p:nvPr/>
        </p:nvSpPr>
        <p:spPr>
          <a:xfrm>
            <a:off x="1772960" y="5990511"/>
            <a:ext cx="12236887" cy="283607"/>
          </a:xfrm>
          <a:prstGeom prst="rect">
            <a:avLst/>
          </a:prstGeom>
          <a:noFill/>
          <a:ln/>
        </p:spPr>
        <p:txBody>
          <a:bodyPr wrap="non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Validate changes in a controlled environment before production</a:t>
            </a:r>
            <a:endParaRPr lang="en-US" sz="1350" dirty="0"/>
          </a:p>
        </p:txBody>
      </p:sp>
      <p:sp>
        <p:nvSpPr>
          <p:cNvPr id="16" name="Text 9"/>
          <p:cNvSpPr/>
          <p:nvPr/>
        </p:nvSpPr>
        <p:spPr>
          <a:xfrm>
            <a:off x="620554" y="6693098"/>
            <a:ext cx="13389293" cy="567214"/>
          </a:xfrm>
          <a:prstGeom prst="rect">
            <a:avLst/>
          </a:prstGeom>
          <a:noFill/>
          <a:ln/>
        </p:spPr>
        <p:txBody>
          <a:bodyPr wrap="squar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Infrastructure components are deeply interconnected—what affects the network can impact storage, security, or application uptime. One missed dependency can derail the project timeline and cause cascading failures throughout the system.</a:t>
            </a:r>
            <a:endParaRPr lang="en-US" sz="1350" dirty="0"/>
          </a:p>
        </p:txBody>
      </p:sp>
      <p:sp>
        <p:nvSpPr>
          <p:cNvPr id="17" name="Text 10"/>
          <p:cNvSpPr/>
          <p:nvPr/>
        </p:nvSpPr>
        <p:spPr>
          <a:xfrm>
            <a:off x="620554" y="7459742"/>
            <a:ext cx="13389293" cy="283607"/>
          </a:xfrm>
          <a:prstGeom prst="rect">
            <a:avLst/>
          </a:prstGeom>
          <a:noFill/>
          <a:ln/>
        </p:spPr>
        <p:txBody>
          <a:bodyPr wrap="none" lIns="0" tIns="0" rIns="0" bIns="0" rtlCol="0" anchor="t"/>
          <a:lstStyle/>
          <a:p>
            <a:pPr marL="0" indent="0" algn="l">
              <a:lnSpc>
                <a:spcPts val="2200"/>
              </a:lnSpc>
              <a:buNone/>
            </a:pPr>
            <a:r>
              <a:rPr lang="en-US" sz="1350" dirty="0">
                <a:solidFill>
                  <a:srgbClr val="464646"/>
                </a:solidFill>
                <a:latin typeface="Inter Medium" pitchFamily="34" charset="0"/>
                <a:ea typeface="Inter Medium" pitchFamily="34" charset="-122"/>
                <a:cs typeface="Inter Medium" pitchFamily="34" charset="-120"/>
              </a:rPr>
              <a:t>Creating a detailed dependency matrix early in the project helps identify critical path elements and potential bottlenecks before they become issues.</a:t>
            </a: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31386"/>
          </a:xfrm>
          <a:prstGeom prst="rect">
            <a:avLst/>
          </a:prstGeom>
        </p:spPr>
      </p:pic>
      <p:sp>
        <p:nvSpPr>
          <p:cNvPr id="3" name="Text 0"/>
          <p:cNvSpPr/>
          <p:nvPr/>
        </p:nvSpPr>
        <p:spPr>
          <a:xfrm>
            <a:off x="634365" y="498396"/>
            <a:ext cx="5790962" cy="453152"/>
          </a:xfrm>
          <a:prstGeom prst="rect">
            <a:avLst/>
          </a:prstGeom>
          <a:noFill/>
          <a:ln/>
        </p:spPr>
        <p:txBody>
          <a:bodyPr wrap="none" lIns="0" tIns="0" rIns="0" bIns="0" rtlCol="0" anchor="t"/>
          <a:lstStyle/>
          <a:p>
            <a:pPr marL="0" indent="0" algn="l">
              <a:lnSpc>
                <a:spcPts val="3550"/>
              </a:lnSpc>
              <a:buNone/>
            </a:pPr>
            <a:r>
              <a:rPr lang="en-US" sz="2850" dirty="0">
                <a:solidFill>
                  <a:srgbClr val="030303"/>
                </a:solidFill>
                <a:latin typeface="DM Sans Semi Bold" pitchFamily="34" charset="0"/>
                <a:ea typeface="DM Sans Semi Bold" pitchFamily="34" charset="-122"/>
                <a:cs typeface="DM Sans Semi Bold" pitchFamily="34" charset="-120"/>
              </a:rPr>
              <a:t>Inadequate Change Management</a:t>
            </a:r>
            <a:endParaRPr lang="en-US" sz="2850" dirty="0"/>
          </a:p>
        </p:txBody>
      </p:sp>
      <p:sp>
        <p:nvSpPr>
          <p:cNvPr id="4" name="Shape 1"/>
          <p:cNvSpPr/>
          <p:nvPr/>
        </p:nvSpPr>
        <p:spPr>
          <a:xfrm>
            <a:off x="838200" y="1155382"/>
            <a:ext cx="22860" cy="4720352"/>
          </a:xfrm>
          <a:prstGeom prst="roundRect">
            <a:avLst>
              <a:gd name="adj" fmla="val 118936"/>
            </a:avLst>
          </a:prstGeom>
          <a:solidFill>
            <a:srgbClr val="D8D4D4"/>
          </a:solidFill>
          <a:ln/>
        </p:spPr>
        <p:txBody>
          <a:bodyPr/>
          <a:lstStyle/>
          <a:p>
            <a:endParaRPr lang="en-US"/>
          </a:p>
        </p:txBody>
      </p:sp>
      <p:sp>
        <p:nvSpPr>
          <p:cNvPr id="5" name="Shape 2"/>
          <p:cNvSpPr/>
          <p:nvPr/>
        </p:nvSpPr>
        <p:spPr>
          <a:xfrm>
            <a:off x="1019235" y="1551623"/>
            <a:ext cx="543758" cy="22860"/>
          </a:xfrm>
          <a:prstGeom prst="roundRect">
            <a:avLst>
              <a:gd name="adj" fmla="val 118936"/>
            </a:avLst>
          </a:prstGeom>
          <a:solidFill>
            <a:srgbClr val="D8D4D4"/>
          </a:solidFill>
          <a:ln/>
        </p:spPr>
        <p:txBody>
          <a:bodyPr/>
          <a:lstStyle/>
          <a:p>
            <a:endParaRPr lang="en-US"/>
          </a:p>
        </p:txBody>
      </p:sp>
      <p:sp>
        <p:nvSpPr>
          <p:cNvPr id="6" name="Shape 3"/>
          <p:cNvSpPr/>
          <p:nvPr/>
        </p:nvSpPr>
        <p:spPr>
          <a:xfrm>
            <a:off x="634305" y="1359218"/>
            <a:ext cx="407789" cy="407789"/>
          </a:xfrm>
          <a:prstGeom prst="roundRect">
            <a:avLst>
              <a:gd name="adj" fmla="val 6667"/>
            </a:avLst>
          </a:prstGeom>
          <a:solidFill>
            <a:srgbClr val="F2EEEE"/>
          </a:solidFill>
          <a:ln/>
        </p:spPr>
        <p:txBody>
          <a:bodyPr/>
          <a:lstStyle/>
          <a:p>
            <a:endParaRPr lang="en-US"/>
          </a:p>
        </p:txBody>
      </p:sp>
      <p:sp>
        <p:nvSpPr>
          <p:cNvPr id="7" name="Text 4"/>
          <p:cNvSpPr/>
          <p:nvPr/>
        </p:nvSpPr>
        <p:spPr>
          <a:xfrm>
            <a:off x="702231" y="1393150"/>
            <a:ext cx="271820" cy="339804"/>
          </a:xfrm>
          <a:prstGeom prst="rect">
            <a:avLst/>
          </a:prstGeom>
          <a:noFill/>
          <a:ln/>
        </p:spPr>
        <p:txBody>
          <a:bodyPr wrap="none" lIns="0" tIns="0" rIns="0" bIns="0" rtlCol="0" anchor="t"/>
          <a:lstStyle/>
          <a:p>
            <a:pPr marL="0" indent="0" algn="ctr">
              <a:lnSpc>
                <a:spcPts val="2100"/>
              </a:lnSpc>
              <a:buNone/>
            </a:pPr>
            <a:r>
              <a:rPr lang="en-US" sz="2100" dirty="0">
                <a:solidFill>
                  <a:srgbClr val="464646"/>
                </a:solidFill>
                <a:latin typeface="DM Sans Semi Bold" pitchFamily="34" charset="0"/>
                <a:ea typeface="DM Sans Semi Bold" pitchFamily="34" charset="-122"/>
                <a:cs typeface="DM Sans Semi Bold" pitchFamily="34" charset="-120"/>
              </a:rPr>
              <a:t>1</a:t>
            </a:r>
            <a:endParaRPr lang="en-US" sz="2100" dirty="0"/>
          </a:p>
        </p:txBody>
      </p:sp>
      <p:sp>
        <p:nvSpPr>
          <p:cNvPr id="8" name="Text 5"/>
          <p:cNvSpPr/>
          <p:nvPr/>
        </p:nvSpPr>
        <p:spPr>
          <a:xfrm>
            <a:off x="1744504" y="1336596"/>
            <a:ext cx="2781181" cy="28313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Change Request Creation</a:t>
            </a:r>
            <a:endParaRPr lang="en-US" sz="1750" dirty="0"/>
          </a:p>
        </p:txBody>
      </p:sp>
      <p:sp>
        <p:nvSpPr>
          <p:cNvPr id="9" name="Text 6"/>
          <p:cNvSpPr/>
          <p:nvPr/>
        </p:nvSpPr>
        <p:spPr>
          <a:xfrm>
            <a:off x="1744504" y="1728430"/>
            <a:ext cx="8593931" cy="289917"/>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Document proposed changes, impact analysis, and rollback plan</a:t>
            </a:r>
            <a:endParaRPr lang="en-US" sz="1400" dirty="0"/>
          </a:p>
        </p:txBody>
      </p:sp>
      <p:sp>
        <p:nvSpPr>
          <p:cNvPr id="10" name="Shape 7"/>
          <p:cNvSpPr/>
          <p:nvPr/>
        </p:nvSpPr>
        <p:spPr>
          <a:xfrm>
            <a:off x="1019235" y="2777014"/>
            <a:ext cx="543758" cy="22860"/>
          </a:xfrm>
          <a:prstGeom prst="roundRect">
            <a:avLst>
              <a:gd name="adj" fmla="val 118936"/>
            </a:avLst>
          </a:prstGeom>
          <a:solidFill>
            <a:srgbClr val="D8D4D4"/>
          </a:solidFill>
          <a:ln/>
        </p:spPr>
        <p:txBody>
          <a:bodyPr/>
          <a:lstStyle/>
          <a:p>
            <a:endParaRPr lang="en-US"/>
          </a:p>
        </p:txBody>
      </p:sp>
      <p:sp>
        <p:nvSpPr>
          <p:cNvPr id="11" name="Shape 8"/>
          <p:cNvSpPr/>
          <p:nvPr/>
        </p:nvSpPr>
        <p:spPr>
          <a:xfrm>
            <a:off x="634305" y="2584609"/>
            <a:ext cx="407789" cy="407789"/>
          </a:xfrm>
          <a:prstGeom prst="roundRect">
            <a:avLst>
              <a:gd name="adj" fmla="val 6667"/>
            </a:avLst>
          </a:prstGeom>
          <a:solidFill>
            <a:srgbClr val="F2EEEE"/>
          </a:solidFill>
          <a:ln/>
        </p:spPr>
        <p:txBody>
          <a:bodyPr/>
          <a:lstStyle/>
          <a:p>
            <a:endParaRPr lang="en-US"/>
          </a:p>
        </p:txBody>
      </p:sp>
      <p:sp>
        <p:nvSpPr>
          <p:cNvPr id="12" name="Text 9"/>
          <p:cNvSpPr/>
          <p:nvPr/>
        </p:nvSpPr>
        <p:spPr>
          <a:xfrm>
            <a:off x="702231" y="2618542"/>
            <a:ext cx="271820" cy="339804"/>
          </a:xfrm>
          <a:prstGeom prst="rect">
            <a:avLst/>
          </a:prstGeom>
          <a:noFill/>
          <a:ln/>
        </p:spPr>
        <p:txBody>
          <a:bodyPr wrap="none" lIns="0" tIns="0" rIns="0" bIns="0" rtlCol="0" anchor="t"/>
          <a:lstStyle/>
          <a:p>
            <a:pPr marL="0" indent="0" algn="ctr">
              <a:lnSpc>
                <a:spcPts val="2100"/>
              </a:lnSpc>
              <a:buNone/>
            </a:pPr>
            <a:r>
              <a:rPr lang="en-US" sz="2100" dirty="0">
                <a:solidFill>
                  <a:srgbClr val="464646"/>
                </a:solidFill>
                <a:latin typeface="DM Sans Semi Bold" pitchFamily="34" charset="0"/>
                <a:ea typeface="DM Sans Semi Bold" pitchFamily="34" charset="-122"/>
                <a:cs typeface="DM Sans Semi Bold" pitchFamily="34" charset="-120"/>
              </a:rPr>
              <a:t>2</a:t>
            </a:r>
            <a:endParaRPr lang="en-US" sz="2100" dirty="0"/>
          </a:p>
        </p:txBody>
      </p:sp>
      <p:sp>
        <p:nvSpPr>
          <p:cNvPr id="13" name="Text 10"/>
          <p:cNvSpPr/>
          <p:nvPr/>
        </p:nvSpPr>
        <p:spPr>
          <a:xfrm>
            <a:off x="1744504" y="2561987"/>
            <a:ext cx="2265640" cy="28313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Technical Review</a:t>
            </a:r>
            <a:endParaRPr lang="en-US" sz="1750" dirty="0"/>
          </a:p>
        </p:txBody>
      </p:sp>
      <p:sp>
        <p:nvSpPr>
          <p:cNvPr id="14" name="Text 11"/>
          <p:cNvSpPr/>
          <p:nvPr/>
        </p:nvSpPr>
        <p:spPr>
          <a:xfrm>
            <a:off x="1744504" y="2953822"/>
            <a:ext cx="8593931" cy="289917"/>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Peer review by SMEs to validate approach and identify risks</a:t>
            </a:r>
            <a:endParaRPr lang="en-US" sz="1400" dirty="0"/>
          </a:p>
        </p:txBody>
      </p:sp>
      <p:sp>
        <p:nvSpPr>
          <p:cNvPr id="15" name="Shape 12"/>
          <p:cNvSpPr/>
          <p:nvPr/>
        </p:nvSpPr>
        <p:spPr>
          <a:xfrm>
            <a:off x="1019235" y="4002405"/>
            <a:ext cx="543758" cy="22860"/>
          </a:xfrm>
          <a:prstGeom prst="roundRect">
            <a:avLst>
              <a:gd name="adj" fmla="val 118936"/>
            </a:avLst>
          </a:prstGeom>
          <a:solidFill>
            <a:srgbClr val="D8D4D4"/>
          </a:solidFill>
          <a:ln/>
        </p:spPr>
        <p:txBody>
          <a:bodyPr/>
          <a:lstStyle/>
          <a:p>
            <a:endParaRPr lang="en-US"/>
          </a:p>
        </p:txBody>
      </p:sp>
      <p:sp>
        <p:nvSpPr>
          <p:cNvPr id="16" name="Shape 13"/>
          <p:cNvSpPr/>
          <p:nvPr/>
        </p:nvSpPr>
        <p:spPr>
          <a:xfrm>
            <a:off x="634305" y="3810000"/>
            <a:ext cx="407789" cy="407789"/>
          </a:xfrm>
          <a:prstGeom prst="roundRect">
            <a:avLst>
              <a:gd name="adj" fmla="val 6667"/>
            </a:avLst>
          </a:prstGeom>
          <a:solidFill>
            <a:srgbClr val="F2EEEE"/>
          </a:solidFill>
          <a:ln/>
        </p:spPr>
        <p:txBody>
          <a:bodyPr/>
          <a:lstStyle/>
          <a:p>
            <a:endParaRPr lang="en-US"/>
          </a:p>
        </p:txBody>
      </p:sp>
      <p:sp>
        <p:nvSpPr>
          <p:cNvPr id="17" name="Text 14"/>
          <p:cNvSpPr/>
          <p:nvPr/>
        </p:nvSpPr>
        <p:spPr>
          <a:xfrm>
            <a:off x="702231" y="3843933"/>
            <a:ext cx="271820" cy="339804"/>
          </a:xfrm>
          <a:prstGeom prst="rect">
            <a:avLst/>
          </a:prstGeom>
          <a:noFill/>
          <a:ln/>
        </p:spPr>
        <p:txBody>
          <a:bodyPr wrap="none" lIns="0" tIns="0" rIns="0" bIns="0" rtlCol="0" anchor="t"/>
          <a:lstStyle/>
          <a:p>
            <a:pPr marL="0" indent="0" algn="ctr">
              <a:lnSpc>
                <a:spcPts val="2100"/>
              </a:lnSpc>
              <a:buNone/>
            </a:pPr>
            <a:r>
              <a:rPr lang="en-US" sz="2100" dirty="0">
                <a:solidFill>
                  <a:srgbClr val="464646"/>
                </a:solidFill>
                <a:latin typeface="DM Sans Semi Bold" pitchFamily="34" charset="0"/>
                <a:ea typeface="DM Sans Semi Bold" pitchFamily="34" charset="-122"/>
                <a:cs typeface="DM Sans Semi Bold" pitchFamily="34" charset="-120"/>
              </a:rPr>
              <a:t>3</a:t>
            </a:r>
            <a:endParaRPr lang="en-US" sz="2100" dirty="0"/>
          </a:p>
        </p:txBody>
      </p:sp>
      <p:sp>
        <p:nvSpPr>
          <p:cNvPr id="18" name="Text 15"/>
          <p:cNvSpPr/>
          <p:nvPr/>
        </p:nvSpPr>
        <p:spPr>
          <a:xfrm>
            <a:off x="1744504" y="3787378"/>
            <a:ext cx="2560558" cy="28313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Change Board Approval</a:t>
            </a:r>
            <a:endParaRPr lang="en-US" sz="1750" dirty="0"/>
          </a:p>
        </p:txBody>
      </p:sp>
      <p:sp>
        <p:nvSpPr>
          <p:cNvPr id="19" name="Text 16"/>
          <p:cNvSpPr/>
          <p:nvPr/>
        </p:nvSpPr>
        <p:spPr>
          <a:xfrm>
            <a:off x="1744504" y="4179213"/>
            <a:ext cx="8593931" cy="289917"/>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Formal approval from Change Advisory Board (CAB)</a:t>
            </a:r>
            <a:endParaRPr lang="en-US" sz="1400" dirty="0"/>
          </a:p>
        </p:txBody>
      </p:sp>
      <p:sp>
        <p:nvSpPr>
          <p:cNvPr id="20" name="Shape 17"/>
          <p:cNvSpPr/>
          <p:nvPr/>
        </p:nvSpPr>
        <p:spPr>
          <a:xfrm>
            <a:off x="1019235" y="5227796"/>
            <a:ext cx="543758" cy="22860"/>
          </a:xfrm>
          <a:prstGeom prst="roundRect">
            <a:avLst>
              <a:gd name="adj" fmla="val 118936"/>
            </a:avLst>
          </a:prstGeom>
          <a:solidFill>
            <a:srgbClr val="D8D4D4"/>
          </a:solidFill>
          <a:ln/>
        </p:spPr>
        <p:txBody>
          <a:bodyPr/>
          <a:lstStyle/>
          <a:p>
            <a:endParaRPr lang="en-US"/>
          </a:p>
        </p:txBody>
      </p:sp>
      <p:sp>
        <p:nvSpPr>
          <p:cNvPr id="21" name="Shape 18"/>
          <p:cNvSpPr/>
          <p:nvPr/>
        </p:nvSpPr>
        <p:spPr>
          <a:xfrm>
            <a:off x="634305" y="5035391"/>
            <a:ext cx="407789" cy="407789"/>
          </a:xfrm>
          <a:prstGeom prst="roundRect">
            <a:avLst>
              <a:gd name="adj" fmla="val 6667"/>
            </a:avLst>
          </a:prstGeom>
          <a:solidFill>
            <a:srgbClr val="F2EEEE"/>
          </a:solidFill>
          <a:ln/>
        </p:spPr>
        <p:txBody>
          <a:bodyPr/>
          <a:lstStyle/>
          <a:p>
            <a:endParaRPr lang="en-US"/>
          </a:p>
        </p:txBody>
      </p:sp>
      <p:sp>
        <p:nvSpPr>
          <p:cNvPr id="22" name="Text 19"/>
          <p:cNvSpPr/>
          <p:nvPr/>
        </p:nvSpPr>
        <p:spPr>
          <a:xfrm>
            <a:off x="702231" y="5069324"/>
            <a:ext cx="271820" cy="339804"/>
          </a:xfrm>
          <a:prstGeom prst="rect">
            <a:avLst/>
          </a:prstGeom>
          <a:noFill/>
          <a:ln/>
        </p:spPr>
        <p:txBody>
          <a:bodyPr wrap="none" lIns="0" tIns="0" rIns="0" bIns="0" rtlCol="0" anchor="t"/>
          <a:lstStyle/>
          <a:p>
            <a:pPr marL="0" indent="0" algn="ctr">
              <a:lnSpc>
                <a:spcPts val="2100"/>
              </a:lnSpc>
              <a:buNone/>
            </a:pPr>
            <a:r>
              <a:rPr lang="en-US" sz="2100" dirty="0">
                <a:solidFill>
                  <a:srgbClr val="464646"/>
                </a:solidFill>
                <a:latin typeface="DM Sans Semi Bold" pitchFamily="34" charset="0"/>
                <a:ea typeface="DM Sans Semi Bold" pitchFamily="34" charset="-122"/>
                <a:cs typeface="DM Sans Semi Bold" pitchFamily="34" charset="-120"/>
              </a:rPr>
              <a:t>4</a:t>
            </a:r>
            <a:endParaRPr lang="en-US" sz="2100" dirty="0"/>
          </a:p>
        </p:txBody>
      </p:sp>
      <p:sp>
        <p:nvSpPr>
          <p:cNvPr id="23" name="Text 20"/>
          <p:cNvSpPr/>
          <p:nvPr/>
        </p:nvSpPr>
        <p:spPr>
          <a:xfrm>
            <a:off x="1744504" y="5012769"/>
            <a:ext cx="2265640" cy="283131"/>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Implementation</a:t>
            </a:r>
            <a:endParaRPr lang="en-US" sz="1750" dirty="0"/>
          </a:p>
        </p:txBody>
      </p:sp>
      <p:sp>
        <p:nvSpPr>
          <p:cNvPr id="24" name="Text 21"/>
          <p:cNvSpPr/>
          <p:nvPr/>
        </p:nvSpPr>
        <p:spPr>
          <a:xfrm>
            <a:off x="1744504" y="5404604"/>
            <a:ext cx="8593931" cy="289917"/>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Execute during approved maintenance window with stakeholder notification</a:t>
            </a:r>
            <a:endParaRPr lang="en-US" sz="1400" dirty="0"/>
          </a:p>
        </p:txBody>
      </p:sp>
      <p:sp>
        <p:nvSpPr>
          <p:cNvPr id="25" name="Text 22"/>
          <p:cNvSpPr/>
          <p:nvPr/>
        </p:nvSpPr>
        <p:spPr>
          <a:xfrm>
            <a:off x="634365" y="6079569"/>
            <a:ext cx="9704070" cy="869752"/>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Infrastructure changes often require change board approvals, maintenance windows, and stakeholder notification. Skipping or delaying this process can result in rollout delays or production outages that impact the entire organization.</a:t>
            </a:r>
            <a:endParaRPr lang="en-US" sz="1400" dirty="0"/>
          </a:p>
        </p:txBody>
      </p:sp>
      <p:sp>
        <p:nvSpPr>
          <p:cNvPr id="26" name="Text 23"/>
          <p:cNvSpPr/>
          <p:nvPr/>
        </p:nvSpPr>
        <p:spPr>
          <a:xfrm>
            <a:off x="634365" y="7153156"/>
            <a:ext cx="9704070" cy="579834"/>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Successful project managers incorporate change management timelines into their project plans from the start, aligning sprint or task completion with CAB submission dates to prevent bottlenecks.</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02588" y="902256"/>
            <a:ext cx="8557022" cy="627221"/>
          </a:xfrm>
          <a:prstGeom prst="rect">
            <a:avLst/>
          </a:prstGeom>
          <a:noFill/>
          <a:ln/>
        </p:spPr>
        <p:txBody>
          <a:bodyPr wrap="none" lIns="0" tIns="0" rIns="0" bIns="0" rtlCol="0" anchor="t"/>
          <a:lstStyle/>
          <a:p>
            <a:pPr marL="0" indent="0" algn="l">
              <a:lnSpc>
                <a:spcPts val="4900"/>
              </a:lnSpc>
              <a:buNone/>
            </a:pPr>
            <a:r>
              <a:rPr lang="en-US" sz="3950" dirty="0">
                <a:solidFill>
                  <a:srgbClr val="030303"/>
                </a:solidFill>
                <a:latin typeface="DM Sans Semi Bold" pitchFamily="34" charset="0"/>
                <a:ea typeface="DM Sans Semi Bold" pitchFamily="34" charset="-122"/>
                <a:cs typeface="DM Sans Semi Bold" pitchFamily="34" charset="-120"/>
              </a:rPr>
              <a:t>Poor Communication Across Teams</a:t>
            </a:r>
            <a:endParaRPr lang="en-US" sz="3950" dirty="0"/>
          </a:p>
        </p:txBody>
      </p:sp>
      <p:sp>
        <p:nvSpPr>
          <p:cNvPr id="4" name="Shape 1"/>
          <p:cNvSpPr/>
          <p:nvPr/>
        </p:nvSpPr>
        <p:spPr>
          <a:xfrm>
            <a:off x="702588" y="2056328"/>
            <a:ext cx="451604" cy="451604"/>
          </a:xfrm>
          <a:prstGeom prst="roundRect">
            <a:avLst>
              <a:gd name="adj" fmla="val 6668"/>
            </a:avLst>
          </a:prstGeom>
          <a:solidFill>
            <a:srgbClr val="F2EEEE"/>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777776" y="2093893"/>
            <a:ext cx="301109" cy="376357"/>
          </a:xfrm>
          <a:prstGeom prst="rect">
            <a:avLst/>
          </a:prstGeom>
        </p:spPr>
      </p:pic>
      <p:sp>
        <p:nvSpPr>
          <p:cNvPr id="6" name="Text 2"/>
          <p:cNvSpPr/>
          <p:nvPr/>
        </p:nvSpPr>
        <p:spPr>
          <a:xfrm>
            <a:off x="1354931" y="2056328"/>
            <a:ext cx="4031099" cy="627459"/>
          </a:xfrm>
          <a:prstGeom prst="rect">
            <a:avLst/>
          </a:prstGeom>
          <a:noFill/>
          <a:ln/>
        </p:spPr>
        <p:txBody>
          <a:bodyPr wrap="squar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Weekly Cross-functional Status Calls</a:t>
            </a:r>
            <a:endParaRPr lang="en-US" sz="1950" dirty="0"/>
          </a:p>
        </p:txBody>
      </p:sp>
      <p:sp>
        <p:nvSpPr>
          <p:cNvPr id="7" name="Text 3"/>
          <p:cNvSpPr/>
          <p:nvPr/>
        </p:nvSpPr>
        <p:spPr>
          <a:xfrm>
            <a:off x="1354931" y="2804160"/>
            <a:ext cx="4031099" cy="963335"/>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Regular touchpoints with all stakeholders to share updates, address blockers, and align on priorities</a:t>
            </a:r>
            <a:endParaRPr lang="en-US" sz="1550" dirty="0"/>
          </a:p>
        </p:txBody>
      </p:sp>
      <p:sp>
        <p:nvSpPr>
          <p:cNvPr id="8" name="Shape 4"/>
          <p:cNvSpPr/>
          <p:nvPr/>
        </p:nvSpPr>
        <p:spPr>
          <a:xfrm>
            <a:off x="5586770" y="2056328"/>
            <a:ext cx="451604" cy="451604"/>
          </a:xfrm>
          <a:prstGeom prst="roundRect">
            <a:avLst>
              <a:gd name="adj" fmla="val 6668"/>
            </a:avLst>
          </a:prstGeom>
          <a:solidFill>
            <a:srgbClr val="F2EEEE"/>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5661958" y="2093893"/>
            <a:ext cx="301109" cy="376357"/>
          </a:xfrm>
          <a:prstGeom prst="rect">
            <a:avLst/>
          </a:prstGeom>
        </p:spPr>
      </p:pic>
      <p:sp>
        <p:nvSpPr>
          <p:cNvPr id="10" name="Text 5"/>
          <p:cNvSpPr/>
          <p:nvPr/>
        </p:nvSpPr>
        <p:spPr>
          <a:xfrm>
            <a:off x="6239113" y="2056328"/>
            <a:ext cx="4031099" cy="627459"/>
          </a:xfrm>
          <a:prstGeom prst="rect">
            <a:avLst/>
          </a:prstGeom>
          <a:noFill/>
          <a:ln/>
        </p:spPr>
        <p:txBody>
          <a:bodyPr wrap="squar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Collaborative Communication Tools</a:t>
            </a:r>
            <a:endParaRPr lang="en-US" sz="1950" dirty="0"/>
          </a:p>
        </p:txBody>
      </p:sp>
      <p:sp>
        <p:nvSpPr>
          <p:cNvPr id="11" name="Text 6"/>
          <p:cNvSpPr/>
          <p:nvPr/>
        </p:nvSpPr>
        <p:spPr>
          <a:xfrm>
            <a:off x="6239113" y="2804160"/>
            <a:ext cx="4031099" cy="963335"/>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Use tools like Confluence, Teams, or Slack for real-time visibility and documentation</a:t>
            </a:r>
            <a:endParaRPr lang="en-US" sz="1550" dirty="0"/>
          </a:p>
        </p:txBody>
      </p:sp>
      <p:sp>
        <p:nvSpPr>
          <p:cNvPr id="12" name="Shape 7"/>
          <p:cNvSpPr/>
          <p:nvPr/>
        </p:nvSpPr>
        <p:spPr>
          <a:xfrm>
            <a:off x="702588" y="4193977"/>
            <a:ext cx="451604" cy="451604"/>
          </a:xfrm>
          <a:prstGeom prst="roundRect">
            <a:avLst>
              <a:gd name="adj" fmla="val 6668"/>
            </a:avLst>
          </a:prstGeom>
          <a:solidFill>
            <a:srgbClr val="F2EEEE"/>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777776" y="4231541"/>
            <a:ext cx="301109" cy="376357"/>
          </a:xfrm>
          <a:prstGeom prst="rect">
            <a:avLst/>
          </a:prstGeom>
        </p:spPr>
      </p:pic>
      <p:sp>
        <p:nvSpPr>
          <p:cNvPr id="14" name="Text 8"/>
          <p:cNvSpPr/>
          <p:nvPr/>
        </p:nvSpPr>
        <p:spPr>
          <a:xfrm>
            <a:off x="1354931" y="4193977"/>
            <a:ext cx="2694027" cy="313730"/>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RAID Log Maintenance</a:t>
            </a:r>
            <a:endParaRPr lang="en-US" sz="1950" dirty="0"/>
          </a:p>
        </p:txBody>
      </p:sp>
      <p:sp>
        <p:nvSpPr>
          <p:cNvPr id="15" name="Text 9"/>
          <p:cNvSpPr/>
          <p:nvPr/>
        </p:nvSpPr>
        <p:spPr>
          <a:xfrm>
            <a:off x="1354931" y="4628078"/>
            <a:ext cx="8915281" cy="642223"/>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Track Risks, Assumptions, Issues, and Dependencies in a central location accessible to all teams</a:t>
            </a:r>
            <a:endParaRPr lang="en-US" sz="1550" dirty="0"/>
          </a:p>
        </p:txBody>
      </p:sp>
      <p:sp>
        <p:nvSpPr>
          <p:cNvPr id="16" name="Text 10"/>
          <p:cNvSpPr/>
          <p:nvPr/>
        </p:nvSpPr>
        <p:spPr>
          <a:xfrm>
            <a:off x="702588" y="5496044"/>
            <a:ext cx="9567624" cy="963335"/>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Infrastructure projects typically span multiple departments—network, cloud, InfoSec, operations, and more. Without a comprehensive communication plan, critical updates can get lost and important tasks may fall through the cracks.</a:t>
            </a:r>
            <a:endParaRPr lang="en-US" sz="1550" dirty="0"/>
          </a:p>
        </p:txBody>
      </p:sp>
      <p:sp>
        <p:nvSpPr>
          <p:cNvPr id="17" name="Text 11"/>
          <p:cNvSpPr/>
          <p:nvPr/>
        </p:nvSpPr>
        <p:spPr>
          <a:xfrm>
            <a:off x="702588" y="6685121"/>
            <a:ext cx="9567624" cy="642223"/>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Establishing clear channels for both formal and informal communication helps break down silos and ensures that all team members have visibility into project status and upcoming work.</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72108" y="528042"/>
            <a:ext cx="6239828" cy="600194"/>
          </a:xfrm>
          <a:prstGeom prst="rect">
            <a:avLst/>
          </a:prstGeom>
          <a:noFill/>
          <a:ln/>
        </p:spPr>
        <p:txBody>
          <a:bodyPr wrap="none" lIns="0" tIns="0" rIns="0" bIns="0" rtlCol="0" anchor="t"/>
          <a:lstStyle/>
          <a:p>
            <a:pPr marL="0" indent="0" algn="l">
              <a:lnSpc>
                <a:spcPts val="4700"/>
              </a:lnSpc>
              <a:buNone/>
            </a:pPr>
            <a:r>
              <a:rPr lang="en-US" sz="3750" dirty="0">
                <a:solidFill>
                  <a:srgbClr val="030303"/>
                </a:solidFill>
                <a:latin typeface="DM Sans Semi Bold" pitchFamily="34" charset="0"/>
                <a:ea typeface="DM Sans Semi Bold" pitchFamily="34" charset="-122"/>
                <a:cs typeface="DM Sans Semi Bold" pitchFamily="34" charset="-120"/>
              </a:rPr>
              <a:t>No Clear Definition of Done</a:t>
            </a:r>
            <a:endParaRPr lang="en-US" sz="3750" dirty="0"/>
          </a:p>
        </p:txBody>
      </p:sp>
      <p:sp>
        <p:nvSpPr>
          <p:cNvPr id="3" name="Text 1"/>
          <p:cNvSpPr/>
          <p:nvPr/>
        </p:nvSpPr>
        <p:spPr>
          <a:xfrm>
            <a:off x="2301597" y="2087999"/>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464646"/>
                </a:solidFill>
                <a:latin typeface="DM Sans Semi Bold" pitchFamily="34" charset="0"/>
                <a:ea typeface="DM Sans Semi Bold" pitchFamily="34" charset="-122"/>
                <a:cs typeface="DM Sans Semi Bold" pitchFamily="34" charset="-120"/>
              </a:rPr>
              <a:t>Built</a:t>
            </a:r>
            <a:endParaRPr lang="en-US" sz="1850" dirty="0"/>
          </a:p>
        </p:txBody>
      </p:sp>
      <p:sp>
        <p:nvSpPr>
          <p:cNvPr id="4" name="Text 2"/>
          <p:cNvSpPr/>
          <p:nvPr/>
        </p:nvSpPr>
        <p:spPr>
          <a:xfrm>
            <a:off x="672108" y="2503170"/>
            <a:ext cx="4030028" cy="614363"/>
          </a:xfrm>
          <a:prstGeom prst="rect">
            <a:avLst/>
          </a:prstGeom>
          <a:noFill/>
          <a:ln/>
        </p:spPr>
        <p:txBody>
          <a:bodyPr wrap="square" lIns="0" tIns="0" rIns="0" bIns="0" rtlCol="0" anchor="t"/>
          <a:lstStyle/>
          <a:p>
            <a:pPr marL="0" indent="0" algn="r">
              <a:lnSpc>
                <a:spcPts val="2400"/>
              </a:lnSpc>
              <a:buNone/>
            </a:pPr>
            <a:r>
              <a:rPr lang="en-US" sz="1500" dirty="0">
                <a:solidFill>
                  <a:srgbClr val="464646"/>
                </a:solidFill>
                <a:latin typeface="Inter Medium" pitchFamily="34" charset="0"/>
                <a:ea typeface="Inter Medium" pitchFamily="34" charset="-122"/>
                <a:cs typeface="Inter Medium" pitchFamily="34" charset="-120"/>
              </a:rPr>
              <a:t>Infrastructure components deployed according to specifications</a:t>
            </a:r>
            <a:endParaRPr lang="en-US" sz="1500" dirty="0"/>
          </a:p>
        </p:txBody>
      </p:sp>
      <p:pic>
        <p:nvPicPr>
          <p:cNvPr id="5" name="Image 0" descr="preencoded.png"/>
          <p:cNvPicPr>
            <a:picLocks noChangeAspect="1"/>
          </p:cNvPicPr>
          <p:nvPr/>
        </p:nvPicPr>
        <p:blipFill>
          <a:blip r:embed="rId3"/>
          <a:stretch>
            <a:fillRect/>
          </a:stretch>
        </p:blipFill>
        <p:spPr>
          <a:xfrm>
            <a:off x="4990148" y="1512332"/>
            <a:ext cx="4650105" cy="4650105"/>
          </a:xfrm>
          <a:prstGeom prst="rect">
            <a:avLst/>
          </a:prstGeom>
        </p:spPr>
      </p:pic>
      <p:pic>
        <p:nvPicPr>
          <p:cNvPr id="6" name="Image 1" descr="preencoded.png"/>
          <p:cNvPicPr>
            <a:picLocks noChangeAspect="1"/>
          </p:cNvPicPr>
          <p:nvPr/>
        </p:nvPicPr>
        <p:blipFill>
          <a:blip r:embed="rId4"/>
          <a:stretch>
            <a:fillRect/>
          </a:stretch>
        </p:blipFill>
        <p:spPr>
          <a:xfrm>
            <a:off x="6235541" y="2326243"/>
            <a:ext cx="287298" cy="359092"/>
          </a:xfrm>
          <a:prstGeom prst="rect">
            <a:avLst/>
          </a:prstGeom>
        </p:spPr>
      </p:pic>
      <p:sp>
        <p:nvSpPr>
          <p:cNvPr id="7" name="Text 3"/>
          <p:cNvSpPr/>
          <p:nvPr/>
        </p:nvSpPr>
        <p:spPr>
          <a:xfrm>
            <a:off x="9928265" y="2087999"/>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464646"/>
                </a:solidFill>
                <a:latin typeface="DM Sans Semi Bold" pitchFamily="34" charset="0"/>
                <a:ea typeface="DM Sans Semi Bold" pitchFamily="34" charset="-122"/>
                <a:cs typeface="DM Sans Semi Bold" pitchFamily="34" charset="-120"/>
              </a:rPr>
              <a:t>Tested</a:t>
            </a:r>
            <a:endParaRPr lang="en-US" sz="1850" dirty="0"/>
          </a:p>
        </p:txBody>
      </p:sp>
      <p:sp>
        <p:nvSpPr>
          <p:cNvPr id="8" name="Text 4"/>
          <p:cNvSpPr/>
          <p:nvPr/>
        </p:nvSpPr>
        <p:spPr>
          <a:xfrm>
            <a:off x="9928265" y="2503170"/>
            <a:ext cx="4030028" cy="614363"/>
          </a:xfrm>
          <a:prstGeom prst="rect">
            <a:avLst/>
          </a:prstGeom>
          <a:noFill/>
          <a:ln/>
        </p:spPr>
        <p:txBody>
          <a:bodyPr wrap="square" lIns="0" tIns="0" rIns="0" bIns="0" rtlCol="0" anchor="t"/>
          <a:lstStyle/>
          <a:p>
            <a:pPr marL="0" indent="0" algn="l">
              <a:lnSpc>
                <a:spcPts val="2400"/>
              </a:lnSpc>
              <a:buNone/>
            </a:pPr>
            <a:r>
              <a:rPr lang="en-US" sz="1500" dirty="0">
                <a:solidFill>
                  <a:srgbClr val="464646"/>
                </a:solidFill>
                <a:latin typeface="Inter Medium" pitchFamily="34" charset="0"/>
                <a:ea typeface="Inter Medium" pitchFamily="34" charset="-122"/>
                <a:cs typeface="Inter Medium" pitchFamily="34" charset="-120"/>
              </a:rPr>
              <a:t>Functionality verified through comprehensive testing</a:t>
            </a:r>
            <a:endParaRPr lang="en-US" sz="1500" dirty="0"/>
          </a:p>
        </p:txBody>
      </p:sp>
      <p:pic>
        <p:nvPicPr>
          <p:cNvPr id="9" name="Image 2" descr="preencoded.png"/>
          <p:cNvPicPr>
            <a:picLocks noChangeAspect="1"/>
          </p:cNvPicPr>
          <p:nvPr/>
        </p:nvPicPr>
        <p:blipFill>
          <a:blip r:embed="rId5"/>
          <a:stretch>
            <a:fillRect/>
          </a:stretch>
        </p:blipFill>
        <p:spPr>
          <a:xfrm>
            <a:off x="4990148" y="1512332"/>
            <a:ext cx="4650105" cy="4650105"/>
          </a:xfrm>
          <a:prstGeom prst="rect">
            <a:avLst/>
          </a:prstGeom>
        </p:spPr>
      </p:pic>
      <p:pic>
        <p:nvPicPr>
          <p:cNvPr id="10" name="Image 3" descr="preencoded.png"/>
          <p:cNvPicPr>
            <a:picLocks noChangeAspect="1"/>
          </p:cNvPicPr>
          <p:nvPr/>
        </p:nvPicPr>
        <p:blipFill>
          <a:blip r:embed="rId6"/>
          <a:stretch>
            <a:fillRect/>
          </a:stretch>
        </p:blipFill>
        <p:spPr>
          <a:xfrm>
            <a:off x="8502968" y="2721888"/>
            <a:ext cx="287298" cy="359092"/>
          </a:xfrm>
          <a:prstGeom prst="rect">
            <a:avLst/>
          </a:prstGeom>
        </p:spPr>
      </p:pic>
      <p:sp>
        <p:nvSpPr>
          <p:cNvPr id="11" name="Text 5"/>
          <p:cNvSpPr/>
          <p:nvPr/>
        </p:nvSpPr>
        <p:spPr>
          <a:xfrm>
            <a:off x="9928265" y="4557117"/>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464646"/>
                </a:solidFill>
                <a:latin typeface="DM Sans Semi Bold" pitchFamily="34" charset="0"/>
                <a:ea typeface="DM Sans Semi Bold" pitchFamily="34" charset="-122"/>
                <a:cs typeface="DM Sans Semi Bold" pitchFamily="34" charset="-120"/>
              </a:rPr>
              <a:t>Monitored</a:t>
            </a:r>
            <a:endParaRPr lang="en-US" sz="1850" dirty="0"/>
          </a:p>
        </p:txBody>
      </p:sp>
      <p:sp>
        <p:nvSpPr>
          <p:cNvPr id="12" name="Text 6"/>
          <p:cNvSpPr/>
          <p:nvPr/>
        </p:nvSpPr>
        <p:spPr>
          <a:xfrm>
            <a:off x="9928265" y="4972288"/>
            <a:ext cx="4030028" cy="614363"/>
          </a:xfrm>
          <a:prstGeom prst="rect">
            <a:avLst/>
          </a:prstGeom>
          <a:noFill/>
          <a:ln/>
        </p:spPr>
        <p:txBody>
          <a:bodyPr wrap="square" lIns="0" tIns="0" rIns="0" bIns="0" rtlCol="0" anchor="t"/>
          <a:lstStyle/>
          <a:p>
            <a:pPr marL="0" indent="0" algn="l">
              <a:lnSpc>
                <a:spcPts val="2400"/>
              </a:lnSpc>
              <a:buNone/>
            </a:pPr>
            <a:r>
              <a:rPr lang="en-US" sz="1500" dirty="0">
                <a:solidFill>
                  <a:srgbClr val="464646"/>
                </a:solidFill>
                <a:latin typeface="Inter Medium" pitchFamily="34" charset="0"/>
                <a:ea typeface="Inter Medium" pitchFamily="34" charset="-122"/>
                <a:cs typeface="Inter Medium" pitchFamily="34" charset="-120"/>
              </a:rPr>
              <a:t>Monitoring and alerting implemented and validated</a:t>
            </a:r>
            <a:endParaRPr lang="en-US" sz="1500" dirty="0"/>
          </a:p>
        </p:txBody>
      </p:sp>
      <p:pic>
        <p:nvPicPr>
          <p:cNvPr id="13" name="Image 4" descr="preencoded.png"/>
          <p:cNvPicPr>
            <a:picLocks noChangeAspect="1"/>
          </p:cNvPicPr>
          <p:nvPr/>
        </p:nvPicPr>
        <p:blipFill>
          <a:blip r:embed="rId7"/>
          <a:stretch>
            <a:fillRect/>
          </a:stretch>
        </p:blipFill>
        <p:spPr>
          <a:xfrm>
            <a:off x="4990148" y="1512332"/>
            <a:ext cx="4650105" cy="4650105"/>
          </a:xfrm>
          <a:prstGeom prst="rect">
            <a:avLst/>
          </a:prstGeom>
        </p:spPr>
      </p:pic>
      <p:pic>
        <p:nvPicPr>
          <p:cNvPr id="14" name="Image 5" descr="preencoded.png"/>
          <p:cNvPicPr>
            <a:picLocks noChangeAspect="1"/>
          </p:cNvPicPr>
          <p:nvPr/>
        </p:nvPicPr>
        <p:blipFill>
          <a:blip r:embed="rId8"/>
          <a:stretch>
            <a:fillRect/>
          </a:stretch>
        </p:blipFill>
        <p:spPr>
          <a:xfrm>
            <a:off x="8107323" y="4989314"/>
            <a:ext cx="287298" cy="359092"/>
          </a:xfrm>
          <a:prstGeom prst="rect">
            <a:avLst/>
          </a:prstGeom>
        </p:spPr>
      </p:pic>
      <p:sp>
        <p:nvSpPr>
          <p:cNvPr id="15" name="Text 7"/>
          <p:cNvSpPr/>
          <p:nvPr/>
        </p:nvSpPr>
        <p:spPr>
          <a:xfrm>
            <a:off x="2301597" y="4557117"/>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464646"/>
                </a:solidFill>
                <a:latin typeface="DM Sans Semi Bold" pitchFamily="34" charset="0"/>
                <a:ea typeface="DM Sans Semi Bold" pitchFamily="34" charset="-122"/>
                <a:cs typeface="DM Sans Semi Bold" pitchFamily="34" charset="-120"/>
              </a:rPr>
              <a:t>Documented</a:t>
            </a:r>
            <a:endParaRPr lang="en-US" sz="1850" dirty="0"/>
          </a:p>
        </p:txBody>
      </p:sp>
      <p:sp>
        <p:nvSpPr>
          <p:cNvPr id="16" name="Text 8"/>
          <p:cNvSpPr/>
          <p:nvPr/>
        </p:nvSpPr>
        <p:spPr>
          <a:xfrm>
            <a:off x="672108" y="4972288"/>
            <a:ext cx="4030028" cy="614363"/>
          </a:xfrm>
          <a:prstGeom prst="rect">
            <a:avLst/>
          </a:prstGeom>
          <a:noFill/>
          <a:ln/>
        </p:spPr>
        <p:txBody>
          <a:bodyPr wrap="square" lIns="0" tIns="0" rIns="0" bIns="0" rtlCol="0" anchor="t"/>
          <a:lstStyle/>
          <a:p>
            <a:pPr marL="0" indent="0" algn="r">
              <a:lnSpc>
                <a:spcPts val="2400"/>
              </a:lnSpc>
              <a:buNone/>
            </a:pPr>
            <a:r>
              <a:rPr lang="en-US" sz="1500" dirty="0">
                <a:solidFill>
                  <a:srgbClr val="464646"/>
                </a:solidFill>
                <a:latin typeface="Inter Medium" pitchFamily="34" charset="0"/>
                <a:ea typeface="Inter Medium" pitchFamily="34" charset="-122"/>
                <a:cs typeface="Inter Medium" pitchFamily="34" charset="-120"/>
              </a:rPr>
              <a:t>Complete documentation created and knowledge transfer completed</a:t>
            </a:r>
            <a:endParaRPr lang="en-US" sz="1500" dirty="0"/>
          </a:p>
        </p:txBody>
      </p:sp>
      <p:pic>
        <p:nvPicPr>
          <p:cNvPr id="17" name="Image 6" descr="preencoded.png"/>
          <p:cNvPicPr>
            <a:picLocks noChangeAspect="1"/>
          </p:cNvPicPr>
          <p:nvPr/>
        </p:nvPicPr>
        <p:blipFill>
          <a:blip r:embed="rId9"/>
          <a:stretch>
            <a:fillRect/>
          </a:stretch>
        </p:blipFill>
        <p:spPr>
          <a:xfrm>
            <a:off x="4990148" y="1512332"/>
            <a:ext cx="4650105" cy="4650105"/>
          </a:xfrm>
          <a:prstGeom prst="rect">
            <a:avLst/>
          </a:prstGeom>
        </p:spPr>
      </p:pic>
      <p:pic>
        <p:nvPicPr>
          <p:cNvPr id="18" name="Image 7" descr="preencoded.png"/>
          <p:cNvPicPr>
            <a:picLocks noChangeAspect="1"/>
          </p:cNvPicPr>
          <p:nvPr/>
        </p:nvPicPr>
        <p:blipFill>
          <a:blip r:embed="rId10"/>
          <a:stretch>
            <a:fillRect/>
          </a:stretch>
        </p:blipFill>
        <p:spPr>
          <a:xfrm>
            <a:off x="5839897" y="4593669"/>
            <a:ext cx="287298" cy="359092"/>
          </a:xfrm>
          <a:prstGeom prst="rect">
            <a:avLst/>
          </a:prstGeom>
        </p:spPr>
      </p:pic>
      <p:sp>
        <p:nvSpPr>
          <p:cNvPr id="19" name="Text 9"/>
          <p:cNvSpPr/>
          <p:nvPr/>
        </p:nvSpPr>
        <p:spPr>
          <a:xfrm>
            <a:off x="672108" y="6378416"/>
            <a:ext cx="13286184" cy="614363"/>
          </a:xfrm>
          <a:prstGeom prst="rect">
            <a:avLst/>
          </a:prstGeom>
          <a:noFill/>
          <a:ln/>
        </p:spPr>
        <p:txBody>
          <a:bodyPr wrap="square" lIns="0" tIns="0" rIns="0" bIns="0" rtlCol="0" anchor="t"/>
          <a:lstStyle/>
          <a:p>
            <a:pPr marL="0" indent="0" algn="l">
              <a:lnSpc>
                <a:spcPts val="2400"/>
              </a:lnSpc>
              <a:buNone/>
            </a:pPr>
            <a:r>
              <a:rPr lang="en-US" sz="1500" dirty="0">
                <a:solidFill>
                  <a:srgbClr val="464646"/>
                </a:solidFill>
                <a:latin typeface="Inter Medium" pitchFamily="34" charset="0"/>
                <a:ea typeface="Inter Medium" pitchFamily="34" charset="-122"/>
                <a:cs typeface="Inter Medium" pitchFamily="34" charset="-120"/>
              </a:rPr>
              <a:t>Unlike software releases, infrastructure deliverables often lack a clear-cut "done" state—leading to confusion, rework, or misaligned expectations between teams and stakeholders.</a:t>
            </a:r>
            <a:endParaRPr lang="en-US" sz="1500" dirty="0"/>
          </a:p>
        </p:txBody>
      </p:sp>
      <p:sp>
        <p:nvSpPr>
          <p:cNvPr id="20" name="Text 10"/>
          <p:cNvSpPr/>
          <p:nvPr/>
        </p:nvSpPr>
        <p:spPr>
          <a:xfrm>
            <a:off x="672108" y="7208758"/>
            <a:ext cx="13286184" cy="921544"/>
          </a:xfrm>
          <a:prstGeom prst="rect">
            <a:avLst/>
          </a:prstGeom>
          <a:noFill/>
          <a:ln/>
        </p:spPr>
        <p:txBody>
          <a:bodyPr wrap="square" lIns="0" tIns="0" rIns="0" bIns="0" rtlCol="0" anchor="t"/>
          <a:lstStyle/>
          <a:p>
            <a:pPr marL="0" indent="0" algn="l">
              <a:lnSpc>
                <a:spcPts val="2400"/>
              </a:lnSpc>
              <a:buNone/>
            </a:pPr>
            <a:r>
              <a:rPr lang="en-US" sz="1500" dirty="0">
                <a:solidFill>
                  <a:srgbClr val="464646"/>
                </a:solidFill>
                <a:latin typeface="Inter Medium" pitchFamily="34" charset="0"/>
                <a:ea typeface="Inter Medium" pitchFamily="34" charset="-122"/>
                <a:cs typeface="Inter Medium" pitchFamily="34" charset="-120"/>
              </a:rPr>
              <a:t>Defining explicit completion criteria for each infrastructure component provides clarity and ensures that nothing is overlooked. Requiring formal sign-offs for each phase—provisioning, configuration, validation, and handover—creates accountability and confirms that all requirements have been met.</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57225" y="516731"/>
            <a:ext cx="10266759" cy="586978"/>
          </a:xfrm>
          <a:prstGeom prst="rect">
            <a:avLst/>
          </a:prstGeom>
          <a:noFill/>
          <a:ln/>
        </p:spPr>
        <p:txBody>
          <a:bodyPr wrap="none" lIns="0" tIns="0" rIns="0" bIns="0" rtlCol="0" anchor="t"/>
          <a:lstStyle/>
          <a:p>
            <a:pPr marL="0" indent="0" algn="l">
              <a:lnSpc>
                <a:spcPts val="4600"/>
              </a:lnSpc>
              <a:buNone/>
            </a:pPr>
            <a:r>
              <a:rPr lang="en-US" sz="3650" dirty="0">
                <a:solidFill>
                  <a:srgbClr val="030303"/>
                </a:solidFill>
                <a:latin typeface="DM Sans Semi Bold" pitchFamily="34" charset="0"/>
                <a:ea typeface="DM Sans Semi Bold" pitchFamily="34" charset="-122"/>
                <a:cs typeface="DM Sans Semi Bold" pitchFamily="34" charset="-120"/>
              </a:rPr>
              <a:t>Neglecting Security and Compliance Early On</a:t>
            </a:r>
            <a:endParaRPr lang="en-US" sz="3650" dirty="0"/>
          </a:p>
        </p:txBody>
      </p:sp>
      <p:sp>
        <p:nvSpPr>
          <p:cNvPr id="3" name="Shape 1"/>
          <p:cNvSpPr/>
          <p:nvPr/>
        </p:nvSpPr>
        <p:spPr>
          <a:xfrm>
            <a:off x="657225" y="1479233"/>
            <a:ext cx="1664494" cy="1082040"/>
          </a:xfrm>
          <a:prstGeom prst="roundRect">
            <a:avLst>
              <a:gd name="adj" fmla="val 2604"/>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357432" y="1855232"/>
            <a:ext cx="264081" cy="330041"/>
          </a:xfrm>
          <a:prstGeom prst="rect">
            <a:avLst/>
          </a:prstGeom>
        </p:spPr>
      </p:pic>
      <p:sp>
        <p:nvSpPr>
          <p:cNvPr id="5" name="Text 2"/>
          <p:cNvSpPr/>
          <p:nvPr/>
        </p:nvSpPr>
        <p:spPr>
          <a:xfrm>
            <a:off x="2509480" y="1666994"/>
            <a:ext cx="2347555" cy="293489"/>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Security by Design</a:t>
            </a:r>
            <a:endParaRPr lang="en-US" sz="1800" dirty="0"/>
          </a:p>
        </p:txBody>
      </p:sp>
      <p:sp>
        <p:nvSpPr>
          <p:cNvPr id="6" name="Text 3"/>
          <p:cNvSpPr/>
          <p:nvPr/>
        </p:nvSpPr>
        <p:spPr>
          <a:xfrm>
            <a:off x="2509480" y="2073116"/>
            <a:ext cx="3199567" cy="300395"/>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Include InfoSec from project kickoff</a:t>
            </a:r>
            <a:endParaRPr lang="en-US" sz="1450" dirty="0"/>
          </a:p>
        </p:txBody>
      </p:sp>
      <p:sp>
        <p:nvSpPr>
          <p:cNvPr id="7" name="Shape 4"/>
          <p:cNvSpPr/>
          <p:nvPr/>
        </p:nvSpPr>
        <p:spPr>
          <a:xfrm>
            <a:off x="2415540" y="2551748"/>
            <a:ext cx="11463814" cy="11430"/>
          </a:xfrm>
          <a:prstGeom prst="roundRect">
            <a:avLst>
              <a:gd name="adj" fmla="val 246469"/>
            </a:avLst>
          </a:prstGeom>
          <a:solidFill>
            <a:srgbClr val="D8D4D4"/>
          </a:solidFill>
          <a:ln/>
        </p:spPr>
        <p:txBody>
          <a:bodyPr/>
          <a:lstStyle/>
          <a:p>
            <a:endParaRPr lang="en-US"/>
          </a:p>
        </p:txBody>
      </p:sp>
      <p:sp>
        <p:nvSpPr>
          <p:cNvPr id="8" name="Shape 5"/>
          <p:cNvSpPr/>
          <p:nvPr/>
        </p:nvSpPr>
        <p:spPr>
          <a:xfrm>
            <a:off x="657225" y="2655094"/>
            <a:ext cx="3328988" cy="1082040"/>
          </a:xfrm>
          <a:prstGeom prst="roundRect">
            <a:avLst>
              <a:gd name="adj" fmla="val 2604"/>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189678" y="3031093"/>
            <a:ext cx="264081" cy="330041"/>
          </a:xfrm>
          <a:prstGeom prst="rect">
            <a:avLst/>
          </a:prstGeom>
        </p:spPr>
      </p:pic>
      <p:sp>
        <p:nvSpPr>
          <p:cNvPr id="10" name="Text 6"/>
          <p:cNvSpPr/>
          <p:nvPr/>
        </p:nvSpPr>
        <p:spPr>
          <a:xfrm>
            <a:off x="4173974" y="2842855"/>
            <a:ext cx="2591991" cy="293489"/>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Security Requirements</a:t>
            </a:r>
            <a:endParaRPr lang="en-US" sz="1800" dirty="0"/>
          </a:p>
        </p:txBody>
      </p:sp>
      <p:sp>
        <p:nvSpPr>
          <p:cNvPr id="11" name="Text 7"/>
          <p:cNvSpPr/>
          <p:nvPr/>
        </p:nvSpPr>
        <p:spPr>
          <a:xfrm>
            <a:off x="4173974" y="3248978"/>
            <a:ext cx="3712726" cy="300395"/>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Document and prioritize security controls</a:t>
            </a:r>
            <a:endParaRPr lang="en-US" sz="1450" dirty="0"/>
          </a:p>
        </p:txBody>
      </p:sp>
      <p:sp>
        <p:nvSpPr>
          <p:cNvPr id="12" name="Shape 8"/>
          <p:cNvSpPr/>
          <p:nvPr/>
        </p:nvSpPr>
        <p:spPr>
          <a:xfrm>
            <a:off x="4080034" y="3727609"/>
            <a:ext cx="9799320" cy="11430"/>
          </a:xfrm>
          <a:prstGeom prst="roundRect">
            <a:avLst>
              <a:gd name="adj" fmla="val 246469"/>
            </a:avLst>
          </a:prstGeom>
          <a:solidFill>
            <a:srgbClr val="D8D4D4"/>
          </a:solidFill>
          <a:ln/>
        </p:spPr>
        <p:txBody>
          <a:bodyPr/>
          <a:lstStyle/>
          <a:p>
            <a:endParaRPr lang="en-US"/>
          </a:p>
        </p:txBody>
      </p:sp>
      <p:sp>
        <p:nvSpPr>
          <p:cNvPr id="13" name="Shape 9"/>
          <p:cNvSpPr/>
          <p:nvPr/>
        </p:nvSpPr>
        <p:spPr>
          <a:xfrm>
            <a:off x="657225" y="3830955"/>
            <a:ext cx="4993481" cy="1082040"/>
          </a:xfrm>
          <a:prstGeom prst="roundRect">
            <a:avLst>
              <a:gd name="adj" fmla="val 2604"/>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21925" y="4206954"/>
            <a:ext cx="264081" cy="330041"/>
          </a:xfrm>
          <a:prstGeom prst="rect">
            <a:avLst/>
          </a:prstGeom>
        </p:spPr>
      </p:pic>
      <p:sp>
        <p:nvSpPr>
          <p:cNvPr id="15" name="Text 10"/>
          <p:cNvSpPr/>
          <p:nvPr/>
        </p:nvSpPr>
        <p:spPr>
          <a:xfrm>
            <a:off x="5838468" y="4018717"/>
            <a:ext cx="2774394" cy="293489"/>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Scheduled Assessments</a:t>
            </a:r>
            <a:endParaRPr lang="en-US" sz="1800" dirty="0"/>
          </a:p>
        </p:txBody>
      </p:sp>
      <p:sp>
        <p:nvSpPr>
          <p:cNvPr id="16" name="Text 11"/>
          <p:cNvSpPr/>
          <p:nvPr/>
        </p:nvSpPr>
        <p:spPr>
          <a:xfrm>
            <a:off x="5838468" y="4424839"/>
            <a:ext cx="3868817" cy="300395"/>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Plan security reviews as project milestones</a:t>
            </a:r>
            <a:endParaRPr lang="en-US" sz="1450" dirty="0"/>
          </a:p>
        </p:txBody>
      </p:sp>
      <p:sp>
        <p:nvSpPr>
          <p:cNvPr id="17" name="Shape 12"/>
          <p:cNvSpPr/>
          <p:nvPr/>
        </p:nvSpPr>
        <p:spPr>
          <a:xfrm>
            <a:off x="5744528" y="4903470"/>
            <a:ext cx="8134826" cy="11430"/>
          </a:xfrm>
          <a:prstGeom prst="roundRect">
            <a:avLst>
              <a:gd name="adj" fmla="val 246469"/>
            </a:avLst>
          </a:prstGeom>
          <a:solidFill>
            <a:srgbClr val="D8D4D4"/>
          </a:solidFill>
          <a:ln/>
        </p:spPr>
        <p:txBody>
          <a:bodyPr/>
          <a:lstStyle/>
          <a:p>
            <a:endParaRPr lang="en-US"/>
          </a:p>
        </p:txBody>
      </p:sp>
      <p:sp>
        <p:nvSpPr>
          <p:cNvPr id="18" name="Shape 13"/>
          <p:cNvSpPr/>
          <p:nvPr/>
        </p:nvSpPr>
        <p:spPr>
          <a:xfrm>
            <a:off x="657225" y="5006816"/>
            <a:ext cx="6657975" cy="1082040"/>
          </a:xfrm>
          <a:prstGeom prst="roundRect">
            <a:avLst>
              <a:gd name="adj" fmla="val 2604"/>
            </a:avLst>
          </a:prstGeom>
          <a:solidFill>
            <a:srgbClr val="F2EEEE"/>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54172" y="5382816"/>
            <a:ext cx="264081" cy="330041"/>
          </a:xfrm>
          <a:prstGeom prst="rect">
            <a:avLst/>
          </a:prstGeom>
        </p:spPr>
      </p:pic>
      <p:sp>
        <p:nvSpPr>
          <p:cNvPr id="20" name="Text 14"/>
          <p:cNvSpPr/>
          <p:nvPr/>
        </p:nvSpPr>
        <p:spPr>
          <a:xfrm>
            <a:off x="7502962" y="5194578"/>
            <a:ext cx="2550438" cy="293489"/>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Compliance Validation</a:t>
            </a:r>
            <a:endParaRPr lang="en-US" sz="1800" dirty="0"/>
          </a:p>
        </p:txBody>
      </p:sp>
      <p:sp>
        <p:nvSpPr>
          <p:cNvPr id="21" name="Text 15"/>
          <p:cNvSpPr/>
          <p:nvPr/>
        </p:nvSpPr>
        <p:spPr>
          <a:xfrm>
            <a:off x="7502962" y="5600700"/>
            <a:ext cx="3719870" cy="300395"/>
          </a:xfrm>
          <a:prstGeom prst="rect">
            <a:avLst/>
          </a:prstGeom>
          <a:noFill/>
          <a:ln/>
        </p:spPr>
        <p:txBody>
          <a:bodyPr wrap="non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Verify all regulatory requirements are met</a:t>
            </a:r>
            <a:endParaRPr lang="en-US" sz="1450" dirty="0"/>
          </a:p>
        </p:txBody>
      </p:sp>
      <p:sp>
        <p:nvSpPr>
          <p:cNvPr id="22" name="Text 16"/>
          <p:cNvSpPr/>
          <p:nvPr/>
        </p:nvSpPr>
        <p:spPr>
          <a:xfrm>
            <a:off x="657225" y="6300073"/>
            <a:ext cx="13315950" cy="60078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Security reviews and compliance audits can significantly delay go-lives if they're introduced too late in the process. Last-minute security findings often require architectural changes that are costly and time-consuming to implement.</a:t>
            </a:r>
            <a:endParaRPr lang="en-US" sz="1450" dirty="0"/>
          </a:p>
        </p:txBody>
      </p:sp>
      <p:sp>
        <p:nvSpPr>
          <p:cNvPr id="23" name="Text 17"/>
          <p:cNvSpPr/>
          <p:nvPr/>
        </p:nvSpPr>
        <p:spPr>
          <a:xfrm>
            <a:off x="657225" y="7112079"/>
            <a:ext cx="13315950" cy="60078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Proactive project managers involve InfoSec and compliance stakeholders from the kickoff stage and schedule security assessments as formal project milestones rather than treating them as post-go-live considerations.</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15685" y="725091"/>
            <a:ext cx="7352705" cy="639008"/>
          </a:xfrm>
          <a:prstGeom prst="rect">
            <a:avLst/>
          </a:prstGeom>
          <a:noFill/>
          <a:ln/>
        </p:spPr>
        <p:txBody>
          <a:bodyPr wrap="none" lIns="0" tIns="0" rIns="0" bIns="0" rtlCol="0" anchor="t"/>
          <a:lstStyle/>
          <a:p>
            <a:pPr marL="0" indent="0" algn="l">
              <a:lnSpc>
                <a:spcPts val="5000"/>
              </a:lnSpc>
              <a:buNone/>
            </a:pPr>
            <a:r>
              <a:rPr lang="en-US" sz="4000" dirty="0">
                <a:solidFill>
                  <a:srgbClr val="030303"/>
                </a:solidFill>
                <a:latin typeface="DM Sans Semi Bold" pitchFamily="34" charset="0"/>
                <a:ea typeface="DM Sans Semi Bold" pitchFamily="34" charset="-122"/>
                <a:cs typeface="DM Sans Semi Bold" pitchFamily="34" charset="-120"/>
              </a:rPr>
              <a:t>Inadequate Testing Strategies</a:t>
            </a:r>
            <a:endParaRPr lang="en-US" sz="4000" dirty="0"/>
          </a:p>
        </p:txBody>
      </p:sp>
      <p:pic>
        <p:nvPicPr>
          <p:cNvPr id="3" name="Image 0" descr="preencoded.png"/>
          <p:cNvPicPr>
            <a:picLocks noChangeAspect="1"/>
          </p:cNvPicPr>
          <p:nvPr/>
        </p:nvPicPr>
        <p:blipFill>
          <a:blip r:embed="rId3"/>
          <a:stretch>
            <a:fillRect/>
          </a:stretch>
        </p:blipFill>
        <p:spPr>
          <a:xfrm>
            <a:off x="2926437" y="1772960"/>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328267"/>
            <a:ext cx="287536" cy="359331"/>
          </a:xfrm>
          <a:prstGeom prst="rect">
            <a:avLst/>
          </a:prstGeom>
        </p:spPr>
      </p:pic>
      <p:sp>
        <p:nvSpPr>
          <p:cNvPr id="5" name="Text 1"/>
          <p:cNvSpPr/>
          <p:nvPr/>
        </p:nvSpPr>
        <p:spPr>
          <a:xfrm>
            <a:off x="5308640" y="1977390"/>
            <a:ext cx="2657832" cy="319445"/>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Production Validation</a:t>
            </a:r>
            <a:endParaRPr lang="en-US" sz="2000" dirty="0"/>
          </a:p>
        </p:txBody>
      </p:sp>
      <p:sp>
        <p:nvSpPr>
          <p:cNvPr id="6" name="Text 2"/>
          <p:cNvSpPr/>
          <p:nvPr/>
        </p:nvSpPr>
        <p:spPr>
          <a:xfrm>
            <a:off x="5308640" y="2419469"/>
            <a:ext cx="5314117" cy="327065"/>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Comprehensive verification in production environment</a:t>
            </a:r>
            <a:endParaRPr lang="en-US" sz="1600" dirty="0"/>
          </a:p>
        </p:txBody>
      </p:sp>
      <p:sp>
        <p:nvSpPr>
          <p:cNvPr id="7" name="Shape 3"/>
          <p:cNvSpPr/>
          <p:nvPr/>
        </p:nvSpPr>
        <p:spPr>
          <a:xfrm>
            <a:off x="5155287" y="2966918"/>
            <a:ext cx="8708350" cy="11430"/>
          </a:xfrm>
          <a:prstGeom prst="roundRect">
            <a:avLst>
              <a:gd name="adj" fmla="val 268354"/>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37492" y="3002042"/>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411379"/>
            <a:ext cx="287536" cy="359331"/>
          </a:xfrm>
          <a:prstGeom prst="rect">
            <a:avLst/>
          </a:prstGeom>
        </p:spPr>
      </p:pic>
      <p:sp>
        <p:nvSpPr>
          <p:cNvPr id="10" name="Text 4"/>
          <p:cNvSpPr/>
          <p:nvPr/>
        </p:nvSpPr>
        <p:spPr>
          <a:xfrm>
            <a:off x="6397585" y="3206472"/>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Integration Testing</a:t>
            </a:r>
            <a:endParaRPr lang="en-US" sz="2000" dirty="0"/>
          </a:p>
        </p:txBody>
      </p:sp>
      <p:sp>
        <p:nvSpPr>
          <p:cNvPr id="11" name="Text 5"/>
          <p:cNvSpPr/>
          <p:nvPr/>
        </p:nvSpPr>
        <p:spPr>
          <a:xfrm>
            <a:off x="6397585" y="3648551"/>
            <a:ext cx="4793813" cy="327065"/>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Testing interactions between connected systems</a:t>
            </a:r>
            <a:endParaRPr lang="en-US" sz="1600" dirty="0"/>
          </a:p>
        </p:txBody>
      </p:sp>
      <p:sp>
        <p:nvSpPr>
          <p:cNvPr id="12" name="Shape 6"/>
          <p:cNvSpPr/>
          <p:nvPr/>
        </p:nvSpPr>
        <p:spPr>
          <a:xfrm>
            <a:off x="6244233" y="4196001"/>
            <a:ext cx="7619405" cy="11430"/>
          </a:xfrm>
          <a:prstGeom prst="roundRect">
            <a:avLst>
              <a:gd name="adj" fmla="val 268354"/>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48665" y="4231124"/>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640461"/>
            <a:ext cx="287536" cy="359331"/>
          </a:xfrm>
          <a:prstGeom prst="rect">
            <a:avLst/>
          </a:prstGeom>
        </p:spPr>
      </p:pic>
      <p:sp>
        <p:nvSpPr>
          <p:cNvPr id="15" name="Text 7"/>
          <p:cNvSpPr/>
          <p:nvPr/>
        </p:nvSpPr>
        <p:spPr>
          <a:xfrm>
            <a:off x="7486531" y="4435554"/>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Component Testing</a:t>
            </a:r>
            <a:endParaRPr lang="en-US" sz="2000" dirty="0"/>
          </a:p>
        </p:txBody>
      </p:sp>
      <p:sp>
        <p:nvSpPr>
          <p:cNvPr id="16" name="Text 8"/>
          <p:cNvSpPr/>
          <p:nvPr/>
        </p:nvSpPr>
        <p:spPr>
          <a:xfrm>
            <a:off x="7486531" y="4877633"/>
            <a:ext cx="4548426" cy="327065"/>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Validation of individual infrastructure elements</a:t>
            </a:r>
            <a:endParaRPr lang="en-US" sz="1600" dirty="0"/>
          </a:p>
        </p:txBody>
      </p:sp>
      <p:sp>
        <p:nvSpPr>
          <p:cNvPr id="17" name="Text 9"/>
          <p:cNvSpPr/>
          <p:nvPr/>
        </p:nvSpPr>
        <p:spPr>
          <a:xfrm>
            <a:off x="715685" y="5639157"/>
            <a:ext cx="13199031" cy="654129"/>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Infrastructure testing is often limited to basic functionality checks rather than comprehensive scenarios that mirror real-world usage and failure conditions. This leads to unexpected issues during production cutover that could have been identified earlier.</a:t>
            </a:r>
            <a:endParaRPr lang="en-US" sz="1600" dirty="0"/>
          </a:p>
        </p:txBody>
      </p:sp>
      <p:sp>
        <p:nvSpPr>
          <p:cNvPr id="18" name="Text 10"/>
          <p:cNvSpPr/>
          <p:nvPr/>
        </p:nvSpPr>
        <p:spPr>
          <a:xfrm>
            <a:off x="715685" y="6523315"/>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Effective infrastructure projects implement a layered testing approach that includes component testing, integration testing, and production validation. This should include failure testing to verify system resilience and recovery procedures. Creating detailed test plans with explicit pass/fail criteria ensures thorough validation before go-live.</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4023" y="592455"/>
            <a:ext cx="7773591" cy="673298"/>
          </a:xfrm>
          <a:prstGeom prst="rect">
            <a:avLst/>
          </a:prstGeom>
          <a:noFill/>
          <a:ln/>
        </p:spPr>
        <p:txBody>
          <a:bodyPr wrap="none" lIns="0" tIns="0" rIns="0" bIns="0" rtlCol="0" anchor="t"/>
          <a:lstStyle/>
          <a:p>
            <a:pPr marL="0" indent="0" algn="l">
              <a:lnSpc>
                <a:spcPts val="5300"/>
              </a:lnSpc>
              <a:buNone/>
            </a:pPr>
            <a:r>
              <a:rPr lang="en-US" sz="4200" dirty="0">
                <a:solidFill>
                  <a:srgbClr val="030303"/>
                </a:solidFill>
                <a:latin typeface="DM Sans Semi Bold" pitchFamily="34" charset="0"/>
                <a:ea typeface="DM Sans Semi Bold" pitchFamily="34" charset="-122"/>
                <a:cs typeface="DM Sans Semi Bold" pitchFamily="34" charset="-120"/>
              </a:rPr>
              <a:t>Insufficient Capacity Planning</a:t>
            </a:r>
            <a:endParaRPr lang="en-US" sz="4200" dirty="0"/>
          </a:p>
        </p:txBody>
      </p:sp>
      <p:pic>
        <p:nvPicPr>
          <p:cNvPr id="3" name="Image 0" descr="preencoded.png"/>
          <p:cNvPicPr>
            <a:picLocks noChangeAspect="1"/>
          </p:cNvPicPr>
          <p:nvPr/>
        </p:nvPicPr>
        <p:blipFill>
          <a:blip r:embed="rId3"/>
          <a:stretch>
            <a:fillRect/>
          </a:stretch>
        </p:blipFill>
        <p:spPr>
          <a:xfrm>
            <a:off x="754023" y="1696641"/>
            <a:ext cx="12388691" cy="2740938"/>
          </a:xfrm>
          <a:prstGeom prst="rect">
            <a:avLst/>
          </a:prstGeom>
        </p:spPr>
      </p:pic>
      <p:sp>
        <p:nvSpPr>
          <p:cNvPr id="4" name="Shape 1"/>
          <p:cNvSpPr/>
          <p:nvPr/>
        </p:nvSpPr>
        <p:spPr>
          <a:xfrm>
            <a:off x="3008233" y="4437578"/>
            <a:ext cx="215384" cy="215384"/>
          </a:xfrm>
          <a:prstGeom prst="roundRect">
            <a:avLst>
              <a:gd name="adj" fmla="val 8491"/>
            </a:avLst>
          </a:prstGeom>
          <a:solidFill>
            <a:srgbClr val="0C4130"/>
          </a:solidFill>
          <a:ln/>
        </p:spPr>
        <p:txBody>
          <a:bodyPr/>
          <a:lstStyle/>
          <a:p>
            <a:endParaRPr lang="en-US"/>
          </a:p>
        </p:txBody>
      </p:sp>
      <p:sp>
        <p:nvSpPr>
          <p:cNvPr id="5" name="Text 2"/>
          <p:cNvSpPr/>
          <p:nvPr/>
        </p:nvSpPr>
        <p:spPr>
          <a:xfrm>
            <a:off x="3284577" y="4437578"/>
            <a:ext cx="1497330" cy="215384"/>
          </a:xfrm>
          <a:prstGeom prst="rect">
            <a:avLst/>
          </a:prstGeom>
          <a:noFill/>
          <a:ln/>
        </p:spPr>
        <p:txBody>
          <a:bodyPr wrap="none" lIns="0" tIns="0" rIns="0" bIns="0" rtlCol="0" anchor="t"/>
          <a:lstStyle/>
          <a:p>
            <a:pPr marL="0" indent="0" algn="l">
              <a:lnSpc>
                <a:spcPts val="1650"/>
              </a:lnSpc>
              <a:buNone/>
            </a:pPr>
            <a:r>
              <a:rPr lang="en-US" sz="1650" dirty="0">
                <a:solidFill>
                  <a:srgbClr val="464646"/>
                </a:solidFill>
                <a:latin typeface="Inter Medium" pitchFamily="34" charset="0"/>
                <a:ea typeface="Inter Medium" pitchFamily="34" charset="-122"/>
                <a:cs typeface="Inter Medium" pitchFamily="34" charset="-120"/>
              </a:rPr>
              <a:t>Current Usage</a:t>
            </a:r>
            <a:endParaRPr lang="en-US" sz="1650" dirty="0"/>
          </a:p>
        </p:txBody>
      </p:sp>
      <p:sp>
        <p:nvSpPr>
          <p:cNvPr id="6" name="Shape 3"/>
          <p:cNvSpPr/>
          <p:nvPr/>
        </p:nvSpPr>
        <p:spPr>
          <a:xfrm>
            <a:off x="6143863" y="4437578"/>
            <a:ext cx="215384" cy="215384"/>
          </a:xfrm>
          <a:prstGeom prst="roundRect">
            <a:avLst>
              <a:gd name="adj" fmla="val 8491"/>
            </a:avLst>
          </a:prstGeom>
          <a:solidFill>
            <a:srgbClr val="126248"/>
          </a:solidFill>
          <a:ln/>
        </p:spPr>
        <p:txBody>
          <a:bodyPr/>
          <a:lstStyle/>
          <a:p>
            <a:endParaRPr lang="en-US"/>
          </a:p>
        </p:txBody>
      </p:sp>
      <p:sp>
        <p:nvSpPr>
          <p:cNvPr id="7" name="Text 4"/>
          <p:cNvSpPr/>
          <p:nvPr/>
        </p:nvSpPr>
        <p:spPr>
          <a:xfrm>
            <a:off x="6420207" y="4437578"/>
            <a:ext cx="1332428" cy="215384"/>
          </a:xfrm>
          <a:prstGeom prst="rect">
            <a:avLst/>
          </a:prstGeom>
          <a:noFill/>
          <a:ln/>
        </p:spPr>
        <p:txBody>
          <a:bodyPr wrap="none" lIns="0" tIns="0" rIns="0" bIns="0" rtlCol="0" anchor="t"/>
          <a:lstStyle/>
          <a:p>
            <a:pPr marL="0" indent="0" algn="l">
              <a:lnSpc>
                <a:spcPts val="1650"/>
              </a:lnSpc>
              <a:buNone/>
            </a:pPr>
            <a:r>
              <a:rPr lang="en-US" sz="1650" dirty="0">
                <a:solidFill>
                  <a:srgbClr val="464646"/>
                </a:solidFill>
                <a:latin typeface="Inter Medium" pitchFamily="34" charset="0"/>
                <a:ea typeface="Inter Medium" pitchFamily="34" charset="-122"/>
                <a:cs typeface="Inter Medium" pitchFamily="34" charset="-120"/>
              </a:rPr>
              <a:t>Project Need</a:t>
            </a:r>
            <a:endParaRPr lang="en-US" sz="1650" dirty="0"/>
          </a:p>
        </p:txBody>
      </p:sp>
      <p:sp>
        <p:nvSpPr>
          <p:cNvPr id="8" name="Shape 5"/>
          <p:cNvSpPr/>
          <p:nvPr/>
        </p:nvSpPr>
        <p:spPr>
          <a:xfrm>
            <a:off x="9114711" y="4437578"/>
            <a:ext cx="215384" cy="215384"/>
          </a:xfrm>
          <a:prstGeom prst="roundRect">
            <a:avLst>
              <a:gd name="adj" fmla="val 8491"/>
            </a:avLst>
          </a:prstGeom>
          <a:solidFill>
            <a:srgbClr val="188261"/>
          </a:solidFill>
          <a:ln/>
        </p:spPr>
        <p:txBody>
          <a:bodyPr/>
          <a:lstStyle/>
          <a:p>
            <a:endParaRPr lang="en-US"/>
          </a:p>
        </p:txBody>
      </p:sp>
      <p:sp>
        <p:nvSpPr>
          <p:cNvPr id="9" name="Text 6"/>
          <p:cNvSpPr/>
          <p:nvPr/>
        </p:nvSpPr>
        <p:spPr>
          <a:xfrm>
            <a:off x="9391055" y="4437578"/>
            <a:ext cx="2051566" cy="215384"/>
          </a:xfrm>
          <a:prstGeom prst="rect">
            <a:avLst/>
          </a:prstGeom>
          <a:noFill/>
          <a:ln/>
        </p:spPr>
        <p:txBody>
          <a:bodyPr wrap="none" lIns="0" tIns="0" rIns="0" bIns="0" rtlCol="0" anchor="t"/>
          <a:lstStyle/>
          <a:p>
            <a:pPr marL="0" indent="0" algn="l">
              <a:lnSpc>
                <a:spcPts val="1650"/>
              </a:lnSpc>
              <a:buNone/>
            </a:pPr>
            <a:r>
              <a:rPr lang="en-US" sz="1650" dirty="0">
                <a:solidFill>
                  <a:srgbClr val="464646"/>
                </a:solidFill>
                <a:latin typeface="Inter Medium" pitchFamily="34" charset="0"/>
                <a:ea typeface="Inter Medium" pitchFamily="34" charset="-122"/>
                <a:cs typeface="Inter Medium" pitchFamily="34" charset="-120"/>
              </a:rPr>
              <a:t>Headroom Required</a:t>
            </a:r>
            <a:endParaRPr lang="en-US" sz="1650" dirty="0"/>
          </a:p>
        </p:txBody>
      </p:sp>
      <p:sp>
        <p:nvSpPr>
          <p:cNvPr id="10" name="Text 7"/>
          <p:cNvSpPr/>
          <p:nvPr/>
        </p:nvSpPr>
        <p:spPr>
          <a:xfrm>
            <a:off x="754023" y="5326261"/>
            <a:ext cx="13122354" cy="1034415"/>
          </a:xfrm>
          <a:prstGeom prst="rect">
            <a:avLst/>
          </a:prstGeom>
          <a:noFill/>
          <a:ln/>
        </p:spPr>
        <p:txBody>
          <a:bodyPr wrap="square" lIns="0" tIns="0" rIns="0" bIns="0" rtlCol="0" anchor="t"/>
          <a:lstStyle/>
          <a:p>
            <a:pPr marL="0" indent="0" algn="l">
              <a:lnSpc>
                <a:spcPts val="2700"/>
              </a:lnSpc>
              <a:buNone/>
            </a:pPr>
            <a:r>
              <a:rPr lang="en-US" sz="1650" dirty="0">
                <a:solidFill>
                  <a:srgbClr val="464646"/>
                </a:solidFill>
                <a:latin typeface="Inter Medium" pitchFamily="34" charset="0"/>
                <a:ea typeface="Inter Medium" pitchFamily="34" charset="-122"/>
                <a:cs typeface="Inter Medium" pitchFamily="34" charset="-120"/>
              </a:rPr>
              <a:t>Many infrastructure projects fail to accurately forecast resource requirements, leading to performance issues or expensive mid-project upgrades. Growth projections are often overly optimistic or fail to account for seasonal variations and maintenance overhead.</a:t>
            </a:r>
            <a:endParaRPr lang="en-US" sz="1650" dirty="0"/>
          </a:p>
        </p:txBody>
      </p:sp>
      <p:sp>
        <p:nvSpPr>
          <p:cNvPr id="11" name="Text 8"/>
          <p:cNvSpPr/>
          <p:nvPr/>
        </p:nvSpPr>
        <p:spPr>
          <a:xfrm>
            <a:off x="754023" y="6602968"/>
            <a:ext cx="13122354" cy="1034415"/>
          </a:xfrm>
          <a:prstGeom prst="rect">
            <a:avLst/>
          </a:prstGeom>
          <a:noFill/>
          <a:ln/>
        </p:spPr>
        <p:txBody>
          <a:bodyPr wrap="square" lIns="0" tIns="0" rIns="0" bIns="0" rtlCol="0" anchor="t"/>
          <a:lstStyle/>
          <a:p>
            <a:pPr marL="0" indent="0" algn="l">
              <a:lnSpc>
                <a:spcPts val="2700"/>
              </a:lnSpc>
              <a:buNone/>
            </a:pPr>
            <a:r>
              <a:rPr lang="en-US" sz="1650" dirty="0">
                <a:solidFill>
                  <a:srgbClr val="464646"/>
                </a:solidFill>
                <a:latin typeface="Inter Medium" pitchFamily="34" charset="0"/>
                <a:ea typeface="Inter Medium" pitchFamily="34" charset="-122"/>
                <a:cs typeface="Inter Medium" pitchFamily="34" charset="-120"/>
              </a:rPr>
              <a:t>Successful capacity planning requires analyzing historical usage patterns, understanding business growth plans, and accounting for both peak loads and future expansion. Including a minimum 20-30% headroom beyond calculated requirements provides buffer for unexpected growth and prevents resource constraints.</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1532</Words>
  <Application>Microsoft Office PowerPoint</Application>
  <PresentationFormat>Custom</PresentationFormat>
  <Paragraphs>151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Inter Bold</vt:lpstr>
      <vt:lpstr>Arial</vt:lpstr>
      <vt:lpstr>DM Sans Semi Bold</vt:lpstr>
      <vt:lpstr>Inter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2025-04-24T16:28:16Z</dcterms:created>
  <dcterms:modified xsi:type="dcterms:W3CDTF">2025-04-24T16:33:31Z</dcterms:modified>
</cp:coreProperties>
</file>