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italic r:id="rId18"/>
    </p:embeddedFont>
    <p:embeddedFont>
      <p:font typeface="Inte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34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txBody>
          <a:bodyPr/>
          <a:lstStyle/>
          <a:p>
            <a:endParaRPr lang="en-US"/>
          </a:p>
        </p:txBody>
      </p:sp>
      <p:sp>
        <p:nvSpPr>
          <p:cNvPr id="3" name="Shape 1"/>
          <p:cNvSpPr/>
          <p:nvPr/>
        </p:nvSpPr>
        <p:spPr>
          <a:xfrm>
            <a:off x="0" y="0"/>
            <a:ext cx="14630400" cy="8229600"/>
          </a:xfrm>
          <a:prstGeom prst="rect">
            <a:avLst/>
          </a:prstGeom>
          <a:solidFill>
            <a:srgbClr val="F9F8F5"/>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12651"/>
            <a:ext cx="7556421" cy="1860233"/>
          </a:xfrm>
          <a:prstGeom prst="rect">
            <a:avLst/>
          </a:prstGeom>
          <a:noFill/>
          <a:ln/>
        </p:spPr>
        <p:txBody>
          <a:bodyPr wrap="square" lIns="0" tIns="0" rIns="0" bIns="0" rtlCol="0" anchor="t"/>
          <a:lstStyle/>
          <a:p>
            <a:pPr marL="0" indent="0" algn="l">
              <a:lnSpc>
                <a:spcPts val="4850"/>
              </a:lnSpc>
              <a:buNone/>
            </a:pPr>
            <a:r>
              <a:rPr lang="en-US" sz="3200" dirty="0">
                <a:solidFill>
                  <a:srgbClr val="161613"/>
                </a:solidFill>
                <a:latin typeface="DM Sans Medium" pitchFamily="34" charset="0"/>
                <a:ea typeface="DM Sans Medium" pitchFamily="34" charset="-122"/>
                <a:cs typeface="DM Sans Medium" pitchFamily="34" charset="-120"/>
              </a:rPr>
              <a:t>The 5 Stakeholder Management Mistakes That Can Sink Your Project</a:t>
            </a:r>
            <a:endParaRPr lang="en-US" sz="3200" dirty="0"/>
          </a:p>
        </p:txBody>
      </p:sp>
      <p:sp>
        <p:nvSpPr>
          <p:cNvPr id="4" name="Text 1"/>
          <p:cNvSpPr/>
          <p:nvPr/>
        </p:nvSpPr>
        <p:spPr>
          <a:xfrm>
            <a:off x="793790" y="2535460"/>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 management isn't just a "soft skill." It's the lifeline that keeps projects aligned, funded, and supported from start to finish. Even the most experienced project managers can make small missteps that snowball into big problems.</a:t>
            </a:r>
            <a:endParaRPr lang="en-US" sz="1550" dirty="0"/>
          </a:p>
        </p:txBody>
      </p:sp>
      <p:sp>
        <p:nvSpPr>
          <p:cNvPr id="5" name="Text 2">
            <a:extLst>
              <a:ext uri="{FF2B5EF4-FFF2-40B4-BE49-F238E27FC236}">
                <a16:creationId xmlns:a16="http://schemas.microsoft.com/office/drawing/2014/main" id="{50A6F923-46A6-0378-AE21-682734475B16}"/>
              </a:ext>
            </a:extLst>
          </p:cNvPr>
          <p:cNvSpPr/>
          <p:nvPr/>
        </p:nvSpPr>
        <p:spPr>
          <a:xfrm>
            <a:off x="793790" y="5789548"/>
            <a:ext cx="7556421" cy="1427401"/>
          </a:xfrm>
          <a:prstGeom prst="rect">
            <a:avLst/>
          </a:prstGeom>
          <a:noFill/>
          <a:ln/>
        </p:spPr>
        <p:txBody>
          <a:bodyPr wrap="square" lIns="0" tIns="0" rIns="0" bIns="0" rtlCol="0" anchor="t"/>
          <a:lstStyle/>
          <a:p>
            <a:pPr>
              <a:lnSpc>
                <a:spcPts val="2850"/>
              </a:lnSpc>
            </a:pPr>
            <a:r>
              <a:rPr lang="en-US" sz="1750" dirty="0">
                <a:solidFill>
                  <a:srgbClr val="404155"/>
                </a:solidFill>
                <a:latin typeface="Nobile" pitchFamily="34" charset="0"/>
                <a:ea typeface="Nobile" pitchFamily="34" charset="-122"/>
                <a:cs typeface="Nobile" pitchFamily="34" charset="-120"/>
              </a:rPr>
              <a:t>#ManagingProjectsTheAgileWay </a:t>
            </a:r>
            <a:r>
              <a:rPr lang="en-US" dirty="0"/>
              <a:t>#ProjectManagement #StakeholderManagement #Leadership #Communication #ChangeManagement #PMOT #AgileLeadership #ProjectSuccess #BusinessAlignment #Collaboration</a:t>
            </a:r>
          </a:p>
          <a:p>
            <a:pPr marL="0" indent="0" algn="l">
              <a:lnSpc>
                <a:spcPts val="2850"/>
              </a:lnSpc>
              <a:buNone/>
            </a:pPr>
            <a:endParaRPr lang="en-US" sz="1750" dirty="0"/>
          </a:p>
        </p:txBody>
      </p:sp>
      <p:pic>
        <p:nvPicPr>
          <p:cNvPr id="8" name="Image 1" descr="preencoded.png">
            <a:extLst>
              <a:ext uri="{FF2B5EF4-FFF2-40B4-BE49-F238E27FC236}">
                <a16:creationId xmlns:a16="http://schemas.microsoft.com/office/drawing/2014/main" id="{C41F9E78-94B1-BAA0-441D-EF9F3F257079}"/>
              </a:ext>
            </a:extLst>
          </p:cNvPr>
          <p:cNvPicPr>
            <a:picLocks noChangeAspect="1"/>
          </p:cNvPicPr>
          <p:nvPr/>
        </p:nvPicPr>
        <p:blipFill>
          <a:blip r:embed="rId4"/>
          <a:stretch>
            <a:fillRect/>
          </a:stretch>
        </p:blipFill>
        <p:spPr>
          <a:xfrm>
            <a:off x="793790" y="4473151"/>
            <a:ext cx="5486401" cy="10117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584716"/>
            <a:ext cx="7363301"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Mistake #4: Focusing Only on Problems</a:t>
            </a:r>
            <a:endParaRPr lang="en-US" sz="3100" dirty="0"/>
          </a:p>
        </p:txBody>
      </p:sp>
      <p:sp>
        <p:nvSpPr>
          <p:cNvPr id="4" name="Text 1"/>
          <p:cNvSpPr/>
          <p:nvPr/>
        </p:nvSpPr>
        <p:spPr>
          <a:xfrm>
            <a:off x="1091446" y="1527334"/>
            <a:ext cx="908756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"When stakeholders only hear from you during crises, they develop 'project manager PTSD' – they start to associate your name in their inbox with bad news."</a:t>
            </a:r>
            <a:endParaRPr lang="en-US" sz="1550" dirty="0"/>
          </a:p>
        </p:txBody>
      </p:sp>
      <p:sp>
        <p:nvSpPr>
          <p:cNvPr id="5" name="Shape 2"/>
          <p:cNvSpPr/>
          <p:nvPr/>
        </p:nvSpPr>
        <p:spPr>
          <a:xfrm>
            <a:off x="793790" y="1304092"/>
            <a:ext cx="22860" cy="1081564"/>
          </a:xfrm>
          <a:prstGeom prst="rect">
            <a:avLst/>
          </a:prstGeom>
          <a:solidFill>
            <a:srgbClr val="28282F"/>
          </a:solidFill>
          <a:ln/>
        </p:spPr>
        <p:txBody>
          <a:bodyPr/>
          <a:lstStyle/>
          <a:p>
            <a:endParaRPr lang="en-US"/>
          </a:p>
        </p:txBody>
      </p:sp>
      <p:sp>
        <p:nvSpPr>
          <p:cNvPr id="6" name="Text 3"/>
          <p:cNvSpPr/>
          <p:nvPr/>
        </p:nvSpPr>
        <p:spPr>
          <a:xfrm>
            <a:off x="793790" y="2608898"/>
            <a:ext cx="938522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negative consequences of problem-focused stakeholder communication include:</a:t>
            </a:r>
            <a:endParaRPr lang="en-US" sz="1550" dirty="0"/>
          </a:p>
        </p:txBody>
      </p:sp>
      <p:sp>
        <p:nvSpPr>
          <p:cNvPr id="7" name="Text 4"/>
          <p:cNvSpPr/>
          <p:nvPr/>
        </p:nvSpPr>
        <p:spPr>
          <a:xfrm>
            <a:off x="1438632" y="3149679"/>
            <a:ext cx="258377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Erosion of Confidence</a:t>
            </a:r>
            <a:endParaRPr lang="en-US" sz="1950" dirty="0"/>
          </a:p>
        </p:txBody>
      </p:sp>
      <p:sp>
        <p:nvSpPr>
          <p:cNvPr id="8" name="Text 5"/>
          <p:cNvSpPr/>
          <p:nvPr/>
        </p:nvSpPr>
        <p:spPr>
          <a:xfrm>
            <a:off x="1438632" y="3578900"/>
            <a:ext cx="8740378"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Stakeholders begin to question the project's viability and your leadership capabilities.</a:t>
            </a:r>
            <a:endParaRPr lang="en-US" sz="1550" dirty="0"/>
          </a:p>
        </p:txBody>
      </p:sp>
      <p:sp>
        <p:nvSpPr>
          <p:cNvPr id="9" name="Text 6"/>
          <p:cNvSpPr/>
          <p:nvPr/>
        </p:nvSpPr>
        <p:spPr>
          <a:xfrm>
            <a:off x="1438632" y="4293275"/>
            <a:ext cx="2492812"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Defensive Positioning</a:t>
            </a:r>
            <a:endParaRPr lang="en-US" sz="1950" dirty="0"/>
          </a:p>
        </p:txBody>
      </p:sp>
      <p:sp>
        <p:nvSpPr>
          <p:cNvPr id="10" name="Text 7"/>
          <p:cNvSpPr/>
          <p:nvPr/>
        </p:nvSpPr>
        <p:spPr>
          <a:xfrm>
            <a:off x="1438632" y="4722495"/>
            <a:ext cx="8740378"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Stakeholders start preparing explanations for failure rather than contributing to success.</a:t>
            </a:r>
            <a:endParaRPr lang="en-US" sz="1550" dirty="0"/>
          </a:p>
        </p:txBody>
      </p:sp>
      <p:sp>
        <p:nvSpPr>
          <p:cNvPr id="11" name="Text 8"/>
          <p:cNvSpPr/>
          <p:nvPr/>
        </p:nvSpPr>
        <p:spPr>
          <a:xfrm>
            <a:off x="1438632" y="54368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Increased Scrutiny</a:t>
            </a:r>
            <a:endParaRPr lang="en-US" sz="1950" dirty="0"/>
          </a:p>
        </p:txBody>
      </p:sp>
      <p:sp>
        <p:nvSpPr>
          <p:cNvPr id="12" name="Text 9"/>
          <p:cNvSpPr/>
          <p:nvPr/>
        </p:nvSpPr>
        <p:spPr>
          <a:xfrm>
            <a:off x="1438632" y="5866090"/>
            <a:ext cx="8740378"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Additional oversight mechanisms are implemented, adding bureaucracy and slowing progress.</a:t>
            </a:r>
            <a:endParaRPr lang="en-US" sz="1550" dirty="0"/>
          </a:p>
        </p:txBody>
      </p:sp>
      <p:sp>
        <p:nvSpPr>
          <p:cNvPr id="13" name="Text 10"/>
          <p:cNvSpPr/>
          <p:nvPr/>
        </p:nvSpPr>
        <p:spPr>
          <a:xfrm>
            <a:off x="1438632" y="689800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Resource Withdrawal</a:t>
            </a:r>
            <a:endParaRPr lang="en-US" sz="1950" dirty="0"/>
          </a:p>
        </p:txBody>
      </p:sp>
      <p:sp>
        <p:nvSpPr>
          <p:cNvPr id="14" name="Text 11"/>
          <p:cNvSpPr/>
          <p:nvPr/>
        </p:nvSpPr>
        <p:spPr>
          <a:xfrm>
            <a:off x="1438632" y="7327225"/>
            <a:ext cx="8740378"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Key resources get reallocated to "safer" projects that seem more likely to succeed.</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27710" y="500301"/>
            <a:ext cx="9454396" cy="568523"/>
          </a:xfrm>
          <a:prstGeom prst="rect">
            <a:avLst/>
          </a:prstGeom>
          <a:noFill/>
          <a:ln/>
        </p:spPr>
        <p:txBody>
          <a:bodyPr wrap="none" lIns="0" tIns="0" rIns="0" bIns="0" rtlCol="0" anchor="t"/>
          <a:lstStyle/>
          <a:p>
            <a:pPr marL="0" indent="0" algn="l">
              <a:lnSpc>
                <a:spcPts val="4450"/>
              </a:lnSpc>
              <a:buNone/>
            </a:pPr>
            <a:r>
              <a:rPr lang="en-US" sz="3550" dirty="0">
                <a:solidFill>
                  <a:srgbClr val="161613"/>
                </a:solidFill>
                <a:latin typeface="DM Sans Medium" pitchFamily="34" charset="0"/>
                <a:ea typeface="DM Sans Medium" pitchFamily="34" charset="-122"/>
                <a:cs typeface="DM Sans Medium" pitchFamily="34" charset="-120"/>
              </a:rPr>
              <a:t>Solution: Balanced Progress Communication</a:t>
            </a:r>
            <a:endParaRPr lang="en-US" sz="3550" dirty="0"/>
          </a:p>
        </p:txBody>
      </p:sp>
      <p:sp>
        <p:nvSpPr>
          <p:cNvPr id="3" name="Text 1"/>
          <p:cNvSpPr/>
          <p:nvPr/>
        </p:nvSpPr>
        <p:spPr>
          <a:xfrm>
            <a:off x="727710" y="1523643"/>
            <a:ext cx="2274213" cy="284202"/>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The 3:1 Positive Ratio</a:t>
            </a:r>
            <a:endParaRPr lang="en-US" sz="1750" dirty="0"/>
          </a:p>
        </p:txBody>
      </p:sp>
      <p:sp>
        <p:nvSpPr>
          <p:cNvPr id="4" name="Text 2"/>
          <p:cNvSpPr/>
          <p:nvPr/>
        </p:nvSpPr>
        <p:spPr>
          <a:xfrm>
            <a:off x="727710" y="1989773"/>
            <a:ext cx="8816935" cy="581978"/>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For every challenge you communicate, share at least three positive developments. This doesn't mean hiding problems—it means putting them in context.</a:t>
            </a:r>
            <a:endParaRPr lang="en-US" sz="1400" dirty="0"/>
          </a:p>
        </p:txBody>
      </p:sp>
      <p:sp>
        <p:nvSpPr>
          <p:cNvPr id="5" name="Text 3"/>
          <p:cNvSpPr/>
          <p:nvPr/>
        </p:nvSpPr>
        <p:spPr>
          <a:xfrm>
            <a:off x="727710" y="2753678"/>
            <a:ext cx="2330172" cy="284202"/>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Progress Visualization</a:t>
            </a:r>
            <a:endParaRPr lang="en-US" sz="1750" dirty="0"/>
          </a:p>
        </p:txBody>
      </p:sp>
      <p:sp>
        <p:nvSpPr>
          <p:cNvPr id="6" name="Text 4"/>
          <p:cNvSpPr/>
          <p:nvPr/>
        </p:nvSpPr>
        <p:spPr>
          <a:xfrm>
            <a:off x="727710" y="3219807"/>
            <a:ext cx="8816935" cy="290989"/>
          </a:xfrm>
          <a:prstGeom prst="rect">
            <a:avLst/>
          </a:prstGeom>
          <a:noFill/>
          <a:ln/>
        </p:spPr>
        <p:txBody>
          <a:bodyPr wrap="non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Use visual indicators of progress that make achievements tangible:</a:t>
            </a:r>
            <a:endParaRPr lang="en-US" sz="1400" dirty="0"/>
          </a:p>
        </p:txBody>
      </p:sp>
      <p:sp>
        <p:nvSpPr>
          <p:cNvPr id="7" name="Text 5"/>
          <p:cNvSpPr/>
          <p:nvPr/>
        </p:nvSpPr>
        <p:spPr>
          <a:xfrm>
            <a:off x="727710" y="3674507"/>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Burndown/burnup charts</a:t>
            </a:r>
            <a:endParaRPr lang="en-US" sz="1400" dirty="0"/>
          </a:p>
        </p:txBody>
      </p:sp>
      <p:sp>
        <p:nvSpPr>
          <p:cNvPr id="8" name="Text 6"/>
          <p:cNvSpPr/>
          <p:nvPr/>
        </p:nvSpPr>
        <p:spPr>
          <a:xfrm>
            <a:off x="727710" y="4029075"/>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Milestone completion trackers</a:t>
            </a:r>
            <a:endParaRPr lang="en-US" sz="1400" dirty="0"/>
          </a:p>
        </p:txBody>
      </p:sp>
      <p:sp>
        <p:nvSpPr>
          <p:cNvPr id="9" name="Text 7"/>
          <p:cNvSpPr/>
          <p:nvPr/>
        </p:nvSpPr>
        <p:spPr>
          <a:xfrm>
            <a:off x="727710" y="4383643"/>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Before/after comparisons</a:t>
            </a:r>
            <a:endParaRPr lang="en-US" sz="1400" dirty="0"/>
          </a:p>
        </p:txBody>
      </p:sp>
      <p:sp>
        <p:nvSpPr>
          <p:cNvPr id="10" name="Text 8"/>
          <p:cNvSpPr/>
          <p:nvPr/>
        </p:nvSpPr>
        <p:spPr>
          <a:xfrm>
            <a:off x="727710" y="4738211"/>
            <a:ext cx="8816935" cy="290989"/>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161613"/>
                </a:solidFill>
                <a:latin typeface="Inter" pitchFamily="34" charset="0"/>
                <a:ea typeface="Inter" pitchFamily="34" charset="-122"/>
                <a:cs typeface="Inter" pitchFamily="34" charset="-120"/>
              </a:rPr>
              <a:t>User feedback quotes</a:t>
            </a:r>
            <a:endParaRPr lang="en-US" sz="1400" dirty="0"/>
          </a:p>
        </p:txBody>
      </p:sp>
      <p:sp>
        <p:nvSpPr>
          <p:cNvPr id="11" name="Text 9"/>
          <p:cNvSpPr/>
          <p:nvPr/>
        </p:nvSpPr>
        <p:spPr>
          <a:xfrm>
            <a:off x="727710" y="5211128"/>
            <a:ext cx="2274213" cy="284202"/>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Success Spotlights</a:t>
            </a:r>
            <a:endParaRPr lang="en-US" sz="1750" dirty="0"/>
          </a:p>
        </p:txBody>
      </p:sp>
      <p:sp>
        <p:nvSpPr>
          <p:cNvPr id="12" name="Text 10"/>
          <p:cNvSpPr/>
          <p:nvPr/>
        </p:nvSpPr>
        <p:spPr>
          <a:xfrm>
            <a:off x="727710" y="5677257"/>
            <a:ext cx="8816935" cy="581978"/>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Regularly highlight team members who have contributed to project successes, reinforcing a culture of recognition.</a:t>
            </a:r>
            <a:endParaRPr lang="en-US" sz="1400" dirty="0"/>
          </a:p>
        </p:txBody>
      </p:sp>
      <p:sp>
        <p:nvSpPr>
          <p:cNvPr id="13" name="Shape 11"/>
          <p:cNvSpPr/>
          <p:nvPr/>
        </p:nvSpPr>
        <p:spPr>
          <a:xfrm>
            <a:off x="727710" y="6463903"/>
            <a:ext cx="8816935" cy="1064062"/>
          </a:xfrm>
          <a:prstGeom prst="roundRect">
            <a:avLst>
              <a:gd name="adj" fmla="val 2565"/>
            </a:avLst>
          </a:prstGeom>
          <a:solidFill>
            <a:srgbClr val="B6FCB8"/>
          </a:solidFill>
          <a:ln/>
        </p:spPr>
        <p:txBody>
          <a:bodyPr/>
          <a:lstStyle/>
          <a:p>
            <a:endParaRPr lang="en-US"/>
          </a:p>
        </p:txBody>
      </p:sp>
      <p:pic>
        <p:nvPicPr>
          <p:cNvPr id="14" name="Image 0" descr="preencoded.png"/>
          <p:cNvPicPr>
            <a:picLocks noChangeAspect="1"/>
          </p:cNvPicPr>
          <p:nvPr/>
        </p:nvPicPr>
        <p:blipFill>
          <a:blip r:embed="rId3"/>
          <a:stretch>
            <a:fillRect/>
          </a:stretch>
        </p:blipFill>
        <p:spPr>
          <a:xfrm>
            <a:off x="909638" y="6737866"/>
            <a:ext cx="227409" cy="181928"/>
          </a:xfrm>
          <a:prstGeom prst="rect">
            <a:avLst/>
          </a:prstGeom>
        </p:spPr>
      </p:pic>
      <p:sp>
        <p:nvSpPr>
          <p:cNvPr id="15" name="Text 12"/>
          <p:cNvSpPr/>
          <p:nvPr/>
        </p:nvSpPr>
        <p:spPr>
          <a:xfrm>
            <a:off x="1318974" y="6691313"/>
            <a:ext cx="8043743" cy="581978"/>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Inter" pitchFamily="34" charset="0"/>
                <a:ea typeface="Inter" pitchFamily="34" charset="-122"/>
                <a:cs typeface="Inter" pitchFamily="34" charset="-120"/>
              </a:rPr>
              <a:t>A Harvard Business Review study found that teams with positive-to-negative communication ratios of 3:1 or higher significantly outperformed teams with lower ratios.</a:t>
            </a:r>
            <a:endParaRPr lang="en-US" sz="1400" dirty="0"/>
          </a:p>
        </p:txBody>
      </p:sp>
      <p:sp>
        <p:nvSpPr>
          <p:cNvPr id="16" name="Text 13"/>
          <p:cNvSpPr/>
          <p:nvPr/>
        </p:nvSpPr>
        <p:spPr>
          <a:xfrm>
            <a:off x="9996130" y="1505426"/>
            <a:ext cx="3914061" cy="290989"/>
          </a:xfrm>
          <a:prstGeom prst="rect">
            <a:avLst/>
          </a:prstGeom>
          <a:noFill/>
          <a:ln/>
        </p:spPr>
        <p:txBody>
          <a:bodyPr wrap="none" lIns="0" tIns="0" rIns="0" bIns="0" rtlCol="0" anchor="t"/>
          <a:lstStyle/>
          <a:p>
            <a:pPr marL="0" indent="0" algn="l">
              <a:lnSpc>
                <a:spcPts val="2250"/>
              </a:lnSpc>
              <a:buNone/>
            </a:pPr>
            <a:endParaRPr lang="en-US" sz="1400" dirty="0"/>
          </a:p>
        </p:txBody>
      </p:sp>
      <p:pic>
        <p:nvPicPr>
          <p:cNvPr id="17" name="Image 1" descr="preencoded.png"/>
          <p:cNvPicPr>
            <a:picLocks noChangeAspect="1"/>
          </p:cNvPicPr>
          <p:nvPr/>
        </p:nvPicPr>
        <p:blipFill>
          <a:blip r:embed="rId4"/>
          <a:stretch>
            <a:fillRect/>
          </a:stretch>
        </p:blipFill>
        <p:spPr>
          <a:xfrm>
            <a:off x="9996130" y="2001083"/>
            <a:ext cx="3914061" cy="39140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08541"/>
            <a:ext cx="13042821" cy="992267"/>
          </a:xfrm>
          <a:prstGeom prst="rect">
            <a:avLst/>
          </a:prstGeom>
          <a:noFill/>
          <a:ln/>
        </p:spPr>
        <p:txBody>
          <a:bodyPr wrap="square" lIns="0" tIns="0" rIns="0" bIns="0" rtlCol="0" anchor="t"/>
          <a:lstStyle/>
          <a:p>
            <a:pPr marL="0" indent="0" algn="l">
              <a:lnSpc>
                <a:spcPts val="3900"/>
              </a:lnSpc>
              <a:buNone/>
            </a:pPr>
            <a:r>
              <a:rPr lang="en-US" sz="2800" dirty="0">
                <a:solidFill>
                  <a:srgbClr val="161613"/>
                </a:solidFill>
                <a:latin typeface="DM Sans Medium" pitchFamily="34" charset="0"/>
                <a:ea typeface="DM Sans Medium" pitchFamily="34" charset="-122"/>
                <a:cs typeface="DM Sans Medium" pitchFamily="34" charset="-120"/>
              </a:rPr>
              <a:t>Mistake #5: Treating Stakeholder Engagement as a "One-and-Done" Task</a:t>
            </a:r>
            <a:endParaRPr lang="en-US" sz="2800" dirty="0"/>
          </a:p>
        </p:txBody>
      </p:sp>
      <p:sp>
        <p:nvSpPr>
          <p:cNvPr id="3" name="Text 1"/>
          <p:cNvSpPr/>
          <p:nvPr/>
        </p:nvSpPr>
        <p:spPr>
          <a:xfrm>
            <a:off x="2254091" y="2473523"/>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Initial Engagement</a:t>
            </a:r>
            <a:endParaRPr lang="en-US" sz="1950" dirty="0"/>
          </a:p>
        </p:txBody>
      </p:sp>
      <p:sp>
        <p:nvSpPr>
          <p:cNvPr id="4" name="Text 2"/>
          <p:cNvSpPr/>
          <p:nvPr/>
        </p:nvSpPr>
        <p:spPr>
          <a:xfrm>
            <a:off x="793790" y="2902744"/>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Stakeholders identified and initially engaged during project kickoff. Their input shapes initial plans.</a:t>
            </a:r>
            <a:endParaRPr lang="en-US" sz="1550" dirty="0"/>
          </a:p>
        </p:txBody>
      </p:sp>
      <p:pic>
        <p:nvPicPr>
          <p:cNvPr id="5" name="Image 0" descr="preencoded.png"/>
          <p:cNvPicPr>
            <a:picLocks noChangeAspect="1"/>
          </p:cNvPicPr>
          <p:nvPr/>
        </p:nvPicPr>
        <p:blipFill>
          <a:blip r:embed="rId3"/>
          <a:stretch>
            <a:fillRect/>
          </a:stretch>
        </p:blipFill>
        <p:spPr>
          <a:xfrm>
            <a:off x="5032653" y="2097643"/>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47864" y="2887325"/>
            <a:ext cx="296942" cy="371118"/>
          </a:xfrm>
          <a:prstGeom prst="rect">
            <a:avLst/>
          </a:prstGeom>
        </p:spPr>
      </p:pic>
      <p:sp>
        <p:nvSpPr>
          <p:cNvPr id="7" name="Text 3"/>
          <p:cNvSpPr/>
          <p:nvPr/>
        </p:nvSpPr>
        <p:spPr>
          <a:xfrm>
            <a:off x="9895284" y="247352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Context Changes</a:t>
            </a:r>
            <a:endParaRPr lang="en-US" sz="1950" dirty="0"/>
          </a:p>
        </p:txBody>
      </p:sp>
      <p:sp>
        <p:nvSpPr>
          <p:cNvPr id="8" name="Text 4"/>
          <p:cNvSpPr/>
          <p:nvPr/>
        </p:nvSpPr>
        <p:spPr>
          <a:xfrm>
            <a:off x="9895284" y="2902744"/>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Business priorities shift, organizational structures change, and new stakeholders enter the picture.</a:t>
            </a:r>
            <a:endParaRPr lang="en-US" sz="1550" dirty="0"/>
          </a:p>
        </p:txBody>
      </p:sp>
      <p:pic>
        <p:nvPicPr>
          <p:cNvPr id="9" name="Image 2" descr="preencoded.png"/>
          <p:cNvPicPr>
            <a:picLocks noChangeAspect="1"/>
          </p:cNvPicPr>
          <p:nvPr/>
        </p:nvPicPr>
        <p:blipFill>
          <a:blip r:embed="rId5"/>
          <a:stretch>
            <a:fillRect/>
          </a:stretch>
        </p:blipFill>
        <p:spPr>
          <a:xfrm>
            <a:off x="5032653" y="2097643"/>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73738" y="3275826"/>
            <a:ext cx="296942" cy="371118"/>
          </a:xfrm>
          <a:prstGeom prst="rect">
            <a:avLst/>
          </a:prstGeom>
        </p:spPr>
      </p:pic>
      <p:sp>
        <p:nvSpPr>
          <p:cNvPr id="11" name="Text 5"/>
          <p:cNvSpPr/>
          <p:nvPr/>
        </p:nvSpPr>
        <p:spPr>
          <a:xfrm>
            <a:off x="9895284" y="49047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Misalignment Occurs</a:t>
            </a:r>
            <a:endParaRPr lang="en-US" sz="1950" dirty="0"/>
          </a:p>
        </p:txBody>
      </p:sp>
      <p:sp>
        <p:nvSpPr>
          <p:cNvPr id="12" name="Text 6"/>
          <p:cNvSpPr/>
          <p:nvPr/>
        </p:nvSpPr>
        <p:spPr>
          <a:xfrm>
            <a:off x="9895284" y="5334000"/>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Without reassessment, stakeholder expectations and project direction gradually diverge.</a:t>
            </a:r>
            <a:endParaRPr lang="en-US" sz="1550" dirty="0"/>
          </a:p>
        </p:txBody>
      </p:sp>
      <p:pic>
        <p:nvPicPr>
          <p:cNvPr id="13" name="Image 4" descr="preencoded.png"/>
          <p:cNvPicPr>
            <a:picLocks noChangeAspect="1"/>
          </p:cNvPicPr>
          <p:nvPr/>
        </p:nvPicPr>
        <p:blipFill>
          <a:blip r:embed="rId7"/>
          <a:stretch>
            <a:fillRect/>
          </a:stretch>
        </p:blipFill>
        <p:spPr>
          <a:xfrm>
            <a:off x="5032653" y="2097643"/>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85237" y="5501700"/>
            <a:ext cx="296942" cy="371118"/>
          </a:xfrm>
          <a:prstGeom prst="rect">
            <a:avLst/>
          </a:prstGeom>
        </p:spPr>
      </p:pic>
      <p:sp>
        <p:nvSpPr>
          <p:cNvPr id="15" name="Text 7"/>
          <p:cNvSpPr/>
          <p:nvPr/>
        </p:nvSpPr>
        <p:spPr>
          <a:xfrm>
            <a:off x="2254091" y="490478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Late Discovery</a:t>
            </a:r>
            <a:endParaRPr lang="en-US" sz="1950" dirty="0"/>
          </a:p>
        </p:txBody>
      </p:sp>
      <p:sp>
        <p:nvSpPr>
          <p:cNvPr id="16" name="Text 8"/>
          <p:cNvSpPr/>
          <p:nvPr/>
        </p:nvSpPr>
        <p:spPr>
          <a:xfrm>
            <a:off x="793790" y="5334000"/>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Misalignment discovered late in the project when changes are costly and disruptive.</a:t>
            </a:r>
            <a:endParaRPr lang="en-US" sz="1550" dirty="0"/>
          </a:p>
        </p:txBody>
      </p:sp>
      <p:pic>
        <p:nvPicPr>
          <p:cNvPr id="17" name="Image 6" descr="preencoded.png"/>
          <p:cNvPicPr>
            <a:picLocks noChangeAspect="1"/>
          </p:cNvPicPr>
          <p:nvPr/>
        </p:nvPicPr>
        <p:blipFill>
          <a:blip r:embed="rId9"/>
          <a:stretch>
            <a:fillRect/>
          </a:stretch>
        </p:blipFill>
        <p:spPr>
          <a:xfrm>
            <a:off x="5032653" y="2097643"/>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59363" y="5113199"/>
            <a:ext cx="296942" cy="371118"/>
          </a:xfrm>
          <a:prstGeom prst="rect">
            <a:avLst/>
          </a:prstGeom>
        </p:spPr>
      </p:pic>
      <p:sp>
        <p:nvSpPr>
          <p:cNvPr id="19" name="Text 9"/>
          <p:cNvSpPr/>
          <p:nvPr/>
        </p:nvSpPr>
        <p:spPr>
          <a:xfrm>
            <a:off x="793790" y="688586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business environment is dynamic. Stakeholder analysis must be revisited regularly to maintain alignment as priorities evolve and new stakeholders emerge throughout the project lifecycle.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2681" y="581144"/>
            <a:ext cx="7691438" cy="1134904"/>
          </a:xfrm>
          <a:prstGeom prst="rect">
            <a:avLst/>
          </a:prstGeom>
          <a:noFill/>
          <a:ln/>
        </p:spPr>
        <p:txBody>
          <a:bodyPr wrap="square" lIns="0" tIns="0" rIns="0" bIns="0" rtlCol="0" anchor="t"/>
          <a:lstStyle/>
          <a:p>
            <a:pPr marL="0" indent="0" algn="l">
              <a:lnSpc>
                <a:spcPts val="4450"/>
              </a:lnSpc>
              <a:buNone/>
            </a:pPr>
            <a:r>
              <a:rPr lang="en-US" sz="3550" dirty="0">
                <a:solidFill>
                  <a:srgbClr val="161613"/>
                </a:solidFill>
                <a:latin typeface="DM Sans Medium" pitchFamily="34" charset="0"/>
                <a:ea typeface="DM Sans Medium" pitchFamily="34" charset="-122"/>
                <a:cs typeface="DM Sans Medium" pitchFamily="34" charset="-120"/>
              </a:rPr>
              <a:t>Solution: Continuous Stakeholder Management Framework</a:t>
            </a:r>
            <a:endParaRPr lang="en-US" sz="3550" dirty="0"/>
          </a:p>
        </p:txBody>
      </p:sp>
      <p:sp>
        <p:nvSpPr>
          <p:cNvPr id="4" name="Shape 1"/>
          <p:cNvSpPr/>
          <p:nvPr/>
        </p:nvSpPr>
        <p:spPr>
          <a:xfrm>
            <a:off x="6212681" y="1988344"/>
            <a:ext cx="3754874" cy="2201347"/>
          </a:xfrm>
          <a:prstGeom prst="roundRect">
            <a:avLst>
              <a:gd name="adj" fmla="val 1237"/>
            </a:avLst>
          </a:prstGeom>
          <a:solidFill>
            <a:srgbClr val="EDEBE3"/>
          </a:solidFill>
          <a:ln/>
        </p:spPr>
        <p:txBody>
          <a:bodyPr/>
          <a:lstStyle/>
          <a:p>
            <a:endParaRPr lang="en-US"/>
          </a:p>
        </p:txBody>
      </p:sp>
      <p:sp>
        <p:nvSpPr>
          <p:cNvPr id="5" name="Text 2"/>
          <p:cNvSpPr/>
          <p:nvPr/>
        </p:nvSpPr>
        <p:spPr>
          <a:xfrm>
            <a:off x="6394252" y="2169914"/>
            <a:ext cx="3391733" cy="567214"/>
          </a:xfrm>
          <a:prstGeom prst="rect">
            <a:avLst/>
          </a:prstGeom>
          <a:noFill/>
          <a:ln/>
        </p:spPr>
        <p:txBody>
          <a:bodyPr wrap="squar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Quarterly Stakeholder Reassessment</a:t>
            </a:r>
            <a:endParaRPr lang="en-US" sz="1750" dirty="0"/>
          </a:p>
        </p:txBody>
      </p:sp>
      <p:sp>
        <p:nvSpPr>
          <p:cNvPr id="6" name="Text 3"/>
          <p:cNvSpPr/>
          <p:nvPr/>
        </p:nvSpPr>
        <p:spPr>
          <a:xfrm>
            <a:off x="6394252" y="2846070"/>
            <a:ext cx="339173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Formally review and update your stakeholder analysis each quarter, adjusting engagement plans as needed.</a:t>
            </a:r>
            <a:endParaRPr lang="en-US" sz="1400" dirty="0"/>
          </a:p>
        </p:txBody>
      </p:sp>
      <p:sp>
        <p:nvSpPr>
          <p:cNvPr id="7" name="Shape 4"/>
          <p:cNvSpPr/>
          <p:nvPr/>
        </p:nvSpPr>
        <p:spPr>
          <a:xfrm>
            <a:off x="10149126" y="1988344"/>
            <a:ext cx="3754993" cy="2201347"/>
          </a:xfrm>
          <a:prstGeom prst="roundRect">
            <a:avLst>
              <a:gd name="adj" fmla="val 1237"/>
            </a:avLst>
          </a:prstGeom>
          <a:solidFill>
            <a:srgbClr val="EDEBE3"/>
          </a:solidFill>
          <a:ln/>
        </p:spPr>
        <p:txBody>
          <a:bodyPr/>
          <a:lstStyle/>
          <a:p>
            <a:endParaRPr lang="en-US"/>
          </a:p>
        </p:txBody>
      </p:sp>
      <p:sp>
        <p:nvSpPr>
          <p:cNvPr id="8" name="Text 5"/>
          <p:cNvSpPr/>
          <p:nvPr/>
        </p:nvSpPr>
        <p:spPr>
          <a:xfrm>
            <a:off x="10330696" y="2169914"/>
            <a:ext cx="2429470" cy="283607"/>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Trigger-Based Reviews</a:t>
            </a:r>
            <a:endParaRPr lang="en-US" sz="1750" dirty="0"/>
          </a:p>
        </p:txBody>
      </p:sp>
      <p:sp>
        <p:nvSpPr>
          <p:cNvPr id="9" name="Text 6"/>
          <p:cNvSpPr/>
          <p:nvPr/>
        </p:nvSpPr>
        <p:spPr>
          <a:xfrm>
            <a:off x="10330696" y="2562463"/>
            <a:ext cx="339185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Automatically reassess when major organizational changes occur, key stakeholders leave, or business strategy shifts.</a:t>
            </a:r>
            <a:endParaRPr lang="en-US" sz="1400" dirty="0"/>
          </a:p>
        </p:txBody>
      </p:sp>
      <p:sp>
        <p:nvSpPr>
          <p:cNvPr id="10" name="Shape 7"/>
          <p:cNvSpPr/>
          <p:nvPr/>
        </p:nvSpPr>
        <p:spPr>
          <a:xfrm>
            <a:off x="6212681" y="4371261"/>
            <a:ext cx="3754874" cy="2201347"/>
          </a:xfrm>
          <a:prstGeom prst="roundRect">
            <a:avLst>
              <a:gd name="adj" fmla="val 1237"/>
            </a:avLst>
          </a:prstGeom>
          <a:solidFill>
            <a:srgbClr val="EDEBE3"/>
          </a:solidFill>
          <a:ln/>
        </p:spPr>
        <p:txBody>
          <a:bodyPr/>
          <a:lstStyle/>
          <a:p>
            <a:endParaRPr lang="en-US"/>
          </a:p>
        </p:txBody>
      </p:sp>
      <p:sp>
        <p:nvSpPr>
          <p:cNvPr id="11" name="Text 8"/>
          <p:cNvSpPr/>
          <p:nvPr/>
        </p:nvSpPr>
        <p:spPr>
          <a:xfrm>
            <a:off x="6394252" y="4552831"/>
            <a:ext cx="3090148" cy="283607"/>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Stakeholder Feedback Loops</a:t>
            </a:r>
            <a:endParaRPr lang="en-US" sz="1750" dirty="0"/>
          </a:p>
        </p:txBody>
      </p:sp>
      <p:sp>
        <p:nvSpPr>
          <p:cNvPr id="12" name="Text 9"/>
          <p:cNvSpPr/>
          <p:nvPr/>
        </p:nvSpPr>
        <p:spPr>
          <a:xfrm>
            <a:off x="6394252" y="4945380"/>
            <a:ext cx="339173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Create mechanisms for stakeholders to provide feedback on how well their needs are being met throughout the project.</a:t>
            </a:r>
            <a:endParaRPr lang="en-US" sz="1400" dirty="0"/>
          </a:p>
        </p:txBody>
      </p:sp>
      <p:sp>
        <p:nvSpPr>
          <p:cNvPr id="13" name="Shape 10"/>
          <p:cNvSpPr/>
          <p:nvPr/>
        </p:nvSpPr>
        <p:spPr>
          <a:xfrm>
            <a:off x="10149126" y="4371261"/>
            <a:ext cx="3754993" cy="2201347"/>
          </a:xfrm>
          <a:prstGeom prst="roundRect">
            <a:avLst>
              <a:gd name="adj" fmla="val 1237"/>
            </a:avLst>
          </a:prstGeom>
          <a:solidFill>
            <a:srgbClr val="EDEBE3"/>
          </a:solidFill>
          <a:ln/>
        </p:spPr>
        <p:txBody>
          <a:bodyPr/>
          <a:lstStyle/>
          <a:p>
            <a:endParaRPr lang="en-US"/>
          </a:p>
        </p:txBody>
      </p:sp>
      <p:sp>
        <p:nvSpPr>
          <p:cNvPr id="14" name="Text 11"/>
          <p:cNvSpPr/>
          <p:nvPr/>
        </p:nvSpPr>
        <p:spPr>
          <a:xfrm>
            <a:off x="10330696" y="4552831"/>
            <a:ext cx="3391853" cy="567214"/>
          </a:xfrm>
          <a:prstGeom prst="rect">
            <a:avLst/>
          </a:prstGeom>
          <a:noFill/>
          <a:ln/>
        </p:spPr>
        <p:txBody>
          <a:bodyPr wrap="squar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Engagement Effectiveness Metrics</a:t>
            </a:r>
            <a:endParaRPr lang="en-US" sz="1750" dirty="0"/>
          </a:p>
        </p:txBody>
      </p:sp>
      <p:sp>
        <p:nvSpPr>
          <p:cNvPr id="15" name="Text 12"/>
          <p:cNvSpPr/>
          <p:nvPr/>
        </p:nvSpPr>
        <p:spPr>
          <a:xfrm>
            <a:off x="10330696" y="5228987"/>
            <a:ext cx="3391853" cy="116205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Track metrics like response rates, meeting attendance, and decision turnaround times to gauge engagement quality.</a:t>
            </a:r>
            <a:endParaRPr lang="en-US" sz="1400" dirty="0"/>
          </a:p>
        </p:txBody>
      </p:sp>
      <p:sp>
        <p:nvSpPr>
          <p:cNvPr id="16" name="Text 13"/>
          <p:cNvSpPr/>
          <p:nvPr/>
        </p:nvSpPr>
        <p:spPr>
          <a:xfrm>
            <a:off x="6212681" y="6776799"/>
            <a:ext cx="7691438" cy="871538"/>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Implement a stakeholder management tool that integrates with your project management system, making continuous engagement part of your standard workflow rather than a separate activity.</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85813" y="540187"/>
            <a:ext cx="11984355" cy="491133"/>
          </a:xfrm>
          <a:prstGeom prst="rect">
            <a:avLst/>
          </a:prstGeom>
          <a:noFill/>
          <a:ln/>
        </p:spPr>
        <p:txBody>
          <a:bodyPr wrap="none" lIns="0" tIns="0" rIns="0" bIns="0" rtlCol="0" anchor="t"/>
          <a:lstStyle/>
          <a:p>
            <a:pPr marL="0" indent="0" algn="l">
              <a:lnSpc>
                <a:spcPts val="3850"/>
              </a:lnSpc>
              <a:buNone/>
            </a:pPr>
            <a:r>
              <a:rPr lang="en-US" sz="3050" dirty="0">
                <a:solidFill>
                  <a:srgbClr val="161613"/>
                </a:solidFill>
                <a:latin typeface="DM Sans Medium" pitchFamily="34" charset="0"/>
                <a:ea typeface="DM Sans Medium" pitchFamily="34" charset="-122"/>
                <a:cs typeface="DM Sans Medium" pitchFamily="34" charset="-120"/>
              </a:rPr>
              <a:t>Key Takeaways: Elevating Your Stakeholder Management Practice</a:t>
            </a:r>
            <a:endParaRPr lang="en-US" sz="3050" dirty="0"/>
          </a:p>
        </p:txBody>
      </p:sp>
      <p:sp>
        <p:nvSpPr>
          <p:cNvPr id="3" name="Text 1"/>
          <p:cNvSpPr/>
          <p:nvPr/>
        </p:nvSpPr>
        <p:spPr>
          <a:xfrm>
            <a:off x="785813" y="1522452"/>
            <a:ext cx="4189214" cy="648295"/>
          </a:xfrm>
          <a:prstGeom prst="rect">
            <a:avLst/>
          </a:prstGeom>
          <a:noFill/>
          <a:ln/>
        </p:spPr>
        <p:txBody>
          <a:bodyPr wrap="none" lIns="0" tIns="0" rIns="0" bIns="0" rtlCol="0" anchor="t"/>
          <a:lstStyle/>
          <a:p>
            <a:pPr marL="0" indent="0" algn="ctr">
              <a:lnSpc>
                <a:spcPts val="5100"/>
              </a:lnSpc>
              <a:buNone/>
            </a:pPr>
            <a:r>
              <a:rPr lang="en-US" sz="5100" dirty="0">
                <a:solidFill>
                  <a:srgbClr val="161613"/>
                </a:solidFill>
                <a:latin typeface="DM Sans Medium" pitchFamily="34" charset="0"/>
                <a:ea typeface="DM Sans Medium" pitchFamily="34" charset="-122"/>
                <a:cs typeface="DM Sans Medium" pitchFamily="34" charset="-120"/>
              </a:rPr>
              <a:t>72%</a:t>
            </a:r>
            <a:endParaRPr lang="en-US" sz="5100" dirty="0"/>
          </a:p>
        </p:txBody>
      </p:sp>
      <p:sp>
        <p:nvSpPr>
          <p:cNvPr id="4" name="Text 2"/>
          <p:cNvSpPr/>
          <p:nvPr/>
        </p:nvSpPr>
        <p:spPr>
          <a:xfrm>
            <a:off x="1652468" y="2416254"/>
            <a:ext cx="2455902" cy="306943"/>
          </a:xfrm>
          <a:prstGeom prst="rect">
            <a:avLst/>
          </a:prstGeom>
          <a:noFill/>
          <a:ln/>
        </p:spPr>
        <p:txBody>
          <a:bodyPr wrap="none" lIns="0" tIns="0" rIns="0" bIns="0" rtlCol="0" anchor="t"/>
          <a:lstStyle/>
          <a:p>
            <a:pPr marL="0" indent="0" algn="ctr">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Project Success Rate</a:t>
            </a:r>
            <a:endParaRPr lang="en-US" sz="1900" dirty="0"/>
          </a:p>
        </p:txBody>
      </p:sp>
      <p:sp>
        <p:nvSpPr>
          <p:cNvPr id="5" name="Text 3"/>
          <p:cNvSpPr/>
          <p:nvPr/>
        </p:nvSpPr>
        <p:spPr>
          <a:xfrm>
            <a:off x="785813" y="2841069"/>
            <a:ext cx="4189214" cy="942975"/>
          </a:xfrm>
          <a:prstGeom prst="rect">
            <a:avLst/>
          </a:prstGeom>
          <a:noFill/>
          <a:ln/>
        </p:spPr>
        <p:txBody>
          <a:bodyPr wrap="square" lIns="0" tIns="0" rIns="0" bIns="0" rtlCol="0" anchor="t"/>
          <a:lstStyle/>
          <a:p>
            <a:pPr marL="0" indent="0" algn="ctr">
              <a:lnSpc>
                <a:spcPts val="2450"/>
              </a:lnSpc>
              <a:buNone/>
            </a:pPr>
            <a:r>
              <a:rPr lang="en-US" sz="1500" dirty="0">
                <a:solidFill>
                  <a:srgbClr val="161613"/>
                </a:solidFill>
                <a:latin typeface="Inter" pitchFamily="34" charset="0"/>
                <a:ea typeface="Inter" pitchFamily="34" charset="-122"/>
                <a:cs typeface="Inter" pitchFamily="34" charset="-120"/>
              </a:rPr>
              <a:t>Projects with effective stakeholder management achieve objectives at this rate compared to 45% for those without it.</a:t>
            </a:r>
            <a:endParaRPr lang="en-US" sz="1500" dirty="0"/>
          </a:p>
        </p:txBody>
      </p:sp>
      <p:sp>
        <p:nvSpPr>
          <p:cNvPr id="6" name="Text 4"/>
          <p:cNvSpPr/>
          <p:nvPr/>
        </p:nvSpPr>
        <p:spPr>
          <a:xfrm>
            <a:off x="5220533" y="1522452"/>
            <a:ext cx="4189214" cy="648295"/>
          </a:xfrm>
          <a:prstGeom prst="rect">
            <a:avLst/>
          </a:prstGeom>
          <a:noFill/>
          <a:ln/>
        </p:spPr>
        <p:txBody>
          <a:bodyPr wrap="none" lIns="0" tIns="0" rIns="0" bIns="0" rtlCol="0" anchor="t"/>
          <a:lstStyle/>
          <a:p>
            <a:pPr marL="0" indent="0" algn="ctr">
              <a:lnSpc>
                <a:spcPts val="5100"/>
              </a:lnSpc>
              <a:buNone/>
            </a:pPr>
            <a:r>
              <a:rPr lang="en-US" sz="5100" dirty="0">
                <a:solidFill>
                  <a:srgbClr val="161613"/>
                </a:solidFill>
                <a:latin typeface="DM Sans Medium" pitchFamily="34" charset="0"/>
                <a:ea typeface="DM Sans Medium" pitchFamily="34" charset="-122"/>
                <a:cs typeface="DM Sans Medium" pitchFamily="34" charset="-120"/>
              </a:rPr>
              <a:t>5</a:t>
            </a:r>
            <a:endParaRPr lang="en-US" sz="5100" dirty="0"/>
          </a:p>
        </p:txBody>
      </p:sp>
      <p:sp>
        <p:nvSpPr>
          <p:cNvPr id="7" name="Text 5"/>
          <p:cNvSpPr/>
          <p:nvPr/>
        </p:nvSpPr>
        <p:spPr>
          <a:xfrm>
            <a:off x="6087189" y="2416254"/>
            <a:ext cx="2455902" cy="306943"/>
          </a:xfrm>
          <a:prstGeom prst="rect">
            <a:avLst/>
          </a:prstGeom>
          <a:noFill/>
          <a:ln/>
        </p:spPr>
        <p:txBody>
          <a:bodyPr wrap="none" lIns="0" tIns="0" rIns="0" bIns="0" rtlCol="0" anchor="t"/>
          <a:lstStyle/>
          <a:p>
            <a:pPr marL="0" indent="0" algn="ctr">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Critical Mistakes</a:t>
            </a:r>
            <a:endParaRPr lang="en-US" sz="1900" dirty="0"/>
          </a:p>
        </p:txBody>
      </p:sp>
      <p:sp>
        <p:nvSpPr>
          <p:cNvPr id="8" name="Text 6"/>
          <p:cNvSpPr/>
          <p:nvPr/>
        </p:nvSpPr>
        <p:spPr>
          <a:xfrm>
            <a:off x="5220533" y="2841069"/>
            <a:ext cx="4189214" cy="942975"/>
          </a:xfrm>
          <a:prstGeom prst="rect">
            <a:avLst/>
          </a:prstGeom>
          <a:noFill/>
          <a:ln/>
        </p:spPr>
        <p:txBody>
          <a:bodyPr wrap="square" lIns="0" tIns="0" rIns="0" bIns="0" rtlCol="0" anchor="t"/>
          <a:lstStyle/>
          <a:p>
            <a:pPr marL="0" indent="0" algn="ctr">
              <a:lnSpc>
                <a:spcPts val="2450"/>
              </a:lnSpc>
              <a:buNone/>
            </a:pPr>
            <a:r>
              <a:rPr lang="en-US" sz="1500" dirty="0">
                <a:solidFill>
                  <a:srgbClr val="161613"/>
                </a:solidFill>
                <a:latin typeface="Inter" pitchFamily="34" charset="0"/>
                <a:ea typeface="Inter" pitchFamily="34" charset="-122"/>
                <a:cs typeface="Inter" pitchFamily="34" charset="-120"/>
              </a:rPr>
              <a:t>Avoiding these common pitfalls can dramatically improve your stakeholder relationships and project outcomes.</a:t>
            </a:r>
            <a:endParaRPr lang="en-US" sz="1500" dirty="0"/>
          </a:p>
        </p:txBody>
      </p:sp>
      <p:sp>
        <p:nvSpPr>
          <p:cNvPr id="9" name="Text 7"/>
          <p:cNvSpPr/>
          <p:nvPr/>
        </p:nvSpPr>
        <p:spPr>
          <a:xfrm>
            <a:off x="9655254" y="1522452"/>
            <a:ext cx="4189214" cy="648295"/>
          </a:xfrm>
          <a:prstGeom prst="rect">
            <a:avLst/>
          </a:prstGeom>
          <a:noFill/>
          <a:ln/>
        </p:spPr>
        <p:txBody>
          <a:bodyPr wrap="none" lIns="0" tIns="0" rIns="0" bIns="0" rtlCol="0" anchor="t"/>
          <a:lstStyle/>
          <a:p>
            <a:pPr marL="0" indent="0" algn="ctr">
              <a:lnSpc>
                <a:spcPts val="5100"/>
              </a:lnSpc>
              <a:buNone/>
            </a:pPr>
            <a:r>
              <a:rPr lang="en-US" sz="5100" dirty="0">
                <a:solidFill>
                  <a:srgbClr val="161613"/>
                </a:solidFill>
                <a:latin typeface="DM Sans Medium" pitchFamily="34" charset="0"/>
                <a:ea typeface="DM Sans Medium" pitchFamily="34" charset="-122"/>
                <a:cs typeface="DM Sans Medium" pitchFamily="34" charset="-120"/>
              </a:rPr>
              <a:t>3x</a:t>
            </a:r>
            <a:endParaRPr lang="en-US" sz="5100" dirty="0"/>
          </a:p>
        </p:txBody>
      </p:sp>
      <p:sp>
        <p:nvSpPr>
          <p:cNvPr id="10" name="Text 8"/>
          <p:cNvSpPr/>
          <p:nvPr/>
        </p:nvSpPr>
        <p:spPr>
          <a:xfrm>
            <a:off x="10521910" y="2416254"/>
            <a:ext cx="2455902" cy="306943"/>
          </a:xfrm>
          <a:prstGeom prst="rect">
            <a:avLst/>
          </a:prstGeom>
          <a:noFill/>
          <a:ln/>
        </p:spPr>
        <p:txBody>
          <a:bodyPr wrap="none" lIns="0" tIns="0" rIns="0" bIns="0" rtlCol="0" anchor="t"/>
          <a:lstStyle/>
          <a:p>
            <a:pPr marL="0" indent="0" algn="ctr">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ROI Impact</a:t>
            </a:r>
            <a:endParaRPr lang="en-US" sz="1900" dirty="0"/>
          </a:p>
        </p:txBody>
      </p:sp>
      <p:sp>
        <p:nvSpPr>
          <p:cNvPr id="11" name="Text 9"/>
          <p:cNvSpPr/>
          <p:nvPr/>
        </p:nvSpPr>
        <p:spPr>
          <a:xfrm>
            <a:off x="9655254" y="2841069"/>
            <a:ext cx="4189214" cy="1257300"/>
          </a:xfrm>
          <a:prstGeom prst="rect">
            <a:avLst/>
          </a:prstGeom>
          <a:noFill/>
          <a:ln/>
        </p:spPr>
        <p:txBody>
          <a:bodyPr wrap="square" lIns="0" tIns="0" rIns="0" bIns="0" rtlCol="0" anchor="t"/>
          <a:lstStyle/>
          <a:p>
            <a:pPr marL="0" indent="0" algn="ctr">
              <a:lnSpc>
                <a:spcPts val="2450"/>
              </a:lnSpc>
              <a:buNone/>
            </a:pPr>
            <a:r>
              <a:rPr lang="en-US" sz="1500" dirty="0">
                <a:solidFill>
                  <a:srgbClr val="161613"/>
                </a:solidFill>
                <a:latin typeface="Inter" pitchFamily="34" charset="0"/>
                <a:ea typeface="Inter" pitchFamily="34" charset="-122"/>
                <a:cs typeface="Inter" pitchFamily="34" charset="-120"/>
              </a:rPr>
              <a:t>The return on time invested in stakeholder management typically exceeds three times the effort in reduced rework and faster decisions.</a:t>
            </a:r>
            <a:endParaRPr lang="en-US" sz="1500" dirty="0"/>
          </a:p>
        </p:txBody>
      </p:sp>
      <p:sp>
        <p:nvSpPr>
          <p:cNvPr id="12" name="Text 10"/>
          <p:cNvSpPr/>
          <p:nvPr/>
        </p:nvSpPr>
        <p:spPr>
          <a:xfrm>
            <a:off x="785813" y="4393049"/>
            <a:ext cx="2455902" cy="30694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Your Next Steps:</a:t>
            </a:r>
            <a:endParaRPr lang="en-US" sz="1900" dirty="0"/>
          </a:p>
        </p:txBody>
      </p:sp>
      <p:sp>
        <p:nvSpPr>
          <p:cNvPr id="13" name="Text 11"/>
          <p:cNvSpPr/>
          <p:nvPr/>
        </p:nvSpPr>
        <p:spPr>
          <a:xfrm>
            <a:off x="785813" y="4994672"/>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a:pPr>
            <a:r>
              <a:rPr lang="en-US" sz="1500" dirty="0">
                <a:solidFill>
                  <a:srgbClr val="161613"/>
                </a:solidFill>
                <a:latin typeface="Inter" pitchFamily="34" charset="0"/>
                <a:ea typeface="Inter" pitchFamily="34" charset="-122"/>
                <a:cs typeface="Inter" pitchFamily="34" charset="-120"/>
              </a:rPr>
              <a:t>Conduct a comprehensive stakeholder analysis for your current project</a:t>
            </a:r>
            <a:endParaRPr lang="en-US" sz="1500" dirty="0"/>
          </a:p>
        </p:txBody>
      </p:sp>
      <p:sp>
        <p:nvSpPr>
          <p:cNvPr id="14" name="Text 12"/>
          <p:cNvSpPr/>
          <p:nvPr/>
        </p:nvSpPr>
        <p:spPr>
          <a:xfrm>
            <a:off x="785813" y="5377696"/>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2"/>
            </a:pPr>
            <a:r>
              <a:rPr lang="en-US" sz="1500" dirty="0">
                <a:solidFill>
                  <a:srgbClr val="161613"/>
                </a:solidFill>
                <a:latin typeface="Inter" pitchFamily="34" charset="0"/>
                <a:ea typeface="Inter" pitchFamily="34" charset="-122"/>
                <a:cs typeface="Inter" pitchFamily="34" charset="-120"/>
              </a:rPr>
              <a:t>Develop tailored communication plans for each stakeholder group</a:t>
            </a:r>
            <a:endParaRPr lang="en-US" sz="1500" dirty="0"/>
          </a:p>
        </p:txBody>
      </p:sp>
      <p:sp>
        <p:nvSpPr>
          <p:cNvPr id="15" name="Text 13"/>
          <p:cNvSpPr/>
          <p:nvPr/>
        </p:nvSpPr>
        <p:spPr>
          <a:xfrm>
            <a:off x="785813" y="5760720"/>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3"/>
            </a:pPr>
            <a:r>
              <a:rPr lang="en-US" sz="1500" dirty="0">
                <a:solidFill>
                  <a:srgbClr val="161613"/>
                </a:solidFill>
                <a:latin typeface="Inter" pitchFamily="34" charset="0"/>
                <a:ea typeface="Inter" pitchFamily="34" charset="-122"/>
                <a:cs typeface="Inter" pitchFamily="34" charset="-120"/>
              </a:rPr>
              <a:t>Schedule one-on-one check-ins with high-influence stakeholders</a:t>
            </a:r>
            <a:endParaRPr lang="en-US" sz="1500" dirty="0"/>
          </a:p>
        </p:txBody>
      </p:sp>
      <p:sp>
        <p:nvSpPr>
          <p:cNvPr id="16" name="Text 14"/>
          <p:cNvSpPr/>
          <p:nvPr/>
        </p:nvSpPr>
        <p:spPr>
          <a:xfrm>
            <a:off x="785813" y="6143744"/>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4"/>
            </a:pPr>
            <a:r>
              <a:rPr lang="en-US" sz="1500" dirty="0">
                <a:solidFill>
                  <a:srgbClr val="161613"/>
                </a:solidFill>
                <a:latin typeface="Inter" pitchFamily="34" charset="0"/>
                <a:ea typeface="Inter" pitchFamily="34" charset="-122"/>
                <a:cs typeface="Inter" pitchFamily="34" charset="-120"/>
              </a:rPr>
              <a:t>Create a system for tracking and celebrating project progress</a:t>
            </a:r>
            <a:endParaRPr lang="en-US" sz="1500" dirty="0"/>
          </a:p>
        </p:txBody>
      </p:sp>
      <p:sp>
        <p:nvSpPr>
          <p:cNvPr id="17" name="Text 15"/>
          <p:cNvSpPr/>
          <p:nvPr/>
        </p:nvSpPr>
        <p:spPr>
          <a:xfrm>
            <a:off x="785813" y="6526768"/>
            <a:ext cx="13058775" cy="314325"/>
          </a:xfrm>
          <a:prstGeom prst="rect">
            <a:avLst/>
          </a:prstGeom>
          <a:noFill/>
          <a:ln/>
        </p:spPr>
        <p:txBody>
          <a:bodyPr wrap="none" lIns="0" tIns="0" rIns="0" bIns="0" rtlCol="0" anchor="t"/>
          <a:lstStyle/>
          <a:p>
            <a:pPr marL="342900" indent="-342900" algn="l">
              <a:lnSpc>
                <a:spcPts val="2450"/>
              </a:lnSpc>
              <a:buSzPct val="100000"/>
              <a:buFont typeface="+mj-lt"/>
              <a:buAutoNum type="arabicPeriod" startAt="5"/>
            </a:pPr>
            <a:r>
              <a:rPr lang="en-US" sz="1500" dirty="0">
                <a:solidFill>
                  <a:srgbClr val="161613"/>
                </a:solidFill>
                <a:latin typeface="Inter" pitchFamily="34" charset="0"/>
                <a:ea typeface="Inter" pitchFamily="34" charset="-122"/>
                <a:cs typeface="Inter" pitchFamily="34" charset="-120"/>
              </a:rPr>
              <a:t>Implement quarterly stakeholder reassessment practices</a:t>
            </a:r>
            <a:endParaRPr lang="en-US" sz="1500" dirty="0"/>
          </a:p>
        </p:txBody>
      </p:sp>
      <p:sp>
        <p:nvSpPr>
          <p:cNvPr id="18" name="Text 16"/>
          <p:cNvSpPr/>
          <p:nvPr/>
        </p:nvSpPr>
        <p:spPr>
          <a:xfrm>
            <a:off x="785813" y="7062073"/>
            <a:ext cx="13058775" cy="628650"/>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Remember: Stakeholder management isn't about avoiding conflict—it's about building trust, alignment, and partnership that powers project success.</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838444"/>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Agenda</a:t>
            </a:r>
            <a:endParaRPr lang="en-US" sz="3900" dirty="0"/>
          </a:p>
        </p:txBody>
      </p:sp>
      <p:sp>
        <p:nvSpPr>
          <p:cNvPr id="3" name="Text 1"/>
          <p:cNvSpPr/>
          <p:nvPr/>
        </p:nvSpPr>
        <p:spPr>
          <a:xfrm>
            <a:off x="793790" y="285535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01</a:t>
            </a:r>
            <a:endParaRPr lang="en-US" sz="1550" dirty="0"/>
          </a:p>
        </p:txBody>
      </p:sp>
      <p:sp>
        <p:nvSpPr>
          <p:cNvPr id="4" name="Shape 2"/>
          <p:cNvSpPr/>
          <p:nvPr/>
        </p:nvSpPr>
        <p:spPr>
          <a:xfrm>
            <a:off x="793790" y="3169682"/>
            <a:ext cx="4215289" cy="22860"/>
          </a:xfrm>
          <a:prstGeom prst="rect">
            <a:avLst/>
          </a:prstGeom>
          <a:solidFill>
            <a:srgbClr val="28282F"/>
          </a:solidFill>
          <a:ln/>
        </p:spPr>
        <p:txBody>
          <a:bodyPr/>
          <a:lstStyle/>
          <a:p>
            <a:endParaRPr lang="en-US"/>
          </a:p>
        </p:txBody>
      </p:sp>
      <p:sp>
        <p:nvSpPr>
          <p:cNvPr id="5" name="Text 3"/>
          <p:cNvSpPr/>
          <p:nvPr/>
        </p:nvSpPr>
        <p:spPr>
          <a:xfrm>
            <a:off x="793790" y="3314581"/>
            <a:ext cx="4215289" cy="620316"/>
          </a:xfrm>
          <a:prstGeom prst="rect">
            <a:avLst/>
          </a:prstGeom>
          <a:noFill/>
          <a:ln/>
        </p:spPr>
        <p:txBody>
          <a:bodyPr wrap="squar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Understanding Stakeholder Management</a:t>
            </a:r>
            <a:endParaRPr lang="en-US" sz="1950" dirty="0"/>
          </a:p>
        </p:txBody>
      </p:sp>
      <p:sp>
        <p:nvSpPr>
          <p:cNvPr id="6" name="Text 4"/>
          <p:cNvSpPr/>
          <p:nvPr/>
        </p:nvSpPr>
        <p:spPr>
          <a:xfrm>
            <a:off x="793790" y="4053959"/>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foundation of project success and why it matters</a:t>
            </a:r>
            <a:endParaRPr lang="en-US" sz="1550" dirty="0"/>
          </a:p>
        </p:txBody>
      </p:sp>
      <p:sp>
        <p:nvSpPr>
          <p:cNvPr id="7" name="Text 5"/>
          <p:cNvSpPr/>
          <p:nvPr/>
        </p:nvSpPr>
        <p:spPr>
          <a:xfrm>
            <a:off x="5207437" y="285535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02</a:t>
            </a:r>
            <a:endParaRPr lang="en-US" sz="1550" dirty="0"/>
          </a:p>
        </p:txBody>
      </p:sp>
      <p:sp>
        <p:nvSpPr>
          <p:cNvPr id="8" name="Shape 6"/>
          <p:cNvSpPr/>
          <p:nvPr/>
        </p:nvSpPr>
        <p:spPr>
          <a:xfrm>
            <a:off x="5207437" y="3169682"/>
            <a:ext cx="4215408" cy="22860"/>
          </a:xfrm>
          <a:prstGeom prst="rect">
            <a:avLst/>
          </a:prstGeom>
          <a:solidFill>
            <a:srgbClr val="28282F"/>
          </a:solidFill>
          <a:ln/>
        </p:spPr>
        <p:txBody>
          <a:bodyPr/>
          <a:lstStyle/>
          <a:p>
            <a:endParaRPr lang="en-US"/>
          </a:p>
        </p:txBody>
      </p:sp>
      <p:sp>
        <p:nvSpPr>
          <p:cNvPr id="9" name="Text 7"/>
          <p:cNvSpPr/>
          <p:nvPr/>
        </p:nvSpPr>
        <p:spPr>
          <a:xfrm>
            <a:off x="5207437" y="3314581"/>
            <a:ext cx="264033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5 Critical Mistakes</a:t>
            </a:r>
            <a:endParaRPr lang="en-US" sz="1950" dirty="0"/>
          </a:p>
        </p:txBody>
      </p:sp>
      <p:sp>
        <p:nvSpPr>
          <p:cNvPr id="10" name="Text 8"/>
          <p:cNvSpPr/>
          <p:nvPr/>
        </p:nvSpPr>
        <p:spPr>
          <a:xfrm>
            <a:off x="5207437" y="3743801"/>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Common pitfalls that derail projects and damage relationships</a:t>
            </a:r>
            <a:endParaRPr lang="en-US" sz="1550" dirty="0"/>
          </a:p>
        </p:txBody>
      </p:sp>
      <p:sp>
        <p:nvSpPr>
          <p:cNvPr id="11" name="Text 9"/>
          <p:cNvSpPr/>
          <p:nvPr/>
        </p:nvSpPr>
        <p:spPr>
          <a:xfrm>
            <a:off x="9621203" y="285535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03</a:t>
            </a:r>
            <a:endParaRPr lang="en-US" sz="1550" dirty="0"/>
          </a:p>
        </p:txBody>
      </p:sp>
      <p:sp>
        <p:nvSpPr>
          <p:cNvPr id="12" name="Shape 10"/>
          <p:cNvSpPr/>
          <p:nvPr/>
        </p:nvSpPr>
        <p:spPr>
          <a:xfrm>
            <a:off x="9621203" y="3169682"/>
            <a:ext cx="4215289" cy="22860"/>
          </a:xfrm>
          <a:prstGeom prst="rect">
            <a:avLst/>
          </a:prstGeom>
          <a:solidFill>
            <a:srgbClr val="28282F"/>
          </a:solidFill>
          <a:ln/>
        </p:spPr>
        <p:txBody>
          <a:bodyPr/>
          <a:lstStyle/>
          <a:p>
            <a:endParaRPr lang="en-US"/>
          </a:p>
        </p:txBody>
      </p:sp>
      <p:sp>
        <p:nvSpPr>
          <p:cNvPr id="13" name="Text 11"/>
          <p:cNvSpPr/>
          <p:nvPr/>
        </p:nvSpPr>
        <p:spPr>
          <a:xfrm>
            <a:off x="9621203" y="331458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Practical Solutions</a:t>
            </a:r>
            <a:endParaRPr lang="en-US" sz="1950" dirty="0"/>
          </a:p>
        </p:txBody>
      </p:sp>
      <p:sp>
        <p:nvSpPr>
          <p:cNvPr id="14" name="Text 12"/>
          <p:cNvSpPr/>
          <p:nvPr/>
        </p:nvSpPr>
        <p:spPr>
          <a:xfrm>
            <a:off x="9621203" y="3743801"/>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Actionable strategies to overcome each mistake</a:t>
            </a:r>
            <a:endParaRPr lang="en-US" sz="1550" dirty="0"/>
          </a:p>
        </p:txBody>
      </p:sp>
      <p:sp>
        <p:nvSpPr>
          <p:cNvPr id="15" name="Text 13"/>
          <p:cNvSpPr/>
          <p:nvPr/>
        </p:nvSpPr>
        <p:spPr>
          <a:xfrm>
            <a:off x="793790" y="503622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04</a:t>
            </a:r>
            <a:endParaRPr lang="en-US" sz="1550" dirty="0"/>
          </a:p>
        </p:txBody>
      </p:sp>
      <p:sp>
        <p:nvSpPr>
          <p:cNvPr id="16" name="Shape 14"/>
          <p:cNvSpPr/>
          <p:nvPr/>
        </p:nvSpPr>
        <p:spPr>
          <a:xfrm>
            <a:off x="793790" y="5350550"/>
            <a:ext cx="6422112" cy="22860"/>
          </a:xfrm>
          <a:prstGeom prst="rect">
            <a:avLst/>
          </a:prstGeom>
          <a:solidFill>
            <a:srgbClr val="28282F"/>
          </a:solidFill>
          <a:ln/>
        </p:spPr>
        <p:txBody>
          <a:bodyPr/>
          <a:lstStyle/>
          <a:p>
            <a:endParaRPr lang="en-US"/>
          </a:p>
        </p:txBody>
      </p:sp>
      <p:sp>
        <p:nvSpPr>
          <p:cNvPr id="17" name="Text 15"/>
          <p:cNvSpPr/>
          <p:nvPr/>
        </p:nvSpPr>
        <p:spPr>
          <a:xfrm>
            <a:off x="793790" y="5495449"/>
            <a:ext cx="3210044"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Implementation Framework</a:t>
            </a:r>
            <a:endParaRPr lang="en-US" sz="1950" dirty="0"/>
          </a:p>
        </p:txBody>
      </p:sp>
      <p:sp>
        <p:nvSpPr>
          <p:cNvPr id="18" name="Text 16"/>
          <p:cNvSpPr/>
          <p:nvPr/>
        </p:nvSpPr>
        <p:spPr>
          <a:xfrm>
            <a:off x="793790" y="5924669"/>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How to integrate these practices into your project methodology</a:t>
            </a:r>
            <a:endParaRPr lang="en-US" sz="1550" dirty="0"/>
          </a:p>
        </p:txBody>
      </p:sp>
      <p:sp>
        <p:nvSpPr>
          <p:cNvPr id="19" name="Text 17"/>
          <p:cNvSpPr/>
          <p:nvPr/>
        </p:nvSpPr>
        <p:spPr>
          <a:xfrm>
            <a:off x="7414260" y="503622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05</a:t>
            </a:r>
            <a:endParaRPr lang="en-US" sz="1550" dirty="0"/>
          </a:p>
        </p:txBody>
      </p:sp>
      <p:sp>
        <p:nvSpPr>
          <p:cNvPr id="20" name="Shape 18"/>
          <p:cNvSpPr/>
          <p:nvPr/>
        </p:nvSpPr>
        <p:spPr>
          <a:xfrm>
            <a:off x="7414260" y="5350550"/>
            <a:ext cx="6422231" cy="22860"/>
          </a:xfrm>
          <a:prstGeom prst="rect">
            <a:avLst/>
          </a:prstGeom>
          <a:solidFill>
            <a:srgbClr val="28282F"/>
          </a:solidFill>
          <a:ln/>
        </p:spPr>
        <p:txBody>
          <a:bodyPr/>
          <a:lstStyle/>
          <a:p>
            <a:endParaRPr lang="en-US"/>
          </a:p>
        </p:txBody>
      </p:sp>
      <p:sp>
        <p:nvSpPr>
          <p:cNvPr id="21" name="Text 19"/>
          <p:cNvSpPr/>
          <p:nvPr/>
        </p:nvSpPr>
        <p:spPr>
          <a:xfrm>
            <a:off x="7414260" y="5495449"/>
            <a:ext cx="331791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Key Takeaways &amp; Next Steps</a:t>
            </a:r>
            <a:endParaRPr lang="en-US" sz="1950" dirty="0"/>
          </a:p>
        </p:txBody>
      </p:sp>
      <p:sp>
        <p:nvSpPr>
          <p:cNvPr id="22" name="Text 20"/>
          <p:cNvSpPr/>
          <p:nvPr/>
        </p:nvSpPr>
        <p:spPr>
          <a:xfrm>
            <a:off x="7414260" y="592466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Your action plan for stakeholder management excellence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00388"/>
            <a:ext cx="13042821" cy="1240155"/>
          </a:xfrm>
          <a:prstGeom prst="rect">
            <a:avLst/>
          </a:prstGeom>
          <a:noFill/>
          <a:ln/>
        </p:spPr>
        <p:txBody>
          <a:bodyPr wrap="square" lIns="0" tIns="0" rIns="0" bIns="0" rtlCol="0" anchor="t"/>
          <a:lstStyle/>
          <a:p>
            <a:pPr marL="0" indent="0" algn="l">
              <a:lnSpc>
                <a:spcPts val="4850"/>
              </a:lnSpc>
              <a:buNone/>
            </a:pPr>
            <a:r>
              <a:rPr lang="en-US" sz="3600" dirty="0">
                <a:solidFill>
                  <a:srgbClr val="161613"/>
                </a:solidFill>
                <a:latin typeface="DM Sans Medium" pitchFamily="34" charset="0"/>
                <a:ea typeface="DM Sans Medium" pitchFamily="34" charset="-122"/>
                <a:cs typeface="DM Sans Medium" pitchFamily="34" charset="-120"/>
              </a:rPr>
              <a:t>Why Stakeholder Management Makes or Breaks Projects</a:t>
            </a:r>
            <a:endParaRPr lang="en-US" sz="3600" dirty="0"/>
          </a:p>
        </p:txBody>
      </p:sp>
      <p:sp>
        <p:nvSpPr>
          <p:cNvPr id="3" name="Text 1"/>
          <p:cNvSpPr/>
          <p:nvPr/>
        </p:nvSpPr>
        <p:spPr>
          <a:xfrm>
            <a:off x="793790" y="2916793"/>
            <a:ext cx="871418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Stakeholder management directly impacts:</a:t>
            </a:r>
            <a:endParaRPr lang="en-US" sz="1550" dirty="0"/>
          </a:p>
        </p:txBody>
      </p:sp>
      <p:sp>
        <p:nvSpPr>
          <p:cNvPr id="4" name="Text 2"/>
          <p:cNvSpPr/>
          <p:nvPr/>
        </p:nvSpPr>
        <p:spPr>
          <a:xfrm>
            <a:off x="793790" y="3412927"/>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Resource allocation</a:t>
            </a:r>
            <a:r>
              <a:rPr lang="en-US" sz="1550" dirty="0">
                <a:solidFill>
                  <a:srgbClr val="161613"/>
                </a:solidFill>
                <a:latin typeface="Inter" pitchFamily="34" charset="0"/>
                <a:ea typeface="Inter" pitchFamily="34" charset="-122"/>
                <a:cs typeface="Inter" pitchFamily="34" charset="-120"/>
              </a:rPr>
              <a:t> - Supportive stakeholders advocate for your project's needs</a:t>
            </a:r>
            <a:endParaRPr lang="en-US" sz="1550" dirty="0"/>
          </a:p>
        </p:txBody>
      </p:sp>
      <p:sp>
        <p:nvSpPr>
          <p:cNvPr id="5" name="Text 3"/>
          <p:cNvSpPr/>
          <p:nvPr/>
        </p:nvSpPr>
        <p:spPr>
          <a:xfrm>
            <a:off x="793790" y="3799880"/>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Decision velocity</a:t>
            </a:r>
            <a:r>
              <a:rPr lang="en-US" sz="1550" dirty="0">
                <a:solidFill>
                  <a:srgbClr val="161613"/>
                </a:solidFill>
                <a:latin typeface="Inter" pitchFamily="34" charset="0"/>
                <a:ea typeface="Inter" pitchFamily="34" charset="-122"/>
                <a:cs typeface="Inter" pitchFamily="34" charset="-120"/>
              </a:rPr>
              <a:t> - Aligned stakeholders remove roadblocks faster</a:t>
            </a:r>
            <a:endParaRPr lang="en-US" sz="1550" dirty="0"/>
          </a:p>
        </p:txBody>
      </p:sp>
      <p:sp>
        <p:nvSpPr>
          <p:cNvPr id="6" name="Text 4"/>
          <p:cNvSpPr/>
          <p:nvPr/>
        </p:nvSpPr>
        <p:spPr>
          <a:xfrm>
            <a:off x="793790" y="4186833"/>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Project scope</a:t>
            </a:r>
            <a:r>
              <a:rPr lang="en-US" sz="1550" dirty="0">
                <a:solidFill>
                  <a:srgbClr val="161613"/>
                </a:solidFill>
                <a:latin typeface="Inter" pitchFamily="34" charset="0"/>
                <a:ea typeface="Inter" pitchFamily="34" charset="-122"/>
                <a:cs typeface="Inter" pitchFamily="34" charset="-120"/>
              </a:rPr>
              <a:t> - Engaged stakeholders provide clearer requirements</a:t>
            </a:r>
            <a:endParaRPr lang="en-US" sz="1550" dirty="0"/>
          </a:p>
        </p:txBody>
      </p:sp>
      <p:sp>
        <p:nvSpPr>
          <p:cNvPr id="7" name="Text 5"/>
          <p:cNvSpPr/>
          <p:nvPr/>
        </p:nvSpPr>
        <p:spPr>
          <a:xfrm>
            <a:off x="793790" y="4573786"/>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Team morale</a:t>
            </a:r>
            <a:r>
              <a:rPr lang="en-US" sz="1550" dirty="0">
                <a:solidFill>
                  <a:srgbClr val="161613"/>
                </a:solidFill>
                <a:latin typeface="Inter" pitchFamily="34" charset="0"/>
                <a:ea typeface="Inter" pitchFamily="34" charset="-122"/>
                <a:cs typeface="Inter" pitchFamily="34" charset="-120"/>
              </a:rPr>
              <a:t> - Well-managed expectations reduce friction and stress</a:t>
            </a:r>
            <a:endParaRPr lang="en-US" sz="1550" dirty="0"/>
          </a:p>
        </p:txBody>
      </p:sp>
      <p:sp>
        <p:nvSpPr>
          <p:cNvPr id="8" name="Text 6"/>
          <p:cNvSpPr/>
          <p:nvPr/>
        </p:nvSpPr>
        <p:spPr>
          <a:xfrm>
            <a:off x="793790" y="4960739"/>
            <a:ext cx="8714184"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161613"/>
                </a:solidFill>
                <a:latin typeface="Inter" pitchFamily="34" charset="0"/>
                <a:ea typeface="Inter" pitchFamily="34" charset="-122"/>
                <a:cs typeface="Inter" pitchFamily="34" charset="-120"/>
              </a:rPr>
              <a:t>Implementation success</a:t>
            </a:r>
            <a:r>
              <a:rPr lang="en-US" sz="1550" dirty="0">
                <a:solidFill>
                  <a:srgbClr val="161613"/>
                </a:solidFill>
                <a:latin typeface="Inter" pitchFamily="34" charset="0"/>
                <a:ea typeface="Inter" pitchFamily="34" charset="-122"/>
                <a:cs typeface="Inter" pitchFamily="34" charset="-120"/>
              </a:rPr>
              <a:t> - Stakeholder buy-in drives adoption</a:t>
            </a:r>
            <a:endParaRPr lang="en-US" sz="1550" dirty="0"/>
          </a:p>
        </p:txBody>
      </p:sp>
      <p:sp>
        <p:nvSpPr>
          <p:cNvPr id="9" name="Text 7"/>
          <p:cNvSpPr/>
          <p:nvPr/>
        </p:nvSpPr>
        <p:spPr>
          <a:xfrm>
            <a:off x="793790" y="5456873"/>
            <a:ext cx="871418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According to PMI, projects with effective stakeholder engagement are </a:t>
            </a:r>
            <a:r>
              <a:rPr lang="en-US" sz="1550" b="1" dirty="0">
                <a:solidFill>
                  <a:srgbClr val="161613"/>
                </a:solidFill>
                <a:latin typeface="Inter" pitchFamily="34" charset="0"/>
                <a:ea typeface="Inter" pitchFamily="34" charset="-122"/>
                <a:cs typeface="Inter" pitchFamily="34" charset="-120"/>
              </a:rPr>
              <a:t>35% more likely to meet objectives</a:t>
            </a:r>
            <a:r>
              <a:rPr lang="en-US" sz="1550" dirty="0">
                <a:solidFill>
                  <a:srgbClr val="161613"/>
                </a:solidFill>
                <a:latin typeface="Inter" pitchFamily="34" charset="0"/>
                <a:ea typeface="Inter" pitchFamily="34" charset="-122"/>
                <a:cs typeface="Inter" pitchFamily="34" charset="-120"/>
              </a:rPr>
              <a:t> and </a:t>
            </a:r>
            <a:r>
              <a:rPr lang="en-US" sz="1550" b="1" dirty="0">
                <a:solidFill>
                  <a:srgbClr val="161613"/>
                </a:solidFill>
                <a:latin typeface="Inter" pitchFamily="34" charset="0"/>
                <a:ea typeface="Inter" pitchFamily="34" charset="-122"/>
                <a:cs typeface="Inter" pitchFamily="34" charset="-120"/>
              </a:rPr>
              <a:t>27% more likely to stay within budget</a:t>
            </a:r>
            <a:r>
              <a:rPr lang="en-US" sz="1550" dirty="0">
                <a:solidFill>
                  <a:srgbClr val="161613"/>
                </a:solidFill>
                <a:latin typeface="Inter" pitchFamily="34" charset="0"/>
                <a:ea typeface="Inter" pitchFamily="34" charset="-122"/>
                <a:cs typeface="Inter" pitchFamily="34" charset="-120"/>
              </a:rPr>
              <a:t>.</a:t>
            </a:r>
            <a:endParaRPr lang="en-US" sz="1550" dirty="0"/>
          </a:p>
        </p:txBody>
      </p:sp>
      <p:pic>
        <p:nvPicPr>
          <p:cNvPr id="10" name="Image 0" descr="preencoded.png"/>
          <p:cNvPicPr>
            <a:picLocks noChangeAspect="1"/>
          </p:cNvPicPr>
          <p:nvPr/>
        </p:nvPicPr>
        <p:blipFill>
          <a:blip r:embed="rId3"/>
          <a:stretch>
            <a:fillRect/>
          </a:stretch>
        </p:blipFill>
        <p:spPr>
          <a:xfrm>
            <a:off x="9999702" y="2961442"/>
            <a:ext cx="3844409" cy="38444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037034"/>
            <a:ext cx="969204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Mistake #1: Ignoring Stakeholder Mapping</a:t>
            </a:r>
            <a:endParaRPr lang="en-US" sz="3900" dirty="0"/>
          </a:p>
        </p:txBody>
      </p:sp>
      <p:sp>
        <p:nvSpPr>
          <p:cNvPr id="3" name="Text 1"/>
          <p:cNvSpPr/>
          <p:nvPr/>
        </p:nvSpPr>
        <p:spPr>
          <a:xfrm>
            <a:off x="793790" y="215312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Problem:</a:t>
            </a:r>
            <a:endParaRPr lang="en-US" sz="1950" dirty="0"/>
          </a:p>
        </p:txBody>
      </p:sp>
      <p:sp>
        <p:nvSpPr>
          <p:cNvPr id="4" name="Text 2"/>
          <p:cNvSpPr/>
          <p:nvPr/>
        </p:nvSpPr>
        <p:spPr>
          <a:xfrm>
            <a:off x="793790" y="2661642"/>
            <a:ext cx="7767280"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When you don't systematically identify who your stakeholders are, you create dangerous blind spots that often surface at the worst possible moments.</a:t>
            </a:r>
            <a:endParaRPr lang="en-US" sz="1550" dirty="0"/>
          </a:p>
        </p:txBody>
      </p:sp>
      <p:sp>
        <p:nvSpPr>
          <p:cNvPr id="5" name="Text 3"/>
          <p:cNvSpPr/>
          <p:nvPr/>
        </p:nvSpPr>
        <p:spPr>
          <a:xfrm>
            <a:off x="793790" y="34950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Impact:</a:t>
            </a:r>
            <a:endParaRPr lang="en-US" sz="1950" dirty="0"/>
          </a:p>
        </p:txBody>
      </p:sp>
      <p:sp>
        <p:nvSpPr>
          <p:cNvPr id="6" name="Text 4"/>
          <p:cNvSpPr/>
          <p:nvPr/>
        </p:nvSpPr>
        <p:spPr>
          <a:xfrm>
            <a:off x="793790" y="4003596"/>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Key decision-makers left out of critical conversations</a:t>
            </a:r>
            <a:endParaRPr lang="en-US" sz="1550" dirty="0"/>
          </a:p>
        </p:txBody>
      </p:sp>
      <p:sp>
        <p:nvSpPr>
          <p:cNvPr id="7" name="Text 5"/>
          <p:cNvSpPr/>
          <p:nvPr/>
        </p:nvSpPr>
        <p:spPr>
          <a:xfrm>
            <a:off x="793790" y="4390549"/>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Unexpected resistance late in the project lifecycle</a:t>
            </a:r>
            <a:endParaRPr lang="en-US" sz="1550" dirty="0"/>
          </a:p>
        </p:txBody>
      </p:sp>
      <p:sp>
        <p:nvSpPr>
          <p:cNvPr id="8" name="Text 6"/>
          <p:cNvSpPr/>
          <p:nvPr/>
        </p:nvSpPr>
        <p:spPr>
          <a:xfrm>
            <a:off x="793790" y="4777502"/>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Missing requirements from overlooked user groups</a:t>
            </a:r>
            <a:endParaRPr lang="en-US" sz="1550" dirty="0"/>
          </a:p>
        </p:txBody>
      </p:sp>
      <p:sp>
        <p:nvSpPr>
          <p:cNvPr id="9" name="Text 7"/>
          <p:cNvSpPr/>
          <p:nvPr/>
        </p:nvSpPr>
        <p:spPr>
          <a:xfrm>
            <a:off x="793790" y="5164455"/>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Contradictory priorities from competing interests</a:t>
            </a:r>
            <a:endParaRPr lang="en-US" sz="1550" dirty="0"/>
          </a:p>
        </p:txBody>
      </p:sp>
      <p:sp>
        <p:nvSpPr>
          <p:cNvPr id="10" name="Text 8"/>
          <p:cNvSpPr/>
          <p:nvPr/>
        </p:nvSpPr>
        <p:spPr>
          <a:xfrm>
            <a:off x="793790" y="5660588"/>
            <a:ext cx="7767280"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stakeholders you forget are often the ones who remember you—and not in a good way."</a:t>
            </a:r>
            <a:endParaRPr lang="en-US" sz="1550" dirty="0"/>
          </a:p>
        </p:txBody>
      </p:sp>
      <p:pic>
        <p:nvPicPr>
          <p:cNvPr id="11" name="Image 0" descr="preencoded.png"/>
          <p:cNvPicPr>
            <a:picLocks noChangeAspect="1"/>
          </p:cNvPicPr>
          <p:nvPr/>
        </p:nvPicPr>
        <p:blipFill>
          <a:blip r:embed="rId3"/>
          <a:stretch>
            <a:fillRect/>
          </a:stretch>
        </p:blipFill>
        <p:spPr>
          <a:xfrm>
            <a:off x="9052798" y="2178010"/>
            <a:ext cx="4791313" cy="47913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9355" y="694730"/>
            <a:ext cx="7578090" cy="978694"/>
          </a:xfrm>
          <a:prstGeom prst="rect">
            <a:avLst/>
          </a:prstGeom>
          <a:noFill/>
          <a:ln/>
        </p:spPr>
        <p:txBody>
          <a:bodyPr wrap="square" lIns="0" tIns="0" rIns="0" bIns="0" rtlCol="0" anchor="t"/>
          <a:lstStyle/>
          <a:p>
            <a:pPr marL="0" indent="0" algn="l">
              <a:lnSpc>
                <a:spcPts val="3850"/>
              </a:lnSpc>
              <a:buNone/>
            </a:pPr>
            <a:r>
              <a:rPr lang="en-US" sz="3050" dirty="0">
                <a:solidFill>
                  <a:srgbClr val="161613"/>
                </a:solidFill>
                <a:latin typeface="DM Sans Medium" pitchFamily="34" charset="0"/>
                <a:ea typeface="DM Sans Medium" pitchFamily="34" charset="-122"/>
                <a:cs typeface="DM Sans Medium" pitchFamily="34" charset="-120"/>
              </a:rPr>
              <a:t>Solution: Comprehensive Stakeholder Analysis Framework</a:t>
            </a:r>
            <a:endParaRPr lang="en-US" sz="3050" dirty="0"/>
          </a:p>
        </p:txBody>
      </p:sp>
      <p:sp>
        <p:nvSpPr>
          <p:cNvPr id="4" name="Shape 1"/>
          <p:cNvSpPr/>
          <p:nvPr/>
        </p:nvSpPr>
        <p:spPr>
          <a:xfrm>
            <a:off x="6269355" y="1893570"/>
            <a:ext cx="440412" cy="440412"/>
          </a:xfrm>
          <a:prstGeom prst="roundRect">
            <a:avLst>
              <a:gd name="adj" fmla="val 6667"/>
            </a:avLst>
          </a:prstGeom>
          <a:solidFill>
            <a:srgbClr val="EDEBE3"/>
          </a:solidFill>
          <a:ln/>
        </p:spPr>
        <p:txBody>
          <a:bodyPr/>
          <a:lstStyle/>
          <a:p>
            <a:endParaRPr lang="en-US"/>
          </a:p>
        </p:txBody>
      </p:sp>
      <p:sp>
        <p:nvSpPr>
          <p:cNvPr id="5" name="Text 2"/>
          <p:cNvSpPr/>
          <p:nvPr/>
        </p:nvSpPr>
        <p:spPr>
          <a:xfrm>
            <a:off x="6342698" y="1930241"/>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1</a:t>
            </a:r>
            <a:endParaRPr lang="en-US" sz="2300" dirty="0"/>
          </a:p>
        </p:txBody>
      </p:sp>
      <p:sp>
        <p:nvSpPr>
          <p:cNvPr id="6" name="Text 3"/>
          <p:cNvSpPr/>
          <p:nvPr/>
        </p:nvSpPr>
        <p:spPr>
          <a:xfrm>
            <a:off x="6905506" y="1960840"/>
            <a:ext cx="4022765"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Identify ALL Potential Stakeholders</a:t>
            </a:r>
            <a:endParaRPr lang="en-US" sz="1900" dirty="0"/>
          </a:p>
        </p:txBody>
      </p:sp>
      <p:sp>
        <p:nvSpPr>
          <p:cNvPr id="7" name="Text 4"/>
          <p:cNvSpPr/>
          <p:nvPr/>
        </p:nvSpPr>
        <p:spPr>
          <a:xfrm>
            <a:off x="6905506" y="2383988"/>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Cast a wide net: include direct and indirect stakeholders, both internal and external. Consider those impacted by or who can impact your project.</a:t>
            </a:r>
            <a:endParaRPr lang="en-US" sz="1500" dirty="0"/>
          </a:p>
        </p:txBody>
      </p:sp>
      <p:sp>
        <p:nvSpPr>
          <p:cNvPr id="8" name="Shape 5"/>
          <p:cNvSpPr/>
          <p:nvPr/>
        </p:nvSpPr>
        <p:spPr>
          <a:xfrm>
            <a:off x="6269355" y="3401735"/>
            <a:ext cx="440412" cy="440412"/>
          </a:xfrm>
          <a:prstGeom prst="roundRect">
            <a:avLst>
              <a:gd name="adj" fmla="val 6667"/>
            </a:avLst>
          </a:prstGeom>
          <a:solidFill>
            <a:srgbClr val="EDEBE3"/>
          </a:solidFill>
          <a:ln/>
        </p:spPr>
        <p:txBody>
          <a:bodyPr/>
          <a:lstStyle/>
          <a:p>
            <a:endParaRPr lang="en-US"/>
          </a:p>
        </p:txBody>
      </p:sp>
      <p:sp>
        <p:nvSpPr>
          <p:cNvPr id="9" name="Text 6"/>
          <p:cNvSpPr/>
          <p:nvPr/>
        </p:nvSpPr>
        <p:spPr>
          <a:xfrm>
            <a:off x="6342698" y="3438406"/>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2</a:t>
            </a:r>
            <a:endParaRPr lang="en-US" sz="2300" dirty="0"/>
          </a:p>
        </p:txBody>
      </p:sp>
      <p:sp>
        <p:nvSpPr>
          <p:cNvPr id="10" name="Text 7"/>
          <p:cNvSpPr/>
          <p:nvPr/>
        </p:nvSpPr>
        <p:spPr>
          <a:xfrm>
            <a:off x="6905506" y="3469005"/>
            <a:ext cx="3523059"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Map Using Power/Interest Grid</a:t>
            </a:r>
            <a:endParaRPr lang="en-US" sz="1900" dirty="0"/>
          </a:p>
        </p:txBody>
      </p:sp>
      <p:sp>
        <p:nvSpPr>
          <p:cNvPr id="11" name="Text 8"/>
          <p:cNvSpPr/>
          <p:nvPr/>
        </p:nvSpPr>
        <p:spPr>
          <a:xfrm>
            <a:off x="6905506" y="3892153"/>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Categorize each stakeholder based on their level of influence and interest in the project. This determines your engagement strategy.</a:t>
            </a:r>
            <a:endParaRPr lang="en-US" sz="1500" dirty="0"/>
          </a:p>
        </p:txBody>
      </p:sp>
      <p:sp>
        <p:nvSpPr>
          <p:cNvPr id="12" name="Shape 9"/>
          <p:cNvSpPr/>
          <p:nvPr/>
        </p:nvSpPr>
        <p:spPr>
          <a:xfrm>
            <a:off x="6269355" y="4909899"/>
            <a:ext cx="440412" cy="440412"/>
          </a:xfrm>
          <a:prstGeom prst="roundRect">
            <a:avLst>
              <a:gd name="adj" fmla="val 6667"/>
            </a:avLst>
          </a:prstGeom>
          <a:solidFill>
            <a:srgbClr val="EDEBE3"/>
          </a:solidFill>
          <a:ln/>
        </p:spPr>
        <p:txBody>
          <a:bodyPr/>
          <a:lstStyle/>
          <a:p>
            <a:endParaRPr lang="en-US"/>
          </a:p>
        </p:txBody>
      </p:sp>
      <p:sp>
        <p:nvSpPr>
          <p:cNvPr id="13" name="Text 10"/>
          <p:cNvSpPr/>
          <p:nvPr/>
        </p:nvSpPr>
        <p:spPr>
          <a:xfrm>
            <a:off x="6342698" y="4946571"/>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3</a:t>
            </a:r>
            <a:endParaRPr lang="en-US" sz="2300" dirty="0"/>
          </a:p>
        </p:txBody>
      </p:sp>
      <p:sp>
        <p:nvSpPr>
          <p:cNvPr id="14" name="Text 11"/>
          <p:cNvSpPr/>
          <p:nvPr/>
        </p:nvSpPr>
        <p:spPr>
          <a:xfrm>
            <a:off x="6905506" y="4977170"/>
            <a:ext cx="3729871"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Analyze Motivations &amp; Concerns</a:t>
            </a:r>
            <a:endParaRPr lang="en-US" sz="1900" dirty="0"/>
          </a:p>
        </p:txBody>
      </p:sp>
      <p:sp>
        <p:nvSpPr>
          <p:cNvPr id="15" name="Text 12"/>
          <p:cNvSpPr/>
          <p:nvPr/>
        </p:nvSpPr>
        <p:spPr>
          <a:xfrm>
            <a:off x="6905506" y="5400318"/>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Document what each stakeholder values, their success metrics, potential resistance points, and political considerations.</a:t>
            </a:r>
            <a:endParaRPr lang="en-US" sz="1500" dirty="0"/>
          </a:p>
        </p:txBody>
      </p:sp>
      <p:sp>
        <p:nvSpPr>
          <p:cNvPr id="16" name="Shape 13"/>
          <p:cNvSpPr/>
          <p:nvPr/>
        </p:nvSpPr>
        <p:spPr>
          <a:xfrm>
            <a:off x="6269355" y="6418064"/>
            <a:ext cx="440412" cy="440412"/>
          </a:xfrm>
          <a:prstGeom prst="roundRect">
            <a:avLst>
              <a:gd name="adj" fmla="val 6667"/>
            </a:avLst>
          </a:prstGeom>
          <a:solidFill>
            <a:srgbClr val="EDEBE3"/>
          </a:solidFill>
          <a:ln/>
        </p:spPr>
        <p:txBody>
          <a:bodyPr/>
          <a:lstStyle/>
          <a:p>
            <a:endParaRPr lang="en-US"/>
          </a:p>
        </p:txBody>
      </p:sp>
      <p:sp>
        <p:nvSpPr>
          <p:cNvPr id="17" name="Text 14"/>
          <p:cNvSpPr/>
          <p:nvPr/>
        </p:nvSpPr>
        <p:spPr>
          <a:xfrm>
            <a:off x="6342698" y="6454735"/>
            <a:ext cx="293608" cy="366951"/>
          </a:xfrm>
          <a:prstGeom prst="rect">
            <a:avLst/>
          </a:prstGeom>
          <a:noFill/>
          <a:ln/>
        </p:spPr>
        <p:txBody>
          <a:bodyPr wrap="none" lIns="0" tIns="0" rIns="0" bIns="0" rtlCol="0" anchor="t"/>
          <a:lstStyle/>
          <a:p>
            <a:pPr marL="0" indent="0" algn="ctr">
              <a:lnSpc>
                <a:spcPts val="2300"/>
              </a:lnSpc>
              <a:buNone/>
            </a:pPr>
            <a:r>
              <a:rPr lang="en-US" sz="2300" dirty="0">
                <a:solidFill>
                  <a:srgbClr val="161613"/>
                </a:solidFill>
                <a:latin typeface="DM Sans Medium" pitchFamily="34" charset="0"/>
                <a:ea typeface="DM Sans Medium" pitchFamily="34" charset="-122"/>
                <a:cs typeface="DM Sans Medium" pitchFamily="34" charset="-120"/>
              </a:rPr>
              <a:t>4</a:t>
            </a:r>
            <a:endParaRPr lang="en-US" sz="2300" dirty="0"/>
          </a:p>
        </p:txBody>
      </p:sp>
      <p:sp>
        <p:nvSpPr>
          <p:cNvPr id="18" name="Text 15"/>
          <p:cNvSpPr/>
          <p:nvPr/>
        </p:nvSpPr>
        <p:spPr>
          <a:xfrm>
            <a:off x="6905506" y="6485334"/>
            <a:ext cx="2953703" cy="305753"/>
          </a:xfrm>
          <a:prstGeom prst="rect">
            <a:avLst/>
          </a:prstGeom>
          <a:noFill/>
          <a:ln/>
        </p:spPr>
        <p:txBody>
          <a:bodyPr wrap="none" lIns="0" tIns="0" rIns="0" bIns="0" rtlCol="0" anchor="t"/>
          <a:lstStyle/>
          <a:p>
            <a:pPr marL="0" indent="0" algn="l">
              <a:lnSpc>
                <a:spcPts val="2400"/>
              </a:lnSpc>
              <a:buNone/>
            </a:pPr>
            <a:r>
              <a:rPr lang="en-US" sz="1900" dirty="0">
                <a:solidFill>
                  <a:srgbClr val="161613"/>
                </a:solidFill>
                <a:latin typeface="DM Sans Medium" pitchFamily="34" charset="0"/>
                <a:ea typeface="DM Sans Medium" pitchFamily="34" charset="-122"/>
                <a:cs typeface="DM Sans Medium" pitchFamily="34" charset="-120"/>
              </a:rPr>
              <a:t>Create Engagement Plans</a:t>
            </a:r>
            <a:endParaRPr lang="en-US" sz="1900" dirty="0"/>
          </a:p>
        </p:txBody>
      </p:sp>
      <p:sp>
        <p:nvSpPr>
          <p:cNvPr id="19" name="Text 16"/>
          <p:cNvSpPr/>
          <p:nvPr/>
        </p:nvSpPr>
        <p:spPr>
          <a:xfrm>
            <a:off x="6905506" y="6908482"/>
            <a:ext cx="6941939" cy="626269"/>
          </a:xfrm>
          <a:prstGeom prst="rect">
            <a:avLst/>
          </a:prstGeom>
          <a:noFill/>
          <a:ln/>
        </p:spPr>
        <p:txBody>
          <a:bodyPr wrap="square" lIns="0" tIns="0" rIns="0" bIns="0" rtlCol="0" anchor="t"/>
          <a:lstStyle/>
          <a:p>
            <a:pPr marL="0" indent="0" algn="l">
              <a:lnSpc>
                <a:spcPts val="2450"/>
              </a:lnSpc>
              <a:buNone/>
            </a:pPr>
            <a:r>
              <a:rPr lang="en-US" sz="1500" dirty="0">
                <a:solidFill>
                  <a:srgbClr val="161613"/>
                </a:solidFill>
                <a:latin typeface="Inter" pitchFamily="34" charset="0"/>
                <a:ea typeface="Inter" pitchFamily="34" charset="-122"/>
                <a:cs typeface="Inter" pitchFamily="34" charset="-120"/>
              </a:rPr>
              <a:t>Develop specific approaches for each stakeholder group based on their position in your matrix and their unique needs.</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388626"/>
            <a:ext cx="8672513"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Mistake #2: One-Size-Fits-All Communication</a:t>
            </a:r>
            <a:endParaRPr lang="en-US" sz="3100" dirty="0"/>
          </a:p>
        </p:txBody>
      </p:sp>
      <p:sp>
        <p:nvSpPr>
          <p:cNvPr id="4" name="Shape 1"/>
          <p:cNvSpPr/>
          <p:nvPr/>
        </p:nvSpPr>
        <p:spPr>
          <a:xfrm>
            <a:off x="4451390" y="2108002"/>
            <a:ext cx="9385221" cy="3557111"/>
          </a:xfrm>
          <a:prstGeom prst="roundRect">
            <a:avLst>
              <a:gd name="adj" fmla="val 837"/>
            </a:avLst>
          </a:prstGeom>
          <a:solidFill>
            <a:srgbClr val="EDEBE3"/>
          </a:solidFill>
          <a:ln/>
        </p:spPr>
        <p:txBody>
          <a:bodyPr/>
          <a:lstStyle/>
          <a:p>
            <a:endParaRPr lang="en-US"/>
          </a:p>
        </p:txBody>
      </p:sp>
      <p:sp>
        <p:nvSpPr>
          <p:cNvPr id="5" name="Shape 2"/>
          <p:cNvSpPr/>
          <p:nvPr/>
        </p:nvSpPr>
        <p:spPr>
          <a:xfrm>
            <a:off x="4451390" y="2108002"/>
            <a:ext cx="4692610" cy="2096095"/>
          </a:xfrm>
          <a:prstGeom prst="roundRect">
            <a:avLst>
              <a:gd name="adj" fmla="val 1420"/>
            </a:avLst>
          </a:prstGeom>
          <a:solidFill>
            <a:srgbClr val="EDEBE3"/>
          </a:solidFill>
          <a:ln/>
        </p:spPr>
        <p:txBody>
          <a:bodyPr/>
          <a:lstStyle/>
          <a:p>
            <a:endParaRPr lang="en-US"/>
          </a:p>
        </p:txBody>
      </p:sp>
      <p:sp>
        <p:nvSpPr>
          <p:cNvPr id="6" name="Text 3"/>
          <p:cNvSpPr/>
          <p:nvPr/>
        </p:nvSpPr>
        <p:spPr>
          <a:xfrm>
            <a:off x="4649748" y="2306360"/>
            <a:ext cx="305395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Overloaded Executive</a:t>
            </a:r>
            <a:endParaRPr lang="en-US" sz="1950" dirty="0"/>
          </a:p>
        </p:txBody>
      </p:sp>
      <p:sp>
        <p:nvSpPr>
          <p:cNvPr id="7" name="Text 4"/>
          <p:cNvSpPr/>
          <p:nvPr/>
        </p:nvSpPr>
        <p:spPr>
          <a:xfrm>
            <a:off x="4649748" y="2735580"/>
            <a:ext cx="429589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Drowning in detailed technical updates they don't need or want, leading to disengagement and missed opportunities for executive sponsorship.</a:t>
            </a:r>
            <a:endParaRPr lang="en-US" sz="1550" dirty="0"/>
          </a:p>
        </p:txBody>
      </p:sp>
      <p:sp>
        <p:nvSpPr>
          <p:cNvPr id="8" name="Shape 5"/>
          <p:cNvSpPr/>
          <p:nvPr/>
        </p:nvSpPr>
        <p:spPr>
          <a:xfrm>
            <a:off x="9144000" y="2108002"/>
            <a:ext cx="4692610" cy="2096095"/>
          </a:xfrm>
          <a:prstGeom prst="rect">
            <a:avLst/>
          </a:prstGeom>
          <a:solidFill>
            <a:srgbClr val="EDEBE3"/>
          </a:solidFill>
          <a:ln/>
        </p:spPr>
        <p:txBody>
          <a:bodyPr/>
          <a:lstStyle/>
          <a:p>
            <a:endParaRPr lang="en-US"/>
          </a:p>
        </p:txBody>
      </p:sp>
      <p:sp>
        <p:nvSpPr>
          <p:cNvPr id="9" name="Shape 6"/>
          <p:cNvSpPr/>
          <p:nvPr/>
        </p:nvSpPr>
        <p:spPr>
          <a:xfrm>
            <a:off x="9144000" y="2108002"/>
            <a:ext cx="22860" cy="2096095"/>
          </a:xfrm>
          <a:prstGeom prst="roundRect">
            <a:avLst>
              <a:gd name="adj" fmla="val 130232"/>
            </a:avLst>
          </a:prstGeom>
          <a:solidFill>
            <a:srgbClr val="D3D1C9"/>
          </a:solidFill>
          <a:ln/>
        </p:spPr>
        <p:txBody>
          <a:bodyPr/>
          <a:lstStyle/>
          <a:p>
            <a:endParaRPr lang="en-US"/>
          </a:p>
        </p:txBody>
      </p:sp>
      <p:sp>
        <p:nvSpPr>
          <p:cNvPr id="10" name="Text 7"/>
          <p:cNvSpPr/>
          <p:nvPr/>
        </p:nvSpPr>
        <p:spPr>
          <a:xfrm>
            <a:off x="9342358" y="2306360"/>
            <a:ext cx="404038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Starved Subject Matter Expert</a:t>
            </a:r>
            <a:endParaRPr lang="en-US" sz="1950" dirty="0"/>
          </a:p>
        </p:txBody>
      </p:sp>
      <p:sp>
        <p:nvSpPr>
          <p:cNvPr id="11" name="Text 8"/>
          <p:cNvSpPr/>
          <p:nvPr/>
        </p:nvSpPr>
        <p:spPr>
          <a:xfrm>
            <a:off x="9342358" y="2735580"/>
            <a:ext cx="429589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Receiving only high-level summaries without the technical details they need to contribute effectively, resulting in frustration and incomplete guidance.</a:t>
            </a:r>
            <a:endParaRPr lang="en-US" sz="1550" dirty="0"/>
          </a:p>
        </p:txBody>
      </p:sp>
      <p:sp>
        <p:nvSpPr>
          <p:cNvPr id="12" name="Shape 9"/>
          <p:cNvSpPr/>
          <p:nvPr/>
        </p:nvSpPr>
        <p:spPr>
          <a:xfrm>
            <a:off x="4451390" y="4204097"/>
            <a:ext cx="9385221" cy="1461016"/>
          </a:xfrm>
          <a:prstGeom prst="rect">
            <a:avLst/>
          </a:prstGeom>
          <a:solidFill>
            <a:srgbClr val="EDEBE3"/>
          </a:solidFill>
          <a:ln/>
        </p:spPr>
        <p:txBody>
          <a:bodyPr/>
          <a:lstStyle/>
          <a:p>
            <a:endParaRPr lang="en-US"/>
          </a:p>
        </p:txBody>
      </p:sp>
      <p:sp>
        <p:nvSpPr>
          <p:cNvPr id="13" name="Shape 10"/>
          <p:cNvSpPr/>
          <p:nvPr/>
        </p:nvSpPr>
        <p:spPr>
          <a:xfrm>
            <a:off x="4451390" y="4204097"/>
            <a:ext cx="9385221" cy="22860"/>
          </a:xfrm>
          <a:prstGeom prst="roundRect">
            <a:avLst>
              <a:gd name="adj" fmla="val 130232"/>
            </a:avLst>
          </a:prstGeom>
          <a:solidFill>
            <a:srgbClr val="D3D1C9"/>
          </a:solidFill>
          <a:ln/>
        </p:spPr>
        <p:txBody>
          <a:bodyPr/>
          <a:lstStyle/>
          <a:p>
            <a:endParaRPr lang="en-US"/>
          </a:p>
        </p:txBody>
      </p:sp>
      <p:sp>
        <p:nvSpPr>
          <p:cNvPr id="14" name="Text 11"/>
          <p:cNvSpPr/>
          <p:nvPr/>
        </p:nvSpPr>
        <p:spPr>
          <a:xfrm>
            <a:off x="4649748" y="4402455"/>
            <a:ext cx="273081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The Confused End User</a:t>
            </a:r>
            <a:endParaRPr lang="en-US" sz="1950" dirty="0"/>
          </a:p>
        </p:txBody>
      </p:sp>
      <p:sp>
        <p:nvSpPr>
          <p:cNvPr id="15" name="Text 12"/>
          <p:cNvSpPr/>
          <p:nvPr/>
        </p:nvSpPr>
        <p:spPr>
          <a:xfrm>
            <a:off x="4649748" y="4831675"/>
            <a:ext cx="898850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Given jargon-filled updates that don't address their practical concerns, creating anxiety about the upcoming changes and potential resistance.</a:t>
            </a:r>
            <a:endParaRPr lang="en-US" sz="1550" dirty="0"/>
          </a:p>
        </p:txBody>
      </p:sp>
      <p:sp>
        <p:nvSpPr>
          <p:cNvPr id="16" name="Text 13"/>
          <p:cNvSpPr/>
          <p:nvPr/>
        </p:nvSpPr>
        <p:spPr>
          <a:xfrm>
            <a:off x="4451390" y="5888355"/>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Research shows that </a:t>
            </a:r>
            <a:r>
              <a:rPr lang="en-US" sz="1550" b="1" dirty="0">
                <a:solidFill>
                  <a:srgbClr val="161613"/>
                </a:solidFill>
                <a:latin typeface="Inter" pitchFamily="34" charset="0"/>
                <a:ea typeface="Inter" pitchFamily="34" charset="-122"/>
                <a:cs typeface="Inter" pitchFamily="34" charset="-120"/>
              </a:rPr>
              <a:t>67% of project failures</a:t>
            </a:r>
            <a:r>
              <a:rPr lang="en-US" sz="1550" dirty="0">
                <a:solidFill>
                  <a:srgbClr val="161613"/>
                </a:solidFill>
                <a:latin typeface="Inter" pitchFamily="34" charset="0"/>
                <a:ea typeface="Inter" pitchFamily="34" charset="-122"/>
                <a:cs typeface="Inter" pitchFamily="34" charset="-120"/>
              </a:rPr>
              <a:t> can be attributed to poor communication. Each stakeholder group requires information delivered in a format, frequency, and level of detail that meets their specific needs.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62940"/>
            <a:ext cx="9977795"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Solution: Tailored Communication Strategy</a:t>
            </a:r>
            <a:endParaRPr lang="en-US" sz="3900" dirty="0"/>
          </a:p>
        </p:txBody>
      </p:sp>
      <p:sp>
        <p:nvSpPr>
          <p:cNvPr id="3" name="Shape 1"/>
          <p:cNvSpPr/>
          <p:nvPr/>
        </p:nvSpPr>
        <p:spPr>
          <a:xfrm>
            <a:off x="793790" y="1679853"/>
            <a:ext cx="13042821" cy="5028367"/>
          </a:xfrm>
          <a:prstGeom prst="roundRect">
            <a:avLst>
              <a:gd name="adj" fmla="val 592"/>
            </a:avLst>
          </a:prstGeom>
          <a:noFill/>
          <a:ln w="7620">
            <a:solidFill>
              <a:srgbClr val="000000">
                <a:alpha val="8000"/>
              </a:srgbClr>
            </a:solidFill>
            <a:prstDash val="solid"/>
          </a:ln>
        </p:spPr>
        <p:txBody>
          <a:bodyPr/>
          <a:lstStyle/>
          <a:p>
            <a:endParaRPr lang="en-US"/>
          </a:p>
        </p:txBody>
      </p:sp>
      <p:sp>
        <p:nvSpPr>
          <p:cNvPr id="4" name="Shape 2"/>
          <p:cNvSpPr/>
          <p:nvPr/>
        </p:nvSpPr>
        <p:spPr>
          <a:xfrm>
            <a:off x="801410" y="1687473"/>
            <a:ext cx="13027581" cy="570905"/>
          </a:xfrm>
          <a:prstGeom prst="rect">
            <a:avLst/>
          </a:prstGeom>
          <a:solidFill>
            <a:srgbClr val="FFFFFF">
              <a:alpha val="4000"/>
            </a:srgbClr>
          </a:solidFill>
          <a:ln/>
        </p:spPr>
        <p:txBody>
          <a:bodyPr/>
          <a:lstStyle/>
          <a:p>
            <a:endParaRPr lang="en-US"/>
          </a:p>
        </p:txBody>
      </p:sp>
      <p:sp>
        <p:nvSpPr>
          <p:cNvPr id="5" name="Text 3"/>
          <p:cNvSpPr/>
          <p:nvPr/>
        </p:nvSpPr>
        <p:spPr>
          <a:xfrm>
            <a:off x="1000006" y="1814155"/>
            <a:ext cx="1871424"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Stakeholder Type</a:t>
            </a:r>
            <a:endParaRPr lang="en-US" sz="1550" dirty="0"/>
          </a:p>
        </p:txBody>
      </p:sp>
      <p:sp>
        <p:nvSpPr>
          <p:cNvPr id="6" name="Text 4"/>
          <p:cNvSpPr/>
          <p:nvPr/>
        </p:nvSpPr>
        <p:spPr>
          <a:xfrm>
            <a:off x="3275767" y="1814155"/>
            <a:ext cx="4064079"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Format</a:t>
            </a:r>
            <a:endParaRPr lang="en-US" sz="1550" dirty="0"/>
          </a:p>
        </p:txBody>
      </p:sp>
      <p:sp>
        <p:nvSpPr>
          <p:cNvPr id="7" name="Text 5"/>
          <p:cNvSpPr/>
          <p:nvPr/>
        </p:nvSpPr>
        <p:spPr>
          <a:xfrm>
            <a:off x="7744182" y="1814155"/>
            <a:ext cx="2184202"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Frequency</a:t>
            </a:r>
            <a:endParaRPr lang="en-US" sz="1550" dirty="0"/>
          </a:p>
        </p:txBody>
      </p:sp>
      <p:sp>
        <p:nvSpPr>
          <p:cNvPr id="8" name="Text 6"/>
          <p:cNvSpPr/>
          <p:nvPr/>
        </p:nvSpPr>
        <p:spPr>
          <a:xfrm>
            <a:off x="10332720" y="1814155"/>
            <a:ext cx="3297912" cy="317540"/>
          </a:xfrm>
          <a:prstGeom prst="rect">
            <a:avLst/>
          </a:prstGeom>
          <a:noFill/>
          <a:ln/>
        </p:spPr>
        <p:txBody>
          <a:bodyPr wrap="non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Content Focus</a:t>
            </a:r>
            <a:endParaRPr lang="en-US" sz="1550" dirty="0"/>
          </a:p>
        </p:txBody>
      </p:sp>
      <p:sp>
        <p:nvSpPr>
          <p:cNvPr id="9" name="Shape 7"/>
          <p:cNvSpPr/>
          <p:nvPr/>
        </p:nvSpPr>
        <p:spPr>
          <a:xfrm>
            <a:off x="801410" y="2258378"/>
            <a:ext cx="13027581" cy="888444"/>
          </a:xfrm>
          <a:prstGeom prst="rect">
            <a:avLst/>
          </a:prstGeom>
          <a:solidFill>
            <a:srgbClr val="000000">
              <a:alpha val="4000"/>
            </a:srgbClr>
          </a:solidFill>
          <a:ln/>
        </p:spPr>
        <p:txBody>
          <a:bodyPr/>
          <a:lstStyle/>
          <a:p>
            <a:endParaRPr lang="en-US"/>
          </a:p>
        </p:txBody>
      </p:sp>
      <p:sp>
        <p:nvSpPr>
          <p:cNvPr id="10" name="Text 8"/>
          <p:cNvSpPr/>
          <p:nvPr/>
        </p:nvSpPr>
        <p:spPr>
          <a:xfrm>
            <a:off x="1000006" y="2385060"/>
            <a:ext cx="187142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Executives/Sponsors</a:t>
            </a:r>
            <a:endParaRPr lang="en-US" sz="1550" dirty="0"/>
          </a:p>
        </p:txBody>
      </p:sp>
      <p:sp>
        <p:nvSpPr>
          <p:cNvPr id="11" name="Text 9"/>
          <p:cNvSpPr/>
          <p:nvPr/>
        </p:nvSpPr>
        <p:spPr>
          <a:xfrm>
            <a:off x="3275767" y="2385060"/>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Dashboards, one-pagers</a:t>
            </a:r>
            <a:endParaRPr lang="en-US" sz="1550" dirty="0"/>
          </a:p>
        </p:txBody>
      </p:sp>
      <p:sp>
        <p:nvSpPr>
          <p:cNvPr id="12" name="Text 10"/>
          <p:cNvSpPr/>
          <p:nvPr/>
        </p:nvSpPr>
        <p:spPr>
          <a:xfrm>
            <a:off x="7744182" y="2385060"/>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Bi-weekly</a:t>
            </a:r>
            <a:endParaRPr lang="en-US" sz="1550" dirty="0"/>
          </a:p>
        </p:txBody>
      </p:sp>
      <p:sp>
        <p:nvSpPr>
          <p:cNvPr id="13" name="Text 11"/>
          <p:cNvSpPr/>
          <p:nvPr/>
        </p:nvSpPr>
        <p:spPr>
          <a:xfrm>
            <a:off x="10332720" y="2385060"/>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ROI, strategic alignment, major risks</a:t>
            </a:r>
            <a:endParaRPr lang="en-US" sz="1550" dirty="0"/>
          </a:p>
        </p:txBody>
      </p:sp>
      <p:sp>
        <p:nvSpPr>
          <p:cNvPr id="14" name="Shape 12"/>
          <p:cNvSpPr/>
          <p:nvPr/>
        </p:nvSpPr>
        <p:spPr>
          <a:xfrm>
            <a:off x="801410" y="3146822"/>
            <a:ext cx="13027581" cy="888444"/>
          </a:xfrm>
          <a:prstGeom prst="rect">
            <a:avLst/>
          </a:prstGeom>
          <a:solidFill>
            <a:srgbClr val="FFFFFF">
              <a:alpha val="4000"/>
            </a:srgbClr>
          </a:solidFill>
          <a:ln/>
        </p:spPr>
        <p:txBody>
          <a:bodyPr/>
          <a:lstStyle/>
          <a:p>
            <a:endParaRPr lang="en-US"/>
          </a:p>
        </p:txBody>
      </p:sp>
      <p:sp>
        <p:nvSpPr>
          <p:cNvPr id="15" name="Text 13"/>
          <p:cNvSpPr/>
          <p:nvPr/>
        </p:nvSpPr>
        <p:spPr>
          <a:xfrm>
            <a:off x="1000006" y="3273504"/>
            <a:ext cx="187142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Functional Leaders</a:t>
            </a:r>
            <a:endParaRPr lang="en-US" sz="1550" dirty="0"/>
          </a:p>
        </p:txBody>
      </p:sp>
      <p:sp>
        <p:nvSpPr>
          <p:cNvPr id="16" name="Text 14"/>
          <p:cNvSpPr/>
          <p:nvPr/>
        </p:nvSpPr>
        <p:spPr>
          <a:xfrm>
            <a:off x="3275767" y="3273504"/>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Status reports, impact assessments</a:t>
            </a:r>
            <a:endParaRPr lang="en-US" sz="1550" dirty="0"/>
          </a:p>
        </p:txBody>
      </p:sp>
      <p:sp>
        <p:nvSpPr>
          <p:cNvPr id="17" name="Text 15"/>
          <p:cNvSpPr/>
          <p:nvPr/>
        </p:nvSpPr>
        <p:spPr>
          <a:xfrm>
            <a:off x="7744182" y="3273504"/>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Weekly</a:t>
            </a:r>
            <a:endParaRPr lang="en-US" sz="1550" dirty="0"/>
          </a:p>
        </p:txBody>
      </p:sp>
      <p:sp>
        <p:nvSpPr>
          <p:cNvPr id="18" name="Text 16"/>
          <p:cNvSpPr/>
          <p:nvPr/>
        </p:nvSpPr>
        <p:spPr>
          <a:xfrm>
            <a:off x="10332720" y="3273504"/>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Resource needs, cross-functional dependencies</a:t>
            </a:r>
            <a:endParaRPr lang="en-US" sz="1550" dirty="0"/>
          </a:p>
        </p:txBody>
      </p:sp>
      <p:sp>
        <p:nvSpPr>
          <p:cNvPr id="19" name="Shape 17"/>
          <p:cNvSpPr/>
          <p:nvPr/>
        </p:nvSpPr>
        <p:spPr>
          <a:xfrm>
            <a:off x="801410" y="4035266"/>
            <a:ext cx="13027581" cy="888444"/>
          </a:xfrm>
          <a:prstGeom prst="rect">
            <a:avLst/>
          </a:prstGeom>
          <a:solidFill>
            <a:srgbClr val="000000">
              <a:alpha val="4000"/>
            </a:srgbClr>
          </a:solidFill>
          <a:ln/>
        </p:spPr>
        <p:txBody>
          <a:bodyPr/>
          <a:lstStyle/>
          <a:p>
            <a:endParaRPr lang="en-US"/>
          </a:p>
        </p:txBody>
      </p:sp>
      <p:sp>
        <p:nvSpPr>
          <p:cNvPr id="20" name="Text 18"/>
          <p:cNvSpPr/>
          <p:nvPr/>
        </p:nvSpPr>
        <p:spPr>
          <a:xfrm>
            <a:off x="1000006" y="4161949"/>
            <a:ext cx="1871424"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Subject Matter Experts</a:t>
            </a:r>
            <a:endParaRPr lang="en-US" sz="1550" dirty="0"/>
          </a:p>
        </p:txBody>
      </p:sp>
      <p:sp>
        <p:nvSpPr>
          <p:cNvPr id="21" name="Text 19"/>
          <p:cNvSpPr/>
          <p:nvPr/>
        </p:nvSpPr>
        <p:spPr>
          <a:xfrm>
            <a:off x="3275767" y="4161949"/>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Technical briefings, working sessions</a:t>
            </a:r>
            <a:endParaRPr lang="en-US" sz="1550" dirty="0"/>
          </a:p>
        </p:txBody>
      </p:sp>
      <p:sp>
        <p:nvSpPr>
          <p:cNvPr id="22" name="Text 20"/>
          <p:cNvSpPr/>
          <p:nvPr/>
        </p:nvSpPr>
        <p:spPr>
          <a:xfrm>
            <a:off x="7744182" y="4161949"/>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As needed</a:t>
            </a:r>
            <a:endParaRPr lang="en-US" sz="1550" dirty="0"/>
          </a:p>
        </p:txBody>
      </p:sp>
      <p:sp>
        <p:nvSpPr>
          <p:cNvPr id="23" name="Text 21"/>
          <p:cNvSpPr/>
          <p:nvPr/>
        </p:nvSpPr>
        <p:spPr>
          <a:xfrm>
            <a:off x="10332720" y="4161949"/>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Detailed specifications, implementation challenges</a:t>
            </a:r>
            <a:endParaRPr lang="en-US" sz="1550" dirty="0"/>
          </a:p>
        </p:txBody>
      </p:sp>
      <p:sp>
        <p:nvSpPr>
          <p:cNvPr id="24" name="Shape 22"/>
          <p:cNvSpPr/>
          <p:nvPr/>
        </p:nvSpPr>
        <p:spPr>
          <a:xfrm>
            <a:off x="801410" y="4923711"/>
            <a:ext cx="13027581" cy="888444"/>
          </a:xfrm>
          <a:prstGeom prst="rect">
            <a:avLst/>
          </a:prstGeom>
          <a:solidFill>
            <a:srgbClr val="FFFFFF">
              <a:alpha val="4000"/>
            </a:srgbClr>
          </a:solidFill>
          <a:ln/>
        </p:spPr>
        <p:txBody>
          <a:bodyPr/>
          <a:lstStyle/>
          <a:p>
            <a:endParaRPr lang="en-US"/>
          </a:p>
        </p:txBody>
      </p:sp>
      <p:sp>
        <p:nvSpPr>
          <p:cNvPr id="25" name="Text 23"/>
          <p:cNvSpPr/>
          <p:nvPr/>
        </p:nvSpPr>
        <p:spPr>
          <a:xfrm>
            <a:off x="1000006" y="5050393"/>
            <a:ext cx="187142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End Users</a:t>
            </a:r>
            <a:endParaRPr lang="en-US" sz="1550" dirty="0"/>
          </a:p>
        </p:txBody>
      </p:sp>
      <p:sp>
        <p:nvSpPr>
          <p:cNvPr id="26" name="Text 24"/>
          <p:cNvSpPr/>
          <p:nvPr/>
        </p:nvSpPr>
        <p:spPr>
          <a:xfrm>
            <a:off x="3275767" y="5050393"/>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Visual demos, FAQs, training materials</a:t>
            </a:r>
            <a:endParaRPr lang="en-US" sz="1550" dirty="0"/>
          </a:p>
        </p:txBody>
      </p:sp>
      <p:sp>
        <p:nvSpPr>
          <p:cNvPr id="27" name="Text 25"/>
          <p:cNvSpPr/>
          <p:nvPr/>
        </p:nvSpPr>
        <p:spPr>
          <a:xfrm>
            <a:off x="7744182" y="5050393"/>
            <a:ext cx="2184202"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Monthly + milestones</a:t>
            </a:r>
            <a:endParaRPr lang="en-US" sz="1550" dirty="0"/>
          </a:p>
        </p:txBody>
      </p:sp>
      <p:sp>
        <p:nvSpPr>
          <p:cNvPr id="28" name="Text 26"/>
          <p:cNvSpPr/>
          <p:nvPr/>
        </p:nvSpPr>
        <p:spPr>
          <a:xfrm>
            <a:off x="10332720" y="5050393"/>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Benefits, changes to workflow, support resources</a:t>
            </a:r>
            <a:endParaRPr lang="en-US" sz="1550" dirty="0"/>
          </a:p>
        </p:txBody>
      </p:sp>
      <p:sp>
        <p:nvSpPr>
          <p:cNvPr id="29" name="Shape 27"/>
          <p:cNvSpPr/>
          <p:nvPr/>
        </p:nvSpPr>
        <p:spPr>
          <a:xfrm>
            <a:off x="801410" y="5812155"/>
            <a:ext cx="13027581" cy="888444"/>
          </a:xfrm>
          <a:prstGeom prst="rect">
            <a:avLst/>
          </a:prstGeom>
          <a:solidFill>
            <a:srgbClr val="000000">
              <a:alpha val="4000"/>
            </a:srgbClr>
          </a:solidFill>
          <a:ln/>
        </p:spPr>
        <p:txBody>
          <a:bodyPr/>
          <a:lstStyle/>
          <a:p>
            <a:endParaRPr lang="en-US"/>
          </a:p>
        </p:txBody>
      </p:sp>
      <p:sp>
        <p:nvSpPr>
          <p:cNvPr id="30" name="Text 28"/>
          <p:cNvSpPr/>
          <p:nvPr/>
        </p:nvSpPr>
        <p:spPr>
          <a:xfrm>
            <a:off x="1000006" y="5938838"/>
            <a:ext cx="1871424"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Governance Bodies</a:t>
            </a:r>
            <a:endParaRPr lang="en-US" sz="1550" dirty="0"/>
          </a:p>
        </p:txBody>
      </p:sp>
      <p:sp>
        <p:nvSpPr>
          <p:cNvPr id="31" name="Text 29"/>
          <p:cNvSpPr/>
          <p:nvPr/>
        </p:nvSpPr>
        <p:spPr>
          <a:xfrm>
            <a:off x="3275767" y="5938838"/>
            <a:ext cx="4064079"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Formal status reports, decision documents</a:t>
            </a:r>
            <a:endParaRPr lang="en-US" sz="1550" dirty="0"/>
          </a:p>
        </p:txBody>
      </p:sp>
      <p:sp>
        <p:nvSpPr>
          <p:cNvPr id="32" name="Text 30"/>
          <p:cNvSpPr/>
          <p:nvPr/>
        </p:nvSpPr>
        <p:spPr>
          <a:xfrm>
            <a:off x="7744182" y="5938838"/>
            <a:ext cx="218420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Per governance calendar</a:t>
            </a:r>
            <a:endParaRPr lang="en-US" sz="1550" dirty="0"/>
          </a:p>
        </p:txBody>
      </p:sp>
      <p:sp>
        <p:nvSpPr>
          <p:cNvPr id="33" name="Text 31"/>
          <p:cNvSpPr/>
          <p:nvPr/>
        </p:nvSpPr>
        <p:spPr>
          <a:xfrm>
            <a:off x="10332720" y="5938838"/>
            <a:ext cx="3297912"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Compliance, approvals, exception handling</a:t>
            </a:r>
            <a:endParaRPr lang="en-US" sz="1550" dirty="0"/>
          </a:p>
        </p:txBody>
      </p:sp>
      <p:sp>
        <p:nvSpPr>
          <p:cNvPr id="34" name="Text 32"/>
          <p:cNvSpPr/>
          <p:nvPr/>
        </p:nvSpPr>
        <p:spPr>
          <a:xfrm>
            <a:off x="793790" y="693146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Create communication templates for each stakeholder group and establish a regular cadence that stakeholders can anticipate. Track engagement metrics to refine your approach over time.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42104"/>
            <a:ext cx="8399026"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Mistake #3: Underestimating Soft Resistance</a:t>
            </a:r>
            <a:endParaRPr lang="en-US" sz="3100" dirty="0"/>
          </a:p>
        </p:txBody>
      </p:sp>
      <p:sp>
        <p:nvSpPr>
          <p:cNvPr id="3" name="Text 1"/>
          <p:cNvSpPr/>
          <p:nvPr/>
        </p:nvSpPr>
        <p:spPr>
          <a:xfrm>
            <a:off x="793790" y="1559838"/>
            <a:ext cx="288167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What is Soft Resistance?</a:t>
            </a:r>
            <a:endParaRPr lang="en-US" sz="1950" dirty="0"/>
          </a:p>
        </p:txBody>
      </p:sp>
      <p:sp>
        <p:nvSpPr>
          <p:cNvPr id="4" name="Text 2"/>
          <p:cNvSpPr/>
          <p:nvPr/>
        </p:nvSpPr>
        <p:spPr>
          <a:xfrm>
            <a:off x="793790" y="2068354"/>
            <a:ext cx="7767280"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subtle, often non-verbal opposition that occurs when stakeholders appear supportive in meetings but create obstacles behind the scenes.</a:t>
            </a:r>
            <a:endParaRPr lang="en-US" sz="1550" dirty="0"/>
          </a:p>
        </p:txBody>
      </p:sp>
      <p:sp>
        <p:nvSpPr>
          <p:cNvPr id="5" name="Text 3"/>
          <p:cNvSpPr/>
          <p:nvPr/>
        </p:nvSpPr>
        <p:spPr>
          <a:xfrm>
            <a:off x="793790" y="290179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Warning Signs:</a:t>
            </a:r>
            <a:endParaRPr lang="en-US" sz="1950" dirty="0"/>
          </a:p>
        </p:txBody>
      </p:sp>
      <p:sp>
        <p:nvSpPr>
          <p:cNvPr id="6" name="Text 4"/>
          <p:cNvSpPr/>
          <p:nvPr/>
        </p:nvSpPr>
        <p:spPr>
          <a:xfrm>
            <a:off x="793790" y="3410307"/>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Delays in providing feedback or approvals</a:t>
            </a:r>
            <a:endParaRPr lang="en-US" sz="1550" dirty="0"/>
          </a:p>
        </p:txBody>
      </p:sp>
      <p:sp>
        <p:nvSpPr>
          <p:cNvPr id="7" name="Text 5"/>
          <p:cNvSpPr/>
          <p:nvPr/>
        </p:nvSpPr>
        <p:spPr>
          <a:xfrm>
            <a:off x="793790" y="3797260"/>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Consistently missing meetings or sending delegates</a:t>
            </a:r>
            <a:endParaRPr lang="en-US" sz="1550" dirty="0"/>
          </a:p>
        </p:txBody>
      </p:sp>
      <p:sp>
        <p:nvSpPr>
          <p:cNvPr id="8" name="Text 6"/>
          <p:cNvSpPr/>
          <p:nvPr/>
        </p:nvSpPr>
        <p:spPr>
          <a:xfrm>
            <a:off x="793790" y="4184213"/>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Asking the same questions repeatedly</a:t>
            </a:r>
            <a:endParaRPr lang="en-US" sz="1550" dirty="0"/>
          </a:p>
        </p:txBody>
      </p:sp>
      <p:sp>
        <p:nvSpPr>
          <p:cNvPr id="9" name="Text 7"/>
          <p:cNvSpPr/>
          <p:nvPr/>
        </p:nvSpPr>
        <p:spPr>
          <a:xfrm>
            <a:off x="793790" y="4571167"/>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Introducing new requirements late in the process</a:t>
            </a:r>
            <a:endParaRPr lang="en-US" sz="1550" dirty="0"/>
          </a:p>
        </p:txBody>
      </p:sp>
      <p:sp>
        <p:nvSpPr>
          <p:cNvPr id="10" name="Text 8"/>
          <p:cNvSpPr/>
          <p:nvPr/>
        </p:nvSpPr>
        <p:spPr>
          <a:xfrm>
            <a:off x="793790" y="4958120"/>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Body language that contradicts verbal agreement</a:t>
            </a:r>
            <a:endParaRPr lang="en-US" sz="1550" dirty="0"/>
          </a:p>
        </p:txBody>
      </p:sp>
      <p:sp>
        <p:nvSpPr>
          <p:cNvPr id="11" name="Text 9"/>
          <p:cNvSpPr/>
          <p:nvPr/>
        </p:nvSpPr>
        <p:spPr>
          <a:xfrm>
            <a:off x="793790" y="5345073"/>
            <a:ext cx="7767280"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"Yes, but..." responses that highlight problems without solutions</a:t>
            </a:r>
            <a:endParaRPr lang="en-US" sz="1550" dirty="0"/>
          </a:p>
        </p:txBody>
      </p:sp>
      <p:sp>
        <p:nvSpPr>
          <p:cNvPr id="12" name="Shape 10"/>
          <p:cNvSpPr/>
          <p:nvPr/>
        </p:nvSpPr>
        <p:spPr>
          <a:xfrm>
            <a:off x="793790" y="5885855"/>
            <a:ext cx="7767280" cy="1478280"/>
          </a:xfrm>
          <a:prstGeom prst="roundRect">
            <a:avLst>
              <a:gd name="adj" fmla="val 2014"/>
            </a:avLst>
          </a:prstGeom>
          <a:solidFill>
            <a:srgbClr val="FCF2B5"/>
          </a:solidFill>
          <a:ln/>
        </p:spPr>
        <p:txBody>
          <a:bodyPr/>
          <a:lstStyle/>
          <a:p>
            <a:endParaRPr lang="en-US"/>
          </a:p>
        </p:txBody>
      </p:sp>
      <p:pic>
        <p:nvPicPr>
          <p:cNvPr id="13" name="Image 0" descr="preencoded.png"/>
          <p:cNvPicPr>
            <a:picLocks noChangeAspect="1"/>
          </p:cNvPicPr>
          <p:nvPr/>
        </p:nvPicPr>
        <p:blipFill>
          <a:blip r:embed="rId3"/>
          <a:stretch>
            <a:fillRect/>
          </a:stretch>
        </p:blipFill>
        <p:spPr>
          <a:xfrm>
            <a:off x="992148" y="6188750"/>
            <a:ext cx="248007" cy="198358"/>
          </a:xfrm>
          <a:prstGeom prst="rect">
            <a:avLst/>
          </a:prstGeom>
        </p:spPr>
      </p:pic>
      <p:sp>
        <p:nvSpPr>
          <p:cNvPr id="14" name="Text 11"/>
          <p:cNvSpPr/>
          <p:nvPr/>
        </p:nvSpPr>
        <p:spPr>
          <a:xfrm>
            <a:off x="1438513" y="6133743"/>
            <a:ext cx="6924199"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Inter" pitchFamily="34" charset="0"/>
                <a:ea typeface="Inter" pitchFamily="34" charset="-122"/>
                <a:cs typeface="Inter" pitchFamily="34" charset="-120"/>
              </a:rPr>
              <a:t>Soft resistance is particularly dangerous because it's difficult to address directly and often manifests as project delays rather than outright opposition.</a:t>
            </a:r>
            <a:endParaRPr lang="en-US" sz="1550" dirty="0"/>
          </a:p>
        </p:txBody>
      </p:sp>
      <p:pic>
        <p:nvPicPr>
          <p:cNvPr id="15" name="Image 1" descr="preencoded.png"/>
          <p:cNvPicPr>
            <a:picLocks noChangeAspect="1"/>
          </p:cNvPicPr>
          <p:nvPr/>
        </p:nvPicPr>
        <p:blipFill>
          <a:blip r:embed="rId4"/>
          <a:stretch>
            <a:fillRect/>
          </a:stretch>
        </p:blipFill>
        <p:spPr>
          <a:xfrm>
            <a:off x="9052798" y="1584722"/>
            <a:ext cx="4791313" cy="479131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541145"/>
            <a:ext cx="10074831"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Solution: Building Authentic Stakeholder Relationships</a:t>
            </a:r>
            <a:endParaRPr lang="en-US" sz="3100" dirty="0"/>
          </a:p>
        </p:txBody>
      </p:sp>
      <p:pic>
        <p:nvPicPr>
          <p:cNvPr id="3" name="Image 0" descr="preencoded.png"/>
          <p:cNvPicPr>
            <a:picLocks noChangeAspect="1"/>
          </p:cNvPicPr>
          <p:nvPr/>
        </p:nvPicPr>
        <p:blipFill>
          <a:blip r:embed="rId3"/>
          <a:stretch>
            <a:fillRect/>
          </a:stretch>
        </p:blipFill>
        <p:spPr>
          <a:xfrm>
            <a:off x="793790" y="2434114"/>
            <a:ext cx="496133" cy="496133"/>
          </a:xfrm>
          <a:prstGeom prst="rect">
            <a:avLst/>
          </a:prstGeom>
        </p:spPr>
      </p:pic>
      <p:sp>
        <p:nvSpPr>
          <p:cNvPr id="4" name="Text 1"/>
          <p:cNvSpPr/>
          <p:nvPr/>
        </p:nvSpPr>
        <p:spPr>
          <a:xfrm>
            <a:off x="1537930" y="2551867"/>
            <a:ext cx="308324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One-on-One Connections</a:t>
            </a:r>
            <a:endParaRPr lang="en-US" sz="1950" dirty="0"/>
          </a:p>
        </p:txBody>
      </p:sp>
      <p:sp>
        <p:nvSpPr>
          <p:cNvPr id="5" name="Text 2"/>
          <p:cNvSpPr/>
          <p:nvPr/>
        </p:nvSpPr>
        <p:spPr>
          <a:xfrm>
            <a:off x="1537930" y="2981087"/>
            <a:ext cx="565320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Schedule regular informal check-ins outside of project meetings. These create safe spaces for stakeholders to voice concerns they might not share publicly.</a:t>
            </a:r>
            <a:endParaRPr lang="en-US" sz="1550" dirty="0"/>
          </a:p>
        </p:txBody>
      </p:sp>
      <p:pic>
        <p:nvPicPr>
          <p:cNvPr id="6" name="Image 1" descr="preencoded.png"/>
          <p:cNvPicPr>
            <a:picLocks noChangeAspect="1"/>
          </p:cNvPicPr>
          <p:nvPr/>
        </p:nvPicPr>
        <p:blipFill>
          <a:blip r:embed="rId4"/>
          <a:stretch>
            <a:fillRect/>
          </a:stretch>
        </p:blipFill>
        <p:spPr>
          <a:xfrm>
            <a:off x="7439144" y="2434114"/>
            <a:ext cx="496133" cy="496133"/>
          </a:xfrm>
          <a:prstGeom prst="rect">
            <a:avLst/>
          </a:prstGeom>
        </p:spPr>
      </p:pic>
      <p:sp>
        <p:nvSpPr>
          <p:cNvPr id="7" name="Text 3"/>
          <p:cNvSpPr/>
          <p:nvPr/>
        </p:nvSpPr>
        <p:spPr>
          <a:xfrm>
            <a:off x="8183285" y="255186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Active Listening</a:t>
            </a:r>
            <a:endParaRPr lang="en-US" sz="1950" dirty="0"/>
          </a:p>
        </p:txBody>
      </p:sp>
      <p:sp>
        <p:nvSpPr>
          <p:cNvPr id="8" name="Text 4"/>
          <p:cNvSpPr/>
          <p:nvPr/>
        </p:nvSpPr>
        <p:spPr>
          <a:xfrm>
            <a:off x="8183285" y="2981087"/>
            <a:ext cx="5653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Pay attention to tone, hesitations, and qualifiers in stakeholder responses. Ask clarifying questions to uncover hidden concerns.</a:t>
            </a:r>
            <a:endParaRPr lang="en-US" sz="1550" dirty="0"/>
          </a:p>
        </p:txBody>
      </p:sp>
      <p:pic>
        <p:nvPicPr>
          <p:cNvPr id="9" name="Image 2" descr="preencoded.png"/>
          <p:cNvPicPr>
            <a:picLocks noChangeAspect="1"/>
          </p:cNvPicPr>
          <p:nvPr/>
        </p:nvPicPr>
        <p:blipFill>
          <a:blip r:embed="rId5"/>
          <a:stretch>
            <a:fillRect/>
          </a:stretch>
        </p:blipFill>
        <p:spPr>
          <a:xfrm>
            <a:off x="793790" y="4330541"/>
            <a:ext cx="496133" cy="496133"/>
          </a:xfrm>
          <a:prstGeom prst="rect">
            <a:avLst/>
          </a:prstGeom>
        </p:spPr>
      </p:pic>
      <p:sp>
        <p:nvSpPr>
          <p:cNvPr id="10" name="Text 5"/>
          <p:cNvSpPr/>
          <p:nvPr/>
        </p:nvSpPr>
        <p:spPr>
          <a:xfrm>
            <a:off x="1537930" y="4448294"/>
            <a:ext cx="369236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Interest-Based Problem Solving</a:t>
            </a:r>
            <a:endParaRPr lang="en-US" sz="1950" dirty="0"/>
          </a:p>
        </p:txBody>
      </p:sp>
      <p:sp>
        <p:nvSpPr>
          <p:cNvPr id="11" name="Text 6"/>
          <p:cNvSpPr/>
          <p:nvPr/>
        </p:nvSpPr>
        <p:spPr>
          <a:xfrm>
            <a:off x="1537930" y="4877514"/>
            <a:ext cx="5653207"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Focus on underlying needs rather than stated positions. Find solutions that address stakeholders' core concerns while advancing project goals.</a:t>
            </a:r>
            <a:endParaRPr lang="en-US" sz="1550" dirty="0"/>
          </a:p>
        </p:txBody>
      </p:sp>
      <p:pic>
        <p:nvPicPr>
          <p:cNvPr id="12" name="Image 3" descr="preencoded.png"/>
          <p:cNvPicPr>
            <a:picLocks noChangeAspect="1"/>
          </p:cNvPicPr>
          <p:nvPr/>
        </p:nvPicPr>
        <p:blipFill>
          <a:blip r:embed="rId6"/>
          <a:stretch>
            <a:fillRect/>
          </a:stretch>
        </p:blipFill>
        <p:spPr>
          <a:xfrm>
            <a:off x="7439144" y="4330541"/>
            <a:ext cx="496133" cy="496133"/>
          </a:xfrm>
          <a:prstGeom prst="rect">
            <a:avLst/>
          </a:prstGeom>
        </p:spPr>
      </p:pic>
      <p:sp>
        <p:nvSpPr>
          <p:cNvPr id="13" name="Text 7"/>
          <p:cNvSpPr/>
          <p:nvPr/>
        </p:nvSpPr>
        <p:spPr>
          <a:xfrm>
            <a:off x="8183285" y="44482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Psychological Safety</a:t>
            </a:r>
            <a:endParaRPr lang="en-US" sz="1950" dirty="0"/>
          </a:p>
        </p:txBody>
      </p:sp>
      <p:sp>
        <p:nvSpPr>
          <p:cNvPr id="14" name="Text 8"/>
          <p:cNvSpPr/>
          <p:nvPr/>
        </p:nvSpPr>
        <p:spPr>
          <a:xfrm>
            <a:off x="8183285" y="4877514"/>
            <a:ext cx="5653326"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Create an environment where stakeholders feel comfortable expressing disagreement without fear of being labeled "difficult" or "not a team player."</a:t>
            </a:r>
            <a:endParaRPr lang="en-US" sz="1550" dirty="0"/>
          </a:p>
        </p:txBody>
      </p:sp>
      <p:sp>
        <p:nvSpPr>
          <p:cNvPr id="15" name="Text 9"/>
          <p:cNvSpPr/>
          <p:nvPr/>
        </p:nvSpPr>
        <p:spPr>
          <a:xfrm>
            <a:off x="793790" y="605337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Research shows that project managers who invest in relationship-building are </a:t>
            </a:r>
            <a:r>
              <a:rPr lang="en-US" sz="1550" b="1" dirty="0">
                <a:solidFill>
                  <a:srgbClr val="161613"/>
                </a:solidFill>
                <a:latin typeface="Inter" pitchFamily="34" charset="0"/>
                <a:ea typeface="Inter" pitchFamily="34" charset="-122"/>
                <a:cs typeface="Inter" pitchFamily="34" charset="-120"/>
              </a:rPr>
              <a:t>40% more likely to detect resistance early</a:t>
            </a:r>
            <a:r>
              <a:rPr lang="en-US" sz="1550" dirty="0">
                <a:solidFill>
                  <a:srgbClr val="161613"/>
                </a:solidFill>
                <a:latin typeface="Inter" pitchFamily="34" charset="0"/>
                <a:ea typeface="Inter" pitchFamily="34" charset="-122"/>
                <a:cs typeface="Inter" pitchFamily="34" charset="-120"/>
              </a:rPr>
              <a:t> enough to address it constructively.</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TotalTime>
  <Words>1451</Words>
  <Application>Microsoft Office PowerPoint</Application>
  <PresentationFormat>Custom</PresentationFormat>
  <Paragraphs>178</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DM Sans Medium</vt:lpstr>
      <vt:lpstr>Nobile</vt:lpstr>
      <vt:lpstr>Inter</vt:lpstr>
      <vt:lpstr>Arial</vt:lpstr>
      <vt:lpstr>DM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2025-08-13T22:30:05Z</dcterms:created>
  <dcterms:modified xsi:type="dcterms:W3CDTF">2026-04-19T23:30:52Z</dcterms:modified>
</cp:coreProperties>
</file>