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Source Sans Pro" panose="020B0503030403020204" pitchFamily="34" charset="0"/>
      <p:regular r:id="rId18"/>
      <p:bold r:id="rId19"/>
    </p:embeddedFont>
    <p:embeddedFont>
      <p:font typeface="Source Sans Pro Bold" panose="020B0703030403020204" pitchFamily="3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97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3798" y="1412557"/>
            <a:ext cx="7416403" cy="2103834"/>
          </a:xfrm>
          <a:prstGeom prst="rect">
            <a:avLst/>
          </a:prstGeom>
          <a:noFill/>
          <a:ln/>
        </p:spPr>
        <p:txBody>
          <a:bodyPr wrap="squar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Project Management in Hedge Funds: Essential Knowledge for Success</a:t>
            </a:r>
            <a:endParaRPr lang="en-US" sz="4400" dirty="0"/>
          </a:p>
        </p:txBody>
      </p:sp>
      <p:sp>
        <p:nvSpPr>
          <p:cNvPr id="4" name="Text 1"/>
          <p:cNvSpPr/>
          <p:nvPr/>
        </p:nvSpPr>
        <p:spPr>
          <a:xfrm>
            <a:off x="863798" y="3886557"/>
            <a:ext cx="7416403" cy="2220992"/>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Managing projects in hedge funds requires a unique skillset that blends technical expertise with financial acumen. The high-stakes environment demands precision, agility, and strategic thinking unlike any other industry. This presentation will guide project managers through the essential knowledge and skills needed to thrive in this challenging but rewarding sector.</a:t>
            </a:r>
            <a:endParaRPr lang="en-US" sz="1900" dirty="0"/>
          </a:p>
        </p:txBody>
      </p:sp>
      <p:sp>
        <p:nvSpPr>
          <p:cNvPr id="5" name="Shape 2"/>
          <p:cNvSpPr/>
          <p:nvPr/>
        </p:nvSpPr>
        <p:spPr>
          <a:xfrm>
            <a:off x="863798" y="6403658"/>
            <a:ext cx="394930" cy="394930"/>
          </a:xfrm>
          <a:prstGeom prst="roundRect">
            <a:avLst>
              <a:gd name="adj" fmla="val 23151155"/>
            </a:avLst>
          </a:prstGeom>
          <a:solidFill>
            <a:srgbClr val="7BCC95"/>
          </a:solidFill>
          <a:ln w="7620">
            <a:solidFill>
              <a:srgbClr val="FFFFFF"/>
            </a:solidFill>
            <a:prstDash val="solid"/>
          </a:ln>
        </p:spPr>
        <p:txBody>
          <a:bodyPr/>
          <a:lstStyle/>
          <a:p>
            <a:endParaRPr lang="en-US"/>
          </a:p>
        </p:txBody>
      </p:sp>
      <p:sp>
        <p:nvSpPr>
          <p:cNvPr id="6" name="Text 3"/>
          <p:cNvSpPr/>
          <p:nvPr/>
        </p:nvSpPr>
        <p:spPr>
          <a:xfrm>
            <a:off x="995124" y="6552367"/>
            <a:ext cx="132159"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Source Sans Pro Medium" pitchFamily="34" charset="0"/>
                <a:ea typeface="Source Sans Pro Medium" pitchFamily="34" charset="-122"/>
                <a:cs typeface="Source Sans Pro Medium" pitchFamily="34" charset="-120"/>
              </a:rPr>
              <a:t>kW</a:t>
            </a:r>
            <a:endParaRPr lang="en-US" sz="750" dirty="0"/>
          </a:p>
        </p:txBody>
      </p:sp>
      <p:sp>
        <p:nvSpPr>
          <p:cNvPr id="7" name="Text 4"/>
          <p:cNvSpPr/>
          <p:nvPr/>
        </p:nvSpPr>
        <p:spPr>
          <a:xfrm>
            <a:off x="1382078" y="6385203"/>
            <a:ext cx="2852380" cy="431840"/>
          </a:xfrm>
          <a:prstGeom prst="rect">
            <a:avLst/>
          </a:prstGeom>
          <a:noFill/>
          <a:ln/>
        </p:spPr>
        <p:txBody>
          <a:bodyPr wrap="none" lIns="0" tIns="0" rIns="0" bIns="0" rtlCol="0" anchor="t"/>
          <a:lstStyle/>
          <a:p>
            <a:pPr marL="0" indent="0" algn="l">
              <a:lnSpc>
                <a:spcPts val="3400"/>
              </a:lnSpc>
              <a:buNone/>
            </a:pPr>
            <a:r>
              <a:rPr lang="en-US" sz="2400" b="1" dirty="0">
                <a:solidFill>
                  <a:srgbClr val="3D3838"/>
                </a:solidFill>
                <a:latin typeface="Source Sans Pro Bold" pitchFamily="34" charset="0"/>
                <a:ea typeface="Source Sans Pro Bold" pitchFamily="34" charset="-122"/>
                <a:cs typeface="Source Sans Pro Bold" pitchFamily="34" charset="-120"/>
              </a:rPr>
              <a:t>by Kimberly Wiethoff</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63798" y="699968"/>
            <a:ext cx="10432852" cy="701278"/>
          </a:xfrm>
          <a:prstGeom prst="rect">
            <a:avLst/>
          </a:prstGeom>
          <a:noFill/>
          <a:ln/>
        </p:spPr>
        <p:txBody>
          <a:bodyPr wrap="non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Technical Skills for Hedge Fund PMs</a:t>
            </a:r>
            <a:endParaRPr lang="en-US" sz="4400" dirty="0"/>
          </a:p>
        </p:txBody>
      </p:sp>
      <p:pic>
        <p:nvPicPr>
          <p:cNvPr id="3" name="Image 0" descr="preencoded.png"/>
          <p:cNvPicPr>
            <a:picLocks noChangeAspect="1"/>
          </p:cNvPicPr>
          <p:nvPr/>
        </p:nvPicPr>
        <p:blipFill>
          <a:blip r:embed="rId3"/>
          <a:stretch>
            <a:fillRect/>
          </a:stretch>
        </p:blipFill>
        <p:spPr>
          <a:xfrm>
            <a:off x="3291126" y="1894880"/>
            <a:ext cx="1596628" cy="1362432"/>
          </a:xfrm>
          <a:prstGeom prst="rect">
            <a:avLst/>
          </a:prstGeom>
        </p:spPr>
      </p:pic>
      <p:pic>
        <p:nvPicPr>
          <p:cNvPr id="4" name="Image 1" descr="preencoded.png"/>
          <p:cNvPicPr>
            <a:picLocks noChangeAspect="1"/>
          </p:cNvPicPr>
          <p:nvPr/>
        </p:nvPicPr>
        <p:blipFill>
          <a:blip r:embed="rId4"/>
          <a:stretch>
            <a:fillRect/>
          </a:stretch>
        </p:blipFill>
        <p:spPr>
          <a:xfrm>
            <a:off x="3915847" y="2526387"/>
            <a:ext cx="347067" cy="433864"/>
          </a:xfrm>
          <a:prstGeom prst="rect">
            <a:avLst/>
          </a:prstGeom>
        </p:spPr>
      </p:pic>
      <p:sp>
        <p:nvSpPr>
          <p:cNvPr id="5" name="Text 1"/>
          <p:cNvSpPr/>
          <p:nvPr/>
        </p:nvSpPr>
        <p:spPr>
          <a:xfrm>
            <a:off x="5134570" y="2141696"/>
            <a:ext cx="3236000"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Programming Literacy</a:t>
            </a:r>
            <a:endParaRPr lang="en-US" sz="2200" dirty="0"/>
          </a:p>
        </p:txBody>
      </p:sp>
      <p:sp>
        <p:nvSpPr>
          <p:cNvPr id="6" name="Text 2"/>
          <p:cNvSpPr/>
          <p:nvPr/>
        </p:nvSpPr>
        <p:spPr>
          <a:xfrm>
            <a:off x="5134570" y="2640330"/>
            <a:ext cx="3801904" cy="370165"/>
          </a:xfrm>
          <a:prstGeom prst="rect">
            <a:avLst/>
          </a:prstGeom>
          <a:noFill/>
          <a:ln/>
        </p:spPr>
        <p:txBody>
          <a:bodyPr wrap="non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Basic Python and SQL understanding</a:t>
            </a:r>
            <a:endParaRPr lang="en-US" sz="1900" dirty="0"/>
          </a:p>
        </p:txBody>
      </p:sp>
      <p:sp>
        <p:nvSpPr>
          <p:cNvPr id="7" name="Shape 3"/>
          <p:cNvSpPr/>
          <p:nvPr/>
        </p:nvSpPr>
        <p:spPr>
          <a:xfrm>
            <a:off x="4949428" y="3272909"/>
            <a:ext cx="8755499" cy="15240"/>
          </a:xfrm>
          <a:prstGeom prst="roundRect">
            <a:avLst>
              <a:gd name="adj" fmla="val 242945"/>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92693" y="3318986"/>
            <a:ext cx="3193375" cy="1362432"/>
          </a:xfrm>
          <a:prstGeom prst="rect">
            <a:avLst/>
          </a:prstGeom>
        </p:spPr>
      </p:pic>
      <p:pic>
        <p:nvPicPr>
          <p:cNvPr id="9" name="Image 3" descr="preencoded.png"/>
          <p:cNvPicPr>
            <a:picLocks noChangeAspect="1"/>
          </p:cNvPicPr>
          <p:nvPr/>
        </p:nvPicPr>
        <p:blipFill>
          <a:blip r:embed="rId6"/>
          <a:stretch>
            <a:fillRect/>
          </a:stretch>
        </p:blipFill>
        <p:spPr>
          <a:xfrm>
            <a:off x="3915847" y="3783211"/>
            <a:ext cx="347067" cy="433864"/>
          </a:xfrm>
          <a:prstGeom prst="rect">
            <a:avLst/>
          </a:prstGeom>
        </p:spPr>
      </p:pic>
      <p:sp>
        <p:nvSpPr>
          <p:cNvPr id="10" name="Text 4"/>
          <p:cNvSpPr/>
          <p:nvPr/>
        </p:nvSpPr>
        <p:spPr>
          <a:xfrm>
            <a:off x="5932884" y="3565803"/>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Data Visualization</a:t>
            </a:r>
            <a:endParaRPr lang="en-US" sz="2200" dirty="0"/>
          </a:p>
        </p:txBody>
      </p:sp>
      <p:sp>
        <p:nvSpPr>
          <p:cNvPr id="11" name="Text 5"/>
          <p:cNvSpPr/>
          <p:nvPr/>
        </p:nvSpPr>
        <p:spPr>
          <a:xfrm>
            <a:off x="5932884" y="4064437"/>
            <a:ext cx="4188976" cy="370165"/>
          </a:xfrm>
          <a:prstGeom prst="rect">
            <a:avLst/>
          </a:prstGeom>
          <a:noFill/>
          <a:ln/>
        </p:spPr>
        <p:txBody>
          <a:bodyPr wrap="non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Power BI, Tableau, and financial charting</a:t>
            </a:r>
            <a:endParaRPr lang="en-US" sz="1900" dirty="0"/>
          </a:p>
        </p:txBody>
      </p:sp>
      <p:sp>
        <p:nvSpPr>
          <p:cNvPr id="12" name="Shape 6"/>
          <p:cNvSpPr/>
          <p:nvPr/>
        </p:nvSpPr>
        <p:spPr>
          <a:xfrm>
            <a:off x="5747742" y="4697016"/>
            <a:ext cx="7957185" cy="15240"/>
          </a:xfrm>
          <a:prstGeom prst="roundRect">
            <a:avLst>
              <a:gd name="adj" fmla="val 242945"/>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94378" y="4743093"/>
            <a:ext cx="4790123" cy="1362432"/>
          </a:xfrm>
          <a:prstGeom prst="rect">
            <a:avLst/>
          </a:prstGeom>
        </p:spPr>
      </p:pic>
      <p:pic>
        <p:nvPicPr>
          <p:cNvPr id="14" name="Image 5" descr="preencoded.png"/>
          <p:cNvPicPr>
            <a:picLocks noChangeAspect="1"/>
          </p:cNvPicPr>
          <p:nvPr/>
        </p:nvPicPr>
        <p:blipFill>
          <a:blip r:embed="rId8"/>
          <a:stretch>
            <a:fillRect/>
          </a:stretch>
        </p:blipFill>
        <p:spPr>
          <a:xfrm>
            <a:off x="3915847" y="5207318"/>
            <a:ext cx="347067" cy="433864"/>
          </a:xfrm>
          <a:prstGeom prst="rect">
            <a:avLst/>
          </a:prstGeom>
        </p:spPr>
      </p:pic>
      <p:sp>
        <p:nvSpPr>
          <p:cNvPr id="15" name="Text 7"/>
          <p:cNvSpPr/>
          <p:nvPr/>
        </p:nvSpPr>
        <p:spPr>
          <a:xfrm>
            <a:off x="6731318" y="4989909"/>
            <a:ext cx="3721656"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Infrastructure Knowledge</a:t>
            </a:r>
            <a:endParaRPr lang="en-US" sz="2200" dirty="0"/>
          </a:p>
        </p:txBody>
      </p:sp>
      <p:sp>
        <p:nvSpPr>
          <p:cNvPr id="16" name="Text 8"/>
          <p:cNvSpPr/>
          <p:nvPr/>
        </p:nvSpPr>
        <p:spPr>
          <a:xfrm>
            <a:off x="6731318" y="5488543"/>
            <a:ext cx="4468535" cy="370165"/>
          </a:xfrm>
          <a:prstGeom prst="rect">
            <a:avLst/>
          </a:prstGeom>
          <a:noFill/>
          <a:ln/>
        </p:spPr>
        <p:txBody>
          <a:bodyPr wrap="non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Cloud architecture and deployment models</a:t>
            </a:r>
            <a:endParaRPr lang="en-US" sz="1900" dirty="0"/>
          </a:p>
        </p:txBody>
      </p:sp>
      <p:sp>
        <p:nvSpPr>
          <p:cNvPr id="17" name="Shape 9"/>
          <p:cNvSpPr/>
          <p:nvPr/>
        </p:nvSpPr>
        <p:spPr>
          <a:xfrm>
            <a:off x="6546175" y="6121122"/>
            <a:ext cx="7158752" cy="15240"/>
          </a:xfrm>
          <a:prstGeom prst="roundRect">
            <a:avLst>
              <a:gd name="adj" fmla="val 242945"/>
            </a:avLst>
          </a:prstGeom>
          <a:solidFill>
            <a:srgbClr val="D8D4D4"/>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95945" y="6167199"/>
            <a:ext cx="6386870" cy="1362432"/>
          </a:xfrm>
          <a:prstGeom prst="rect">
            <a:avLst/>
          </a:prstGeom>
        </p:spPr>
      </p:pic>
      <p:pic>
        <p:nvPicPr>
          <p:cNvPr id="19" name="Image 7" descr="preencoded.png"/>
          <p:cNvPicPr>
            <a:picLocks noChangeAspect="1"/>
          </p:cNvPicPr>
          <p:nvPr/>
        </p:nvPicPr>
        <p:blipFill>
          <a:blip r:embed="rId10"/>
          <a:stretch>
            <a:fillRect/>
          </a:stretch>
        </p:blipFill>
        <p:spPr>
          <a:xfrm>
            <a:off x="3915728" y="6631424"/>
            <a:ext cx="347067" cy="433864"/>
          </a:xfrm>
          <a:prstGeom prst="rect">
            <a:avLst/>
          </a:prstGeom>
        </p:spPr>
      </p:pic>
      <p:sp>
        <p:nvSpPr>
          <p:cNvPr id="20" name="Text 10"/>
          <p:cNvSpPr/>
          <p:nvPr/>
        </p:nvSpPr>
        <p:spPr>
          <a:xfrm>
            <a:off x="7529632" y="6414016"/>
            <a:ext cx="365581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Financial Data Structures</a:t>
            </a:r>
            <a:endParaRPr lang="en-US" sz="2200" dirty="0"/>
          </a:p>
        </p:txBody>
      </p:sp>
      <p:sp>
        <p:nvSpPr>
          <p:cNvPr id="21" name="Text 11"/>
          <p:cNvSpPr/>
          <p:nvPr/>
        </p:nvSpPr>
        <p:spPr>
          <a:xfrm>
            <a:off x="7529632" y="6912650"/>
            <a:ext cx="4604147" cy="370165"/>
          </a:xfrm>
          <a:prstGeom prst="rect">
            <a:avLst/>
          </a:prstGeom>
          <a:noFill/>
          <a:ln/>
        </p:spPr>
        <p:txBody>
          <a:bodyPr wrap="non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Market data formats and integration patterns</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05696" y="633055"/>
            <a:ext cx="11697891" cy="653891"/>
          </a:xfrm>
          <a:prstGeom prst="rect">
            <a:avLst/>
          </a:prstGeom>
          <a:noFill/>
          <a:ln/>
        </p:spPr>
        <p:txBody>
          <a:bodyPr wrap="none" lIns="0" tIns="0" rIns="0" bIns="0" rtlCol="0" anchor="t"/>
          <a:lstStyle/>
          <a:p>
            <a:pPr marL="0" indent="0" algn="l">
              <a:lnSpc>
                <a:spcPts val="5100"/>
              </a:lnSpc>
              <a:buNone/>
            </a:pPr>
            <a:r>
              <a:rPr lang="en-US" sz="4100" b="1" kern="0" spc="-41" dirty="0">
                <a:solidFill>
                  <a:srgbClr val="000000"/>
                </a:solidFill>
                <a:latin typeface="Montserrat Bold" pitchFamily="34" charset="0"/>
                <a:ea typeface="Montserrat Bold" pitchFamily="34" charset="-122"/>
                <a:cs typeface="Montserrat Bold" pitchFamily="34" charset="-120"/>
              </a:rPr>
              <a:t>Project Types in Hedge Fund Environments</a:t>
            </a:r>
            <a:endParaRPr lang="en-US" sz="4100" dirty="0"/>
          </a:p>
        </p:txBody>
      </p:sp>
      <p:pic>
        <p:nvPicPr>
          <p:cNvPr id="3" name="Image 0" descr="preencoded.png"/>
          <p:cNvPicPr>
            <a:picLocks noChangeAspect="1"/>
          </p:cNvPicPr>
          <p:nvPr/>
        </p:nvPicPr>
        <p:blipFill>
          <a:blip r:embed="rId3"/>
          <a:stretch>
            <a:fillRect/>
          </a:stretch>
        </p:blipFill>
        <p:spPr>
          <a:xfrm>
            <a:off x="805696" y="1747242"/>
            <a:ext cx="4109442" cy="2539722"/>
          </a:xfrm>
          <a:prstGeom prst="rect">
            <a:avLst/>
          </a:prstGeom>
        </p:spPr>
      </p:pic>
      <p:sp>
        <p:nvSpPr>
          <p:cNvPr id="4" name="Text 1"/>
          <p:cNvSpPr/>
          <p:nvPr/>
        </p:nvSpPr>
        <p:spPr>
          <a:xfrm>
            <a:off x="805696" y="4574619"/>
            <a:ext cx="2615922" cy="326946"/>
          </a:xfrm>
          <a:prstGeom prst="rect">
            <a:avLst/>
          </a:prstGeom>
          <a:noFill/>
          <a:ln/>
        </p:spPr>
        <p:txBody>
          <a:bodyPr wrap="none" lIns="0" tIns="0" rIns="0" bIns="0" rtlCol="0" anchor="t"/>
          <a:lstStyle/>
          <a:p>
            <a:pPr marL="0" indent="0" algn="l">
              <a:lnSpc>
                <a:spcPts val="2550"/>
              </a:lnSpc>
              <a:buNone/>
            </a:pPr>
            <a:r>
              <a:rPr lang="en-US" sz="2050" b="1" kern="0" spc="-21" dirty="0">
                <a:solidFill>
                  <a:srgbClr val="3D3838"/>
                </a:solidFill>
                <a:latin typeface="Montserrat Bold" pitchFamily="34" charset="0"/>
                <a:ea typeface="Montserrat Bold" pitchFamily="34" charset="-122"/>
                <a:cs typeface="Montserrat Bold" pitchFamily="34" charset="-120"/>
              </a:rPr>
              <a:t>System Migrations</a:t>
            </a:r>
            <a:endParaRPr lang="en-US" sz="2050" dirty="0"/>
          </a:p>
        </p:txBody>
      </p:sp>
      <p:sp>
        <p:nvSpPr>
          <p:cNvPr id="5" name="Text 2"/>
          <p:cNvSpPr/>
          <p:nvPr/>
        </p:nvSpPr>
        <p:spPr>
          <a:xfrm>
            <a:off x="805696" y="5039678"/>
            <a:ext cx="4109442" cy="2761298"/>
          </a:xfrm>
          <a:prstGeom prst="rect">
            <a:avLst/>
          </a:prstGeom>
          <a:noFill/>
          <a:ln/>
        </p:spPr>
        <p:txBody>
          <a:bodyPr wrap="square" lIns="0" tIns="0" rIns="0" bIns="0" rtlCol="0" anchor="t"/>
          <a:lstStyle/>
          <a:p>
            <a:pPr marL="0" indent="0" algn="l">
              <a:lnSpc>
                <a:spcPts val="2700"/>
              </a:lnSpc>
              <a:buNone/>
            </a:pPr>
            <a:r>
              <a:rPr lang="en-US" sz="1800" dirty="0">
                <a:solidFill>
                  <a:srgbClr val="3D3838"/>
                </a:solidFill>
                <a:latin typeface="Source Sans Pro" pitchFamily="34" charset="0"/>
                <a:ea typeface="Source Sans Pro" pitchFamily="34" charset="-122"/>
                <a:cs typeface="Source Sans Pro" pitchFamily="34" charset="-120"/>
              </a:rPr>
              <a:t>Transitioning from legacy platforms to modern solutions while maintaining trading continuity presents unique challenges. These projects typically involve parallel runs, comprehensive data validation, and precisely orchestrated cutover weekends to minimize market exposure risks.</a:t>
            </a:r>
            <a:endParaRPr lang="en-US" sz="1800" dirty="0"/>
          </a:p>
        </p:txBody>
      </p:sp>
      <p:pic>
        <p:nvPicPr>
          <p:cNvPr id="6" name="Image 1" descr="preencoded.png"/>
          <p:cNvPicPr>
            <a:picLocks noChangeAspect="1"/>
          </p:cNvPicPr>
          <p:nvPr/>
        </p:nvPicPr>
        <p:blipFill>
          <a:blip r:embed="rId4"/>
          <a:stretch>
            <a:fillRect/>
          </a:stretch>
        </p:blipFill>
        <p:spPr>
          <a:xfrm>
            <a:off x="5260419" y="1747242"/>
            <a:ext cx="4109442" cy="2539722"/>
          </a:xfrm>
          <a:prstGeom prst="rect">
            <a:avLst/>
          </a:prstGeom>
        </p:spPr>
      </p:pic>
      <p:sp>
        <p:nvSpPr>
          <p:cNvPr id="7" name="Text 3"/>
          <p:cNvSpPr/>
          <p:nvPr/>
        </p:nvSpPr>
        <p:spPr>
          <a:xfrm>
            <a:off x="5260419" y="4574619"/>
            <a:ext cx="2731770" cy="326946"/>
          </a:xfrm>
          <a:prstGeom prst="rect">
            <a:avLst/>
          </a:prstGeom>
          <a:noFill/>
          <a:ln/>
        </p:spPr>
        <p:txBody>
          <a:bodyPr wrap="none" lIns="0" tIns="0" rIns="0" bIns="0" rtlCol="0" anchor="t"/>
          <a:lstStyle/>
          <a:p>
            <a:pPr marL="0" indent="0" algn="l">
              <a:lnSpc>
                <a:spcPts val="2550"/>
              </a:lnSpc>
              <a:buNone/>
            </a:pPr>
            <a:r>
              <a:rPr lang="en-US" sz="2050" b="1" kern="0" spc="-21" dirty="0">
                <a:solidFill>
                  <a:srgbClr val="3D3838"/>
                </a:solidFill>
                <a:latin typeface="Montserrat Bold" pitchFamily="34" charset="0"/>
                <a:ea typeface="Montserrat Bold" pitchFamily="34" charset="-122"/>
                <a:cs typeface="Montserrat Bold" pitchFamily="34" charset="-120"/>
              </a:rPr>
              <a:t>Process Automation</a:t>
            </a:r>
            <a:endParaRPr lang="en-US" sz="2050" dirty="0"/>
          </a:p>
        </p:txBody>
      </p:sp>
      <p:sp>
        <p:nvSpPr>
          <p:cNvPr id="8" name="Text 4"/>
          <p:cNvSpPr/>
          <p:nvPr/>
        </p:nvSpPr>
        <p:spPr>
          <a:xfrm>
            <a:off x="5260419" y="5039678"/>
            <a:ext cx="4109442" cy="2761298"/>
          </a:xfrm>
          <a:prstGeom prst="rect">
            <a:avLst/>
          </a:prstGeom>
          <a:noFill/>
          <a:ln/>
        </p:spPr>
        <p:txBody>
          <a:bodyPr wrap="square" lIns="0" tIns="0" rIns="0" bIns="0" rtlCol="0" anchor="t"/>
          <a:lstStyle/>
          <a:p>
            <a:pPr marL="0" indent="0" algn="l">
              <a:lnSpc>
                <a:spcPts val="2700"/>
              </a:lnSpc>
              <a:buNone/>
            </a:pPr>
            <a:r>
              <a:rPr lang="en-US" sz="1800" dirty="0">
                <a:solidFill>
                  <a:srgbClr val="3D3838"/>
                </a:solidFill>
                <a:latin typeface="Source Sans Pro" pitchFamily="34" charset="0"/>
                <a:ea typeface="Source Sans Pro" pitchFamily="34" charset="-122"/>
                <a:cs typeface="Source Sans Pro" pitchFamily="34" charset="-120"/>
              </a:rPr>
              <a:t>Automating manual workflows through RPA, API integration, and custom development delivers significant operational leverage. Successful automation projects require deep understanding of existing processes, careful exception handling, and rigorous reconciliation procedures.</a:t>
            </a:r>
            <a:endParaRPr lang="en-US" sz="1800" dirty="0"/>
          </a:p>
        </p:txBody>
      </p:sp>
      <p:pic>
        <p:nvPicPr>
          <p:cNvPr id="9" name="Image 2" descr="preencoded.png"/>
          <p:cNvPicPr>
            <a:picLocks noChangeAspect="1"/>
          </p:cNvPicPr>
          <p:nvPr/>
        </p:nvPicPr>
        <p:blipFill>
          <a:blip r:embed="rId5"/>
          <a:stretch>
            <a:fillRect/>
          </a:stretch>
        </p:blipFill>
        <p:spPr>
          <a:xfrm>
            <a:off x="9715143" y="1747242"/>
            <a:ext cx="4109561" cy="2539841"/>
          </a:xfrm>
          <a:prstGeom prst="rect">
            <a:avLst/>
          </a:prstGeom>
        </p:spPr>
      </p:pic>
      <p:sp>
        <p:nvSpPr>
          <p:cNvPr id="10" name="Text 5"/>
          <p:cNvSpPr/>
          <p:nvPr/>
        </p:nvSpPr>
        <p:spPr>
          <a:xfrm>
            <a:off x="9715143" y="4574738"/>
            <a:ext cx="2630805" cy="326946"/>
          </a:xfrm>
          <a:prstGeom prst="rect">
            <a:avLst/>
          </a:prstGeom>
          <a:noFill/>
          <a:ln/>
        </p:spPr>
        <p:txBody>
          <a:bodyPr wrap="none" lIns="0" tIns="0" rIns="0" bIns="0" rtlCol="0" anchor="t"/>
          <a:lstStyle/>
          <a:p>
            <a:pPr marL="0" indent="0" algn="l">
              <a:lnSpc>
                <a:spcPts val="2550"/>
              </a:lnSpc>
              <a:buNone/>
            </a:pPr>
            <a:r>
              <a:rPr lang="en-US" sz="2050" b="1" kern="0" spc="-21" dirty="0">
                <a:solidFill>
                  <a:srgbClr val="3D3838"/>
                </a:solidFill>
                <a:latin typeface="Montserrat Bold" pitchFamily="34" charset="0"/>
                <a:ea typeface="Montserrat Bold" pitchFamily="34" charset="-122"/>
                <a:cs typeface="Montserrat Bold" pitchFamily="34" charset="-120"/>
              </a:rPr>
              <a:t>Analytics Platforms</a:t>
            </a:r>
            <a:endParaRPr lang="en-US" sz="2050" dirty="0"/>
          </a:p>
        </p:txBody>
      </p:sp>
      <p:sp>
        <p:nvSpPr>
          <p:cNvPr id="11" name="Text 6"/>
          <p:cNvSpPr/>
          <p:nvPr/>
        </p:nvSpPr>
        <p:spPr>
          <a:xfrm>
            <a:off x="9715143" y="5039797"/>
            <a:ext cx="4109561" cy="2416135"/>
          </a:xfrm>
          <a:prstGeom prst="rect">
            <a:avLst/>
          </a:prstGeom>
          <a:noFill/>
          <a:ln/>
        </p:spPr>
        <p:txBody>
          <a:bodyPr wrap="square" lIns="0" tIns="0" rIns="0" bIns="0" rtlCol="0" anchor="t"/>
          <a:lstStyle/>
          <a:p>
            <a:pPr marL="0" indent="0" algn="l">
              <a:lnSpc>
                <a:spcPts val="2700"/>
              </a:lnSpc>
              <a:buNone/>
            </a:pPr>
            <a:r>
              <a:rPr lang="en-US" sz="1800" dirty="0">
                <a:solidFill>
                  <a:srgbClr val="3D3838"/>
                </a:solidFill>
                <a:latin typeface="Source Sans Pro" pitchFamily="34" charset="0"/>
                <a:ea typeface="Source Sans Pro" pitchFamily="34" charset="-122"/>
                <a:cs typeface="Source Sans Pro" pitchFamily="34" charset="-120"/>
              </a:rPr>
              <a:t>Implementing advanced analytics capabilities that provide trading insights requires balancing data science innovation with production stability. These projects often combine vendor platforms with proprietary algorithms to create unique competitive advantages.</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46653" y="665202"/>
            <a:ext cx="7131010" cy="687229"/>
          </a:xfrm>
          <a:prstGeom prst="rect">
            <a:avLst/>
          </a:prstGeom>
          <a:noFill/>
          <a:ln/>
        </p:spPr>
        <p:txBody>
          <a:bodyPr wrap="none" lIns="0" tIns="0" rIns="0" bIns="0" rtlCol="0" anchor="t"/>
          <a:lstStyle/>
          <a:p>
            <a:pPr marL="0" indent="0" algn="l">
              <a:lnSpc>
                <a:spcPts val="5400"/>
              </a:lnSpc>
              <a:buNone/>
            </a:pPr>
            <a:r>
              <a:rPr lang="en-US" sz="4300" b="1" kern="0" spc="-43" dirty="0">
                <a:solidFill>
                  <a:srgbClr val="000000"/>
                </a:solidFill>
                <a:latin typeface="Montserrat Bold" pitchFamily="34" charset="0"/>
                <a:ea typeface="Montserrat Bold" pitchFamily="34" charset="-122"/>
                <a:cs typeface="Montserrat Bold" pitchFamily="34" charset="-120"/>
              </a:rPr>
              <a:t>Key Performance Metrics</a:t>
            </a:r>
            <a:endParaRPr lang="en-US" sz="4300" dirty="0"/>
          </a:p>
        </p:txBody>
      </p:sp>
      <p:pic>
        <p:nvPicPr>
          <p:cNvPr id="3" name="Image 0" descr="preencoded.png"/>
          <p:cNvPicPr>
            <a:picLocks noChangeAspect="1"/>
          </p:cNvPicPr>
          <p:nvPr/>
        </p:nvPicPr>
        <p:blipFill>
          <a:blip r:embed="rId3"/>
          <a:stretch>
            <a:fillRect/>
          </a:stretch>
        </p:blipFill>
        <p:spPr>
          <a:xfrm>
            <a:off x="846653" y="1836182"/>
            <a:ext cx="12644914" cy="4007168"/>
          </a:xfrm>
          <a:prstGeom prst="rect">
            <a:avLst/>
          </a:prstGeom>
        </p:spPr>
      </p:pic>
      <p:sp>
        <p:nvSpPr>
          <p:cNvPr id="4" name="Text 1"/>
          <p:cNvSpPr/>
          <p:nvPr/>
        </p:nvSpPr>
        <p:spPr>
          <a:xfrm>
            <a:off x="846653" y="6115407"/>
            <a:ext cx="12937093" cy="1451610"/>
          </a:xfrm>
          <a:prstGeom prst="rect">
            <a:avLst/>
          </a:prstGeom>
          <a:noFill/>
          <a:ln/>
        </p:spPr>
        <p:txBody>
          <a:bodyPr wrap="square" lIns="0" tIns="0" rIns="0" bIns="0" rtlCol="0" anchor="t"/>
          <a:lstStyle/>
          <a:p>
            <a:pPr marL="0" indent="0" algn="l">
              <a:lnSpc>
                <a:spcPts val="2850"/>
              </a:lnSpc>
              <a:buNone/>
            </a:pPr>
            <a:r>
              <a:rPr lang="en-US" sz="1900" dirty="0">
                <a:solidFill>
                  <a:srgbClr val="3D3838"/>
                </a:solidFill>
                <a:latin typeface="Source Sans Pro" pitchFamily="34" charset="0"/>
                <a:ea typeface="Source Sans Pro" pitchFamily="34" charset="-122"/>
                <a:cs typeface="Source Sans Pro" pitchFamily="34" charset="-120"/>
              </a:rPr>
              <a:t>Hedge fund projects are evaluated on metrics that directly impact investment operations. Time to market consistently ranks highest, as delays can mean missed trading opportunities. System reliability and compliance coverage follow closely, reflecting the critical nature of continuous operations and regulatory adherence. Performance optimization becomes increasingly important for quantitative strategies where microseconds matter.</a:t>
            </a:r>
            <a:endParaRPr 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63798" y="1259324"/>
            <a:ext cx="8327827" cy="701278"/>
          </a:xfrm>
          <a:prstGeom prst="rect">
            <a:avLst/>
          </a:prstGeom>
          <a:noFill/>
          <a:ln/>
        </p:spPr>
        <p:txBody>
          <a:bodyPr wrap="non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Risk Management Strategies</a:t>
            </a:r>
            <a:endParaRPr lang="en-US" sz="4400" dirty="0"/>
          </a:p>
        </p:txBody>
      </p:sp>
      <p:sp>
        <p:nvSpPr>
          <p:cNvPr id="3" name="Text 1"/>
          <p:cNvSpPr/>
          <p:nvPr/>
        </p:nvSpPr>
        <p:spPr>
          <a:xfrm>
            <a:off x="1288971" y="2871192"/>
            <a:ext cx="3398044" cy="350639"/>
          </a:xfrm>
          <a:prstGeom prst="rect">
            <a:avLst/>
          </a:prstGeom>
          <a:noFill/>
          <a:ln/>
        </p:spPr>
        <p:txBody>
          <a:bodyPr wrap="none" lIns="0" tIns="0" rIns="0" bIns="0" rtlCol="0" anchor="t"/>
          <a:lstStyle/>
          <a:p>
            <a:pPr marL="0" indent="0" algn="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Identify Trading Impact</a:t>
            </a:r>
            <a:endParaRPr lang="en-US" sz="2200" dirty="0"/>
          </a:p>
        </p:txBody>
      </p:sp>
      <p:sp>
        <p:nvSpPr>
          <p:cNvPr id="4" name="Text 2"/>
          <p:cNvSpPr/>
          <p:nvPr/>
        </p:nvSpPr>
        <p:spPr>
          <a:xfrm>
            <a:off x="863798" y="3369826"/>
            <a:ext cx="3823216" cy="740331"/>
          </a:xfrm>
          <a:prstGeom prst="rect">
            <a:avLst/>
          </a:prstGeom>
          <a:noFill/>
          <a:ln/>
        </p:spPr>
        <p:txBody>
          <a:bodyPr wrap="square" lIns="0" tIns="0" rIns="0" bIns="0" rtlCol="0" anchor="t"/>
          <a:lstStyle/>
          <a:p>
            <a:pPr marL="0" indent="0" algn="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Assess how project risks could affect investment operations and PnL</a:t>
            </a:r>
            <a:endParaRPr lang="en-US" sz="1900" dirty="0"/>
          </a:p>
        </p:txBody>
      </p:sp>
      <p:pic>
        <p:nvPicPr>
          <p:cNvPr id="5" name="Image 0" descr="preencoded.png"/>
          <p:cNvPicPr>
            <a:picLocks noChangeAspect="1"/>
          </p:cNvPicPr>
          <p:nvPr/>
        </p:nvPicPr>
        <p:blipFill>
          <a:blip r:embed="rId3"/>
          <a:stretch>
            <a:fillRect/>
          </a:stretch>
        </p:blipFill>
        <p:spPr>
          <a:xfrm>
            <a:off x="5057180" y="2454235"/>
            <a:ext cx="4515922" cy="4515922"/>
          </a:xfrm>
          <a:prstGeom prst="rect">
            <a:avLst/>
          </a:prstGeom>
        </p:spPr>
      </p:pic>
      <p:pic>
        <p:nvPicPr>
          <p:cNvPr id="6" name="Image 1" descr="preencoded.png"/>
          <p:cNvPicPr>
            <a:picLocks noChangeAspect="1"/>
          </p:cNvPicPr>
          <p:nvPr/>
        </p:nvPicPr>
        <p:blipFill>
          <a:blip r:embed="rId4"/>
          <a:stretch>
            <a:fillRect/>
          </a:stretch>
        </p:blipFill>
        <p:spPr>
          <a:xfrm>
            <a:off x="6221611" y="3188137"/>
            <a:ext cx="369213" cy="461605"/>
          </a:xfrm>
          <a:prstGeom prst="rect">
            <a:avLst/>
          </a:prstGeom>
        </p:spPr>
      </p:pic>
      <p:sp>
        <p:nvSpPr>
          <p:cNvPr id="7" name="Text 3"/>
          <p:cNvSpPr/>
          <p:nvPr/>
        </p:nvSpPr>
        <p:spPr>
          <a:xfrm>
            <a:off x="9943267" y="2871192"/>
            <a:ext cx="3295769"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Analyze Dependencies</a:t>
            </a:r>
            <a:endParaRPr lang="en-US" sz="2200" dirty="0"/>
          </a:p>
        </p:txBody>
      </p:sp>
      <p:sp>
        <p:nvSpPr>
          <p:cNvPr id="8" name="Text 4"/>
          <p:cNvSpPr/>
          <p:nvPr/>
        </p:nvSpPr>
        <p:spPr>
          <a:xfrm>
            <a:off x="9943267" y="3369826"/>
            <a:ext cx="3823335"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Map critical market data and trading system interdependencies</a:t>
            </a:r>
            <a:endParaRPr lang="en-US" sz="1900" dirty="0"/>
          </a:p>
        </p:txBody>
      </p:sp>
      <p:pic>
        <p:nvPicPr>
          <p:cNvPr id="9" name="Image 2" descr="preencoded.png"/>
          <p:cNvPicPr>
            <a:picLocks noChangeAspect="1"/>
          </p:cNvPicPr>
          <p:nvPr/>
        </p:nvPicPr>
        <p:blipFill>
          <a:blip r:embed="rId5"/>
          <a:stretch>
            <a:fillRect/>
          </a:stretch>
        </p:blipFill>
        <p:spPr>
          <a:xfrm>
            <a:off x="5057180" y="2454235"/>
            <a:ext cx="4515922" cy="4515922"/>
          </a:xfrm>
          <a:prstGeom prst="rect">
            <a:avLst/>
          </a:prstGeom>
        </p:spPr>
      </p:pic>
      <p:pic>
        <p:nvPicPr>
          <p:cNvPr id="10" name="Image 3" descr="preencoded.png"/>
          <p:cNvPicPr>
            <a:picLocks noChangeAspect="1"/>
          </p:cNvPicPr>
          <p:nvPr/>
        </p:nvPicPr>
        <p:blipFill>
          <a:blip r:embed="rId6"/>
          <a:stretch>
            <a:fillRect/>
          </a:stretch>
        </p:blipFill>
        <p:spPr>
          <a:xfrm>
            <a:off x="8423553" y="3572470"/>
            <a:ext cx="369213" cy="461605"/>
          </a:xfrm>
          <a:prstGeom prst="rect">
            <a:avLst/>
          </a:prstGeom>
        </p:spPr>
      </p:pic>
      <p:sp>
        <p:nvSpPr>
          <p:cNvPr id="11" name="Text 5"/>
          <p:cNvSpPr/>
          <p:nvPr/>
        </p:nvSpPr>
        <p:spPr>
          <a:xfrm>
            <a:off x="9943267" y="5314236"/>
            <a:ext cx="3646289"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Mitigate Through Testing</a:t>
            </a:r>
            <a:endParaRPr lang="en-US" sz="2200" dirty="0"/>
          </a:p>
        </p:txBody>
      </p:sp>
      <p:sp>
        <p:nvSpPr>
          <p:cNvPr id="12" name="Text 6"/>
          <p:cNvSpPr/>
          <p:nvPr/>
        </p:nvSpPr>
        <p:spPr>
          <a:xfrm>
            <a:off x="9943267" y="5812869"/>
            <a:ext cx="3823335" cy="74033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Implement market simulation and parallel processing validation</a:t>
            </a:r>
            <a:endParaRPr lang="en-US" sz="1900" dirty="0"/>
          </a:p>
        </p:txBody>
      </p:sp>
      <p:pic>
        <p:nvPicPr>
          <p:cNvPr id="13" name="Image 4" descr="preencoded.png"/>
          <p:cNvPicPr>
            <a:picLocks noChangeAspect="1"/>
          </p:cNvPicPr>
          <p:nvPr/>
        </p:nvPicPr>
        <p:blipFill>
          <a:blip r:embed="rId7"/>
          <a:stretch>
            <a:fillRect/>
          </a:stretch>
        </p:blipFill>
        <p:spPr>
          <a:xfrm>
            <a:off x="5057180" y="2454235"/>
            <a:ext cx="4515922" cy="4515922"/>
          </a:xfrm>
          <a:prstGeom prst="rect">
            <a:avLst/>
          </a:prstGeom>
        </p:spPr>
      </p:pic>
      <p:pic>
        <p:nvPicPr>
          <p:cNvPr id="14" name="Image 5" descr="preencoded.png"/>
          <p:cNvPicPr>
            <a:picLocks noChangeAspect="1"/>
          </p:cNvPicPr>
          <p:nvPr/>
        </p:nvPicPr>
        <p:blipFill>
          <a:blip r:embed="rId8"/>
          <a:stretch>
            <a:fillRect/>
          </a:stretch>
        </p:blipFill>
        <p:spPr>
          <a:xfrm>
            <a:off x="8039219" y="5774412"/>
            <a:ext cx="369213" cy="461605"/>
          </a:xfrm>
          <a:prstGeom prst="rect">
            <a:avLst/>
          </a:prstGeom>
        </p:spPr>
      </p:pic>
      <p:sp>
        <p:nvSpPr>
          <p:cNvPr id="15" name="Text 7"/>
          <p:cNvSpPr/>
          <p:nvPr/>
        </p:nvSpPr>
        <p:spPr>
          <a:xfrm>
            <a:off x="1882140" y="5314236"/>
            <a:ext cx="2804874" cy="350639"/>
          </a:xfrm>
          <a:prstGeom prst="rect">
            <a:avLst/>
          </a:prstGeom>
          <a:noFill/>
          <a:ln/>
        </p:spPr>
        <p:txBody>
          <a:bodyPr wrap="none" lIns="0" tIns="0" rIns="0" bIns="0" rtlCol="0" anchor="t"/>
          <a:lstStyle/>
          <a:p>
            <a:pPr marL="0" indent="0" algn="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Monitor Real-Time</a:t>
            </a:r>
            <a:endParaRPr lang="en-US" sz="2200" dirty="0"/>
          </a:p>
        </p:txBody>
      </p:sp>
      <p:sp>
        <p:nvSpPr>
          <p:cNvPr id="16" name="Text 8"/>
          <p:cNvSpPr/>
          <p:nvPr/>
        </p:nvSpPr>
        <p:spPr>
          <a:xfrm>
            <a:off x="863798" y="5812869"/>
            <a:ext cx="3823216" cy="740331"/>
          </a:xfrm>
          <a:prstGeom prst="rect">
            <a:avLst/>
          </a:prstGeom>
          <a:noFill/>
          <a:ln/>
        </p:spPr>
        <p:txBody>
          <a:bodyPr wrap="square" lIns="0" tIns="0" rIns="0" bIns="0" rtlCol="0" anchor="t"/>
          <a:lstStyle/>
          <a:p>
            <a:pPr marL="0" indent="0" algn="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Deploy heightened surveillance during critical deployments</a:t>
            </a:r>
            <a:endParaRPr lang="en-US" sz="1900" dirty="0"/>
          </a:p>
        </p:txBody>
      </p:sp>
      <p:pic>
        <p:nvPicPr>
          <p:cNvPr id="17" name="Image 6" descr="preencoded.png"/>
          <p:cNvPicPr>
            <a:picLocks noChangeAspect="1"/>
          </p:cNvPicPr>
          <p:nvPr/>
        </p:nvPicPr>
        <p:blipFill>
          <a:blip r:embed="rId9"/>
          <a:stretch>
            <a:fillRect/>
          </a:stretch>
        </p:blipFill>
        <p:spPr>
          <a:xfrm>
            <a:off x="5057180" y="2454235"/>
            <a:ext cx="4515922" cy="4515922"/>
          </a:xfrm>
          <a:prstGeom prst="rect">
            <a:avLst/>
          </a:prstGeom>
        </p:spPr>
      </p:pic>
      <p:pic>
        <p:nvPicPr>
          <p:cNvPr id="18" name="Image 7" descr="preencoded.png"/>
          <p:cNvPicPr>
            <a:picLocks noChangeAspect="1"/>
          </p:cNvPicPr>
          <p:nvPr/>
        </p:nvPicPr>
        <p:blipFill>
          <a:blip r:embed="rId10"/>
          <a:stretch>
            <a:fillRect/>
          </a:stretch>
        </p:blipFill>
        <p:spPr>
          <a:xfrm>
            <a:off x="5837277" y="5390078"/>
            <a:ext cx="369213" cy="4616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63084" y="678180"/>
            <a:ext cx="12904232" cy="1400889"/>
          </a:xfrm>
          <a:prstGeom prst="rect">
            <a:avLst/>
          </a:prstGeom>
          <a:noFill/>
          <a:ln/>
        </p:spPr>
        <p:txBody>
          <a:bodyPr wrap="squar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Succeeding as a Hedge Fund Project Manager</a:t>
            </a:r>
            <a:endParaRPr lang="en-US" sz="4400" dirty="0"/>
          </a:p>
        </p:txBody>
      </p:sp>
      <p:sp>
        <p:nvSpPr>
          <p:cNvPr id="3" name="Text 1"/>
          <p:cNvSpPr/>
          <p:nvPr/>
        </p:nvSpPr>
        <p:spPr>
          <a:xfrm>
            <a:off x="863084" y="2695456"/>
            <a:ext cx="4054793" cy="813673"/>
          </a:xfrm>
          <a:prstGeom prst="rect">
            <a:avLst/>
          </a:prstGeom>
          <a:noFill/>
          <a:ln/>
        </p:spPr>
        <p:txBody>
          <a:bodyPr wrap="none" lIns="0" tIns="0" rIns="0" bIns="0" rtlCol="0" anchor="t"/>
          <a:lstStyle/>
          <a:p>
            <a:pPr marL="0" indent="0" algn="ctr">
              <a:lnSpc>
                <a:spcPts val="6400"/>
              </a:lnSpc>
              <a:buNone/>
            </a:pPr>
            <a:r>
              <a:rPr lang="en-US" sz="6400" b="1" kern="0" spc="-64" dirty="0">
                <a:solidFill>
                  <a:srgbClr val="3D3838"/>
                </a:solidFill>
                <a:latin typeface="Montserrat Bold" pitchFamily="34" charset="0"/>
                <a:ea typeface="Montserrat Bold" pitchFamily="34" charset="-122"/>
                <a:cs typeface="Montserrat Bold" pitchFamily="34" charset="-120"/>
              </a:rPr>
              <a:t>2-3x</a:t>
            </a:r>
            <a:endParaRPr lang="en-US" sz="6400" dirty="0"/>
          </a:p>
        </p:txBody>
      </p:sp>
      <p:sp>
        <p:nvSpPr>
          <p:cNvPr id="4" name="Text 2"/>
          <p:cNvSpPr/>
          <p:nvPr/>
        </p:nvSpPr>
        <p:spPr>
          <a:xfrm>
            <a:off x="1229797" y="3817263"/>
            <a:ext cx="3321248" cy="350282"/>
          </a:xfrm>
          <a:prstGeom prst="rect">
            <a:avLst/>
          </a:prstGeom>
          <a:noFill/>
          <a:ln/>
        </p:spPr>
        <p:txBody>
          <a:bodyPr wrap="none" lIns="0" tIns="0" rIns="0" bIns="0" rtlCol="0" anchor="t"/>
          <a:lstStyle/>
          <a:p>
            <a:pPr marL="0" indent="0" algn="ct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Implementation Speed</a:t>
            </a:r>
            <a:endParaRPr lang="en-US" sz="2200" dirty="0"/>
          </a:p>
        </p:txBody>
      </p:sp>
      <p:sp>
        <p:nvSpPr>
          <p:cNvPr id="5" name="Text 3"/>
          <p:cNvSpPr/>
          <p:nvPr/>
        </p:nvSpPr>
        <p:spPr>
          <a:xfrm>
            <a:off x="863084" y="4315420"/>
            <a:ext cx="4054793" cy="1109424"/>
          </a:xfrm>
          <a:prstGeom prst="rect">
            <a:avLst/>
          </a:prstGeom>
          <a:noFill/>
          <a:ln/>
        </p:spPr>
        <p:txBody>
          <a:bodyPr wrap="square" lIns="0" tIns="0" rIns="0" bIns="0" rtlCol="0" anchor="t"/>
          <a:lstStyle/>
          <a:p>
            <a:pPr marL="0" indent="0" algn="ct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Hedge fund projects move 2-3 times faster than traditional financial services initiatives</a:t>
            </a:r>
            <a:endParaRPr lang="en-US" sz="1900" dirty="0"/>
          </a:p>
        </p:txBody>
      </p:sp>
      <p:sp>
        <p:nvSpPr>
          <p:cNvPr id="6" name="Text 4"/>
          <p:cNvSpPr/>
          <p:nvPr/>
        </p:nvSpPr>
        <p:spPr>
          <a:xfrm>
            <a:off x="5287685" y="2695456"/>
            <a:ext cx="4054912" cy="813673"/>
          </a:xfrm>
          <a:prstGeom prst="rect">
            <a:avLst/>
          </a:prstGeom>
          <a:noFill/>
          <a:ln/>
        </p:spPr>
        <p:txBody>
          <a:bodyPr wrap="none" lIns="0" tIns="0" rIns="0" bIns="0" rtlCol="0" anchor="t"/>
          <a:lstStyle/>
          <a:p>
            <a:pPr marL="0" indent="0" algn="ctr">
              <a:lnSpc>
                <a:spcPts val="6400"/>
              </a:lnSpc>
              <a:buNone/>
            </a:pPr>
            <a:r>
              <a:rPr lang="en-US" sz="6400" b="1" kern="0" spc="-64" dirty="0">
                <a:solidFill>
                  <a:srgbClr val="3D3838"/>
                </a:solidFill>
                <a:latin typeface="Montserrat Bold" pitchFamily="34" charset="0"/>
                <a:ea typeface="Montserrat Bold" pitchFamily="34" charset="-122"/>
                <a:cs typeface="Montserrat Bold" pitchFamily="34" charset="-120"/>
              </a:rPr>
              <a:t>$10M+</a:t>
            </a:r>
            <a:endParaRPr lang="en-US" sz="6400" dirty="0"/>
          </a:p>
        </p:txBody>
      </p:sp>
      <p:sp>
        <p:nvSpPr>
          <p:cNvPr id="7" name="Text 5"/>
          <p:cNvSpPr/>
          <p:nvPr/>
        </p:nvSpPr>
        <p:spPr>
          <a:xfrm>
            <a:off x="5913953" y="3817263"/>
            <a:ext cx="2802255" cy="350282"/>
          </a:xfrm>
          <a:prstGeom prst="rect">
            <a:avLst/>
          </a:prstGeom>
          <a:noFill/>
          <a:ln/>
        </p:spPr>
        <p:txBody>
          <a:bodyPr wrap="none" lIns="0" tIns="0" rIns="0" bIns="0" rtlCol="0" anchor="t"/>
          <a:lstStyle/>
          <a:p>
            <a:pPr marL="0" indent="0" algn="ct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Impact Scale</a:t>
            </a:r>
            <a:endParaRPr lang="en-US" sz="2200" dirty="0"/>
          </a:p>
        </p:txBody>
      </p:sp>
      <p:sp>
        <p:nvSpPr>
          <p:cNvPr id="8" name="Text 6"/>
          <p:cNvSpPr/>
          <p:nvPr/>
        </p:nvSpPr>
        <p:spPr>
          <a:xfrm>
            <a:off x="5287685" y="4315420"/>
            <a:ext cx="4054912" cy="1109424"/>
          </a:xfrm>
          <a:prstGeom prst="rect">
            <a:avLst/>
          </a:prstGeom>
          <a:noFill/>
          <a:ln/>
        </p:spPr>
        <p:txBody>
          <a:bodyPr wrap="square" lIns="0" tIns="0" rIns="0" bIns="0" rtlCol="0" anchor="t"/>
          <a:lstStyle/>
          <a:p>
            <a:pPr marL="0" indent="0" algn="ct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A single successful project can influence tens of millions in trading revenue</a:t>
            </a:r>
            <a:endParaRPr lang="en-US" sz="1900" dirty="0"/>
          </a:p>
        </p:txBody>
      </p:sp>
      <p:sp>
        <p:nvSpPr>
          <p:cNvPr id="9" name="Text 7"/>
          <p:cNvSpPr/>
          <p:nvPr/>
        </p:nvSpPr>
        <p:spPr>
          <a:xfrm>
            <a:off x="9712404" y="2695456"/>
            <a:ext cx="4054912" cy="813673"/>
          </a:xfrm>
          <a:prstGeom prst="rect">
            <a:avLst/>
          </a:prstGeom>
          <a:noFill/>
          <a:ln/>
        </p:spPr>
        <p:txBody>
          <a:bodyPr wrap="none" lIns="0" tIns="0" rIns="0" bIns="0" rtlCol="0" anchor="t"/>
          <a:lstStyle/>
          <a:p>
            <a:pPr marL="0" indent="0" algn="ctr">
              <a:lnSpc>
                <a:spcPts val="6400"/>
              </a:lnSpc>
              <a:buNone/>
            </a:pPr>
            <a:r>
              <a:rPr lang="en-US" sz="6400" b="1" kern="0" spc="-64" dirty="0">
                <a:solidFill>
                  <a:srgbClr val="3D3838"/>
                </a:solidFill>
                <a:latin typeface="Montserrat Bold" pitchFamily="34" charset="0"/>
                <a:ea typeface="Montserrat Bold" pitchFamily="34" charset="-122"/>
                <a:cs typeface="Montserrat Bold" pitchFamily="34" charset="-120"/>
              </a:rPr>
              <a:t>24/7</a:t>
            </a:r>
            <a:endParaRPr lang="en-US" sz="6400" dirty="0"/>
          </a:p>
        </p:txBody>
      </p:sp>
      <p:sp>
        <p:nvSpPr>
          <p:cNvPr id="10" name="Text 8"/>
          <p:cNvSpPr/>
          <p:nvPr/>
        </p:nvSpPr>
        <p:spPr>
          <a:xfrm>
            <a:off x="10338673" y="3817263"/>
            <a:ext cx="2802255" cy="350282"/>
          </a:xfrm>
          <a:prstGeom prst="rect">
            <a:avLst/>
          </a:prstGeom>
          <a:noFill/>
          <a:ln/>
        </p:spPr>
        <p:txBody>
          <a:bodyPr wrap="none" lIns="0" tIns="0" rIns="0" bIns="0" rtlCol="0" anchor="t"/>
          <a:lstStyle/>
          <a:p>
            <a:pPr marL="0" indent="0" algn="ctr">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Global Operations</a:t>
            </a:r>
            <a:endParaRPr lang="en-US" sz="2200" dirty="0"/>
          </a:p>
        </p:txBody>
      </p:sp>
      <p:sp>
        <p:nvSpPr>
          <p:cNvPr id="11" name="Text 9"/>
          <p:cNvSpPr/>
          <p:nvPr/>
        </p:nvSpPr>
        <p:spPr>
          <a:xfrm>
            <a:off x="9712404" y="4315420"/>
            <a:ext cx="4054912" cy="1109424"/>
          </a:xfrm>
          <a:prstGeom prst="rect">
            <a:avLst/>
          </a:prstGeom>
          <a:noFill/>
          <a:ln/>
        </p:spPr>
        <p:txBody>
          <a:bodyPr wrap="square" lIns="0" tIns="0" rIns="0" bIns="0" rtlCol="0" anchor="t"/>
          <a:lstStyle/>
          <a:p>
            <a:pPr marL="0" indent="0" algn="ctr">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Many hedge funds trade across markets requiring round-the-clock support</a:t>
            </a:r>
            <a:endParaRPr lang="en-US" sz="1900" dirty="0"/>
          </a:p>
        </p:txBody>
      </p:sp>
      <p:sp>
        <p:nvSpPr>
          <p:cNvPr id="12" name="Text 10"/>
          <p:cNvSpPr/>
          <p:nvPr/>
        </p:nvSpPr>
        <p:spPr>
          <a:xfrm>
            <a:off x="863084" y="5702260"/>
            <a:ext cx="12904232" cy="184904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Hedge funds reward project managers who can deliver precision, speed, and strategic thinking. Success in this environment means mastering the financial domain while maintaining technical credibility. The most effective PMs not only move tickets but enable billion-dollar decisions through their leadership and execution excellence. By understanding the unique dynamics of hedge funds, you position yourself at the intersection of finance and technology—where your impact is directly measurable in fund performance.</a:t>
            </a:r>
            <a:endParaRPr lang="en-US"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63798" y="935474"/>
            <a:ext cx="5609749" cy="701278"/>
          </a:xfrm>
          <a:prstGeom prst="rect">
            <a:avLst/>
          </a:prstGeom>
          <a:noFill/>
          <a:ln/>
        </p:spPr>
        <p:txBody>
          <a:bodyPr wrap="non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Final Thoughts</a:t>
            </a:r>
            <a:endParaRPr lang="en-US" sz="4400" dirty="0"/>
          </a:p>
        </p:txBody>
      </p:sp>
      <p:pic>
        <p:nvPicPr>
          <p:cNvPr id="3" name="Image 0" descr="preencoded.png"/>
          <p:cNvPicPr>
            <a:picLocks noChangeAspect="1"/>
          </p:cNvPicPr>
          <p:nvPr/>
        </p:nvPicPr>
        <p:blipFill>
          <a:blip r:embed="rId3"/>
          <a:stretch>
            <a:fillRect/>
          </a:stretch>
        </p:blipFill>
        <p:spPr>
          <a:xfrm>
            <a:off x="863798" y="2130385"/>
            <a:ext cx="4054078" cy="2505551"/>
          </a:xfrm>
          <a:prstGeom prst="rect">
            <a:avLst/>
          </a:prstGeom>
        </p:spPr>
      </p:pic>
      <p:sp>
        <p:nvSpPr>
          <p:cNvPr id="4" name="Text 1"/>
          <p:cNvSpPr/>
          <p:nvPr/>
        </p:nvSpPr>
        <p:spPr>
          <a:xfrm>
            <a:off x="863798" y="4944428"/>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Precision</a:t>
            </a:r>
            <a:endParaRPr lang="en-US" sz="2200" dirty="0"/>
          </a:p>
        </p:txBody>
      </p:sp>
      <p:sp>
        <p:nvSpPr>
          <p:cNvPr id="5" name="Text 2"/>
          <p:cNvSpPr/>
          <p:nvPr/>
        </p:nvSpPr>
        <p:spPr>
          <a:xfrm>
            <a:off x="863798" y="5443061"/>
            <a:ext cx="4054078" cy="1850827"/>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Hedge funds reward precision in every aspect of project delivery. As a PM, your attention to detail directly impacts trading operations and investment decisions.</a:t>
            </a:r>
            <a:endParaRPr lang="en-US" sz="1900" dirty="0"/>
          </a:p>
        </p:txBody>
      </p:sp>
      <p:pic>
        <p:nvPicPr>
          <p:cNvPr id="6" name="Image 1" descr="preencoded.png"/>
          <p:cNvPicPr>
            <a:picLocks noChangeAspect="1"/>
          </p:cNvPicPr>
          <p:nvPr/>
        </p:nvPicPr>
        <p:blipFill>
          <a:blip r:embed="rId4"/>
          <a:stretch>
            <a:fillRect/>
          </a:stretch>
        </p:blipFill>
        <p:spPr>
          <a:xfrm>
            <a:off x="5288042" y="2130385"/>
            <a:ext cx="4054197" cy="2505670"/>
          </a:xfrm>
          <a:prstGeom prst="rect">
            <a:avLst/>
          </a:prstGeom>
        </p:spPr>
      </p:pic>
      <p:sp>
        <p:nvSpPr>
          <p:cNvPr id="7" name="Text 3"/>
          <p:cNvSpPr/>
          <p:nvPr/>
        </p:nvSpPr>
        <p:spPr>
          <a:xfrm>
            <a:off x="5288042" y="4944547"/>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Speed</a:t>
            </a:r>
            <a:endParaRPr lang="en-US" sz="2200" dirty="0"/>
          </a:p>
        </p:txBody>
      </p:sp>
      <p:sp>
        <p:nvSpPr>
          <p:cNvPr id="8" name="Text 4"/>
          <p:cNvSpPr/>
          <p:nvPr/>
        </p:nvSpPr>
        <p:spPr>
          <a:xfrm>
            <a:off x="5288042" y="5443180"/>
            <a:ext cx="4054197" cy="148066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In the fast-paced hedge fund environment, your ability to execute quickly translates to market advantage. Projects move at the speed of capital.</a:t>
            </a:r>
            <a:endParaRPr lang="en-US" sz="1900" dirty="0"/>
          </a:p>
        </p:txBody>
      </p:sp>
      <p:pic>
        <p:nvPicPr>
          <p:cNvPr id="9" name="Image 2" descr="preencoded.png"/>
          <p:cNvPicPr>
            <a:picLocks noChangeAspect="1"/>
          </p:cNvPicPr>
          <p:nvPr/>
        </p:nvPicPr>
        <p:blipFill>
          <a:blip r:embed="rId5"/>
          <a:stretch>
            <a:fillRect/>
          </a:stretch>
        </p:blipFill>
        <p:spPr>
          <a:xfrm>
            <a:off x="9712404" y="2130385"/>
            <a:ext cx="4054197" cy="2505670"/>
          </a:xfrm>
          <a:prstGeom prst="rect">
            <a:avLst/>
          </a:prstGeom>
        </p:spPr>
      </p:pic>
      <p:sp>
        <p:nvSpPr>
          <p:cNvPr id="10" name="Text 5"/>
          <p:cNvSpPr/>
          <p:nvPr/>
        </p:nvSpPr>
        <p:spPr>
          <a:xfrm>
            <a:off x="9712404" y="4944547"/>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3D3838"/>
                </a:solidFill>
                <a:latin typeface="Montserrat Bold" pitchFamily="34" charset="0"/>
                <a:ea typeface="Montserrat Bold" pitchFamily="34" charset="-122"/>
                <a:cs typeface="Montserrat Bold" pitchFamily="34" charset="-120"/>
              </a:rPr>
              <a:t>Strategic Thinking</a:t>
            </a:r>
            <a:endParaRPr lang="en-US" sz="2200" dirty="0"/>
          </a:p>
        </p:txBody>
      </p:sp>
      <p:sp>
        <p:nvSpPr>
          <p:cNvPr id="11" name="Text 6"/>
          <p:cNvSpPr/>
          <p:nvPr/>
        </p:nvSpPr>
        <p:spPr>
          <a:xfrm>
            <a:off x="9712404" y="5443180"/>
            <a:ext cx="4054197" cy="1850827"/>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You're not just moving tickets—you're enabling billion-dollar decisions. Learn the language of finance, understand your stakeholders, and lead with strategic vision.</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3798" y="1399699"/>
            <a:ext cx="12902803" cy="1402556"/>
          </a:xfrm>
          <a:prstGeom prst="rect">
            <a:avLst/>
          </a:prstGeom>
          <a:noFill/>
          <a:ln/>
        </p:spPr>
        <p:txBody>
          <a:bodyPr wrap="squar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Understanding Hedge Fund Business Models</a:t>
            </a:r>
            <a:endParaRPr lang="en-US" sz="4400" dirty="0"/>
          </a:p>
        </p:txBody>
      </p:sp>
      <p:sp>
        <p:nvSpPr>
          <p:cNvPr id="3" name="Text 1"/>
          <p:cNvSpPr/>
          <p:nvPr/>
        </p:nvSpPr>
        <p:spPr>
          <a:xfrm>
            <a:off x="863798" y="3419237"/>
            <a:ext cx="3186946"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000000"/>
                </a:solidFill>
                <a:latin typeface="Montserrat Bold" pitchFamily="34" charset="0"/>
                <a:ea typeface="Montserrat Bold" pitchFamily="34" charset="-122"/>
                <a:cs typeface="Montserrat Bold" pitchFamily="34" charset="-120"/>
              </a:rPr>
              <a:t>Investment Strategies</a:t>
            </a:r>
            <a:endParaRPr lang="en-US" sz="2200" dirty="0"/>
          </a:p>
        </p:txBody>
      </p:sp>
      <p:sp>
        <p:nvSpPr>
          <p:cNvPr id="4" name="Text 2"/>
          <p:cNvSpPr/>
          <p:nvPr/>
        </p:nvSpPr>
        <p:spPr>
          <a:xfrm>
            <a:off x="863798" y="4016693"/>
            <a:ext cx="3898940" cy="370165"/>
          </a:xfrm>
          <a:prstGeom prst="rect">
            <a:avLst/>
          </a:prstGeom>
          <a:noFill/>
          <a:ln/>
        </p:spPr>
        <p:txBody>
          <a:bodyPr wrap="none" lIns="0" tIns="0" rIns="0" bIns="0" rtlCol="0" anchor="t"/>
          <a:lstStyle/>
          <a:p>
            <a:pPr marL="342900" indent="-342900" algn="l">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Long/short equity approaches</a:t>
            </a:r>
            <a:endParaRPr lang="en-US" sz="1900" dirty="0"/>
          </a:p>
        </p:txBody>
      </p:sp>
      <p:sp>
        <p:nvSpPr>
          <p:cNvPr id="5" name="Text 3"/>
          <p:cNvSpPr/>
          <p:nvPr/>
        </p:nvSpPr>
        <p:spPr>
          <a:xfrm>
            <a:off x="863798" y="4473178"/>
            <a:ext cx="3898940" cy="370165"/>
          </a:xfrm>
          <a:prstGeom prst="rect">
            <a:avLst/>
          </a:prstGeom>
          <a:noFill/>
          <a:ln/>
        </p:spPr>
        <p:txBody>
          <a:bodyPr wrap="none" lIns="0" tIns="0" rIns="0" bIns="0" rtlCol="0" anchor="t"/>
          <a:lstStyle/>
          <a:p>
            <a:pPr marL="342900" indent="-342900" algn="l">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Arbitrage opportunities</a:t>
            </a:r>
            <a:endParaRPr lang="en-US" sz="1900" dirty="0"/>
          </a:p>
        </p:txBody>
      </p:sp>
      <p:sp>
        <p:nvSpPr>
          <p:cNvPr id="6" name="Text 4"/>
          <p:cNvSpPr/>
          <p:nvPr/>
        </p:nvSpPr>
        <p:spPr>
          <a:xfrm>
            <a:off x="863798" y="4929664"/>
            <a:ext cx="3898940" cy="370165"/>
          </a:xfrm>
          <a:prstGeom prst="rect">
            <a:avLst/>
          </a:prstGeom>
          <a:noFill/>
          <a:ln/>
        </p:spPr>
        <p:txBody>
          <a:bodyPr wrap="none" lIns="0" tIns="0" rIns="0" bIns="0" rtlCol="0" anchor="t"/>
          <a:lstStyle/>
          <a:p>
            <a:pPr marL="342900" indent="-342900" algn="l">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Quantitative trading models</a:t>
            </a:r>
            <a:endParaRPr lang="en-US" sz="1900" dirty="0"/>
          </a:p>
        </p:txBody>
      </p:sp>
      <p:sp>
        <p:nvSpPr>
          <p:cNvPr id="7" name="Text 5"/>
          <p:cNvSpPr/>
          <p:nvPr/>
        </p:nvSpPr>
        <p:spPr>
          <a:xfrm>
            <a:off x="863798" y="5386149"/>
            <a:ext cx="3898940" cy="370165"/>
          </a:xfrm>
          <a:prstGeom prst="rect">
            <a:avLst/>
          </a:prstGeom>
          <a:noFill/>
          <a:ln/>
        </p:spPr>
        <p:txBody>
          <a:bodyPr wrap="none" lIns="0" tIns="0" rIns="0" bIns="0" rtlCol="0" anchor="t"/>
          <a:lstStyle/>
          <a:p>
            <a:pPr marL="342900" indent="-342900" algn="l">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Multi-strategy portfolios</a:t>
            </a:r>
            <a:endParaRPr lang="en-US" sz="1900" dirty="0"/>
          </a:p>
        </p:txBody>
      </p:sp>
      <p:sp>
        <p:nvSpPr>
          <p:cNvPr id="8" name="Text 6"/>
          <p:cNvSpPr/>
          <p:nvPr/>
        </p:nvSpPr>
        <p:spPr>
          <a:xfrm>
            <a:off x="5372576" y="3419237"/>
            <a:ext cx="2804874"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000000"/>
                </a:solidFill>
                <a:latin typeface="Montserrat Bold" pitchFamily="34" charset="0"/>
                <a:ea typeface="Montserrat Bold" pitchFamily="34" charset="-122"/>
                <a:cs typeface="Montserrat Bold" pitchFamily="34" charset="-120"/>
              </a:rPr>
              <a:t>Asset Classes</a:t>
            </a:r>
            <a:endParaRPr lang="en-US" sz="2200" dirty="0"/>
          </a:p>
        </p:txBody>
      </p:sp>
      <p:sp>
        <p:nvSpPr>
          <p:cNvPr id="9" name="Text 7"/>
          <p:cNvSpPr/>
          <p:nvPr/>
        </p:nvSpPr>
        <p:spPr>
          <a:xfrm>
            <a:off x="5372576" y="4016693"/>
            <a:ext cx="3898940" cy="370165"/>
          </a:xfrm>
          <a:prstGeom prst="rect">
            <a:avLst/>
          </a:prstGeom>
          <a:noFill/>
          <a:ln/>
        </p:spPr>
        <p:txBody>
          <a:bodyPr wrap="none" lIns="0" tIns="0" rIns="0" bIns="0" rtlCol="0" anchor="t"/>
          <a:lstStyle/>
          <a:p>
            <a:pPr marL="342900" indent="-342900" algn="l">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Equities and fixed income</a:t>
            </a:r>
            <a:endParaRPr lang="en-US" sz="1900" dirty="0"/>
          </a:p>
        </p:txBody>
      </p:sp>
      <p:sp>
        <p:nvSpPr>
          <p:cNvPr id="10" name="Text 8"/>
          <p:cNvSpPr/>
          <p:nvPr/>
        </p:nvSpPr>
        <p:spPr>
          <a:xfrm>
            <a:off x="5372576" y="4473178"/>
            <a:ext cx="3898940" cy="370165"/>
          </a:xfrm>
          <a:prstGeom prst="rect">
            <a:avLst/>
          </a:prstGeom>
          <a:noFill/>
          <a:ln/>
        </p:spPr>
        <p:txBody>
          <a:bodyPr wrap="none" lIns="0" tIns="0" rIns="0" bIns="0" rtlCol="0" anchor="t"/>
          <a:lstStyle/>
          <a:p>
            <a:pPr marL="342900" indent="-342900" algn="l">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Derivatives and options</a:t>
            </a:r>
            <a:endParaRPr lang="en-US" sz="1900" dirty="0"/>
          </a:p>
        </p:txBody>
      </p:sp>
      <p:sp>
        <p:nvSpPr>
          <p:cNvPr id="11" name="Text 9"/>
          <p:cNvSpPr/>
          <p:nvPr/>
        </p:nvSpPr>
        <p:spPr>
          <a:xfrm>
            <a:off x="5372576" y="4929664"/>
            <a:ext cx="3898940" cy="370165"/>
          </a:xfrm>
          <a:prstGeom prst="rect">
            <a:avLst/>
          </a:prstGeom>
          <a:noFill/>
          <a:ln/>
        </p:spPr>
        <p:txBody>
          <a:bodyPr wrap="none" lIns="0" tIns="0" rIns="0" bIns="0" rtlCol="0" anchor="t"/>
          <a:lstStyle/>
          <a:p>
            <a:pPr marL="342900" indent="-342900" algn="l">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Commodities and currencies</a:t>
            </a:r>
            <a:endParaRPr lang="en-US" sz="1900" dirty="0"/>
          </a:p>
        </p:txBody>
      </p:sp>
      <p:sp>
        <p:nvSpPr>
          <p:cNvPr id="12" name="Text 10"/>
          <p:cNvSpPr/>
          <p:nvPr/>
        </p:nvSpPr>
        <p:spPr>
          <a:xfrm>
            <a:off x="5372576" y="5386149"/>
            <a:ext cx="3898940" cy="740331"/>
          </a:xfrm>
          <a:prstGeom prst="rect">
            <a:avLst/>
          </a:prstGeom>
          <a:noFill/>
          <a:ln/>
        </p:spPr>
        <p:txBody>
          <a:bodyPr wrap="square" lIns="0" tIns="0" rIns="0" bIns="0" rtlCol="0" anchor="t"/>
          <a:lstStyle/>
          <a:p>
            <a:pPr marL="342900" indent="-342900" algn="l">
              <a:lnSpc>
                <a:spcPts val="2900"/>
              </a:lnSpc>
              <a:buSzPct val="100000"/>
              <a:buChar char="•"/>
            </a:pPr>
            <a:r>
              <a:rPr lang="en-US" sz="1900" dirty="0">
                <a:solidFill>
                  <a:srgbClr val="3D3838"/>
                </a:solidFill>
                <a:latin typeface="Source Sans Pro" pitchFamily="34" charset="0"/>
                <a:ea typeface="Source Sans Pro" pitchFamily="34" charset="-122"/>
                <a:cs typeface="Source Sans Pro" pitchFamily="34" charset="-120"/>
              </a:rPr>
              <a:t>Alternative investments including crypto</a:t>
            </a:r>
            <a:endParaRPr lang="en-US" sz="1900" dirty="0"/>
          </a:p>
        </p:txBody>
      </p:sp>
      <p:sp>
        <p:nvSpPr>
          <p:cNvPr id="13" name="Text 11"/>
          <p:cNvSpPr/>
          <p:nvPr/>
        </p:nvSpPr>
        <p:spPr>
          <a:xfrm>
            <a:off x="9881354" y="3419237"/>
            <a:ext cx="2911912" cy="350639"/>
          </a:xfrm>
          <a:prstGeom prst="rect">
            <a:avLst/>
          </a:prstGeom>
          <a:noFill/>
          <a:ln/>
        </p:spPr>
        <p:txBody>
          <a:bodyPr wrap="none" lIns="0" tIns="0" rIns="0" bIns="0" rtlCol="0" anchor="t"/>
          <a:lstStyle/>
          <a:p>
            <a:pPr marL="0" indent="0" algn="l">
              <a:lnSpc>
                <a:spcPts val="2750"/>
              </a:lnSpc>
              <a:buNone/>
            </a:pPr>
            <a:r>
              <a:rPr lang="en-US" sz="2200" b="1" kern="0" spc="-22" dirty="0">
                <a:solidFill>
                  <a:srgbClr val="000000"/>
                </a:solidFill>
                <a:latin typeface="Montserrat Bold" pitchFamily="34" charset="0"/>
                <a:ea typeface="Montserrat Bold" pitchFamily="34" charset="-122"/>
                <a:cs typeface="Montserrat Bold" pitchFamily="34" charset="-120"/>
              </a:rPr>
              <a:t>Strategic Alignment</a:t>
            </a:r>
            <a:endParaRPr lang="en-US" sz="2200" dirty="0"/>
          </a:p>
        </p:txBody>
      </p:sp>
      <p:sp>
        <p:nvSpPr>
          <p:cNvPr id="14" name="Text 12"/>
          <p:cNvSpPr/>
          <p:nvPr/>
        </p:nvSpPr>
        <p:spPr>
          <a:xfrm>
            <a:off x="9881354" y="4016693"/>
            <a:ext cx="3898940" cy="2591157"/>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Project managers must understand how their fund generates returns to effectively align technical initiatives with trading objectives. This knowledge forms the foundation for all project decisions and prioritization processes.</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553"/>
          </a:xfrm>
          <a:prstGeom prst="rect">
            <a:avLst/>
          </a:prstGeom>
        </p:spPr>
      </p:pic>
      <p:sp>
        <p:nvSpPr>
          <p:cNvPr id="3" name="Text 0"/>
          <p:cNvSpPr/>
          <p:nvPr/>
        </p:nvSpPr>
        <p:spPr>
          <a:xfrm>
            <a:off x="706755" y="555308"/>
            <a:ext cx="7730490" cy="1147286"/>
          </a:xfrm>
          <a:prstGeom prst="rect">
            <a:avLst/>
          </a:prstGeom>
          <a:noFill/>
          <a:ln/>
        </p:spPr>
        <p:txBody>
          <a:bodyPr wrap="square" lIns="0" tIns="0" rIns="0" bIns="0" rtlCol="0" anchor="t"/>
          <a:lstStyle/>
          <a:p>
            <a:pPr marL="0" indent="0" algn="l">
              <a:lnSpc>
                <a:spcPts val="4500"/>
              </a:lnSpc>
              <a:buNone/>
            </a:pPr>
            <a:r>
              <a:rPr lang="en-US" sz="3600" b="1" kern="0" spc="-36" dirty="0">
                <a:solidFill>
                  <a:srgbClr val="000000"/>
                </a:solidFill>
                <a:latin typeface="Montserrat Bold" pitchFamily="34" charset="0"/>
                <a:ea typeface="Montserrat Bold" pitchFamily="34" charset="-122"/>
                <a:cs typeface="Montserrat Bold" pitchFamily="34" charset="-120"/>
              </a:rPr>
              <a:t>Speed and Agility in Hedge Fund Projects</a:t>
            </a:r>
            <a:endParaRPr lang="en-US" sz="3600" dirty="0"/>
          </a:p>
        </p:txBody>
      </p:sp>
      <p:pic>
        <p:nvPicPr>
          <p:cNvPr id="4" name="Image 1" descr="preencoded.png"/>
          <p:cNvPicPr>
            <a:picLocks noChangeAspect="1"/>
          </p:cNvPicPr>
          <p:nvPr/>
        </p:nvPicPr>
        <p:blipFill>
          <a:blip r:embed="rId4"/>
          <a:stretch>
            <a:fillRect/>
          </a:stretch>
        </p:blipFill>
        <p:spPr>
          <a:xfrm>
            <a:off x="706755" y="2005489"/>
            <a:ext cx="1009650" cy="1417439"/>
          </a:xfrm>
          <a:prstGeom prst="rect">
            <a:avLst/>
          </a:prstGeom>
        </p:spPr>
      </p:pic>
      <p:sp>
        <p:nvSpPr>
          <p:cNvPr id="5" name="Text 1"/>
          <p:cNvSpPr/>
          <p:nvPr/>
        </p:nvSpPr>
        <p:spPr>
          <a:xfrm>
            <a:off x="2019300" y="2207419"/>
            <a:ext cx="2294811" cy="286703"/>
          </a:xfrm>
          <a:prstGeom prst="rect">
            <a:avLst/>
          </a:prstGeom>
          <a:noFill/>
          <a:ln/>
        </p:spPr>
        <p:txBody>
          <a:bodyPr wrap="none" lIns="0" tIns="0" rIns="0" bIns="0" rtlCol="0" anchor="t"/>
          <a:lstStyle/>
          <a:p>
            <a:pPr marL="0" indent="0" algn="l">
              <a:lnSpc>
                <a:spcPts val="2250"/>
              </a:lnSpc>
              <a:buNone/>
            </a:pPr>
            <a:r>
              <a:rPr lang="en-US" sz="1800" b="1" kern="0" spc="-18" dirty="0">
                <a:solidFill>
                  <a:srgbClr val="3D3838"/>
                </a:solidFill>
                <a:latin typeface="Montserrat Bold" pitchFamily="34" charset="0"/>
                <a:ea typeface="Montserrat Bold" pitchFamily="34" charset="-122"/>
                <a:cs typeface="Montserrat Bold" pitchFamily="34" charset="-120"/>
              </a:rPr>
              <a:t>Time Sensitivity</a:t>
            </a:r>
            <a:endParaRPr lang="en-US" sz="1800" dirty="0"/>
          </a:p>
        </p:txBody>
      </p:sp>
      <p:sp>
        <p:nvSpPr>
          <p:cNvPr id="6" name="Text 2"/>
          <p:cNvSpPr/>
          <p:nvPr/>
        </p:nvSpPr>
        <p:spPr>
          <a:xfrm>
            <a:off x="2019300" y="2615208"/>
            <a:ext cx="6417945" cy="605790"/>
          </a:xfrm>
          <a:prstGeom prst="rect">
            <a:avLst/>
          </a:prstGeom>
          <a:noFill/>
          <a:ln/>
        </p:spPr>
        <p:txBody>
          <a:bodyPr wrap="square" lIns="0" tIns="0" rIns="0" bIns="0" rtlCol="0" anchor="t"/>
          <a:lstStyle/>
          <a:p>
            <a:pPr marL="0" indent="0" algn="l">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Market opportunities are fleeting; delays directly impact profit potential and competitive advantage</a:t>
            </a:r>
            <a:endParaRPr lang="en-US" sz="1550" dirty="0"/>
          </a:p>
        </p:txBody>
      </p:sp>
      <p:pic>
        <p:nvPicPr>
          <p:cNvPr id="7" name="Image 2" descr="preencoded.png"/>
          <p:cNvPicPr>
            <a:picLocks noChangeAspect="1"/>
          </p:cNvPicPr>
          <p:nvPr/>
        </p:nvPicPr>
        <p:blipFill>
          <a:blip r:embed="rId5"/>
          <a:stretch>
            <a:fillRect/>
          </a:stretch>
        </p:blipFill>
        <p:spPr>
          <a:xfrm>
            <a:off x="706755" y="3422928"/>
            <a:ext cx="1009650" cy="1417439"/>
          </a:xfrm>
          <a:prstGeom prst="rect">
            <a:avLst/>
          </a:prstGeom>
        </p:spPr>
      </p:pic>
      <p:sp>
        <p:nvSpPr>
          <p:cNvPr id="8" name="Text 3"/>
          <p:cNvSpPr/>
          <p:nvPr/>
        </p:nvSpPr>
        <p:spPr>
          <a:xfrm>
            <a:off x="2019300" y="3624858"/>
            <a:ext cx="2771418" cy="286703"/>
          </a:xfrm>
          <a:prstGeom prst="rect">
            <a:avLst/>
          </a:prstGeom>
          <a:noFill/>
          <a:ln/>
        </p:spPr>
        <p:txBody>
          <a:bodyPr wrap="none" lIns="0" tIns="0" rIns="0" bIns="0" rtlCol="0" anchor="t"/>
          <a:lstStyle/>
          <a:p>
            <a:pPr marL="0" indent="0" algn="l">
              <a:lnSpc>
                <a:spcPts val="2250"/>
              </a:lnSpc>
              <a:buNone/>
            </a:pPr>
            <a:r>
              <a:rPr lang="en-US" sz="1800" b="1" kern="0" spc="-18" dirty="0">
                <a:solidFill>
                  <a:srgbClr val="3D3838"/>
                </a:solidFill>
                <a:latin typeface="Montserrat Bold" pitchFamily="34" charset="0"/>
                <a:ea typeface="Montserrat Bold" pitchFamily="34" charset="-122"/>
                <a:cs typeface="Montserrat Bold" pitchFamily="34" charset="-120"/>
              </a:rPr>
              <a:t>Methodology Flexibility</a:t>
            </a:r>
            <a:endParaRPr lang="en-US" sz="1800" dirty="0"/>
          </a:p>
        </p:txBody>
      </p:sp>
      <p:sp>
        <p:nvSpPr>
          <p:cNvPr id="9" name="Text 4"/>
          <p:cNvSpPr/>
          <p:nvPr/>
        </p:nvSpPr>
        <p:spPr>
          <a:xfrm>
            <a:off x="2019300" y="4032647"/>
            <a:ext cx="6417945" cy="605790"/>
          </a:xfrm>
          <a:prstGeom prst="rect">
            <a:avLst/>
          </a:prstGeom>
          <a:noFill/>
          <a:ln/>
        </p:spPr>
        <p:txBody>
          <a:bodyPr wrap="square" lIns="0" tIns="0" rIns="0" bIns="0" rtlCol="0" anchor="t"/>
          <a:lstStyle/>
          <a:p>
            <a:pPr marL="0" indent="0" algn="l">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Hybrid approaches combining Agile sprints with strategic roadmaps outperform traditional waterfall</a:t>
            </a:r>
            <a:endParaRPr lang="en-US" sz="1550" dirty="0"/>
          </a:p>
        </p:txBody>
      </p:sp>
      <p:pic>
        <p:nvPicPr>
          <p:cNvPr id="10" name="Image 3" descr="preencoded.png"/>
          <p:cNvPicPr>
            <a:picLocks noChangeAspect="1"/>
          </p:cNvPicPr>
          <p:nvPr/>
        </p:nvPicPr>
        <p:blipFill>
          <a:blip r:embed="rId6"/>
          <a:stretch>
            <a:fillRect/>
          </a:stretch>
        </p:blipFill>
        <p:spPr>
          <a:xfrm>
            <a:off x="706755" y="4840367"/>
            <a:ext cx="1009650" cy="1417439"/>
          </a:xfrm>
          <a:prstGeom prst="rect">
            <a:avLst/>
          </a:prstGeom>
        </p:spPr>
      </p:pic>
      <p:sp>
        <p:nvSpPr>
          <p:cNvPr id="11" name="Text 5"/>
          <p:cNvSpPr/>
          <p:nvPr/>
        </p:nvSpPr>
        <p:spPr>
          <a:xfrm>
            <a:off x="2019300" y="5042297"/>
            <a:ext cx="2294811" cy="286703"/>
          </a:xfrm>
          <a:prstGeom prst="rect">
            <a:avLst/>
          </a:prstGeom>
          <a:noFill/>
          <a:ln/>
        </p:spPr>
        <p:txBody>
          <a:bodyPr wrap="none" lIns="0" tIns="0" rIns="0" bIns="0" rtlCol="0" anchor="t"/>
          <a:lstStyle/>
          <a:p>
            <a:pPr marL="0" indent="0" algn="l">
              <a:lnSpc>
                <a:spcPts val="2250"/>
              </a:lnSpc>
              <a:buNone/>
            </a:pPr>
            <a:r>
              <a:rPr lang="en-US" sz="1800" b="1" kern="0" spc="-18" dirty="0">
                <a:solidFill>
                  <a:srgbClr val="3D3838"/>
                </a:solidFill>
                <a:latin typeface="Montserrat Bold" pitchFamily="34" charset="0"/>
                <a:ea typeface="Montserrat Bold" pitchFamily="34" charset="-122"/>
                <a:cs typeface="Montserrat Bold" pitchFamily="34" charset="-120"/>
              </a:rPr>
              <a:t>Lean Teams</a:t>
            </a:r>
            <a:endParaRPr lang="en-US" sz="1800" dirty="0"/>
          </a:p>
        </p:txBody>
      </p:sp>
      <p:sp>
        <p:nvSpPr>
          <p:cNvPr id="12" name="Text 6"/>
          <p:cNvSpPr/>
          <p:nvPr/>
        </p:nvSpPr>
        <p:spPr>
          <a:xfrm>
            <a:off x="2019300" y="5450086"/>
            <a:ext cx="6417945" cy="605790"/>
          </a:xfrm>
          <a:prstGeom prst="rect">
            <a:avLst/>
          </a:prstGeom>
          <a:noFill/>
          <a:ln/>
        </p:spPr>
        <p:txBody>
          <a:bodyPr wrap="square" lIns="0" tIns="0" rIns="0" bIns="0" rtlCol="0" anchor="t"/>
          <a:lstStyle/>
          <a:p>
            <a:pPr marL="0" indent="0" algn="l">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Coordinate small but elite groups of specialists who expect autonomy and minimal process overhead</a:t>
            </a:r>
            <a:endParaRPr lang="en-US" sz="1550" dirty="0"/>
          </a:p>
        </p:txBody>
      </p:sp>
      <p:pic>
        <p:nvPicPr>
          <p:cNvPr id="13" name="Image 4" descr="preencoded.png"/>
          <p:cNvPicPr>
            <a:picLocks noChangeAspect="1"/>
          </p:cNvPicPr>
          <p:nvPr/>
        </p:nvPicPr>
        <p:blipFill>
          <a:blip r:embed="rId7"/>
          <a:stretch>
            <a:fillRect/>
          </a:stretch>
        </p:blipFill>
        <p:spPr>
          <a:xfrm>
            <a:off x="706755" y="6257806"/>
            <a:ext cx="1009650" cy="1417439"/>
          </a:xfrm>
          <a:prstGeom prst="rect">
            <a:avLst/>
          </a:prstGeom>
        </p:spPr>
      </p:pic>
      <p:sp>
        <p:nvSpPr>
          <p:cNvPr id="14" name="Text 7"/>
          <p:cNvSpPr/>
          <p:nvPr/>
        </p:nvSpPr>
        <p:spPr>
          <a:xfrm>
            <a:off x="2019300" y="6459736"/>
            <a:ext cx="2294811" cy="286703"/>
          </a:xfrm>
          <a:prstGeom prst="rect">
            <a:avLst/>
          </a:prstGeom>
          <a:noFill/>
          <a:ln/>
        </p:spPr>
        <p:txBody>
          <a:bodyPr wrap="none" lIns="0" tIns="0" rIns="0" bIns="0" rtlCol="0" anchor="t"/>
          <a:lstStyle/>
          <a:p>
            <a:pPr marL="0" indent="0" algn="l">
              <a:lnSpc>
                <a:spcPts val="2250"/>
              </a:lnSpc>
              <a:buNone/>
            </a:pPr>
            <a:r>
              <a:rPr lang="en-US" sz="1800" b="1" kern="0" spc="-18" dirty="0">
                <a:solidFill>
                  <a:srgbClr val="3D3838"/>
                </a:solidFill>
                <a:latin typeface="Montserrat Bold" pitchFamily="34" charset="0"/>
                <a:ea typeface="Montserrat Bold" pitchFamily="34" charset="-122"/>
                <a:cs typeface="Montserrat Bold" pitchFamily="34" charset="-120"/>
              </a:rPr>
              <a:t>Scalable Solutions</a:t>
            </a:r>
            <a:endParaRPr lang="en-US" sz="1800" dirty="0"/>
          </a:p>
        </p:txBody>
      </p:sp>
      <p:sp>
        <p:nvSpPr>
          <p:cNvPr id="15" name="Text 8"/>
          <p:cNvSpPr/>
          <p:nvPr/>
        </p:nvSpPr>
        <p:spPr>
          <a:xfrm>
            <a:off x="2019300" y="6867525"/>
            <a:ext cx="6417945" cy="605790"/>
          </a:xfrm>
          <a:prstGeom prst="rect">
            <a:avLst/>
          </a:prstGeom>
          <a:noFill/>
          <a:ln/>
        </p:spPr>
        <p:txBody>
          <a:bodyPr wrap="square" lIns="0" tIns="0" rIns="0" bIns="0" rtlCol="0" anchor="t"/>
          <a:lstStyle/>
          <a:p>
            <a:pPr marL="0" indent="0" algn="l">
              <a:lnSpc>
                <a:spcPts val="2350"/>
              </a:lnSpc>
              <a:buNone/>
            </a:pPr>
            <a:r>
              <a:rPr lang="en-US" sz="1550" dirty="0">
                <a:solidFill>
                  <a:srgbClr val="3D3838"/>
                </a:solidFill>
                <a:latin typeface="Source Sans Pro" pitchFamily="34" charset="0"/>
                <a:ea typeface="Source Sans Pro" pitchFamily="34" charset="-122"/>
                <a:cs typeface="Source Sans Pro" pitchFamily="34" charset="-120"/>
              </a:rPr>
              <a:t>Balance immediate needs with architecture that can support rapidly growing AUM and strategy expansion</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3901" y="607695"/>
            <a:ext cx="9003744" cy="595670"/>
          </a:xfrm>
          <a:prstGeom prst="rect">
            <a:avLst/>
          </a:prstGeom>
          <a:noFill/>
          <a:ln/>
        </p:spPr>
        <p:txBody>
          <a:bodyPr wrap="none" lIns="0" tIns="0" rIns="0" bIns="0" rtlCol="0" anchor="t"/>
          <a:lstStyle/>
          <a:p>
            <a:pPr marL="0" indent="0" algn="l">
              <a:lnSpc>
                <a:spcPts val="4650"/>
              </a:lnSpc>
              <a:buNone/>
            </a:pPr>
            <a:r>
              <a:rPr lang="en-US" sz="3750" b="1" kern="0" spc="-38" dirty="0">
                <a:solidFill>
                  <a:srgbClr val="000000"/>
                </a:solidFill>
                <a:latin typeface="Montserrat Bold" pitchFamily="34" charset="0"/>
                <a:ea typeface="Montserrat Bold" pitchFamily="34" charset="-122"/>
                <a:cs typeface="Montserrat Bold" pitchFamily="34" charset="-120"/>
              </a:rPr>
              <a:t>The Data Ecosystem of Hedge Funds</a:t>
            </a:r>
            <a:endParaRPr lang="en-US" sz="3750" dirty="0"/>
          </a:p>
        </p:txBody>
      </p:sp>
      <p:pic>
        <p:nvPicPr>
          <p:cNvPr id="3" name="Image 0" descr="preencoded.png"/>
          <p:cNvPicPr>
            <a:picLocks noChangeAspect="1"/>
          </p:cNvPicPr>
          <p:nvPr/>
        </p:nvPicPr>
        <p:blipFill>
          <a:blip r:embed="rId3"/>
          <a:stretch>
            <a:fillRect/>
          </a:stretch>
        </p:blipFill>
        <p:spPr>
          <a:xfrm>
            <a:off x="3366373" y="3673078"/>
            <a:ext cx="7897535" cy="7897535"/>
          </a:xfrm>
          <a:prstGeom prst="rect">
            <a:avLst/>
          </a:prstGeom>
        </p:spPr>
      </p:pic>
      <p:pic>
        <p:nvPicPr>
          <p:cNvPr id="4" name="Image 1" descr="preencoded.png"/>
          <p:cNvPicPr>
            <a:picLocks noChangeAspect="1"/>
          </p:cNvPicPr>
          <p:nvPr/>
        </p:nvPicPr>
        <p:blipFill>
          <a:blip r:embed="rId4"/>
          <a:stretch>
            <a:fillRect/>
          </a:stretch>
        </p:blipFill>
        <p:spPr>
          <a:xfrm>
            <a:off x="4401919" y="6267271"/>
            <a:ext cx="353854" cy="442317"/>
          </a:xfrm>
          <a:prstGeom prst="rect">
            <a:avLst/>
          </a:prstGeom>
        </p:spPr>
      </p:pic>
      <p:pic>
        <p:nvPicPr>
          <p:cNvPr id="5" name="Image 2" descr="preencoded.png"/>
          <p:cNvPicPr>
            <a:picLocks noChangeAspect="1"/>
          </p:cNvPicPr>
          <p:nvPr/>
        </p:nvPicPr>
        <p:blipFill>
          <a:blip r:embed="rId5"/>
          <a:stretch>
            <a:fillRect/>
          </a:stretch>
        </p:blipFill>
        <p:spPr>
          <a:xfrm>
            <a:off x="3366373" y="3673078"/>
            <a:ext cx="7897535" cy="7897535"/>
          </a:xfrm>
          <a:prstGeom prst="rect">
            <a:avLst/>
          </a:prstGeom>
        </p:spPr>
      </p:pic>
      <p:pic>
        <p:nvPicPr>
          <p:cNvPr id="6" name="Image 3" descr="preencoded.png"/>
          <p:cNvPicPr>
            <a:picLocks noChangeAspect="1"/>
          </p:cNvPicPr>
          <p:nvPr/>
        </p:nvPicPr>
        <p:blipFill>
          <a:blip r:embed="rId6"/>
          <a:stretch>
            <a:fillRect/>
          </a:stretch>
        </p:blipFill>
        <p:spPr>
          <a:xfrm>
            <a:off x="6004739" y="4664452"/>
            <a:ext cx="353854" cy="442317"/>
          </a:xfrm>
          <a:prstGeom prst="rect">
            <a:avLst/>
          </a:prstGeom>
        </p:spPr>
      </p:pic>
      <p:pic>
        <p:nvPicPr>
          <p:cNvPr id="7" name="Image 4" descr="preencoded.png"/>
          <p:cNvPicPr>
            <a:picLocks noChangeAspect="1"/>
          </p:cNvPicPr>
          <p:nvPr/>
        </p:nvPicPr>
        <p:blipFill>
          <a:blip r:embed="rId7"/>
          <a:stretch>
            <a:fillRect/>
          </a:stretch>
        </p:blipFill>
        <p:spPr>
          <a:xfrm>
            <a:off x="3366373" y="3673078"/>
            <a:ext cx="7897535" cy="7897535"/>
          </a:xfrm>
          <a:prstGeom prst="rect">
            <a:avLst/>
          </a:prstGeom>
        </p:spPr>
      </p:pic>
      <p:pic>
        <p:nvPicPr>
          <p:cNvPr id="8" name="Image 5" descr="preencoded.png"/>
          <p:cNvPicPr>
            <a:picLocks noChangeAspect="1"/>
          </p:cNvPicPr>
          <p:nvPr/>
        </p:nvPicPr>
        <p:blipFill>
          <a:blip r:embed="rId8"/>
          <a:stretch>
            <a:fillRect/>
          </a:stretch>
        </p:blipFill>
        <p:spPr>
          <a:xfrm>
            <a:off x="8271331" y="4664452"/>
            <a:ext cx="353854" cy="442317"/>
          </a:xfrm>
          <a:prstGeom prst="rect">
            <a:avLst/>
          </a:prstGeom>
        </p:spPr>
      </p:pic>
      <p:pic>
        <p:nvPicPr>
          <p:cNvPr id="9" name="Image 6" descr="preencoded.png"/>
          <p:cNvPicPr>
            <a:picLocks noChangeAspect="1"/>
          </p:cNvPicPr>
          <p:nvPr/>
        </p:nvPicPr>
        <p:blipFill>
          <a:blip r:embed="rId9"/>
          <a:stretch>
            <a:fillRect/>
          </a:stretch>
        </p:blipFill>
        <p:spPr>
          <a:xfrm>
            <a:off x="3366373" y="3673078"/>
            <a:ext cx="7897535" cy="7897535"/>
          </a:xfrm>
          <a:prstGeom prst="rect">
            <a:avLst/>
          </a:prstGeom>
        </p:spPr>
      </p:pic>
      <p:pic>
        <p:nvPicPr>
          <p:cNvPr id="10" name="Image 7" descr="preencoded.png"/>
          <p:cNvPicPr>
            <a:picLocks noChangeAspect="1"/>
          </p:cNvPicPr>
          <p:nvPr/>
        </p:nvPicPr>
        <p:blipFill>
          <a:blip r:embed="rId10"/>
          <a:stretch>
            <a:fillRect/>
          </a:stretch>
        </p:blipFill>
        <p:spPr>
          <a:xfrm>
            <a:off x="9874151" y="6267271"/>
            <a:ext cx="353854" cy="442317"/>
          </a:xfrm>
          <a:prstGeom prst="rect">
            <a:avLst/>
          </a:prstGeom>
        </p:spPr>
      </p:pic>
      <p:sp>
        <p:nvSpPr>
          <p:cNvPr id="11" name="Text 1"/>
          <p:cNvSpPr/>
          <p:nvPr/>
        </p:nvSpPr>
        <p:spPr>
          <a:xfrm>
            <a:off x="986909" y="2814876"/>
            <a:ext cx="2548771" cy="297775"/>
          </a:xfrm>
          <a:prstGeom prst="rect">
            <a:avLst/>
          </a:prstGeom>
          <a:noFill/>
          <a:ln/>
        </p:spPr>
        <p:txBody>
          <a:bodyPr wrap="none" lIns="0" tIns="0" rIns="0" bIns="0" rtlCol="0" anchor="t"/>
          <a:lstStyle/>
          <a:p>
            <a:pPr marL="0" indent="0" algn="ctr">
              <a:lnSpc>
                <a:spcPts val="2300"/>
              </a:lnSpc>
              <a:buNone/>
            </a:pPr>
            <a:r>
              <a:rPr lang="en-US" sz="1850" b="1" kern="0" spc="-19" dirty="0">
                <a:solidFill>
                  <a:srgbClr val="000000"/>
                </a:solidFill>
                <a:latin typeface="Montserrat Bold" pitchFamily="34" charset="0"/>
                <a:ea typeface="Montserrat Bold" pitchFamily="34" charset="-122"/>
                <a:cs typeface="Montserrat Bold" pitchFamily="34" charset="-120"/>
              </a:rPr>
              <a:t>Market Data Sources</a:t>
            </a:r>
            <a:endParaRPr lang="en-US" sz="1850" dirty="0"/>
          </a:p>
        </p:txBody>
      </p:sp>
      <p:sp>
        <p:nvSpPr>
          <p:cNvPr id="12" name="Text 2"/>
          <p:cNvSpPr/>
          <p:nvPr/>
        </p:nvSpPr>
        <p:spPr>
          <a:xfrm>
            <a:off x="986909" y="3238381"/>
            <a:ext cx="2548771"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Bloomberg Terminal</a:t>
            </a:r>
            <a:endParaRPr lang="en-US" sz="1650" dirty="0"/>
          </a:p>
        </p:txBody>
      </p:sp>
      <p:sp>
        <p:nvSpPr>
          <p:cNvPr id="13" name="Text 3"/>
          <p:cNvSpPr/>
          <p:nvPr/>
        </p:nvSpPr>
        <p:spPr>
          <a:xfrm>
            <a:off x="986909" y="3626168"/>
            <a:ext cx="2548771"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Refinitiv Eikon</a:t>
            </a:r>
            <a:endParaRPr lang="en-US" sz="1650" dirty="0"/>
          </a:p>
        </p:txBody>
      </p:sp>
      <p:sp>
        <p:nvSpPr>
          <p:cNvPr id="14" name="Text 4"/>
          <p:cNvSpPr/>
          <p:nvPr/>
        </p:nvSpPr>
        <p:spPr>
          <a:xfrm>
            <a:off x="986909" y="4013954"/>
            <a:ext cx="2548771"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FactSet</a:t>
            </a:r>
            <a:endParaRPr lang="en-US" sz="1650" dirty="0"/>
          </a:p>
        </p:txBody>
      </p:sp>
      <p:sp>
        <p:nvSpPr>
          <p:cNvPr id="15" name="Text 5"/>
          <p:cNvSpPr/>
          <p:nvPr/>
        </p:nvSpPr>
        <p:spPr>
          <a:xfrm>
            <a:off x="986909" y="4401741"/>
            <a:ext cx="2548771"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Alternative data vendors</a:t>
            </a:r>
            <a:endParaRPr lang="en-US" sz="1650" dirty="0"/>
          </a:p>
        </p:txBody>
      </p:sp>
      <p:sp>
        <p:nvSpPr>
          <p:cNvPr id="16" name="Text 6"/>
          <p:cNvSpPr/>
          <p:nvPr/>
        </p:nvSpPr>
        <p:spPr>
          <a:xfrm>
            <a:off x="4103132" y="1622703"/>
            <a:ext cx="3054787" cy="595551"/>
          </a:xfrm>
          <a:prstGeom prst="rect">
            <a:avLst/>
          </a:prstGeom>
          <a:noFill/>
          <a:ln/>
        </p:spPr>
        <p:txBody>
          <a:bodyPr wrap="square" lIns="0" tIns="0" rIns="0" bIns="0" rtlCol="0" anchor="t"/>
          <a:lstStyle/>
          <a:p>
            <a:pPr marL="0" indent="0" algn="ctr">
              <a:lnSpc>
                <a:spcPts val="2300"/>
              </a:lnSpc>
              <a:buNone/>
            </a:pPr>
            <a:r>
              <a:rPr lang="en-US" sz="1850" b="1" kern="0" spc="-19" dirty="0">
                <a:solidFill>
                  <a:srgbClr val="000000"/>
                </a:solidFill>
                <a:latin typeface="Montserrat Bold" pitchFamily="34" charset="0"/>
                <a:ea typeface="Montserrat Bold" pitchFamily="34" charset="-122"/>
                <a:cs typeface="Montserrat Bold" pitchFamily="34" charset="-120"/>
              </a:rPr>
              <a:t>Integration Infrastructure</a:t>
            </a:r>
            <a:endParaRPr lang="en-US" sz="1850" dirty="0"/>
          </a:p>
        </p:txBody>
      </p:sp>
      <p:sp>
        <p:nvSpPr>
          <p:cNvPr id="17" name="Text 7"/>
          <p:cNvSpPr/>
          <p:nvPr/>
        </p:nvSpPr>
        <p:spPr>
          <a:xfrm>
            <a:off x="4103132" y="2343983"/>
            <a:ext cx="3054787"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FIX protocol implementation</a:t>
            </a:r>
            <a:endParaRPr lang="en-US" sz="1650" dirty="0"/>
          </a:p>
        </p:txBody>
      </p:sp>
      <p:sp>
        <p:nvSpPr>
          <p:cNvPr id="18" name="Text 8"/>
          <p:cNvSpPr/>
          <p:nvPr/>
        </p:nvSpPr>
        <p:spPr>
          <a:xfrm>
            <a:off x="4103132" y="2731770"/>
            <a:ext cx="3054787"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API management</a:t>
            </a:r>
            <a:endParaRPr lang="en-US" sz="1650" dirty="0"/>
          </a:p>
        </p:txBody>
      </p:sp>
      <p:sp>
        <p:nvSpPr>
          <p:cNvPr id="19" name="Text 9"/>
          <p:cNvSpPr/>
          <p:nvPr/>
        </p:nvSpPr>
        <p:spPr>
          <a:xfrm>
            <a:off x="4103132" y="3119557"/>
            <a:ext cx="3054787"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Data transformation pipelines</a:t>
            </a:r>
            <a:endParaRPr lang="en-US" sz="1650" dirty="0"/>
          </a:p>
        </p:txBody>
      </p:sp>
      <p:sp>
        <p:nvSpPr>
          <p:cNvPr id="20" name="Text 10"/>
          <p:cNvSpPr/>
          <p:nvPr/>
        </p:nvSpPr>
        <p:spPr>
          <a:xfrm>
            <a:off x="7614642" y="1920478"/>
            <a:ext cx="2770108" cy="297775"/>
          </a:xfrm>
          <a:prstGeom prst="rect">
            <a:avLst/>
          </a:prstGeom>
          <a:noFill/>
          <a:ln/>
        </p:spPr>
        <p:txBody>
          <a:bodyPr wrap="none" lIns="0" tIns="0" rIns="0" bIns="0" rtlCol="0" anchor="t"/>
          <a:lstStyle/>
          <a:p>
            <a:pPr marL="0" indent="0" algn="ctr">
              <a:lnSpc>
                <a:spcPts val="2300"/>
              </a:lnSpc>
              <a:buNone/>
            </a:pPr>
            <a:r>
              <a:rPr lang="en-US" sz="1850" b="1" kern="0" spc="-19" dirty="0">
                <a:solidFill>
                  <a:srgbClr val="000000"/>
                </a:solidFill>
                <a:latin typeface="Montserrat Bold" pitchFamily="34" charset="0"/>
                <a:ea typeface="Montserrat Bold" pitchFamily="34" charset="-122"/>
                <a:cs typeface="Montserrat Bold" pitchFamily="34" charset="-120"/>
              </a:rPr>
              <a:t>Financial Data Storage</a:t>
            </a:r>
            <a:endParaRPr lang="en-US" sz="1850" dirty="0"/>
          </a:p>
        </p:txBody>
      </p:sp>
      <p:sp>
        <p:nvSpPr>
          <p:cNvPr id="21" name="Text 11"/>
          <p:cNvSpPr/>
          <p:nvPr/>
        </p:nvSpPr>
        <p:spPr>
          <a:xfrm>
            <a:off x="7614642" y="2343983"/>
            <a:ext cx="2770108"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Time-series databases</a:t>
            </a:r>
            <a:endParaRPr lang="en-US" sz="1650" dirty="0"/>
          </a:p>
        </p:txBody>
      </p:sp>
      <p:sp>
        <p:nvSpPr>
          <p:cNvPr id="22" name="Text 12"/>
          <p:cNvSpPr/>
          <p:nvPr/>
        </p:nvSpPr>
        <p:spPr>
          <a:xfrm>
            <a:off x="7614642" y="2731770"/>
            <a:ext cx="2770108"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Data lakes</a:t>
            </a:r>
            <a:endParaRPr lang="en-US" sz="1650" dirty="0"/>
          </a:p>
        </p:txBody>
      </p:sp>
      <p:sp>
        <p:nvSpPr>
          <p:cNvPr id="23" name="Text 13"/>
          <p:cNvSpPr/>
          <p:nvPr/>
        </p:nvSpPr>
        <p:spPr>
          <a:xfrm>
            <a:off x="7614642" y="3119557"/>
            <a:ext cx="2770108"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Low-latency systems</a:t>
            </a:r>
            <a:endParaRPr lang="en-US" sz="1650" dirty="0"/>
          </a:p>
        </p:txBody>
      </p:sp>
      <p:sp>
        <p:nvSpPr>
          <p:cNvPr id="24" name="Text 14"/>
          <p:cNvSpPr/>
          <p:nvPr/>
        </p:nvSpPr>
        <p:spPr>
          <a:xfrm>
            <a:off x="11177587" y="2888218"/>
            <a:ext cx="2382917" cy="297775"/>
          </a:xfrm>
          <a:prstGeom prst="rect">
            <a:avLst/>
          </a:prstGeom>
          <a:noFill/>
          <a:ln/>
        </p:spPr>
        <p:txBody>
          <a:bodyPr wrap="none" lIns="0" tIns="0" rIns="0" bIns="0" rtlCol="0" anchor="t"/>
          <a:lstStyle/>
          <a:p>
            <a:pPr marL="0" indent="0" algn="ctr">
              <a:lnSpc>
                <a:spcPts val="2300"/>
              </a:lnSpc>
              <a:buNone/>
            </a:pPr>
            <a:r>
              <a:rPr lang="en-US" sz="1850" b="1" kern="0" spc="-19" dirty="0">
                <a:solidFill>
                  <a:srgbClr val="000000"/>
                </a:solidFill>
                <a:latin typeface="Montserrat Bold" pitchFamily="34" charset="0"/>
                <a:ea typeface="Montserrat Bold" pitchFamily="34" charset="-122"/>
                <a:cs typeface="Montserrat Bold" pitchFamily="34" charset="-120"/>
              </a:rPr>
              <a:t>Analysis Platforms</a:t>
            </a:r>
            <a:endParaRPr lang="en-US" sz="1850" dirty="0"/>
          </a:p>
        </p:txBody>
      </p:sp>
      <p:sp>
        <p:nvSpPr>
          <p:cNvPr id="25" name="Text 15"/>
          <p:cNvSpPr/>
          <p:nvPr/>
        </p:nvSpPr>
        <p:spPr>
          <a:xfrm>
            <a:off x="10841593" y="3311723"/>
            <a:ext cx="3054906"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Quantitative research tools</a:t>
            </a:r>
            <a:endParaRPr lang="en-US" sz="1650" dirty="0"/>
          </a:p>
        </p:txBody>
      </p:sp>
      <p:sp>
        <p:nvSpPr>
          <p:cNvPr id="26" name="Text 16"/>
          <p:cNvSpPr/>
          <p:nvPr/>
        </p:nvSpPr>
        <p:spPr>
          <a:xfrm>
            <a:off x="10841593" y="3699510"/>
            <a:ext cx="3054906" cy="628888"/>
          </a:xfrm>
          <a:prstGeom prst="rect">
            <a:avLst/>
          </a:prstGeom>
          <a:noFill/>
          <a:ln/>
        </p:spPr>
        <p:txBody>
          <a:bodyPr wrap="squar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Machine learning environments</a:t>
            </a:r>
            <a:endParaRPr lang="en-US" sz="1650" dirty="0"/>
          </a:p>
        </p:txBody>
      </p:sp>
      <p:sp>
        <p:nvSpPr>
          <p:cNvPr id="27" name="Text 17"/>
          <p:cNvSpPr/>
          <p:nvPr/>
        </p:nvSpPr>
        <p:spPr>
          <a:xfrm>
            <a:off x="10841593" y="4401741"/>
            <a:ext cx="3054906" cy="314444"/>
          </a:xfrm>
          <a:prstGeom prst="rect">
            <a:avLst/>
          </a:prstGeom>
          <a:noFill/>
          <a:ln/>
        </p:spPr>
        <p:txBody>
          <a:bodyPr wrap="none" lIns="0" tIns="0" rIns="0" bIns="0" rtlCol="0" anchor="t"/>
          <a:lstStyle/>
          <a:p>
            <a:pPr marL="342900" indent="-342900" algn="l">
              <a:lnSpc>
                <a:spcPts val="2450"/>
              </a:lnSpc>
              <a:buSzPct val="100000"/>
              <a:buChar char="•"/>
            </a:pPr>
            <a:r>
              <a:rPr lang="en-US" sz="1650" dirty="0">
                <a:solidFill>
                  <a:srgbClr val="3D3838"/>
                </a:solidFill>
                <a:latin typeface="Source Sans Pro" pitchFamily="34" charset="0"/>
                <a:ea typeface="Source Sans Pro" pitchFamily="34" charset="-122"/>
                <a:cs typeface="Source Sans Pro" pitchFamily="34" charset="-120"/>
              </a:rPr>
              <a:t>Risk analytics</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24401"/>
          </a:xfrm>
          <a:prstGeom prst="rect">
            <a:avLst/>
          </a:prstGeom>
        </p:spPr>
      </p:pic>
      <p:sp>
        <p:nvSpPr>
          <p:cNvPr id="3" name="Text 0"/>
          <p:cNvSpPr/>
          <p:nvPr/>
        </p:nvSpPr>
        <p:spPr>
          <a:xfrm>
            <a:off x="790813" y="3446978"/>
            <a:ext cx="9379744" cy="641866"/>
          </a:xfrm>
          <a:prstGeom prst="rect">
            <a:avLst/>
          </a:prstGeom>
          <a:noFill/>
          <a:ln/>
        </p:spPr>
        <p:txBody>
          <a:bodyPr wrap="none" lIns="0" tIns="0" rIns="0" bIns="0" rtlCol="0" anchor="t"/>
          <a:lstStyle/>
          <a:p>
            <a:pPr marL="0" indent="0" algn="l">
              <a:lnSpc>
                <a:spcPts val="5050"/>
              </a:lnSpc>
              <a:buNone/>
            </a:pPr>
            <a:r>
              <a:rPr lang="en-US" sz="4000" b="1" kern="0" spc="-40" dirty="0">
                <a:solidFill>
                  <a:srgbClr val="000000"/>
                </a:solidFill>
                <a:latin typeface="Montserrat Bold" pitchFamily="34" charset="0"/>
                <a:ea typeface="Montserrat Bold" pitchFamily="34" charset="-122"/>
                <a:cs typeface="Montserrat Bold" pitchFamily="34" charset="-120"/>
              </a:rPr>
              <a:t>Essential Technology Infrastructure</a:t>
            </a:r>
            <a:endParaRPr lang="en-US" sz="4000" dirty="0"/>
          </a:p>
        </p:txBody>
      </p:sp>
      <p:sp>
        <p:nvSpPr>
          <p:cNvPr id="4" name="Shape 1"/>
          <p:cNvSpPr/>
          <p:nvPr/>
        </p:nvSpPr>
        <p:spPr>
          <a:xfrm>
            <a:off x="790813" y="4427696"/>
            <a:ext cx="4198977" cy="3179207"/>
          </a:xfrm>
          <a:prstGeom prst="roundRect">
            <a:avLst>
              <a:gd name="adj" fmla="val 1066"/>
            </a:avLst>
          </a:prstGeom>
          <a:solidFill>
            <a:srgbClr val="F2EEEE"/>
          </a:solidFill>
          <a:ln/>
        </p:spPr>
        <p:txBody>
          <a:bodyPr/>
          <a:lstStyle/>
          <a:p>
            <a:endParaRPr lang="en-US"/>
          </a:p>
        </p:txBody>
      </p:sp>
      <p:sp>
        <p:nvSpPr>
          <p:cNvPr id="5" name="Text 2"/>
          <p:cNvSpPr/>
          <p:nvPr/>
        </p:nvSpPr>
        <p:spPr>
          <a:xfrm>
            <a:off x="1016675" y="4653558"/>
            <a:ext cx="2567583" cy="320992"/>
          </a:xfrm>
          <a:prstGeom prst="rect">
            <a:avLst/>
          </a:prstGeom>
          <a:noFill/>
          <a:ln/>
        </p:spPr>
        <p:txBody>
          <a:bodyPr wrap="non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Trading Platforms</a:t>
            </a:r>
            <a:endParaRPr lang="en-US" sz="2000" dirty="0"/>
          </a:p>
        </p:txBody>
      </p:sp>
      <p:sp>
        <p:nvSpPr>
          <p:cNvPr id="6" name="Text 3"/>
          <p:cNvSpPr/>
          <p:nvPr/>
        </p:nvSpPr>
        <p:spPr>
          <a:xfrm>
            <a:off x="1016675" y="5110043"/>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Order Management Systems (OMS)</a:t>
            </a:r>
            <a:endParaRPr lang="en-US" sz="1750" dirty="0"/>
          </a:p>
        </p:txBody>
      </p:sp>
      <p:sp>
        <p:nvSpPr>
          <p:cNvPr id="7" name="Text 4"/>
          <p:cNvSpPr/>
          <p:nvPr/>
        </p:nvSpPr>
        <p:spPr>
          <a:xfrm>
            <a:off x="1016675" y="5528072"/>
            <a:ext cx="3747254" cy="677942"/>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Execution Management Systems (EMS)</a:t>
            </a:r>
            <a:endParaRPr lang="en-US" sz="1750" dirty="0"/>
          </a:p>
        </p:txBody>
      </p:sp>
      <p:sp>
        <p:nvSpPr>
          <p:cNvPr id="8" name="Text 5"/>
          <p:cNvSpPr/>
          <p:nvPr/>
        </p:nvSpPr>
        <p:spPr>
          <a:xfrm>
            <a:off x="1016675" y="6285071"/>
            <a:ext cx="3747254" cy="677942"/>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Integrated OMS/EMS solutions like Eze and FlexTrade</a:t>
            </a:r>
            <a:endParaRPr lang="en-US" sz="1750" dirty="0"/>
          </a:p>
        </p:txBody>
      </p:sp>
      <p:sp>
        <p:nvSpPr>
          <p:cNvPr id="9" name="Text 6"/>
          <p:cNvSpPr/>
          <p:nvPr/>
        </p:nvSpPr>
        <p:spPr>
          <a:xfrm>
            <a:off x="1016675" y="7042071"/>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Algorithmic trading engines</a:t>
            </a:r>
            <a:endParaRPr lang="en-US" sz="1750" dirty="0"/>
          </a:p>
        </p:txBody>
      </p:sp>
      <p:sp>
        <p:nvSpPr>
          <p:cNvPr id="10" name="Shape 7"/>
          <p:cNvSpPr/>
          <p:nvPr/>
        </p:nvSpPr>
        <p:spPr>
          <a:xfrm>
            <a:off x="5215652" y="4427696"/>
            <a:ext cx="4198977" cy="3179207"/>
          </a:xfrm>
          <a:prstGeom prst="roundRect">
            <a:avLst>
              <a:gd name="adj" fmla="val 1066"/>
            </a:avLst>
          </a:prstGeom>
          <a:solidFill>
            <a:srgbClr val="F2EEEE"/>
          </a:solidFill>
          <a:ln/>
        </p:spPr>
        <p:txBody>
          <a:bodyPr/>
          <a:lstStyle/>
          <a:p>
            <a:endParaRPr lang="en-US"/>
          </a:p>
        </p:txBody>
      </p:sp>
      <p:sp>
        <p:nvSpPr>
          <p:cNvPr id="11" name="Text 8"/>
          <p:cNvSpPr/>
          <p:nvPr/>
        </p:nvSpPr>
        <p:spPr>
          <a:xfrm>
            <a:off x="5441513" y="4653558"/>
            <a:ext cx="3207782" cy="320992"/>
          </a:xfrm>
          <a:prstGeom prst="rect">
            <a:avLst/>
          </a:prstGeom>
          <a:noFill/>
          <a:ln/>
        </p:spPr>
        <p:txBody>
          <a:bodyPr wrap="non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Portfolio &amp; Risk Systems</a:t>
            </a:r>
            <a:endParaRPr lang="en-US" sz="2000" dirty="0"/>
          </a:p>
        </p:txBody>
      </p:sp>
      <p:sp>
        <p:nvSpPr>
          <p:cNvPr id="12" name="Text 9"/>
          <p:cNvSpPr/>
          <p:nvPr/>
        </p:nvSpPr>
        <p:spPr>
          <a:xfrm>
            <a:off x="5441513" y="5110043"/>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Portfolio accounting software</a:t>
            </a:r>
            <a:endParaRPr lang="en-US" sz="1750" dirty="0"/>
          </a:p>
        </p:txBody>
      </p:sp>
      <p:sp>
        <p:nvSpPr>
          <p:cNvPr id="13" name="Text 10"/>
          <p:cNvSpPr/>
          <p:nvPr/>
        </p:nvSpPr>
        <p:spPr>
          <a:xfrm>
            <a:off x="5441513" y="5528072"/>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Risk management platforms</a:t>
            </a:r>
            <a:endParaRPr lang="en-US" sz="1750" dirty="0"/>
          </a:p>
        </p:txBody>
      </p:sp>
      <p:sp>
        <p:nvSpPr>
          <p:cNvPr id="14" name="Text 11"/>
          <p:cNvSpPr/>
          <p:nvPr/>
        </p:nvSpPr>
        <p:spPr>
          <a:xfrm>
            <a:off x="5441513" y="5946100"/>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Scenario analysis tools</a:t>
            </a:r>
            <a:endParaRPr lang="en-US" sz="1750" dirty="0"/>
          </a:p>
        </p:txBody>
      </p:sp>
      <p:sp>
        <p:nvSpPr>
          <p:cNvPr id="15" name="Text 12"/>
          <p:cNvSpPr/>
          <p:nvPr/>
        </p:nvSpPr>
        <p:spPr>
          <a:xfrm>
            <a:off x="5441513" y="6364129"/>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Exposure monitoring dashboards</a:t>
            </a:r>
            <a:endParaRPr lang="en-US" sz="1750" dirty="0"/>
          </a:p>
        </p:txBody>
      </p:sp>
      <p:sp>
        <p:nvSpPr>
          <p:cNvPr id="16" name="Shape 13"/>
          <p:cNvSpPr/>
          <p:nvPr/>
        </p:nvSpPr>
        <p:spPr>
          <a:xfrm>
            <a:off x="9640491" y="4427696"/>
            <a:ext cx="4198977" cy="3179207"/>
          </a:xfrm>
          <a:prstGeom prst="roundRect">
            <a:avLst>
              <a:gd name="adj" fmla="val 1066"/>
            </a:avLst>
          </a:prstGeom>
          <a:solidFill>
            <a:srgbClr val="F2EEEE"/>
          </a:solidFill>
          <a:ln/>
        </p:spPr>
        <p:txBody>
          <a:bodyPr/>
          <a:lstStyle/>
          <a:p>
            <a:endParaRPr lang="en-US"/>
          </a:p>
        </p:txBody>
      </p:sp>
      <p:sp>
        <p:nvSpPr>
          <p:cNvPr id="17" name="Text 14"/>
          <p:cNvSpPr/>
          <p:nvPr/>
        </p:nvSpPr>
        <p:spPr>
          <a:xfrm>
            <a:off x="9866352" y="4653558"/>
            <a:ext cx="3089910" cy="320992"/>
          </a:xfrm>
          <a:prstGeom prst="rect">
            <a:avLst/>
          </a:prstGeom>
          <a:noFill/>
          <a:ln/>
        </p:spPr>
        <p:txBody>
          <a:bodyPr wrap="non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Infrastructure Priorities</a:t>
            </a:r>
            <a:endParaRPr lang="en-US" sz="2000" dirty="0"/>
          </a:p>
        </p:txBody>
      </p:sp>
      <p:sp>
        <p:nvSpPr>
          <p:cNvPr id="18" name="Text 15"/>
          <p:cNvSpPr/>
          <p:nvPr/>
        </p:nvSpPr>
        <p:spPr>
          <a:xfrm>
            <a:off x="9866352" y="5110043"/>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Low-latency network architecture</a:t>
            </a:r>
            <a:endParaRPr lang="en-US" sz="1750" dirty="0"/>
          </a:p>
        </p:txBody>
      </p:sp>
      <p:sp>
        <p:nvSpPr>
          <p:cNvPr id="19" name="Text 16"/>
          <p:cNvSpPr/>
          <p:nvPr/>
        </p:nvSpPr>
        <p:spPr>
          <a:xfrm>
            <a:off x="9866352" y="5528072"/>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Cloud and hybrid deployments</a:t>
            </a:r>
            <a:endParaRPr lang="en-US" sz="1750" dirty="0"/>
          </a:p>
        </p:txBody>
      </p:sp>
      <p:sp>
        <p:nvSpPr>
          <p:cNvPr id="20" name="Text 17"/>
          <p:cNvSpPr/>
          <p:nvPr/>
        </p:nvSpPr>
        <p:spPr>
          <a:xfrm>
            <a:off x="9866352" y="5946100"/>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Disaster recovery solutions</a:t>
            </a:r>
            <a:endParaRPr lang="en-US" sz="1750" dirty="0"/>
          </a:p>
        </p:txBody>
      </p:sp>
      <p:sp>
        <p:nvSpPr>
          <p:cNvPr id="21" name="Text 18"/>
          <p:cNvSpPr/>
          <p:nvPr/>
        </p:nvSpPr>
        <p:spPr>
          <a:xfrm>
            <a:off x="9866352" y="6364129"/>
            <a:ext cx="3747254" cy="338971"/>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D3838"/>
                </a:solidFill>
                <a:latin typeface="Source Sans Pro" pitchFamily="34" charset="0"/>
                <a:ea typeface="Source Sans Pro" pitchFamily="34" charset="-122"/>
                <a:cs typeface="Source Sans Pro" pitchFamily="34" charset="-120"/>
              </a:rPr>
              <a:t>Cybersecurity frameworks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4339" y="519232"/>
            <a:ext cx="7828121" cy="1068229"/>
          </a:xfrm>
          <a:prstGeom prst="rect">
            <a:avLst/>
          </a:prstGeom>
          <a:noFill/>
          <a:ln/>
        </p:spPr>
        <p:txBody>
          <a:bodyPr wrap="square" lIns="0" tIns="0" rIns="0" bIns="0" rtlCol="0" anchor="t"/>
          <a:lstStyle/>
          <a:p>
            <a:pPr marL="0" indent="0" algn="l">
              <a:lnSpc>
                <a:spcPts val="4200"/>
              </a:lnSpc>
              <a:buNone/>
            </a:pPr>
            <a:r>
              <a:rPr lang="en-US" sz="3350" b="1" kern="0" spc="-34" dirty="0">
                <a:solidFill>
                  <a:srgbClr val="000000"/>
                </a:solidFill>
                <a:latin typeface="Montserrat Bold" pitchFamily="34" charset="0"/>
                <a:ea typeface="Montserrat Bold" pitchFamily="34" charset="-122"/>
                <a:cs typeface="Montserrat Bold" pitchFamily="34" charset="-120"/>
              </a:rPr>
              <a:t>Regulatory Compliance Considerations</a:t>
            </a:r>
            <a:endParaRPr lang="en-US" sz="3350" dirty="0"/>
          </a:p>
        </p:txBody>
      </p:sp>
      <p:sp>
        <p:nvSpPr>
          <p:cNvPr id="4" name="Shape 1"/>
          <p:cNvSpPr/>
          <p:nvPr/>
        </p:nvSpPr>
        <p:spPr>
          <a:xfrm>
            <a:off x="6355794" y="1869400"/>
            <a:ext cx="22860" cy="5840968"/>
          </a:xfrm>
          <a:prstGeom prst="roundRect">
            <a:avLst>
              <a:gd name="adj" fmla="val 123359"/>
            </a:avLst>
          </a:prstGeom>
          <a:solidFill>
            <a:srgbClr val="D8D4D4"/>
          </a:solidFill>
          <a:ln/>
        </p:spPr>
        <p:txBody>
          <a:bodyPr/>
          <a:lstStyle/>
          <a:p>
            <a:endParaRPr lang="en-US"/>
          </a:p>
        </p:txBody>
      </p:sp>
      <p:sp>
        <p:nvSpPr>
          <p:cNvPr id="5" name="Shape 2"/>
          <p:cNvSpPr/>
          <p:nvPr/>
        </p:nvSpPr>
        <p:spPr>
          <a:xfrm>
            <a:off x="6544389" y="2280880"/>
            <a:ext cx="563880" cy="22860"/>
          </a:xfrm>
          <a:prstGeom prst="roundRect">
            <a:avLst>
              <a:gd name="adj" fmla="val 123359"/>
            </a:avLst>
          </a:prstGeom>
          <a:solidFill>
            <a:srgbClr val="D8D4D4"/>
          </a:solidFill>
          <a:ln/>
        </p:spPr>
        <p:txBody>
          <a:bodyPr/>
          <a:lstStyle/>
          <a:p>
            <a:endParaRPr lang="en-US"/>
          </a:p>
        </p:txBody>
      </p:sp>
      <p:sp>
        <p:nvSpPr>
          <p:cNvPr id="6" name="Shape 3"/>
          <p:cNvSpPr/>
          <p:nvPr/>
        </p:nvSpPr>
        <p:spPr>
          <a:xfrm>
            <a:off x="6144339" y="2080855"/>
            <a:ext cx="422910" cy="422910"/>
          </a:xfrm>
          <a:prstGeom prst="roundRect">
            <a:avLst>
              <a:gd name="adj" fmla="val 6668"/>
            </a:avLst>
          </a:prstGeom>
          <a:solidFill>
            <a:srgbClr val="F2EEEE"/>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227624" y="2132112"/>
            <a:ext cx="256342" cy="320397"/>
          </a:xfrm>
          <a:prstGeom prst="rect">
            <a:avLst/>
          </a:prstGeom>
        </p:spPr>
      </p:pic>
      <p:sp>
        <p:nvSpPr>
          <p:cNvPr id="8" name="Text 4"/>
          <p:cNvSpPr/>
          <p:nvPr/>
        </p:nvSpPr>
        <p:spPr>
          <a:xfrm>
            <a:off x="7295793" y="2057281"/>
            <a:ext cx="2136338" cy="266938"/>
          </a:xfrm>
          <a:prstGeom prst="rect">
            <a:avLst/>
          </a:prstGeom>
          <a:noFill/>
          <a:ln/>
        </p:spPr>
        <p:txBody>
          <a:bodyPr wrap="none" lIns="0" tIns="0" rIns="0" bIns="0" rtlCol="0" anchor="t"/>
          <a:lstStyle/>
          <a:p>
            <a:pPr marL="0" indent="0" algn="l">
              <a:lnSpc>
                <a:spcPts val="2100"/>
              </a:lnSpc>
              <a:buNone/>
            </a:pPr>
            <a:r>
              <a:rPr lang="en-US" sz="1650" b="1" kern="0" spc="-17" dirty="0">
                <a:solidFill>
                  <a:srgbClr val="3D3838"/>
                </a:solidFill>
                <a:latin typeface="Montserrat Bold" pitchFamily="34" charset="0"/>
                <a:ea typeface="Montserrat Bold" pitchFamily="34" charset="-122"/>
                <a:cs typeface="Montserrat Bold" pitchFamily="34" charset="-120"/>
              </a:rPr>
              <a:t>Regulatory Bodies</a:t>
            </a:r>
            <a:endParaRPr lang="en-US" sz="1650" dirty="0"/>
          </a:p>
        </p:txBody>
      </p:sp>
      <p:sp>
        <p:nvSpPr>
          <p:cNvPr id="9" name="Text 5"/>
          <p:cNvSpPr/>
          <p:nvPr/>
        </p:nvSpPr>
        <p:spPr>
          <a:xfrm>
            <a:off x="7295793" y="2436971"/>
            <a:ext cx="6676668" cy="563880"/>
          </a:xfrm>
          <a:prstGeom prst="rect">
            <a:avLst/>
          </a:prstGeom>
          <a:noFill/>
          <a:ln/>
        </p:spPr>
        <p:txBody>
          <a:bodyPr wrap="square" lIns="0" tIns="0" rIns="0" bIns="0" rtlCol="0" anchor="t"/>
          <a:lstStyle/>
          <a:p>
            <a:pPr marL="0" indent="0" algn="l">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SEC, CFTC, FCA, and MiFID II requirements demand specific documentation, reporting, and system controls that impact project scope and delivery.</a:t>
            </a:r>
            <a:endParaRPr lang="en-US" sz="1450" dirty="0"/>
          </a:p>
        </p:txBody>
      </p:sp>
      <p:sp>
        <p:nvSpPr>
          <p:cNvPr id="10" name="Shape 6"/>
          <p:cNvSpPr/>
          <p:nvPr/>
        </p:nvSpPr>
        <p:spPr>
          <a:xfrm>
            <a:off x="6544389" y="3788093"/>
            <a:ext cx="563880" cy="22860"/>
          </a:xfrm>
          <a:prstGeom prst="roundRect">
            <a:avLst>
              <a:gd name="adj" fmla="val 123359"/>
            </a:avLst>
          </a:prstGeom>
          <a:solidFill>
            <a:srgbClr val="D8D4D4"/>
          </a:solidFill>
          <a:ln/>
        </p:spPr>
        <p:txBody>
          <a:bodyPr/>
          <a:lstStyle/>
          <a:p>
            <a:endParaRPr lang="en-US"/>
          </a:p>
        </p:txBody>
      </p:sp>
      <p:sp>
        <p:nvSpPr>
          <p:cNvPr id="11" name="Shape 7"/>
          <p:cNvSpPr/>
          <p:nvPr/>
        </p:nvSpPr>
        <p:spPr>
          <a:xfrm>
            <a:off x="6144339" y="3588068"/>
            <a:ext cx="422910" cy="422910"/>
          </a:xfrm>
          <a:prstGeom prst="roundRect">
            <a:avLst>
              <a:gd name="adj" fmla="val 6668"/>
            </a:avLst>
          </a:prstGeom>
          <a:solidFill>
            <a:srgbClr val="F2EEEE"/>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227624" y="3639324"/>
            <a:ext cx="256342" cy="320397"/>
          </a:xfrm>
          <a:prstGeom prst="rect">
            <a:avLst/>
          </a:prstGeom>
        </p:spPr>
      </p:pic>
      <p:sp>
        <p:nvSpPr>
          <p:cNvPr id="13" name="Text 8"/>
          <p:cNvSpPr/>
          <p:nvPr/>
        </p:nvSpPr>
        <p:spPr>
          <a:xfrm>
            <a:off x="7295793" y="3564493"/>
            <a:ext cx="2136338" cy="266938"/>
          </a:xfrm>
          <a:prstGeom prst="rect">
            <a:avLst/>
          </a:prstGeom>
          <a:noFill/>
          <a:ln/>
        </p:spPr>
        <p:txBody>
          <a:bodyPr wrap="none" lIns="0" tIns="0" rIns="0" bIns="0" rtlCol="0" anchor="t"/>
          <a:lstStyle/>
          <a:p>
            <a:pPr marL="0" indent="0" algn="l">
              <a:lnSpc>
                <a:spcPts val="2100"/>
              </a:lnSpc>
              <a:buNone/>
            </a:pPr>
            <a:r>
              <a:rPr lang="en-US" sz="1650" b="1" kern="0" spc="-17" dirty="0">
                <a:solidFill>
                  <a:srgbClr val="3D3838"/>
                </a:solidFill>
                <a:latin typeface="Montserrat Bold" pitchFamily="34" charset="0"/>
                <a:ea typeface="Montserrat Bold" pitchFamily="34" charset="-122"/>
                <a:cs typeface="Montserrat Bold" pitchFamily="34" charset="-120"/>
              </a:rPr>
              <a:t>Data Protection</a:t>
            </a:r>
            <a:endParaRPr lang="en-US" sz="1650" dirty="0"/>
          </a:p>
        </p:txBody>
      </p:sp>
      <p:sp>
        <p:nvSpPr>
          <p:cNvPr id="14" name="Text 9"/>
          <p:cNvSpPr/>
          <p:nvPr/>
        </p:nvSpPr>
        <p:spPr>
          <a:xfrm>
            <a:off x="7295793" y="3944183"/>
            <a:ext cx="6676668" cy="563880"/>
          </a:xfrm>
          <a:prstGeom prst="rect">
            <a:avLst/>
          </a:prstGeom>
          <a:noFill/>
          <a:ln/>
        </p:spPr>
        <p:txBody>
          <a:bodyPr wrap="square" lIns="0" tIns="0" rIns="0" bIns="0" rtlCol="0" anchor="t"/>
          <a:lstStyle/>
          <a:p>
            <a:pPr marL="0" indent="0" algn="l">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GDPR, CCPA, and other privacy regulations require careful handling of investor and counterparty data across all systems and processes.</a:t>
            </a:r>
            <a:endParaRPr lang="en-US" sz="1450" dirty="0"/>
          </a:p>
        </p:txBody>
      </p:sp>
      <p:sp>
        <p:nvSpPr>
          <p:cNvPr id="15" name="Shape 10"/>
          <p:cNvSpPr/>
          <p:nvPr/>
        </p:nvSpPr>
        <p:spPr>
          <a:xfrm>
            <a:off x="6544389" y="5295305"/>
            <a:ext cx="563880" cy="22860"/>
          </a:xfrm>
          <a:prstGeom prst="roundRect">
            <a:avLst>
              <a:gd name="adj" fmla="val 123359"/>
            </a:avLst>
          </a:prstGeom>
          <a:solidFill>
            <a:srgbClr val="D8D4D4"/>
          </a:solidFill>
          <a:ln/>
        </p:spPr>
        <p:txBody>
          <a:bodyPr/>
          <a:lstStyle/>
          <a:p>
            <a:endParaRPr lang="en-US"/>
          </a:p>
        </p:txBody>
      </p:sp>
      <p:sp>
        <p:nvSpPr>
          <p:cNvPr id="16" name="Shape 11"/>
          <p:cNvSpPr/>
          <p:nvPr/>
        </p:nvSpPr>
        <p:spPr>
          <a:xfrm>
            <a:off x="6144339" y="5095280"/>
            <a:ext cx="422910" cy="422910"/>
          </a:xfrm>
          <a:prstGeom prst="roundRect">
            <a:avLst>
              <a:gd name="adj" fmla="val 6668"/>
            </a:avLst>
          </a:prstGeom>
          <a:solidFill>
            <a:srgbClr val="F2EEEE"/>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227624" y="5146536"/>
            <a:ext cx="256342" cy="320397"/>
          </a:xfrm>
          <a:prstGeom prst="rect">
            <a:avLst/>
          </a:prstGeom>
        </p:spPr>
      </p:pic>
      <p:sp>
        <p:nvSpPr>
          <p:cNvPr id="18" name="Text 12"/>
          <p:cNvSpPr/>
          <p:nvPr/>
        </p:nvSpPr>
        <p:spPr>
          <a:xfrm>
            <a:off x="7295793" y="5071705"/>
            <a:ext cx="2262068" cy="266938"/>
          </a:xfrm>
          <a:prstGeom prst="rect">
            <a:avLst/>
          </a:prstGeom>
          <a:noFill/>
          <a:ln/>
        </p:spPr>
        <p:txBody>
          <a:bodyPr wrap="none" lIns="0" tIns="0" rIns="0" bIns="0" rtlCol="0" anchor="t"/>
          <a:lstStyle/>
          <a:p>
            <a:pPr marL="0" indent="0" algn="l">
              <a:lnSpc>
                <a:spcPts val="2100"/>
              </a:lnSpc>
              <a:buNone/>
            </a:pPr>
            <a:r>
              <a:rPr lang="en-US" sz="1650" b="1" kern="0" spc="-17" dirty="0">
                <a:solidFill>
                  <a:srgbClr val="3D3838"/>
                </a:solidFill>
                <a:latin typeface="Montserrat Bold" pitchFamily="34" charset="0"/>
                <a:ea typeface="Montserrat Bold" pitchFamily="34" charset="-122"/>
                <a:cs typeface="Montserrat Bold" pitchFamily="34" charset="-120"/>
              </a:rPr>
              <a:t>Information Security</a:t>
            </a:r>
            <a:endParaRPr lang="en-US" sz="1650" dirty="0"/>
          </a:p>
        </p:txBody>
      </p:sp>
      <p:sp>
        <p:nvSpPr>
          <p:cNvPr id="19" name="Text 13"/>
          <p:cNvSpPr/>
          <p:nvPr/>
        </p:nvSpPr>
        <p:spPr>
          <a:xfrm>
            <a:off x="7295793" y="5451396"/>
            <a:ext cx="6676668" cy="563880"/>
          </a:xfrm>
          <a:prstGeom prst="rect">
            <a:avLst/>
          </a:prstGeom>
          <a:noFill/>
          <a:ln/>
        </p:spPr>
        <p:txBody>
          <a:bodyPr wrap="square" lIns="0" tIns="0" rIns="0" bIns="0" rtlCol="0" anchor="t"/>
          <a:lstStyle/>
          <a:p>
            <a:pPr marL="0" indent="0" algn="l">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SOC 1/2 compliance and cybersecurity frameworks like NIST must be incorporated into technology decisions and implementation plans.</a:t>
            </a:r>
            <a:endParaRPr lang="en-US" sz="1450" dirty="0"/>
          </a:p>
        </p:txBody>
      </p:sp>
      <p:sp>
        <p:nvSpPr>
          <p:cNvPr id="20" name="Shape 14"/>
          <p:cNvSpPr/>
          <p:nvPr/>
        </p:nvSpPr>
        <p:spPr>
          <a:xfrm>
            <a:off x="6544389" y="6802517"/>
            <a:ext cx="563880" cy="22860"/>
          </a:xfrm>
          <a:prstGeom prst="roundRect">
            <a:avLst>
              <a:gd name="adj" fmla="val 123359"/>
            </a:avLst>
          </a:prstGeom>
          <a:solidFill>
            <a:srgbClr val="D8D4D4"/>
          </a:solidFill>
          <a:ln/>
        </p:spPr>
        <p:txBody>
          <a:bodyPr/>
          <a:lstStyle/>
          <a:p>
            <a:endParaRPr lang="en-US"/>
          </a:p>
        </p:txBody>
      </p:sp>
      <p:sp>
        <p:nvSpPr>
          <p:cNvPr id="21" name="Shape 15"/>
          <p:cNvSpPr/>
          <p:nvPr/>
        </p:nvSpPr>
        <p:spPr>
          <a:xfrm>
            <a:off x="6144339" y="6602492"/>
            <a:ext cx="422910" cy="422910"/>
          </a:xfrm>
          <a:prstGeom prst="roundRect">
            <a:avLst>
              <a:gd name="adj" fmla="val 6668"/>
            </a:avLst>
          </a:prstGeom>
          <a:solidFill>
            <a:srgbClr val="F2EEEE"/>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6227624" y="6653748"/>
            <a:ext cx="256342" cy="320397"/>
          </a:xfrm>
          <a:prstGeom prst="rect">
            <a:avLst/>
          </a:prstGeom>
        </p:spPr>
      </p:pic>
      <p:sp>
        <p:nvSpPr>
          <p:cNvPr id="23" name="Text 16"/>
          <p:cNvSpPr/>
          <p:nvPr/>
        </p:nvSpPr>
        <p:spPr>
          <a:xfrm>
            <a:off x="7295793" y="6578918"/>
            <a:ext cx="2136338" cy="266938"/>
          </a:xfrm>
          <a:prstGeom prst="rect">
            <a:avLst/>
          </a:prstGeom>
          <a:noFill/>
          <a:ln/>
        </p:spPr>
        <p:txBody>
          <a:bodyPr wrap="none" lIns="0" tIns="0" rIns="0" bIns="0" rtlCol="0" anchor="t"/>
          <a:lstStyle/>
          <a:p>
            <a:pPr marL="0" indent="0" algn="l">
              <a:lnSpc>
                <a:spcPts val="2100"/>
              </a:lnSpc>
              <a:buNone/>
            </a:pPr>
            <a:r>
              <a:rPr lang="en-US" sz="1650" b="1" kern="0" spc="-17" dirty="0">
                <a:solidFill>
                  <a:srgbClr val="3D3838"/>
                </a:solidFill>
                <a:latin typeface="Montserrat Bold" pitchFamily="34" charset="0"/>
                <a:ea typeface="Montserrat Bold" pitchFamily="34" charset="-122"/>
                <a:cs typeface="Montserrat Bold" pitchFamily="34" charset="-120"/>
              </a:rPr>
              <a:t>Audit Readiness</a:t>
            </a:r>
            <a:endParaRPr lang="en-US" sz="1650" dirty="0"/>
          </a:p>
        </p:txBody>
      </p:sp>
      <p:sp>
        <p:nvSpPr>
          <p:cNvPr id="24" name="Text 17"/>
          <p:cNvSpPr/>
          <p:nvPr/>
        </p:nvSpPr>
        <p:spPr>
          <a:xfrm>
            <a:off x="7295793" y="6958608"/>
            <a:ext cx="6676668" cy="563880"/>
          </a:xfrm>
          <a:prstGeom prst="rect">
            <a:avLst/>
          </a:prstGeom>
          <a:noFill/>
          <a:ln/>
        </p:spPr>
        <p:txBody>
          <a:bodyPr wrap="square" lIns="0" tIns="0" rIns="0" bIns="0" rtlCol="0" anchor="t"/>
          <a:lstStyle/>
          <a:p>
            <a:pPr marL="0" indent="0" algn="l">
              <a:lnSpc>
                <a:spcPts val="2200"/>
              </a:lnSpc>
              <a:buNone/>
            </a:pPr>
            <a:r>
              <a:rPr lang="en-US" sz="1450" dirty="0">
                <a:solidFill>
                  <a:srgbClr val="3D3838"/>
                </a:solidFill>
                <a:latin typeface="Source Sans Pro" pitchFamily="34" charset="0"/>
                <a:ea typeface="Source Sans Pro" pitchFamily="34" charset="-122"/>
                <a:cs typeface="Source Sans Pro" pitchFamily="34" charset="-120"/>
              </a:rPr>
              <a:t>Project deliverables must support comprehensive audit trails, documentation, and testing evidence to satisfy both internal and regulatory reviews.</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7122" y="636865"/>
            <a:ext cx="11148417" cy="638889"/>
          </a:xfrm>
          <a:prstGeom prst="rect">
            <a:avLst/>
          </a:prstGeom>
          <a:noFill/>
          <a:ln/>
        </p:spPr>
        <p:txBody>
          <a:bodyPr wrap="none" lIns="0" tIns="0" rIns="0" bIns="0" rtlCol="0" anchor="t"/>
          <a:lstStyle/>
          <a:p>
            <a:pPr marL="0" indent="0" algn="l">
              <a:lnSpc>
                <a:spcPts val="5000"/>
              </a:lnSpc>
              <a:buNone/>
            </a:pPr>
            <a:r>
              <a:rPr lang="en-US" sz="4000" b="1" kern="0" spc="-40" dirty="0">
                <a:solidFill>
                  <a:srgbClr val="000000"/>
                </a:solidFill>
                <a:latin typeface="Montserrat Bold" pitchFamily="34" charset="0"/>
                <a:ea typeface="Montserrat Bold" pitchFamily="34" charset="-122"/>
                <a:cs typeface="Montserrat Bold" pitchFamily="34" charset="-120"/>
              </a:rPr>
              <a:t>Stakeholder Management in Hedge Funds</a:t>
            </a:r>
            <a:endParaRPr lang="en-US" sz="4000" dirty="0"/>
          </a:p>
        </p:txBody>
      </p:sp>
      <p:sp>
        <p:nvSpPr>
          <p:cNvPr id="3" name="Text 1"/>
          <p:cNvSpPr/>
          <p:nvPr/>
        </p:nvSpPr>
        <p:spPr>
          <a:xfrm>
            <a:off x="787122" y="1725454"/>
            <a:ext cx="13056156" cy="337304"/>
          </a:xfrm>
          <a:prstGeom prst="rect">
            <a:avLst/>
          </a:prstGeom>
          <a:noFill/>
          <a:ln/>
        </p:spPr>
        <p:txBody>
          <a:bodyPr wrap="none" lIns="0" tIns="0" rIns="0" bIns="0" rtlCol="0" anchor="t"/>
          <a:lstStyle/>
          <a:p>
            <a:pPr marL="0" indent="0" algn="l">
              <a:lnSpc>
                <a:spcPts val="2650"/>
              </a:lnSpc>
              <a:buNone/>
            </a:pPr>
            <a:r>
              <a:rPr lang="en-US" sz="1750" dirty="0">
                <a:solidFill>
                  <a:srgbClr val="3D3838"/>
                </a:solidFill>
                <a:latin typeface="Source Sans Pro" pitchFamily="34" charset="0"/>
                <a:ea typeface="Source Sans Pro" pitchFamily="34" charset="-122"/>
                <a:cs typeface="Source Sans Pro" pitchFamily="34" charset="-120"/>
              </a:rPr>
              <a:t>Understanding the unique needs and communication styles of each stakeholder group is essential for project success</a:t>
            </a:r>
            <a:endParaRPr lang="en-US" sz="1750" dirty="0"/>
          </a:p>
        </p:txBody>
      </p:sp>
      <p:pic>
        <p:nvPicPr>
          <p:cNvPr id="4" name="Image 0" descr="preencoded.png"/>
          <p:cNvPicPr>
            <a:picLocks noChangeAspect="1"/>
          </p:cNvPicPr>
          <p:nvPr/>
        </p:nvPicPr>
        <p:blipFill>
          <a:blip r:embed="rId3"/>
          <a:stretch>
            <a:fillRect/>
          </a:stretch>
        </p:blipFill>
        <p:spPr>
          <a:xfrm>
            <a:off x="787122" y="2315766"/>
            <a:ext cx="3010972" cy="1860828"/>
          </a:xfrm>
          <a:prstGeom prst="rect">
            <a:avLst/>
          </a:prstGeom>
        </p:spPr>
      </p:pic>
      <p:sp>
        <p:nvSpPr>
          <p:cNvPr id="5" name="Text 2"/>
          <p:cNvSpPr/>
          <p:nvPr/>
        </p:nvSpPr>
        <p:spPr>
          <a:xfrm>
            <a:off x="787122" y="4457700"/>
            <a:ext cx="3010972" cy="638889"/>
          </a:xfrm>
          <a:prstGeom prst="rect">
            <a:avLst/>
          </a:prstGeom>
          <a:noFill/>
          <a:ln/>
        </p:spPr>
        <p:txBody>
          <a:bodyPr wrap="squar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Front Office: Portfolio Managers &amp; Traders</a:t>
            </a:r>
            <a:endParaRPr lang="en-US" sz="2000" dirty="0"/>
          </a:p>
        </p:txBody>
      </p:sp>
      <p:sp>
        <p:nvSpPr>
          <p:cNvPr id="6" name="Text 3"/>
          <p:cNvSpPr/>
          <p:nvPr/>
        </p:nvSpPr>
        <p:spPr>
          <a:xfrm>
            <a:off x="787122" y="5231487"/>
            <a:ext cx="3010972" cy="2361128"/>
          </a:xfrm>
          <a:prstGeom prst="rect">
            <a:avLst/>
          </a:prstGeom>
          <a:noFill/>
          <a:ln/>
        </p:spPr>
        <p:txBody>
          <a:bodyPr wrap="square" lIns="0" tIns="0" rIns="0" bIns="0" rtlCol="0" anchor="t"/>
          <a:lstStyle/>
          <a:p>
            <a:pPr marL="0" indent="0" algn="l">
              <a:lnSpc>
                <a:spcPts val="2650"/>
              </a:lnSpc>
              <a:buNone/>
            </a:pPr>
            <a:r>
              <a:rPr lang="en-US" sz="1750" dirty="0">
                <a:solidFill>
                  <a:srgbClr val="3D3838"/>
                </a:solidFill>
                <a:latin typeface="Source Sans Pro" pitchFamily="34" charset="0"/>
                <a:ea typeface="Source Sans Pro" pitchFamily="34" charset="-122"/>
                <a:cs typeface="Source Sans Pro" pitchFamily="34" charset="-120"/>
              </a:rPr>
              <a:t>Focus on performance impact and time-to-market. They require concise updates using financial terminology and clear demonstrations of value delivered to trading capabilities.</a:t>
            </a:r>
            <a:endParaRPr lang="en-US" sz="1750" dirty="0"/>
          </a:p>
        </p:txBody>
      </p:sp>
      <p:pic>
        <p:nvPicPr>
          <p:cNvPr id="7" name="Image 1" descr="preencoded.png"/>
          <p:cNvPicPr>
            <a:picLocks noChangeAspect="1"/>
          </p:cNvPicPr>
          <p:nvPr/>
        </p:nvPicPr>
        <p:blipFill>
          <a:blip r:embed="rId4"/>
          <a:stretch>
            <a:fillRect/>
          </a:stretch>
        </p:blipFill>
        <p:spPr>
          <a:xfrm>
            <a:off x="4135398" y="2315766"/>
            <a:ext cx="3011091" cy="1860947"/>
          </a:xfrm>
          <a:prstGeom prst="rect">
            <a:avLst/>
          </a:prstGeom>
        </p:spPr>
      </p:pic>
      <p:sp>
        <p:nvSpPr>
          <p:cNvPr id="8" name="Text 4"/>
          <p:cNvSpPr/>
          <p:nvPr/>
        </p:nvSpPr>
        <p:spPr>
          <a:xfrm>
            <a:off x="4135398" y="4457819"/>
            <a:ext cx="3011091" cy="638889"/>
          </a:xfrm>
          <a:prstGeom prst="rect">
            <a:avLst/>
          </a:prstGeom>
          <a:noFill/>
          <a:ln/>
        </p:spPr>
        <p:txBody>
          <a:bodyPr wrap="squar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Middle Office: Risk &amp; Operations</a:t>
            </a:r>
            <a:endParaRPr lang="en-US" sz="2000" dirty="0"/>
          </a:p>
        </p:txBody>
      </p:sp>
      <p:sp>
        <p:nvSpPr>
          <p:cNvPr id="9" name="Text 5"/>
          <p:cNvSpPr/>
          <p:nvPr/>
        </p:nvSpPr>
        <p:spPr>
          <a:xfrm>
            <a:off x="4135398" y="5231606"/>
            <a:ext cx="3011091" cy="2361128"/>
          </a:xfrm>
          <a:prstGeom prst="rect">
            <a:avLst/>
          </a:prstGeom>
          <a:noFill/>
          <a:ln/>
        </p:spPr>
        <p:txBody>
          <a:bodyPr wrap="square" lIns="0" tIns="0" rIns="0" bIns="0" rtlCol="0" anchor="t"/>
          <a:lstStyle/>
          <a:p>
            <a:pPr marL="0" indent="0" algn="l">
              <a:lnSpc>
                <a:spcPts val="2650"/>
              </a:lnSpc>
              <a:buNone/>
            </a:pPr>
            <a:r>
              <a:rPr lang="en-US" sz="1750" dirty="0">
                <a:solidFill>
                  <a:srgbClr val="3D3838"/>
                </a:solidFill>
                <a:latin typeface="Source Sans Pro" pitchFamily="34" charset="0"/>
                <a:ea typeface="Source Sans Pro" pitchFamily="34" charset="-122"/>
                <a:cs typeface="Source Sans Pro" pitchFamily="34" charset="-120"/>
              </a:rPr>
              <a:t>Emphasize process improvements, control enhancements, and system reliability. Their priorities include accuracy, transparency, and operational efficiency gains.</a:t>
            </a:r>
            <a:endParaRPr lang="en-US" sz="1750" dirty="0"/>
          </a:p>
        </p:txBody>
      </p:sp>
      <p:pic>
        <p:nvPicPr>
          <p:cNvPr id="10" name="Image 2" descr="preencoded.png"/>
          <p:cNvPicPr>
            <a:picLocks noChangeAspect="1"/>
          </p:cNvPicPr>
          <p:nvPr/>
        </p:nvPicPr>
        <p:blipFill>
          <a:blip r:embed="rId5"/>
          <a:stretch>
            <a:fillRect/>
          </a:stretch>
        </p:blipFill>
        <p:spPr>
          <a:xfrm>
            <a:off x="7483792" y="2315766"/>
            <a:ext cx="3011091" cy="1860947"/>
          </a:xfrm>
          <a:prstGeom prst="rect">
            <a:avLst/>
          </a:prstGeom>
        </p:spPr>
      </p:pic>
      <p:sp>
        <p:nvSpPr>
          <p:cNvPr id="11" name="Text 6"/>
          <p:cNvSpPr/>
          <p:nvPr/>
        </p:nvSpPr>
        <p:spPr>
          <a:xfrm>
            <a:off x="7483792" y="4457819"/>
            <a:ext cx="3011091" cy="638889"/>
          </a:xfrm>
          <a:prstGeom prst="rect">
            <a:avLst/>
          </a:prstGeom>
          <a:noFill/>
          <a:ln/>
        </p:spPr>
        <p:txBody>
          <a:bodyPr wrap="squar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Back Office: Finance, Legal &amp; Compliance</a:t>
            </a:r>
            <a:endParaRPr lang="en-US" sz="2000" dirty="0"/>
          </a:p>
        </p:txBody>
      </p:sp>
      <p:sp>
        <p:nvSpPr>
          <p:cNvPr id="12" name="Text 7"/>
          <p:cNvSpPr/>
          <p:nvPr/>
        </p:nvSpPr>
        <p:spPr>
          <a:xfrm>
            <a:off x="7483792" y="5231606"/>
            <a:ext cx="3011091" cy="2023824"/>
          </a:xfrm>
          <a:prstGeom prst="rect">
            <a:avLst/>
          </a:prstGeom>
          <a:noFill/>
          <a:ln/>
        </p:spPr>
        <p:txBody>
          <a:bodyPr wrap="square" lIns="0" tIns="0" rIns="0" bIns="0" rtlCol="0" anchor="t"/>
          <a:lstStyle/>
          <a:p>
            <a:pPr marL="0" indent="0" algn="l">
              <a:lnSpc>
                <a:spcPts val="2650"/>
              </a:lnSpc>
              <a:buNone/>
            </a:pPr>
            <a:r>
              <a:rPr lang="en-US" sz="1750" dirty="0">
                <a:solidFill>
                  <a:srgbClr val="3D3838"/>
                </a:solidFill>
                <a:latin typeface="Source Sans Pro" pitchFamily="34" charset="0"/>
                <a:ea typeface="Source Sans Pro" pitchFamily="34" charset="-122"/>
                <a:cs typeface="Source Sans Pro" pitchFamily="34" charset="-120"/>
              </a:rPr>
              <a:t>Address regulatory alignment, reporting accuracy, and audit readiness. Communication should include compliance validation and documentation completeness.</a:t>
            </a:r>
            <a:endParaRPr lang="en-US" sz="1750" dirty="0"/>
          </a:p>
        </p:txBody>
      </p:sp>
      <p:pic>
        <p:nvPicPr>
          <p:cNvPr id="13" name="Image 3" descr="preencoded.png"/>
          <p:cNvPicPr>
            <a:picLocks noChangeAspect="1"/>
          </p:cNvPicPr>
          <p:nvPr/>
        </p:nvPicPr>
        <p:blipFill>
          <a:blip r:embed="rId6"/>
          <a:stretch>
            <a:fillRect/>
          </a:stretch>
        </p:blipFill>
        <p:spPr>
          <a:xfrm>
            <a:off x="10832187" y="2315766"/>
            <a:ext cx="3011091" cy="1860947"/>
          </a:xfrm>
          <a:prstGeom prst="rect">
            <a:avLst/>
          </a:prstGeom>
        </p:spPr>
      </p:pic>
      <p:sp>
        <p:nvSpPr>
          <p:cNvPr id="14" name="Text 8"/>
          <p:cNvSpPr/>
          <p:nvPr/>
        </p:nvSpPr>
        <p:spPr>
          <a:xfrm>
            <a:off x="10832187" y="4457819"/>
            <a:ext cx="2555677" cy="319445"/>
          </a:xfrm>
          <a:prstGeom prst="rect">
            <a:avLst/>
          </a:prstGeom>
          <a:noFill/>
          <a:ln/>
        </p:spPr>
        <p:txBody>
          <a:bodyPr wrap="non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C-Suite &amp; Investors</a:t>
            </a:r>
            <a:endParaRPr lang="en-US" sz="2000" dirty="0"/>
          </a:p>
        </p:txBody>
      </p:sp>
      <p:sp>
        <p:nvSpPr>
          <p:cNvPr id="15" name="Text 9"/>
          <p:cNvSpPr/>
          <p:nvPr/>
        </p:nvSpPr>
        <p:spPr>
          <a:xfrm>
            <a:off x="10832187" y="4912162"/>
            <a:ext cx="3011091" cy="2023824"/>
          </a:xfrm>
          <a:prstGeom prst="rect">
            <a:avLst/>
          </a:prstGeom>
          <a:noFill/>
          <a:ln/>
        </p:spPr>
        <p:txBody>
          <a:bodyPr wrap="square" lIns="0" tIns="0" rIns="0" bIns="0" rtlCol="0" anchor="t"/>
          <a:lstStyle/>
          <a:p>
            <a:pPr marL="0" indent="0" algn="l">
              <a:lnSpc>
                <a:spcPts val="2650"/>
              </a:lnSpc>
              <a:buNone/>
            </a:pPr>
            <a:r>
              <a:rPr lang="en-US" sz="1750" dirty="0">
                <a:solidFill>
                  <a:srgbClr val="3D3838"/>
                </a:solidFill>
                <a:latin typeface="Source Sans Pro" pitchFamily="34" charset="0"/>
                <a:ea typeface="Source Sans Pro" pitchFamily="34" charset="-122"/>
                <a:cs typeface="Source Sans Pro" pitchFamily="34" charset="-120"/>
              </a:rPr>
              <a:t>Present strategic impact, ROI, and competitive advantages. Focus on how projects contribute to the fund's overall growth strategy and investor confidence.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3312" y="934760"/>
            <a:ext cx="12212360" cy="635913"/>
          </a:xfrm>
          <a:prstGeom prst="rect">
            <a:avLst/>
          </a:prstGeom>
          <a:noFill/>
          <a:ln/>
        </p:spPr>
        <p:txBody>
          <a:bodyPr wrap="none" lIns="0" tIns="0" rIns="0" bIns="0" rtlCol="0" anchor="t"/>
          <a:lstStyle/>
          <a:p>
            <a:pPr marL="0" indent="0" algn="l">
              <a:lnSpc>
                <a:spcPts val="5000"/>
              </a:lnSpc>
              <a:buNone/>
            </a:pPr>
            <a:r>
              <a:rPr lang="en-US" sz="4000" b="1" kern="0" spc="-40" dirty="0">
                <a:solidFill>
                  <a:srgbClr val="000000"/>
                </a:solidFill>
                <a:latin typeface="Montserrat Bold" pitchFamily="34" charset="0"/>
                <a:ea typeface="Montserrat Bold" pitchFamily="34" charset="-122"/>
                <a:cs typeface="Montserrat Bold" pitchFamily="34" charset="-120"/>
              </a:rPr>
              <a:t>Change Management for Hedge Fund Projects</a:t>
            </a:r>
            <a:endParaRPr lang="en-US" sz="4000" dirty="0"/>
          </a:p>
        </p:txBody>
      </p:sp>
      <p:sp>
        <p:nvSpPr>
          <p:cNvPr id="3" name="Shape 1"/>
          <p:cNvSpPr/>
          <p:nvPr/>
        </p:nvSpPr>
        <p:spPr>
          <a:xfrm>
            <a:off x="783312" y="2018228"/>
            <a:ext cx="1632942" cy="1235273"/>
          </a:xfrm>
          <a:prstGeom prst="roundRect">
            <a:avLst>
              <a:gd name="adj" fmla="val 2718"/>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42442" y="2439114"/>
            <a:ext cx="314682" cy="393383"/>
          </a:xfrm>
          <a:prstGeom prst="rect">
            <a:avLst/>
          </a:prstGeom>
        </p:spPr>
      </p:pic>
      <p:sp>
        <p:nvSpPr>
          <p:cNvPr id="5" name="Text 2"/>
          <p:cNvSpPr/>
          <p:nvPr/>
        </p:nvSpPr>
        <p:spPr>
          <a:xfrm>
            <a:off x="2639973" y="2241947"/>
            <a:ext cx="2543413" cy="317897"/>
          </a:xfrm>
          <a:prstGeom prst="rect">
            <a:avLst/>
          </a:prstGeom>
          <a:noFill/>
          <a:ln/>
        </p:spPr>
        <p:txBody>
          <a:bodyPr wrap="non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Strategic Vision</a:t>
            </a:r>
            <a:endParaRPr lang="en-US" sz="2000" dirty="0"/>
          </a:p>
        </p:txBody>
      </p:sp>
      <p:sp>
        <p:nvSpPr>
          <p:cNvPr id="6" name="Text 3"/>
          <p:cNvSpPr/>
          <p:nvPr/>
        </p:nvSpPr>
        <p:spPr>
          <a:xfrm>
            <a:off x="2639973" y="2694027"/>
            <a:ext cx="4604623" cy="335756"/>
          </a:xfrm>
          <a:prstGeom prst="rect">
            <a:avLst/>
          </a:prstGeom>
          <a:noFill/>
          <a:ln/>
        </p:spPr>
        <p:txBody>
          <a:bodyPr wrap="non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Articulate how changes align with fund objectives</a:t>
            </a:r>
            <a:endParaRPr lang="en-US" sz="1750" dirty="0"/>
          </a:p>
        </p:txBody>
      </p:sp>
      <p:sp>
        <p:nvSpPr>
          <p:cNvPr id="7" name="Shape 4"/>
          <p:cNvSpPr/>
          <p:nvPr/>
        </p:nvSpPr>
        <p:spPr>
          <a:xfrm>
            <a:off x="2528054" y="3238262"/>
            <a:ext cx="11207234" cy="15240"/>
          </a:xfrm>
          <a:prstGeom prst="roundRect">
            <a:avLst>
              <a:gd name="adj" fmla="val 220303"/>
            </a:avLst>
          </a:prstGeom>
          <a:solidFill>
            <a:srgbClr val="D8D4D4"/>
          </a:solidFill>
          <a:ln/>
        </p:spPr>
        <p:txBody>
          <a:bodyPr/>
          <a:lstStyle/>
          <a:p>
            <a:endParaRPr lang="en-US"/>
          </a:p>
        </p:txBody>
      </p:sp>
      <p:sp>
        <p:nvSpPr>
          <p:cNvPr id="8" name="Shape 5"/>
          <p:cNvSpPr/>
          <p:nvPr/>
        </p:nvSpPr>
        <p:spPr>
          <a:xfrm>
            <a:off x="783312" y="3365302"/>
            <a:ext cx="3265884" cy="1235273"/>
          </a:xfrm>
          <a:prstGeom prst="roundRect">
            <a:avLst>
              <a:gd name="adj" fmla="val 2718"/>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58854" y="3786188"/>
            <a:ext cx="314682" cy="393383"/>
          </a:xfrm>
          <a:prstGeom prst="rect">
            <a:avLst/>
          </a:prstGeom>
        </p:spPr>
      </p:pic>
      <p:sp>
        <p:nvSpPr>
          <p:cNvPr id="10" name="Text 6"/>
          <p:cNvSpPr/>
          <p:nvPr/>
        </p:nvSpPr>
        <p:spPr>
          <a:xfrm>
            <a:off x="4272915" y="3589020"/>
            <a:ext cx="2543413" cy="317897"/>
          </a:xfrm>
          <a:prstGeom prst="rect">
            <a:avLst/>
          </a:prstGeom>
          <a:noFill/>
          <a:ln/>
        </p:spPr>
        <p:txBody>
          <a:bodyPr wrap="non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Secure Champions</a:t>
            </a:r>
            <a:endParaRPr lang="en-US" sz="2000" dirty="0"/>
          </a:p>
        </p:txBody>
      </p:sp>
      <p:sp>
        <p:nvSpPr>
          <p:cNvPr id="11" name="Text 7"/>
          <p:cNvSpPr/>
          <p:nvPr/>
        </p:nvSpPr>
        <p:spPr>
          <a:xfrm>
            <a:off x="4272915" y="4041100"/>
            <a:ext cx="4536996" cy="335756"/>
          </a:xfrm>
          <a:prstGeom prst="rect">
            <a:avLst/>
          </a:prstGeom>
          <a:noFill/>
          <a:ln/>
        </p:spPr>
        <p:txBody>
          <a:bodyPr wrap="non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Engage senior traders and key stakeholders early</a:t>
            </a:r>
            <a:endParaRPr lang="en-US" sz="1750" dirty="0"/>
          </a:p>
        </p:txBody>
      </p:sp>
      <p:sp>
        <p:nvSpPr>
          <p:cNvPr id="12" name="Shape 8"/>
          <p:cNvSpPr/>
          <p:nvPr/>
        </p:nvSpPr>
        <p:spPr>
          <a:xfrm>
            <a:off x="4160996" y="4585335"/>
            <a:ext cx="9574292" cy="15240"/>
          </a:xfrm>
          <a:prstGeom prst="roundRect">
            <a:avLst>
              <a:gd name="adj" fmla="val 220303"/>
            </a:avLst>
          </a:prstGeom>
          <a:solidFill>
            <a:srgbClr val="D8D4D4"/>
          </a:solidFill>
          <a:ln/>
        </p:spPr>
        <p:txBody>
          <a:bodyPr/>
          <a:lstStyle/>
          <a:p>
            <a:endParaRPr lang="en-US"/>
          </a:p>
        </p:txBody>
      </p:sp>
      <p:sp>
        <p:nvSpPr>
          <p:cNvPr id="13" name="Shape 9"/>
          <p:cNvSpPr/>
          <p:nvPr/>
        </p:nvSpPr>
        <p:spPr>
          <a:xfrm>
            <a:off x="783312" y="4712375"/>
            <a:ext cx="4898827" cy="1235273"/>
          </a:xfrm>
          <a:prstGeom prst="roundRect">
            <a:avLst>
              <a:gd name="adj" fmla="val 2718"/>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5384" y="5133261"/>
            <a:ext cx="314682" cy="393383"/>
          </a:xfrm>
          <a:prstGeom prst="rect">
            <a:avLst/>
          </a:prstGeom>
        </p:spPr>
      </p:pic>
      <p:sp>
        <p:nvSpPr>
          <p:cNvPr id="15" name="Text 10"/>
          <p:cNvSpPr/>
          <p:nvPr/>
        </p:nvSpPr>
        <p:spPr>
          <a:xfrm>
            <a:off x="5905857" y="4936093"/>
            <a:ext cx="2543413" cy="317897"/>
          </a:xfrm>
          <a:prstGeom prst="rect">
            <a:avLst/>
          </a:prstGeom>
          <a:noFill/>
          <a:ln/>
        </p:spPr>
        <p:txBody>
          <a:bodyPr wrap="non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Targeted Training</a:t>
            </a:r>
            <a:endParaRPr lang="en-US" sz="2000" dirty="0"/>
          </a:p>
        </p:txBody>
      </p:sp>
      <p:sp>
        <p:nvSpPr>
          <p:cNvPr id="16" name="Text 11"/>
          <p:cNvSpPr/>
          <p:nvPr/>
        </p:nvSpPr>
        <p:spPr>
          <a:xfrm>
            <a:off x="5905857" y="5388173"/>
            <a:ext cx="4726543" cy="335756"/>
          </a:xfrm>
          <a:prstGeom prst="rect">
            <a:avLst/>
          </a:prstGeom>
          <a:noFill/>
          <a:ln/>
        </p:spPr>
        <p:txBody>
          <a:bodyPr wrap="non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Develop role-specific education with real scenarios</a:t>
            </a:r>
            <a:endParaRPr lang="en-US" sz="1750" dirty="0"/>
          </a:p>
        </p:txBody>
      </p:sp>
      <p:sp>
        <p:nvSpPr>
          <p:cNvPr id="17" name="Shape 12"/>
          <p:cNvSpPr/>
          <p:nvPr/>
        </p:nvSpPr>
        <p:spPr>
          <a:xfrm>
            <a:off x="5793938" y="5932408"/>
            <a:ext cx="7941350" cy="15240"/>
          </a:xfrm>
          <a:prstGeom prst="roundRect">
            <a:avLst>
              <a:gd name="adj" fmla="val 220303"/>
            </a:avLst>
          </a:prstGeom>
          <a:solidFill>
            <a:srgbClr val="D8D4D4"/>
          </a:solidFill>
          <a:ln/>
        </p:spPr>
        <p:txBody>
          <a:bodyPr/>
          <a:lstStyle/>
          <a:p>
            <a:endParaRPr lang="en-US"/>
          </a:p>
        </p:txBody>
      </p:sp>
      <p:sp>
        <p:nvSpPr>
          <p:cNvPr id="18" name="Shape 13"/>
          <p:cNvSpPr/>
          <p:nvPr/>
        </p:nvSpPr>
        <p:spPr>
          <a:xfrm>
            <a:off x="783312" y="6059448"/>
            <a:ext cx="6531888" cy="1235273"/>
          </a:xfrm>
          <a:prstGeom prst="roundRect">
            <a:avLst>
              <a:gd name="adj" fmla="val 2718"/>
            </a:avLst>
          </a:prstGeom>
          <a:solidFill>
            <a:srgbClr val="F2EEEE"/>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1915" y="6480334"/>
            <a:ext cx="314682" cy="393383"/>
          </a:xfrm>
          <a:prstGeom prst="rect">
            <a:avLst/>
          </a:prstGeom>
        </p:spPr>
      </p:pic>
      <p:sp>
        <p:nvSpPr>
          <p:cNvPr id="20" name="Text 14"/>
          <p:cNvSpPr/>
          <p:nvPr/>
        </p:nvSpPr>
        <p:spPr>
          <a:xfrm>
            <a:off x="7538918" y="6283166"/>
            <a:ext cx="2543413" cy="317897"/>
          </a:xfrm>
          <a:prstGeom prst="rect">
            <a:avLst/>
          </a:prstGeom>
          <a:noFill/>
          <a:ln/>
        </p:spPr>
        <p:txBody>
          <a:bodyPr wrap="none" lIns="0" tIns="0" rIns="0" bIns="0" rtlCol="0" anchor="t"/>
          <a:lstStyle/>
          <a:p>
            <a:pPr marL="0" indent="0" algn="l">
              <a:lnSpc>
                <a:spcPts val="2500"/>
              </a:lnSpc>
              <a:buNone/>
            </a:pPr>
            <a:r>
              <a:rPr lang="en-US" sz="2000" b="1" kern="0" spc="-20" dirty="0">
                <a:solidFill>
                  <a:srgbClr val="3D3838"/>
                </a:solidFill>
                <a:latin typeface="Montserrat Bold" pitchFamily="34" charset="0"/>
                <a:ea typeface="Montserrat Bold" pitchFamily="34" charset="-122"/>
                <a:cs typeface="Montserrat Bold" pitchFamily="34" charset="-120"/>
              </a:rPr>
              <a:t>Measure Adoption</a:t>
            </a:r>
            <a:endParaRPr lang="en-US" sz="2000" dirty="0"/>
          </a:p>
        </p:txBody>
      </p:sp>
      <p:sp>
        <p:nvSpPr>
          <p:cNvPr id="21" name="Text 15"/>
          <p:cNvSpPr/>
          <p:nvPr/>
        </p:nvSpPr>
        <p:spPr>
          <a:xfrm>
            <a:off x="7538918" y="6735247"/>
            <a:ext cx="4901922" cy="335756"/>
          </a:xfrm>
          <a:prstGeom prst="rect">
            <a:avLst/>
          </a:prstGeom>
          <a:noFill/>
          <a:ln/>
        </p:spPr>
        <p:txBody>
          <a:bodyPr wrap="none" lIns="0" tIns="0" rIns="0" bIns="0" rtlCol="0" anchor="t"/>
          <a:lstStyle/>
          <a:p>
            <a:pPr marL="0" indent="0" algn="l">
              <a:lnSpc>
                <a:spcPts val="2600"/>
              </a:lnSpc>
              <a:buNone/>
            </a:pPr>
            <a:r>
              <a:rPr lang="en-US" sz="1750" dirty="0">
                <a:solidFill>
                  <a:srgbClr val="3D3838"/>
                </a:solidFill>
                <a:latin typeface="Source Sans Pro" pitchFamily="34" charset="0"/>
                <a:ea typeface="Source Sans Pro" pitchFamily="34" charset="-122"/>
                <a:cs typeface="Source Sans Pro" pitchFamily="34" charset="-120"/>
              </a:rPr>
              <a:t>Track usage metrics and performance improvements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3798" y="943094"/>
            <a:ext cx="10493454" cy="701278"/>
          </a:xfrm>
          <a:prstGeom prst="rect">
            <a:avLst/>
          </a:prstGeom>
          <a:noFill/>
          <a:ln/>
        </p:spPr>
        <p:txBody>
          <a:bodyPr wrap="none" lIns="0" tIns="0" rIns="0" bIns="0" rtlCol="0" anchor="t"/>
          <a:lstStyle/>
          <a:p>
            <a:pPr marL="0" indent="0" algn="l">
              <a:lnSpc>
                <a:spcPts val="5500"/>
              </a:lnSpc>
              <a:buNone/>
            </a:pPr>
            <a:r>
              <a:rPr lang="en-US" sz="4400" b="1" kern="0" spc="-44" dirty="0">
                <a:solidFill>
                  <a:srgbClr val="000000"/>
                </a:solidFill>
                <a:latin typeface="Montserrat Bold" pitchFamily="34" charset="0"/>
                <a:ea typeface="Montserrat Bold" pitchFamily="34" charset="-122"/>
                <a:cs typeface="Montserrat Bold" pitchFamily="34" charset="-120"/>
              </a:rPr>
              <a:t>Essential Project Management Tools</a:t>
            </a:r>
            <a:endParaRPr lang="en-US" sz="4400" dirty="0"/>
          </a:p>
        </p:txBody>
      </p:sp>
      <p:pic>
        <p:nvPicPr>
          <p:cNvPr id="3" name="Image 0" descr="preencoded.png"/>
          <p:cNvPicPr>
            <a:picLocks noChangeAspect="1"/>
          </p:cNvPicPr>
          <p:nvPr/>
        </p:nvPicPr>
        <p:blipFill>
          <a:blip r:embed="rId3"/>
          <a:stretch>
            <a:fillRect/>
          </a:stretch>
        </p:blipFill>
        <p:spPr>
          <a:xfrm>
            <a:off x="871418" y="2296120"/>
            <a:ext cx="3073837" cy="3073837"/>
          </a:xfrm>
          <a:prstGeom prst="rect">
            <a:avLst/>
          </a:prstGeom>
        </p:spPr>
      </p:pic>
      <p:pic>
        <p:nvPicPr>
          <p:cNvPr id="4" name="Image 1" descr="preencoded.png"/>
          <p:cNvPicPr>
            <a:picLocks noChangeAspect="1"/>
          </p:cNvPicPr>
          <p:nvPr/>
        </p:nvPicPr>
        <p:blipFill>
          <a:blip r:embed="rId4"/>
          <a:stretch>
            <a:fillRect/>
          </a:stretch>
        </p:blipFill>
        <p:spPr>
          <a:xfrm>
            <a:off x="4142661" y="2296120"/>
            <a:ext cx="3073837" cy="3073837"/>
          </a:xfrm>
          <a:prstGeom prst="rect">
            <a:avLst/>
          </a:prstGeom>
        </p:spPr>
      </p:pic>
      <p:pic>
        <p:nvPicPr>
          <p:cNvPr id="5" name="Image 2" descr="preencoded.png"/>
          <p:cNvPicPr>
            <a:picLocks noChangeAspect="1"/>
          </p:cNvPicPr>
          <p:nvPr/>
        </p:nvPicPr>
        <p:blipFill>
          <a:blip r:embed="rId5"/>
          <a:stretch>
            <a:fillRect/>
          </a:stretch>
        </p:blipFill>
        <p:spPr>
          <a:xfrm>
            <a:off x="7413903" y="2296120"/>
            <a:ext cx="3073837" cy="3073837"/>
          </a:xfrm>
          <a:prstGeom prst="rect">
            <a:avLst/>
          </a:prstGeom>
        </p:spPr>
      </p:pic>
      <p:pic>
        <p:nvPicPr>
          <p:cNvPr id="6" name="Image 3" descr="preencoded.png"/>
          <p:cNvPicPr>
            <a:picLocks noChangeAspect="1"/>
          </p:cNvPicPr>
          <p:nvPr/>
        </p:nvPicPr>
        <p:blipFill>
          <a:blip r:embed="rId6"/>
          <a:stretch>
            <a:fillRect/>
          </a:stretch>
        </p:blipFill>
        <p:spPr>
          <a:xfrm>
            <a:off x="10685145" y="2296120"/>
            <a:ext cx="3073837" cy="3073837"/>
          </a:xfrm>
          <a:prstGeom prst="rect">
            <a:avLst/>
          </a:prstGeom>
        </p:spPr>
      </p:pic>
      <p:sp>
        <p:nvSpPr>
          <p:cNvPr id="7" name="Text 1"/>
          <p:cNvSpPr/>
          <p:nvPr/>
        </p:nvSpPr>
        <p:spPr>
          <a:xfrm>
            <a:off x="863798" y="5805726"/>
            <a:ext cx="12902803" cy="1480661"/>
          </a:xfrm>
          <a:prstGeom prst="rect">
            <a:avLst/>
          </a:prstGeom>
          <a:noFill/>
          <a:ln/>
        </p:spPr>
        <p:txBody>
          <a:bodyPr wrap="square" lIns="0" tIns="0" rIns="0" bIns="0" rtlCol="0" anchor="t"/>
          <a:lstStyle/>
          <a:p>
            <a:pPr marL="0" indent="0" algn="l">
              <a:lnSpc>
                <a:spcPts val="2900"/>
              </a:lnSpc>
              <a:buNone/>
            </a:pPr>
            <a:r>
              <a:rPr lang="en-US" sz="1900" dirty="0">
                <a:solidFill>
                  <a:srgbClr val="3D3838"/>
                </a:solidFill>
                <a:latin typeface="Source Sans Pro" pitchFamily="34" charset="0"/>
                <a:ea typeface="Source Sans Pro" pitchFamily="34" charset="-122"/>
                <a:cs typeface="Source Sans Pro" pitchFamily="34" charset="-120"/>
              </a:rPr>
              <a:t>Effective project management requires the right toolset. Modern hedge funds leverage specialized platforms to track projects, manage resources, and report on progress. Jira and Monday.com excel at agile delivery, while Azure DevOps supports the technical integration needs. Reporting tools like Power BI and Tableau help translate complex project data into insights that resonate with financial stakeholders.</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1145</Words>
  <Application>Microsoft Office PowerPoint</Application>
  <PresentationFormat>Custom</PresentationFormat>
  <Paragraphs>150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Source Sans Pro Medium</vt:lpstr>
      <vt:lpstr>Source Sans Pro Bold</vt:lpstr>
      <vt:lpstr>Montserrat 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2025-04-22T16:24:00Z</dcterms:created>
  <dcterms:modified xsi:type="dcterms:W3CDTF">2025-04-22T16:28:59Z</dcterms:modified>
</cp:coreProperties>
</file>