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DM Sans Medium" pitchFamily="2" charset="0"/>
      <p:regular r:id="rId17"/>
    </p:embeddedFont>
    <p:embeddedFont>
      <p:font typeface="Inter"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txBody>
          <a:bodyPr/>
          <a:lstStyle/>
          <a:p>
            <a:endParaRPr lang="en-US"/>
          </a:p>
        </p:txBody>
      </p:sp>
      <p:sp>
        <p:nvSpPr>
          <p:cNvPr id="3" name="Shape 1"/>
          <p:cNvSpPr/>
          <p:nvPr/>
        </p:nvSpPr>
        <p:spPr>
          <a:xfrm>
            <a:off x="0" y="0"/>
            <a:ext cx="14630400" cy="8229600"/>
          </a:xfrm>
          <a:prstGeom prst="rect">
            <a:avLst/>
          </a:prstGeom>
          <a:solidFill>
            <a:srgbClr val="F9F8F5"/>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73279"/>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Definition, Purpose, and Lifecycle of a PMO</a:t>
            </a:r>
            <a:endParaRPr lang="en-US" sz="3900" dirty="0"/>
          </a:p>
        </p:txBody>
      </p:sp>
      <p:sp>
        <p:nvSpPr>
          <p:cNvPr id="4" name="Text 1"/>
          <p:cNvSpPr/>
          <p:nvPr/>
        </p:nvSpPr>
        <p:spPr>
          <a:xfrm>
            <a:off x="793790" y="3011091"/>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today's dynamic business environment, projects are no longer just tasks on a timeline—they are the engines that drive strategic change. Without structure, governance, and alignment, projects risk becoming fragmented efforts that fail to deliver value. That's where the Project Management Office steps in.</a:t>
            </a:r>
            <a:endParaRPr lang="en-US" sz="1550" dirty="0"/>
          </a:p>
        </p:txBody>
      </p:sp>
      <p:pic>
        <p:nvPicPr>
          <p:cNvPr id="5" name="Image 1" descr="preencoded.png"/>
          <p:cNvPicPr>
            <a:picLocks noChangeAspect="1"/>
          </p:cNvPicPr>
          <p:nvPr/>
        </p:nvPicPr>
        <p:blipFill>
          <a:blip r:embed="rId4"/>
          <a:stretch>
            <a:fillRect/>
          </a:stretch>
        </p:blipFill>
        <p:spPr>
          <a:xfrm>
            <a:off x="793790" y="4504492"/>
            <a:ext cx="7556421" cy="1393508"/>
          </a:xfrm>
          <a:prstGeom prst="rect">
            <a:avLst/>
          </a:prstGeom>
        </p:spPr>
      </p:pic>
      <p:sp>
        <p:nvSpPr>
          <p:cNvPr id="6" name="Text 2"/>
          <p:cNvSpPr/>
          <p:nvPr/>
        </p:nvSpPr>
        <p:spPr>
          <a:xfrm>
            <a:off x="793790" y="6121241"/>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#ManagingProjectsTheAgileWay #PMO #ProjectManagement #StrategyExecution #BusinessTransformation #AgileLeadership #PMOLifecycle</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411326"/>
            <a:ext cx="6065282"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Stage 3: Maturity/Operate</a:t>
            </a:r>
            <a:endParaRPr lang="en-US" sz="3900" dirty="0"/>
          </a:p>
        </p:txBody>
      </p:sp>
      <p:pic>
        <p:nvPicPr>
          <p:cNvPr id="3" name="Image 0" descr="preencoded.png"/>
          <p:cNvPicPr>
            <a:picLocks noChangeAspect="1"/>
          </p:cNvPicPr>
          <p:nvPr/>
        </p:nvPicPr>
        <p:blipFill>
          <a:blip r:embed="rId3"/>
          <a:stretch>
            <a:fillRect/>
          </a:stretch>
        </p:blipFill>
        <p:spPr>
          <a:xfrm>
            <a:off x="793790" y="1552302"/>
            <a:ext cx="3969425" cy="3969425"/>
          </a:xfrm>
          <a:prstGeom prst="rect">
            <a:avLst/>
          </a:prstGeom>
        </p:spPr>
      </p:pic>
      <p:sp>
        <p:nvSpPr>
          <p:cNvPr id="4" name="Text 1"/>
          <p:cNvSpPr/>
          <p:nvPr/>
        </p:nvSpPr>
        <p:spPr>
          <a:xfrm>
            <a:off x="5400556" y="1527418"/>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Strategic Partnership</a:t>
            </a:r>
            <a:endParaRPr lang="en-US" sz="2300" dirty="0"/>
          </a:p>
        </p:txBody>
      </p:sp>
      <p:sp>
        <p:nvSpPr>
          <p:cNvPr id="5" name="Text 2"/>
          <p:cNvSpPr/>
          <p:nvPr/>
        </p:nvSpPr>
        <p:spPr>
          <a:xfrm>
            <a:off x="5400556" y="2097846"/>
            <a:ext cx="844355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PMO shifts from a tactical function to a </a:t>
            </a:r>
            <a:r>
              <a:rPr lang="en-US" sz="1550" b="1" dirty="0">
                <a:solidFill>
                  <a:srgbClr val="161613"/>
                </a:solidFill>
                <a:latin typeface="Inter" pitchFamily="34" charset="0"/>
                <a:ea typeface="Inter" pitchFamily="34" charset="-122"/>
                <a:cs typeface="Inter" pitchFamily="34" charset="-120"/>
              </a:rPr>
              <a:t>strategic partner</a:t>
            </a:r>
            <a:r>
              <a:rPr lang="en-US" sz="1550" dirty="0">
                <a:solidFill>
                  <a:srgbClr val="161613"/>
                </a:solidFill>
                <a:latin typeface="Inter" pitchFamily="34" charset="0"/>
                <a:ea typeface="Inter" pitchFamily="34" charset="-122"/>
                <a:cs typeface="Inter" pitchFamily="34" charset="-120"/>
              </a:rPr>
              <a:t> that influences enterprise-level decision-making.</a:t>
            </a:r>
            <a:endParaRPr lang="en-US" sz="1550" dirty="0"/>
          </a:p>
        </p:txBody>
      </p:sp>
      <p:sp>
        <p:nvSpPr>
          <p:cNvPr id="6" name="Text 3"/>
          <p:cNvSpPr/>
          <p:nvPr/>
        </p:nvSpPr>
        <p:spPr>
          <a:xfrm>
            <a:off x="5400556" y="2911519"/>
            <a:ext cx="844355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Actively influences project prioritization and portfolio decisions</a:t>
            </a:r>
            <a:endParaRPr lang="en-US" sz="1550" dirty="0"/>
          </a:p>
        </p:txBody>
      </p:sp>
      <p:sp>
        <p:nvSpPr>
          <p:cNvPr id="7" name="Text 4"/>
          <p:cNvSpPr/>
          <p:nvPr/>
        </p:nvSpPr>
        <p:spPr>
          <a:xfrm>
            <a:off x="5400556" y="3298472"/>
            <a:ext cx="844355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Optimizes resource allocation across the entire organization</a:t>
            </a:r>
            <a:endParaRPr lang="en-US" sz="1550" dirty="0"/>
          </a:p>
        </p:txBody>
      </p:sp>
      <p:sp>
        <p:nvSpPr>
          <p:cNvPr id="8" name="Text 5"/>
          <p:cNvSpPr/>
          <p:nvPr/>
        </p:nvSpPr>
        <p:spPr>
          <a:xfrm>
            <a:off x="5400556" y="3685425"/>
            <a:ext cx="844355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Connects individual projects to enterprise-wide objectives</a:t>
            </a:r>
            <a:endParaRPr lang="en-US" sz="1550" dirty="0"/>
          </a:p>
        </p:txBody>
      </p:sp>
      <p:sp>
        <p:nvSpPr>
          <p:cNvPr id="9" name="Text 6"/>
          <p:cNvSpPr/>
          <p:nvPr/>
        </p:nvSpPr>
        <p:spPr>
          <a:xfrm>
            <a:off x="5400556" y="4072379"/>
            <a:ext cx="844355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Measures </a:t>
            </a:r>
            <a:r>
              <a:rPr lang="en-US" sz="1550" b="1" dirty="0">
                <a:solidFill>
                  <a:srgbClr val="161613"/>
                </a:solidFill>
                <a:latin typeface="Inter" pitchFamily="34" charset="0"/>
                <a:ea typeface="Inter" pitchFamily="34" charset="-122"/>
                <a:cs typeface="Inter" pitchFamily="34" charset="-120"/>
              </a:rPr>
              <a:t>outcomes</a:t>
            </a:r>
            <a:r>
              <a:rPr lang="en-US" sz="1550" dirty="0">
                <a:solidFill>
                  <a:srgbClr val="161613"/>
                </a:solidFill>
                <a:latin typeface="Inter" pitchFamily="34" charset="0"/>
                <a:ea typeface="Inter" pitchFamily="34" charset="-122"/>
                <a:cs typeface="Inter" pitchFamily="34" charset="-120"/>
              </a:rPr>
              <a:t> and business value, not just outputs</a:t>
            </a:r>
            <a:endParaRPr lang="en-US" sz="1550" dirty="0"/>
          </a:p>
        </p:txBody>
      </p:sp>
      <p:sp>
        <p:nvSpPr>
          <p:cNvPr id="10" name="Text 7"/>
          <p:cNvSpPr/>
          <p:nvPr/>
        </p:nvSpPr>
        <p:spPr>
          <a:xfrm>
            <a:off x="5400556" y="4459332"/>
            <a:ext cx="844355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Drives benefits realization and value tracking</a:t>
            </a:r>
            <a:endParaRPr lang="en-US" sz="1550" dirty="0"/>
          </a:p>
        </p:txBody>
      </p:sp>
      <p:sp>
        <p:nvSpPr>
          <p:cNvPr id="11" name="Text 8"/>
          <p:cNvSpPr/>
          <p:nvPr/>
        </p:nvSpPr>
        <p:spPr>
          <a:xfrm>
            <a:off x="5400556" y="4955465"/>
            <a:ext cx="844355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At this stage, the PMO is viewed as essential to organizational success and has earned a seat at the leadership table.</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718943"/>
            <a:ext cx="11116389"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Stage 4: Optimization/Transformation or Sunset</a:t>
            </a:r>
            <a:endParaRPr lang="en-US" sz="3900" dirty="0"/>
          </a:p>
        </p:txBody>
      </p:sp>
      <p:sp>
        <p:nvSpPr>
          <p:cNvPr id="3" name="Text 1"/>
          <p:cNvSpPr/>
          <p:nvPr/>
        </p:nvSpPr>
        <p:spPr>
          <a:xfrm>
            <a:off x="793790" y="173585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the final stage, the PMO adapts to major organizational changes such as Agile adoption, digital transformation, or evolving business models. Rather than resisting change, the PMO leads it.</a:t>
            </a:r>
            <a:endParaRPr lang="en-US" sz="1550" dirty="0"/>
          </a:p>
        </p:txBody>
      </p:sp>
      <p:sp>
        <p:nvSpPr>
          <p:cNvPr id="4" name="Text 2"/>
          <p:cNvSpPr/>
          <p:nvPr/>
        </p:nvSpPr>
        <p:spPr>
          <a:xfrm>
            <a:off x="793790" y="279253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Evolution of Models</a:t>
            </a:r>
            <a:endParaRPr lang="en-US" sz="1950" dirty="0"/>
          </a:p>
        </p:txBody>
      </p:sp>
      <p:sp>
        <p:nvSpPr>
          <p:cNvPr id="5" name="Text 3"/>
          <p:cNvSpPr/>
          <p:nvPr/>
        </p:nvSpPr>
        <p:spPr>
          <a:xfrm>
            <a:off x="793790" y="3221756"/>
            <a:ext cx="4182189"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PMO may transform into an Enterprise PMO (EPMO), a Center of Excellence (CoE), or a Hybrid model that balances flexibility with governance</a:t>
            </a:r>
            <a:endParaRPr lang="en-US" sz="1550" dirty="0"/>
          </a:p>
        </p:txBody>
      </p:sp>
      <p:sp>
        <p:nvSpPr>
          <p:cNvPr id="6" name="Text 4"/>
          <p:cNvSpPr/>
          <p:nvPr/>
        </p:nvSpPr>
        <p:spPr>
          <a:xfrm>
            <a:off x="5223986" y="2792535"/>
            <a:ext cx="2974419"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Continuous Improvement</a:t>
            </a:r>
            <a:endParaRPr lang="en-US" sz="1950" dirty="0"/>
          </a:p>
        </p:txBody>
      </p:sp>
      <p:sp>
        <p:nvSpPr>
          <p:cNvPr id="7" name="Text 5"/>
          <p:cNvSpPr/>
          <p:nvPr/>
        </p:nvSpPr>
        <p:spPr>
          <a:xfrm>
            <a:off x="5223986" y="3221756"/>
            <a:ext cx="4182308"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Focus shifts to ongoing refinement, innovation, and adaptation to emerging best practices and technologies</a:t>
            </a:r>
            <a:endParaRPr lang="en-US" sz="1550" dirty="0"/>
          </a:p>
        </p:txBody>
      </p:sp>
      <p:sp>
        <p:nvSpPr>
          <p:cNvPr id="8" name="Text 6"/>
          <p:cNvSpPr/>
          <p:nvPr/>
        </p:nvSpPr>
        <p:spPr>
          <a:xfrm>
            <a:off x="9654302" y="279253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Future Alignment</a:t>
            </a:r>
            <a:endParaRPr lang="en-US" sz="1950" dirty="0"/>
          </a:p>
        </p:txBody>
      </p:sp>
      <p:sp>
        <p:nvSpPr>
          <p:cNvPr id="9" name="Text 7"/>
          <p:cNvSpPr/>
          <p:nvPr/>
        </p:nvSpPr>
        <p:spPr>
          <a:xfrm>
            <a:off x="9654302" y="3221756"/>
            <a:ext cx="4182308"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Ensures the PMO remains aligned with future strategic needs and positions the organization for long-term success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487011"/>
            <a:ext cx="6121837"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Why the Lifecycle Matters</a:t>
            </a:r>
            <a:endParaRPr lang="en-US" sz="3900" dirty="0"/>
          </a:p>
        </p:txBody>
      </p:sp>
      <p:sp>
        <p:nvSpPr>
          <p:cNvPr id="3" name="Text 1"/>
          <p:cNvSpPr/>
          <p:nvPr/>
        </p:nvSpPr>
        <p:spPr>
          <a:xfrm>
            <a:off x="1542336" y="2038514"/>
            <a:ext cx="3192661"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Scale with the Organization</a:t>
            </a:r>
            <a:endParaRPr lang="en-US" sz="1950" dirty="0"/>
          </a:p>
        </p:txBody>
      </p:sp>
      <p:sp>
        <p:nvSpPr>
          <p:cNvPr id="4" name="Text 2"/>
          <p:cNvSpPr/>
          <p:nvPr/>
        </p:nvSpPr>
        <p:spPr>
          <a:xfrm>
            <a:off x="793790" y="2467734"/>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Adapt capabilities as the business grows and evolves</a:t>
            </a:r>
            <a:endParaRPr lang="en-US" sz="1550" dirty="0"/>
          </a:p>
        </p:txBody>
      </p:sp>
      <p:pic>
        <p:nvPicPr>
          <p:cNvPr id="5" name="Image 0" descr="preencoded.png"/>
          <p:cNvPicPr>
            <a:picLocks noChangeAspect="1"/>
          </p:cNvPicPr>
          <p:nvPr/>
        </p:nvPicPr>
        <p:blipFill>
          <a:blip r:embed="rId3"/>
          <a:stretch>
            <a:fillRect/>
          </a:stretch>
        </p:blipFill>
        <p:spPr>
          <a:xfrm>
            <a:off x="5032653" y="1503923"/>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54626" y="2453387"/>
            <a:ext cx="296942" cy="371118"/>
          </a:xfrm>
          <a:prstGeom prst="rect">
            <a:avLst/>
          </a:prstGeom>
        </p:spPr>
      </p:pic>
      <p:sp>
        <p:nvSpPr>
          <p:cNvPr id="7" name="Text 3"/>
          <p:cNvSpPr/>
          <p:nvPr/>
        </p:nvSpPr>
        <p:spPr>
          <a:xfrm>
            <a:off x="9895284" y="16333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Stay Relevant</a:t>
            </a:r>
            <a:endParaRPr lang="en-US" sz="1950" dirty="0"/>
          </a:p>
        </p:txBody>
      </p:sp>
      <p:sp>
        <p:nvSpPr>
          <p:cNvPr id="8" name="Text 4"/>
          <p:cNvSpPr/>
          <p:nvPr/>
        </p:nvSpPr>
        <p:spPr>
          <a:xfrm>
            <a:off x="9895284" y="2062565"/>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Remain valuable during transformation and change</a:t>
            </a:r>
            <a:endParaRPr lang="en-US" sz="1550" dirty="0"/>
          </a:p>
        </p:txBody>
      </p:sp>
      <p:pic>
        <p:nvPicPr>
          <p:cNvPr id="9" name="Image 2" descr="preencoded.png"/>
          <p:cNvPicPr>
            <a:picLocks noChangeAspect="1"/>
          </p:cNvPicPr>
          <p:nvPr/>
        </p:nvPicPr>
        <p:blipFill>
          <a:blip r:embed="rId5"/>
          <a:stretch>
            <a:fillRect/>
          </a:stretch>
        </p:blipFill>
        <p:spPr>
          <a:xfrm>
            <a:off x="5032653" y="1503923"/>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14144" y="2188711"/>
            <a:ext cx="296942" cy="371118"/>
          </a:xfrm>
          <a:prstGeom prst="rect">
            <a:avLst/>
          </a:prstGeom>
        </p:spPr>
      </p:pic>
      <p:sp>
        <p:nvSpPr>
          <p:cNvPr id="11" name="Text 5"/>
          <p:cNvSpPr/>
          <p:nvPr/>
        </p:nvSpPr>
        <p:spPr>
          <a:xfrm>
            <a:off x="9994463" y="3254142"/>
            <a:ext cx="2840474"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Deliver Consistent Value</a:t>
            </a:r>
            <a:endParaRPr lang="en-US" sz="1950" dirty="0"/>
          </a:p>
        </p:txBody>
      </p:sp>
      <p:sp>
        <p:nvSpPr>
          <p:cNvPr id="12" name="Text 6"/>
          <p:cNvSpPr/>
          <p:nvPr/>
        </p:nvSpPr>
        <p:spPr>
          <a:xfrm>
            <a:off x="9994463" y="3683363"/>
            <a:ext cx="3842147"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Provide ongoing value at every stage of maturity</a:t>
            </a:r>
            <a:endParaRPr lang="en-US" sz="1550" dirty="0"/>
          </a:p>
        </p:txBody>
      </p:sp>
      <p:pic>
        <p:nvPicPr>
          <p:cNvPr id="13" name="Image 4" descr="preencoded.png"/>
          <p:cNvPicPr>
            <a:picLocks noChangeAspect="1"/>
          </p:cNvPicPr>
          <p:nvPr/>
        </p:nvPicPr>
        <p:blipFill>
          <a:blip r:embed="rId7"/>
          <a:stretch>
            <a:fillRect/>
          </a:stretch>
        </p:blipFill>
        <p:spPr>
          <a:xfrm>
            <a:off x="5032653" y="1503923"/>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740557" y="3875470"/>
            <a:ext cx="296942" cy="371118"/>
          </a:xfrm>
          <a:prstGeom prst="rect">
            <a:avLst/>
          </a:prstGeom>
        </p:spPr>
      </p:pic>
      <p:sp>
        <p:nvSpPr>
          <p:cNvPr id="15" name="Text 7"/>
          <p:cNvSpPr/>
          <p:nvPr/>
        </p:nvSpPr>
        <p:spPr>
          <a:xfrm>
            <a:off x="9895284" y="4875059"/>
            <a:ext cx="2556748"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Anticipate Challenges</a:t>
            </a:r>
            <a:endParaRPr lang="en-US" sz="1950" dirty="0"/>
          </a:p>
        </p:txBody>
      </p:sp>
      <p:sp>
        <p:nvSpPr>
          <p:cNvPr id="16" name="Text 8"/>
          <p:cNvSpPr/>
          <p:nvPr/>
        </p:nvSpPr>
        <p:spPr>
          <a:xfrm>
            <a:off x="9895284" y="5304279"/>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Proactively address issues before they become problems</a:t>
            </a:r>
            <a:endParaRPr lang="en-US" sz="1550" dirty="0"/>
          </a:p>
        </p:txBody>
      </p:sp>
      <p:pic>
        <p:nvPicPr>
          <p:cNvPr id="17" name="Image 6" descr="preencoded.png"/>
          <p:cNvPicPr>
            <a:picLocks noChangeAspect="1"/>
          </p:cNvPicPr>
          <p:nvPr/>
        </p:nvPicPr>
        <p:blipFill>
          <a:blip r:embed="rId9"/>
          <a:stretch>
            <a:fillRect/>
          </a:stretch>
        </p:blipFill>
        <p:spPr>
          <a:xfrm>
            <a:off x="5032653" y="1503923"/>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7391698" y="5182538"/>
            <a:ext cx="296942" cy="371118"/>
          </a:xfrm>
          <a:prstGeom prst="rect">
            <a:avLst/>
          </a:prstGeom>
        </p:spPr>
      </p:pic>
      <p:sp>
        <p:nvSpPr>
          <p:cNvPr id="19" name="Text 9"/>
          <p:cNvSpPr/>
          <p:nvPr/>
        </p:nvSpPr>
        <p:spPr>
          <a:xfrm>
            <a:off x="2254091" y="4469770"/>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Plan for Growth</a:t>
            </a:r>
            <a:endParaRPr lang="en-US" sz="1950" dirty="0"/>
          </a:p>
        </p:txBody>
      </p:sp>
      <p:sp>
        <p:nvSpPr>
          <p:cNvPr id="20" name="Text 10"/>
          <p:cNvSpPr/>
          <p:nvPr/>
        </p:nvSpPr>
        <p:spPr>
          <a:xfrm>
            <a:off x="793790" y="4898991"/>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Develop clear pathways for continued evolution</a:t>
            </a:r>
            <a:endParaRPr lang="en-US" sz="1550" dirty="0"/>
          </a:p>
        </p:txBody>
      </p:sp>
      <p:pic>
        <p:nvPicPr>
          <p:cNvPr id="21" name="Image 8" descr="preencoded.png"/>
          <p:cNvPicPr>
            <a:picLocks noChangeAspect="1"/>
          </p:cNvPicPr>
          <p:nvPr/>
        </p:nvPicPr>
        <p:blipFill>
          <a:blip r:embed="rId11"/>
          <a:stretch>
            <a:fillRect/>
          </a:stretch>
        </p:blipFill>
        <p:spPr>
          <a:xfrm>
            <a:off x="5032653" y="1503923"/>
            <a:ext cx="4564975" cy="4564975"/>
          </a:xfrm>
          <a:prstGeom prst="rect">
            <a:avLst/>
          </a:prstGeom>
        </p:spPr>
      </p:pic>
      <p:pic>
        <p:nvPicPr>
          <p:cNvPr id="22" name="Image 9" descr="preencoded.png"/>
          <p:cNvPicPr>
            <a:picLocks noChangeAspect="1"/>
          </p:cNvPicPr>
          <p:nvPr/>
        </p:nvPicPr>
        <p:blipFill>
          <a:blip r:embed="rId12"/>
          <a:stretch>
            <a:fillRect/>
          </a:stretch>
        </p:blipFill>
        <p:spPr>
          <a:xfrm>
            <a:off x="5731728" y="4303738"/>
            <a:ext cx="296942" cy="371118"/>
          </a:xfrm>
          <a:prstGeom prst="rect">
            <a:avLst/>
          </a:prstGeom>
        </p:spPr>
      </p:pic>
      <p:sp>
        <p:nvSpPr>
          <p:cNvPr id="23" name="Text 11"/>
          <p:cNvSpPr/>
          <p:nvPr/>
        </p:nvSpPr>
        <p:spPr>
          <a:xfrm>
            <a:off x="793790" y="629214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 PMO that embraces this lifecycle perspective is better equipped to navigate organizational change, justify its existence, and demonstrate continuous value to stakeholders.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444232"/>
            <a:ext cx="9284256"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Unlocking the Full Potential of Your PMO</a:t>
            </a:r>
            <a:endParaRPr lang="en-US" sz="3900" dirty="0"/>
          </a:p>
        </p:txBody>
      </p:sp>
      <p:sp>
        <p:nvSpPr>
          <p:cNvPr id="4" name="Text 1"/>
          <p:cNvSpPr/>
          <p:nvPr/>
        </p:nvSpPr>
        <p:spPr>
          <a:xfrm>
            <a:off x="4451390" y="1361965"/>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 PMO is not a bureaucratic checkpoint—it's a </a:t>
            </a:r>
            <a:r>
              <a:rPr lang="en-US" sz="1550" b="1" dirty="0">
                <a:solidFill>
                  <a:srgbClr val="161613"/>
                </a:solidFill>
                <a:latin typeface="Inter" pitchFamily="34" charset="0"/>
                <a:ea typeface="Inter" pitchFamily="34" charset="-122"/>
                <a:cs typeface="Inter" pitchFamily="34" charset="-120"/>
              </a:rPr>
              <a:t>strategic enabler</a:t>
            </a:r>
            <a:r>
              <a:rPr lang="en-US" sz="1550" dirty="0">
                <a:solidFill>
                  <a:srgbClr val="161613"/>
                </a:solidFill>
                <a:latin typeface="Inter" pitchFamily="34" charset="0"/>
                <a:ea typeface="Inter" pitchFamily="34" charset="-122"/>
                <a:cs typeface="Inter" pitchFamily="34" charset="-120"/>
              </a:rPr>
              <a:t> of business outcomes. By defining its purpose clearly and understanding its natural lifecycle, organizations can unlock the full potential of their PMO.</a:t>
            </a:r>
            <a:endParaRPr lang="en-US" sz="1550" dirty="0"/>
          </a:p>
        </p:txBody>
      </p:sp>
      <p:sp>
        <p:nvSpPr>
          <p:cNvPr id="5" name="Shape 2"/>
          <p:cNvSpPr/>
          <p:nvPr/>
        </p:nvSpPr>
        <p:spPr>
          <a:xfrm>
            <a:off x="4451390" y="2537827"/>
            <a:ext cx="9385221" cy="2604492"/>
          </a:xfrm>
          <a:prstGeom prst="roundRect">
            <a:avLst>
              <a:gd name="adj" fmla="val 1143"/>
            </a:avLst>
          </a:prstGeom>
          <a:solidFill>
            <a:srgbClr val="EDEBE3"/>
          </a:solidFill>
          <a:ln/>
        </p:spPr>
        <p:txBody>
          <a:bodyPr/>
          <a:lstStyle/>
          <a:p>
            <a:endParaRPr lang="en-US"/>
          </a:p>
        </p:txBody>
      </p:sp>
      <p:sp>
        <p:nvSpPr>
          <p:cNvPr id="6" name="Shape 3"/>
          <p:cNvSpPr/>
          <p:nvPr/>
        </p:nvSpPr>
        <p:spPr>
          <a:xfrm>
            <a:off x="4451390" y="2537827"/>
            <a:ext cx="4692610" cy="1461016"/>
          </a:xfrm>
          <a:prstGeom prst="roundRect">
            <a:avLst>
              <a:gd name="adj" fmla="val 2038"/>
            </a:avLst>
          </a:prstGeom>
          <a:solidFill>
            <a:srgbClr val="EDEBE3"/>
          </a:solidFill>
          <a:ln/>
        </p:spPr>
        <p:txBody>
          <a:bodyPr/>
          <a:lstStyle/>
          <a:p>
            <a:endParaRPr lang="en-US"/>
          </a:p>
        </p:txBody>
      </p:sp>
      <p:sp>
        <p:nvSpPr>
          <p:cNvPr id="7" name="Text 4"/>
          <p:cNvSpPr/>
          <p:nvPr/>
        </p:nvSpPr>
        <p:spPr>
          <a:xfrm>
            <a:off x="4649748" y="2736185"/>
            <a:ext cx="2572822"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Establish Consistency</a:t>
            </a:r>
            <a:endParaRPr lang="en-US" sz="1950" dirty="0"/>
          </a:p>
        </p:txBody>
      </p:sp>
      <p:sp>
        <p:nvSpPr>
          <p:cNvPr id="8" name="Text 5"/>
          <p:cNvSpPr/>
          <p:nvPr/>
        </p:nvSpPr>
        <p:spPr>
          <a:xfrm>
            <a:off x="4649748" y="3165405"/>
            <a:ext cx="429589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Create repeatable, reliable project delivery processes</a:t>
            </a:r>
            <a:endParaRPr lang="en-US" sz="1550" dirty="0"/>
          </a:p>
        </p:txBody>
      </p:sp>
      <p:sp>
        <p:nvSpPr>
          <p:cNvPr id="9" name="Shape 6"/>
          <p:cNvSpPr/>
          <p:nvPr/>
        </p:nvSpPr>
        <p:spPr>
          <a:xfrm>
            <a:off x="9144000" y="2537827"/>
            <a:ext cx="4692610" cy="1461016"/>
          </a:xfrm>
          <a:prstGeom prst="rect">
            <a:avLst/>
          </a:prstGeom>
          <a:solidFill>
            <a:srgbClr val="EDEBE3"/>
          </a:solidFill>
          <a:ln/>
        </p:spPr>
        <p:txBody>
          <a:bodyPr/>
          <a:lstStyle/>
          <a:p>
            <a:endParaRPr lang="en-US"/>
          </a:p>
        </p:txBody>
      </p:sp>
      <p:sp>
        <p:nvSpPr>
          <p:cNvPr id="10" name="Shape 7"/>
          <p:cNvSpPr/>
          <p:nvPr/>
        </p:nvSpPr>
        <p:spPr>
          <a:xfrm>
            <a:off x="9144000" y="2537827"/>
            <a:ext cx="22860" cy="1461016"/>
          </a:xfrm>
          <a:prstGeom prst="roundRect">
            <a:avLst>
              <a:gd name="adj" fmla="val 130232"/>
            </a:avLst>
          </a:prstGeom>
          <a:solidFill>
            <a:srgbClr val="D3D1C9"/>
          </a:solidFill>
          <a:ln/>
        </p:spPr>
        <p:txBody>
          <a:bodyPr/>
          <a:lstStyle/>
          <a:p>
            <a:endParaRPr lang="en-US"/>
          </a:p>
        </p:txBody>
      </p:sp>
      <p:sp>
        <p:nvSpPr>
          <p:cNvPr id="11" name="Text 8"/>
          <p:cNvSpPr/>
          <p:nvPr/>
        </p:nvSpPr>
        <p:spPr>
          <a:xfrm>
            <a:off x="9342358" y="2736185"/>
            <a:ext cx="2496503"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Enable Value Delivery</a:t>
            </a:r>
            <a:endParaRPr lang="en-US" sz="1950" dirty="0"/>
          </a:p>
        </p:txBody>
      </p:sp>
      <p:sp>
        <p:nvSpPr>
          <p:cNvPr id="12" name="Text 9"/>
          <p:cNvSpPr/>
          <p:nvPr/>
        </p:nvSpPr>
        <p:spPr>
          <a:xfrm>
            <a:off x="9342358" y="3165405"/>
            <a:ext cx="429589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Focus on outcomes that advance strategic objectives</a:t>
            </a:r>
            <a:endParaRPr lang="en-US" sz="1550" dirty="0"/>
          </a:p>
        </p:txBody>
      </p:sp>
      <p:sp>
        <p:nvSpPr>
          <p:cNvPr id="13" name="Shape 10"/>
          <p:cNvSpPr/>
          <p:nvPr/>
        </p:nvSpPr>
        <p:spPr>
          <a:xfrm>
            <a:off x="4451390" y="3998843"/>
            <a:ext cx="9385221" cy="1143476"/>
          </a:xfrm>
          <a:prstGeom prst="rect">
            <a:avLst/>
          </a:prstGeom>
          <a:solidFill>
            <a:srgbClr val="EDEBE3"/>
          </a:solidFill>
          <a:ln/>
        </p:spPr>
        <p:txBody>
          <a:bodyPr/>
          <a:lstStyle/>
          <a:p>
            <a:endParaRPr lang="en-US"/>
          </a:p>
        </p:txBody>
      </p:sp>
      <p:sp>
        <p:nvSpPr>
          <p:cNvPr id="14" name="Shape 11"/>
          <p:cNvSpPr/>
          <p:nvPr/>
        </p:nvSpPr>
        <p:spPr>
          <a:xfrm>
            <a:off x="4451390" y="3998843"/>
            <a:ext cx="9385221" cy="22860"/>
          </a:xfrm>
          <a:prstGeom prst="roundRect">
            <a:avLst>
              <a:gd name="adj" fmla="val 130232"/>
            </a:avLst>
          </a:prstGeom>
          <a:solidFill>
            <a:srgbClr val="D3D1C9"/>
          </a:solidFill>
          <a:ln/>
        </p:spPr>
        <p:txBody>
          <a:bodyPr/>
          <a:lstStyle/>
          <a:p>
            <a:endParaRPr lang="en-US"/>
          </a:p>
        </p:txBody>
      </p:sp>
      <p:sp>
        <p:nvSpPr>
          <p:cNvPr id="15" name="Text 12"/>
          <p:cNvSpPr/>
          <p:nvPr/>
        </p:nvSpPr>
        <p:spPr>
          <a:xfrm>
            <a:off x="4649748" y="419720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Drive Transformation</a:t>
            </a:r>
            <a:endParaRPr lang="en-US" sz="1950" dirty="0"/>
          </a:p>
        </p:txBody>
      </p:sp>
      <p:sp>
        <p:nvSpPr>
          <p:cNvPr id="16" name="Text 13"/>
          <p:cNvSpPr/>
          <p:nvPr/>
        </p:nvSpPr>
        <p:spPr>
          <a:xfrm>
            <a:off x="4649748" y="4626421"/>
            <a:ext cx="898850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Lead enterprise-wide change and continuous improvement</a:t>
            </a:r>
            <a:endParaRPr lang="en-US" sz="1550" dirty="0"/>
          </a:p>
        </p:txBody>
      </p:sp>
      <p:sp>
        <p:nvSpPr>
          <p:cNvPr id="17" name="Text 14"/>
          <p:cNvSpPr/>
          <p:nvPr/>
        </p:nvSpPr>
        <p:spPr>
          <a:xfrm>
            <a:off x="4451390" y="5365561"/>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journey from initiation to optimization is not always linear, but understanding where your PMO stands today enables you to chart a course for where it needs to go tomorrow.</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810816"/>
            <a:ext cx="8802529"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Reflection: Where Is Your PMO Today?</a:t>
            </a:r>
            <a:endParaRPr lang="en-US" sz="3900" dirty="0"/>
          </a:p>
        </p:txBody>
      </p:sp>
      <p:sp>
        <p:nvSpPr>
          <p:cNvPr id="3" name="Text 1"/>
          <p:cNvSpPr/>
          <p:nvPr/>
        </p:nvSpPr>
        <p:spPr>
          <a:xfrm>
            <a:off x="793790" y="1552329"/>
            <a:ext cx="4225052"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Critical Questions to Consider</a:t>
            </a:r>
            <a:endParaRPr lang="en-US" sz="2300" dirty="0"/>
          </a:p>
        </p:txBody>
      </p:sp>
      <p:sp>
        <p:nvSpPr>
          <p:cNvPr id="4" name="Text 2"/>
          <p:cNvSpPr/>
          <p:nvPr/>
        </p:nvSpPr>
        <p:spPr>
          <a:xfrm>
            <a:off x="793790" y="2122758"/>
            <a:ext cx="790253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At which stage of the lifecycle is your PMO currently operating?</a:t>
            </a:r>
            <a:endParaRPr lang="en-US" sz="1550" dirty="0"/>
          </a:p>
        </p:txBody>
      </p:sp>
      <p:sp>
        <p:nvSpPr>
          <p:cNvPr id="5" name="Text 3"/>
          <p:cNvSpPr/>
          <p:nvPr/>
        </p:nvSpPr>
        <p:spPr>
          <a:xfrm>
            <a:off x="793790" y="2509711"/>
            <a:ext cx="790253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What capabilities need to be developed to advance to the next stage?</a:t>
            </a:r>
            <a:endParaRPr lang="en-US" sz="1550" dirty="0"/>
          </a:p>
        </p:txBody>
      </p:sp>
      <p:sp>
        <p:nvSpPr>
          <p:cNvPr id="6" name="Text 4"/>
          <p:cNvSpPr/>
          <p:nvPr/>
        </p:nvSpPr>
        <p:spPr>
          <a:xfrm>
            <a:off x="793790" y="2896664"/>
            <a:ext cx="790253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How well does your PMO align with current organizational strategy?</a:t>
            </a:r>
            <a:endParaRPr lang="en-US" sz="1550" dirty="0"/>
          </a:p>
        </p:txBody>
      </p:sp>
      <p:sp>
        <p:nvSpPr>
          <p:cNvPr id="7" name="Text 5"/>
          <p:cNvSpPr/>
          <p:nvPr/>
        </p:nvSpPr>
        <p:spPr>
          <a:xfrm>
            <a:off x="793790" y="3283617"/>
            <a:ext cx="790253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What steps are needed to prepare your PMO for tomorrow's challenges?</a:t>
            </a:r>
            <a:endParaRPr lang="en-US" sz="1550" dirty="0"/>
          </a:p>
        </p:txBody>
      </p:sp>
      <p:sp>
        <p:nvSpPr>
          <p:cNvPr id="8" name="Text 6"/>
          <p:cNvSpPr/>
          <p:nvPr/>
        </p:nvSpPr>
        <p:spPr>
          <a:xfrm>
            <a:off x="793790" y="3670570"/>
            <a:ext cx="790253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Are you measuring outputs or outcomes?</a:t>
            </a:r>
            <a:endParaRPr lang="en-US" sz="1550" dirty="0"/>
          </a:p>
        </p:txBody>
      </p:sp>
      <p:sp>
        <p:nvSpPr>
          <p:cNvPr id="9" name="Text 7"/>
          <p:cNvSpPr/>
          <p:nvPr/>
        </p:nvSpPr>
        <p:spPr>
          <a:xfrm>
            <a:off x="793790" y="4166704"/>
            <a:ext cx="790253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Taking time to honestly assess your PMO's current state is the first step toward unlocking its full potential as a strategic enabler.</a:t>
            </a:r>
            <a:endParaRPr lang="en-US" sz="1550" dirty="0"/>
          </a:p>
        </p:txBody>
      </p:sp>
      <p:sp>
        <p:nvSpPr>
          <p:cNvPr id="10" name="Shape 8"/>
          <p:cNvSpPr/>
          <p:nvPr/>
        </p:nvSpPr>
        <p:spPr>
          <a:xfrm>
            <a:off x="793790" y="5025025"/>
            <a:ext cx="7902535" cy="1795820"/>
          </a:xfrm>
          <a:prstGeom prst="roundRect">
            <a:avLst>
              <a:gd name="adj" fmla="val 1658"/>
            </a:avLst>
          </a:prstGeom>
          <a:solidFill>
            <a:srgbClr val="D6D6DC"/>
          </a:solidFill>
          <a:ln/>
        </p:spPr>
        <p:txBody>
          <a:bodyPr/>
          <a:lstStyle/>
          <a:p>
            <a:endParaRPr lang="en-US"/>
          </a:p>
        </p:txBody>
      </p:sp>
      <p:pic>
        <p:nvPicPr>
          <p:cNvPr id="11" name="Image 0" descr="preencoded.png"/>
          <p:cNvPicPr>
            <a:picLocks noChangeAspect="1"/>
          </p:cNvPicPr>
          <p:nvPr/>
        </p:nvPicPr>
        <p:blipFill>
          <a:blip r:embed="rId3"/>
          <a:stretch>
            <a:fillRect/>
          </a:stretch>
        </p:blipFill>
        <p:spPr>
          <a:xfrm>
            <a:off x="992148" y="5327920"/>
            <a:ext cx="248007" cy="198358"/>
          </a:xfrm>
          <a:prstGeom prst="rect">
            <a:avLst/>
          </a:prstGeom>
        </p:spPr>
      </p:pic>
      <p:sp>
        <p:nvSpPr>
          <p:cNvPr id="12" name="Text 9"/>
          <p:cNvSpPr/>
          <p:nvPr/>
        </p:nvSpPr>
        <p:spPr>
          <a:xfrm>
            <a:off x="1438513" y="5272914"/>
            <a:ext cx="7059454" cy="127015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Inter" pitchFamily="34" charset="0"/>
                <a:ea typeface="Inter" pitchFamily="34" charset="-122"/>
                <a:cs typeface="Inter" pitchFamily="34" charset="-120"/>
              </a:rPr>
              <a:t>Next Steps:</a:t>
            </a:r>
            <a:r>
              <a:rPr lang="en-US" sz="1550" dirty="0">
                <a:solidFill>
                  <a:srgbClr val="000000"/>
                </a:solidFill>
                <a:latin typeface="Inter" pitchFamily="34" charset="0"/>
                <a:ea typeface="Inter" pitchFamily="34" charset="-122"/>
                <a:cs typeface="Inter" pitchFamily="34" charset="-120"/>
              </a:rPr>
              <a:t> Use this framework to evaluate your PMO's maturity, identify gaps, and develop a roadmap for evolution. The most successful PMOs are those that continuously adapt, learn, and align with the ever-changing needs of the business.</a:t>
            </a:r>
            <a:endParaRPr lang="en-US" sz="1550" dirty="0"/>
          </a:p>
        </p:txBody>
      </p:sp>
      <p:pic>
        <p:nvPicPr>
          <p:cNvPr id="13" name="Image 1" descr="preencoded.png"/>
          <p:cNvPicPr>
            <a:picLocks noChangeAspect="1"/>
          </p:cNvPicPr>
          <p:nvPr/>
        </p:nvPicPr>
        <p:blipFill>
          <a:blip r:embed="rId4"/>
          <a:stretch>
            <a:fillRect/>
          </a:stretch>
        </p:blipFill>
        <p:spPr>
          <a:xfrm>
            <a:off x="9188053" y="2139081"/>
            <a:ext cx="4649867" cy="46498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221950"/>
            <a:ext cx="10459522"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Projects Are the Engines of Strategic Change</a:t>
            </a:r>
            <a:endParaRPr lang="en-US" sz="3900" dirty="0"/>
          </a:p>
        </p:txBody>
      </p:sp>
      <p:sp>
        <p:nvSpPr>
          <p:cNvPr id="4" name="Text 1"/>
          <p:cNvSpPr/>
          <p:nvPr/>
        </p:nvSpPr>
        <p:spPr>
          <a:xfrm>
            <a:off x="793790" y="433804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The Challenge</a:t>
            </a:r>
            <a:endParaRPr lang="en-US" sz="2300" dirty="0"/>
          </a:p>
        </p:txBody>
      </p:sp>
      <p:sp>
        <p:nvSpPr>
          <p:cNvPr id="5" name="Text 2"/>
          <p:cNvSpPr/>
          <p:nvPr/>
        </p:nvSpPr>
        <p:spPr>
          <a:xfrm>
            <a:off x="793790" y="4908471"/>
            <a:ext cx="5602962"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Organizations today face unprecedented complexity. Multiple initiatives run simultaneously, resources are stretched thin, and strategic priorities shift rapidly. Without proper coordination, projects become siloed, duplicative, and misaligned with business goals.</a:t>
            </a:r>
            <a:endParaRPr lang="en-US" sz="1550" dirty="0"/>
          </a:p>
        </p:txBody>
      </p:sp>
      <p:sp>
        <p:nvSpPr>
          <p:cNvPr id="6" name="Text 3"/>
          <p:cNvSpPr/>
          <p:nvPr/>
        </p:nvSpPr>
        <p:spPr>
          <a:xfrm>
            <a:off x="793790" y="6674763"/>
            <a:ext cx="560296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result? Wasted resources, missed deadlines, and initiatives that fail to deliver expected value.</a:t>
            </a:r>
            <a:endParaRPr lang="en-US" sz="1550" dirty="0"/>
          </a:p>
        </p:txBody>
      </p:sp>
      <p:sp>
        <p:nvSpPr>
          <p:cNvPr id="7" name="Text 4"/>
          <p:cNvSpPr/>
          <p:nvPr/>
        </p:nvSpPr>
        <p:spPr>
          <a:xfrm>
            <a:off x="6888480" y="433804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The Solution</a:t>
            </a:r>
            <a:endParaRPr lang="en-US" sz="2300" dirty="0"/>
          </a:p>
        </p:txBody>
      </p:sp>
      <p:sp>
        <p:nvSpPr>
          <p:cNvPr id="8" name="Text 5"/>
          <p:cNvSpPr/>
          <p:nvPr/>
        </p:nvSpPr>
        <p:spPr>
          <a:xfrm>
            <a:off x="6888480" y="4908471"/>
            <a:ext cx="695563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 structured approach to project management transforms chaos into clarity. By establishing consistent practices, governance frameworks, and strategic oversight, organizations can ensure their projects don't just get completed—they deliver real business outcomes.</a:t>
            </a:r>
            <a:endParaRPr lang="en-US" sz="1550" dirty="0"/>
          </a:p>
        </p:txBody>
      </p:sp>
      <p:sp>
        <p:nvSpPr>
          <p:cNvPr id="9" name="Text 6"/>
          <p:cNvSpPr/>
          <p:nvPr/>
        </p:nvSpPr>
        <p:spPr>
          <a:xfrm>
            <a:off x="6888480" y="6357223"/>
            <a:ext cx="6955631"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This is where the PMO becomes indispensable.</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522281"/>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What is a PMO?</a:t>
            </a:r>
            <a:endParaRPr lang="en-US" sz="3900" dirty="0"/>
          </a:p>
        </p:txBody>
      </p:sp>
      <p:sp>
        <p:nvSpPr>
          <p:cNvPr id="3" name="Text 1"/>
          <p:cNvSpPr/>
          <p:nvPr/>
        </p:nvSpPr>
        <p:spPr>
          <a:xfrm>
            <a:off x="793790" y="1539194"/>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 </a:t>
            </a:r>
            <a:r>
              <a:rPr lang="en-US" sz="1550" b="1" dirty="0">
                <a:solidFill>
                  <a:srgbClr val="161613"/>
                </a:solidFill>
                <a:latin typeface="Inter" pitchFamily="34" charset="0"/>
                <a:ea typeface="Inter" pitchFamily="34" charset="-122"/>
                <a:cs typeface="Inter" pitchFamily="34" charset="-120"/>
              </a:rPr>
              <a:t>Project Management Office (PMO)</a:t>
            </a:r>
            <a:r>
              <a:rPr lang="en-US" sz="1550" dirty="0">
                <a:solidFill>
                  <a:srgbClr val="161613"/>
                </a:solidFill>
                <a:latin typeface="Inter" pitchFamily="34" charset="0"/>
                <a:ea typeface="Inter" pitchFamily="34" charset="-122"/>
                <a:cs typeface="Inter" pitchFamily="34" charset="-120"/>
              </a:rPr>
              <a:t> is a centralized function within an organization that defines, standardizes, and oversees project management practices. It acts as the backbone of project governance, ensuring that projects are executed in a way that aligns with organizational strategy, resources, and objectives.</a:t>
            </a:r>
            <a:endParaRPr lang="en-US" sz="1550" dirty="0"/>
          </a:p>
        </p:txBody>
      </p:sp>
      <p:sp>
        <p:nvSpPr>
          <p:cNvPr id="4" name="Shape 2"/>
          <p:cNvSpPr/>
          <p:nvPr/>
        </p:nvSpPr>
        <p:spPr>
          <a:xfrm>
            <a:off x="793790" y="2715055"/>
            <a:ext cx="6422231" cy="1461016"/>
          </a:xfrm>
          <a:prstGeom prst="roundRect">
            <a:avLst>
              <a:gd name="adj" fmla="val 2038"/>
            </a:avLst>
          </a:prstGeom>
          <a:solidFill>
            <a:srgbClr val="EDEBE3"/>
          </a:solidFill>
          <a:ln/>
        </p:spPr>
        <p:txBody>
          <a:bodyPr/>
          <a:lstStyle/>
          <a:p>
            <a:endParaRPr lang="en-US"/>
          </a:p>
        </p:txBody>
      </p:sp>
      <p:sp>
        <p:nvSpPr>
          <p:cNvPr id="5" name="Text 3"/>
          <p:cNvSpPr/>
          <p:nvPr/>
        </p:nvSpPr>
        <p:spPr>
          <a:xfrm>
            <a:off x="992148" y="291341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Governance</a:t>
            </a:r>
            <a:endParaRPr lang="en-US" sz="1950" dirty="0"/>
          </a:p>
        </p:txBody>
      </p:sp>
      <p:sp>
        <p:nvSpPr>
          <p:cNvPr id="6" name="Text 4"/>
          <p:cNvSpPr/>
          <p:nvPr/>
        </p:nvSpPr>
        <p:spPr>
          <a:xfrm>
            <a:off x="992148" y="3342634"/>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Establishing methodologies, standards, and compliance requirements that ensure consistency across all projects</a:t>
            </a:r>
            <a:endParaRPr lang="en-US" sz="1550" dirty="0"/>
          </a:p>
        </p:txBody>
      </p:sp>
      <p:sp>
        <p:nvSpPr>
          <p:cNvPr id="7" name="Shape 5"/>
          <p:cNvSpPr/>
          <p:nvPr/>
        </p:nvSpPr>
        <p:spPr>
          <a:xfrm>
            <a:off x="7414379" y="2715055"/>
            <a:ext cx="6422231" cy="1461016"/>
          </a:xfrm>
          <a:prstGeom prst="roundRect">
            <a:avLst>
              <a:gd name="adj" fmla="val 2038"/>
            </a:avLst>
          </a:prstGeom>
          <a:solidFill>
            <a:srgbClr val="EDEBE3"/>
          </a:solidFill>
          <a:ln/>
        </p:spPr>
        <p:txBody>
          <a:bodyPr/>
          <a:lstStyle/>
          <a:p>
            <a:endParaRPr lang="en-US"/>
          </a:p>
        </p:txBody>
      </p:sp>
      <p:sp>
        <p:nvSpPr>
          <p:cNvPr id="8" name="Text 6"/>
          <p:cNvSpPr/>
          <p:nvPr/>
        </p:nvSpPr>
        <p:spPr>
          <a:xfrm>
            <a:off x="7612737" y="291341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Support</a:t>
            </a:r>
            <a:endParaRPr lang="en-US" sz="1950" dirty="0"/>
          </a:p>
        </p:txBody>
      </p:sp>
      <p:sp>
        <p:nvSpPr>
          <p:cNvPr id="9" name="Text 7"/>
          <p:cNvSpPr/>
          <p:nvPr/>
        </p:nvSpPr>
        <p:spPr>
          <a:xfrm>
            <a:off x="7612737" y="3342634"/>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Offering tools, templates, training, and expertise to empower project teams and managers</a:t>
            </a:r>
            <a:endParaRPr lang="en-US" sz="1550" dirty="0"/>
          </a:p>
        </p:txBody>
      </p:sp>
      <p:sp>
        <p:nvSpPr>
          <p:cNvPr id="10" name="Shape 8"/>
          <p:cNvSpPr/>
          <p:nvPr/>
        </p:nvSpPr>
        <p:spPr>
          <a:xfrm>
            <a:off x="793790" y="4374429"/>
            <a:ext cx="6422231" cy="1461016"/>
          </a:xfrm>
          <a:prstGeom prst="roundRect">
            <a:avLst>
              <a:gd name="adj" fmla="val 2038"/>
            </a:avLst>
          </a:prstGeom>
          <a:solidFill>
            <a:srgbClr val="EDEBE3"/>
          </a:solidFill>
          <a:ln/>
        </p:spPr>
        <p:txBody>
          <a:bodyPr/>
          <a:lstStyle/>
          <a:p>
            <a:endParaRPr lang="en-US"/>
          </a:p>
        </p:txBody>
      </p:sp>
      <p:sp>
        <p:nvSpPr>
          <p:cNvPr id="11" name="Text 9"/>
          <p:cNvSpPr/>
          <p:nvPr/>
        </p:nvSpPr>
        <p:spPr>
          <a:xfrm>
            <a:off x="992148" y="457278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Oversight</a:t>
            </a:r>
            <a:endParaRPr lang="en-US" sz="1950" dirty="0"/>
          </a:p>
        </p:txBody>
      </p:sp>
      <p:sp>
        <p:nvSpPr>
          <p:cNvPr id="12" name="Text 10"/>
          <p:cNvSpPr/>
          <p:nvPr/>
        </p:nvSpPr>
        <p:spPr>
          <a:xfrm>
            <a:off x="992148" y="5002008"/>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Monitoring project performance and reporting critical insights to leadership</a:t>
            </a:r>
            <a:endParaRPr lang="en-US" sz="1550" dirty="0"/>
          </a:p>
        </p:txBody>
      </p:sp>
      <p:sp>
        <p:nvSpPr>
          <p:cNvPr id="13" name="Shape 11"/>
          <p:cNvSpPr/>
          <p:nvPr/>
        </p:nvSpPr>
        <p:spPr>
          <a:xfrm>
            <a:off x="7414379" y="4374429"/>
            <a:ext cx="6422231" cy="1461016"/>
          </a:xfrm>
          <a:prstGeom prst="roundRect">
            <a:avLst>
              <a:gd name="adj" fmla="val 2038"/>
            </a:avLst>
          </a:prstGeom>
          <a:solidFill>
            <a:srgbClr val="EDEBE3"/>
          </a:solidFill>
          <a:ln/>
        </p:spPr>
        <p:txBody>
          <a:bodyPr/>
          <a:lstStyle/>
          <a:p>
            <a:endParaRPr lang="en-US"/>
          </a:p>
        </p:txBody>
      </p:sp>
      <p:sp>
        <p:nvSpPr>
          <p:cNvPr id="14" name="Text 12"/>
          <p:cNvSpPr/>
          <p:nvPr/>
        </p:nvSpPr>
        <p:spPr>
          <a:xfrm>
            <a:off x="7612737" y="457278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Strategic Alignment</a:t>
            </a:r>
            <a:endParaRPr lang="en-US" sz="1950" dirty="0"/>
          </a:p>
        </p:txBody>
      </p:sp>
      <p:sp>
        <p:nvSpPr>
          <p:cNvPr id="15" name="Text 13"/>
          <p:cNvSpPr/>
          <p:nvPr/>
        </p:nvSpPr>
        <p:spPr>
          <a:xfrm>
            <a:off x="7612737" y="5002008"/>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Ensuring that initiatives support and advance core business goals</a:t>
            </a:r>
            <a:endParaRPr lang="en-US" sz="1550" dirty="0"/>
          </a:p>
        </p:txBody>
      </p:sp>
      <p:sp>
        <p:nvSpPr>
          <p:cNvPr id="16" name="Text 14"/>
          <p:cNvSpPr/>
          <p:nvPr/>
        </p:nvSpPr>
        <p:spPr>
          <a:xfrm>
            <a:off x="793790" y="605868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essence, the PMO is not just about controlling projects—it's about enabling the organization to deliver </a:t>
            </a:r>
            <a:r>
              <a:rPr lang="en-US" sz="1550" b="1" dirty="0">
                <a:solidFill>
                  <a:srgbClr val="161613"/>
                </a:solidFill>
                <a:latin typeface="Inter" pitchFamily="34" charset="0"/>
                <a:ea typeface="Inter" pitchFamily="34" charset="-122"/>
                <a:cs typeface="Inter" pitchFamily="34" charset="-120"/>
              </a:rPr>
              <a:t>value through structured execution</a:t>
            </a:r>
            <a:r>
              <a:rPr lang="en-US" sz="1550" dirty="0">
                <a:solidFill>
                  <a:srgbClr val="161613"/>
                </a:solidFill>
                <a:latin typeface="Inter" pitchFamily="34" charset="0"/>
                <a:ea typeface="Inter" pitchFamily="34" charset="-122"/>
                <a:cs typeface="Inter" pitchFamily="34" charset="-120"/>
              </a:rPr>
              <a:t>.</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166279"/>
            <a:ext cx="7777996"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PMO: More Than Just Control</a:t>
            </a:r>
            <a:endParaRPr lang="en-US" sz="3900" dirty="0"/>
          </a:p>
        </p:txBody>
      </p:sp>
      <p:sp>
        <p:nvSpPr>
          <p:cNvPr id="4" name="Text 1"/>
          <p:cNvSpPr/>
          <p:nvPr/>
        </p:nvSpPr>
        <p:spPr>
          <a:xfrm>
            <a:off x="1091446" y="4307255"/>
            <a:ext cx="1274516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 PMO is not a bureaucratic checkpoint—it's a strategic enabler of business outcomes."</a:t>
            </a:r>
            <a:endParaRPr lang="en-US" sz="1550" dirty="0"/>
          </a:p>
        </p:txBody>
      </p:sp>
      <p:sp>
        <p:nvSpPr>
          <p:cNvPr id="5" name="Shape 2"/>
          <p:cNvSpPr/>
          <p:nvPr/>
        </p:nvSpPr>
        <p:spPr>
          <a:xfrm>
            <a:off x="793790" y="4084013"/>
            <a:ext cx="22860" cy="764024"/>
          </a:xfrm>
          <a:prstGeom prst="rect">
            <a:avLst/>
          </a:prstGeom>
          <a:solidFill>
            <a:srgbClr val="28282F"/>
          </a:solidFill>
          <a:ln/>
        </p:spPr>
        <p:txBody>
          <a:bodyPr/>
          <a:lstStyle/>
          <a:p>
            <a:endParaRPr lang="en-US"/>
          </a:p>
        </p:txBody>
      </p:sp>
      <p:sp>
        <p:nvSpPr>
          <p:cNvPr id="6" name="Text 3"/>
          <p:cNvSpPr/>
          <p:nvPr/>
        </p:nvSpPr>
        <p:spPr>
          <a:xfrm>
            <a:off x="793790" y="507127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While PMOs vary significantly in scope and authority across organizations, they all share a common purpose: bridging the gap between strategic vision and tactical execution. The most effective PMOs don't simply mandate processes—they empower teams, optimize resources, and create the conditions for project success.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387508"/>
            <a:ext cx="5147905"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Purpose of a PMO</a:t>
            </a:r>
            <a:endParaRPr lang="en-US" sz="3900" dirty="0"/>
          </a:p>
        </p:txBody>
      </p:sp>
      <p:sp>
        <p:nvSpPr>
          <p:cNvPr id="3" name="Text 1"/>
          <p:cNvSpPr/>
          <p:nvPr/>
        </p:nvSpPr>
        <p:spPr>
          <a:xfrm>
            <a:off x="793790" y="140442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purpose of a PMO extends far beyond project reporting. A well-functioning PMO serves as a strategic enabler, helping organizations focus not just on completing projects, but on delivering outcomes that matter.</a:t>
            </a:r>
            <a:endParaRPr lang="en-US" sz="1550" dirty="0"/>
          </a:p>
        </p:txBody>
      </p:sp>
      <p:sp>
        <p:nvSpPr>
          <p:cNvPr id="4" name="Text 2"/>
          <p:cNvSpPr/>
          <p:nvPr/>
        </p:nvSpPr>
        <p:spPr>
          <a:xfrm>
            <a:off x="793790" y="2262742"/>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01</a:t>
            </a:r>
            <a:endParaRPr lang="en-US" sz="1550" dirty="0"/>
          </a:p>
        </p:txBody>
      </p:sp>
      <p:sp>
        <p:nvSpPr>
          <p:cNvPr id="5" name="Shape 3"/>
          <p:cNvSpPr/>
          <p:nvPr/>
        </p:nvSpPr>
        <p:spPr>
          <a:xfrm>
            <a:off x="793790" y="2577067"/>
            <a:ext cx="4215289" cy="22860"/>
          </a:xfrm>
          <a:prstGeom prst="rect">
            <a:avLst/>
          </a:prstGeom>
          <a:solidFill>
            <a:srgbClr val="28282F"/>
          </a:solidFill>
          <a:ln/>
        </p:spPr>
        <p:txBody>
          <a:bodyPr/>
          <a:lstStyle/>
          <a:p>
            <a:endParaRPr lang="en-US"/>
          </a:p>
        </p:txBody>
      </p:sp>
      <p:sp>
        <p:nvSpPr>
          <p:cNvPr id="6" name="Text 4"/>
          <p:cNvSpPr/>
          <p:nvPr/>
        </p:nvSpPr>
        <p:spPr>
          <a:xfrm>
            <a:off x="793790" y="272196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Drives Consistency</a:t>
            </a:r>
            <a:endParaRPr lang="en-US" sz="1950" dirty="0"/>
          </a:p>
        </p:txBody>
      </p:sp>
      <p:sp>
        <p:nvSpPr>
          <p:cNvPr id="7" name="Text 5"/>
          <p:cNvSpPr/>
          <p:nvPr/>
        </p:nvSpPr>
        <p:spPr>
          <a:xfrm>
            <a:off x="793790" y="3151186"/>
            <a:ext cx="4215289"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Standardizes methods and tools so teams speak a common project language, reducing confusion and improving collaboration</a:t>
            </a:r>
            <a:endParaRPr lang="en-US" sz="1550" dirty="0"/>
          </a:p>
        </p:txBody>
      </p:sp>
      <p:sp>
        <p:nvSpPr>
          <p:cNvPr id="8" name="Text 6"/>
          <p:cNvSpPr/>
          <p:nvPr/>
        </p:nvSpPr>
        <p:spPr>
          <a:xfrm>
            <a:off x="5207437" y="2262742"/>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02</a:t>
            </a:r>
            <a:endParaRPr lang="en-US" sz="1550" dirty="0"/>
          </a:p>
        </p:txBody>
      </p:sp>
      <p:sp>
        <p:nvSpPr>
          <p:cNvPr id="9" name="Shape 7"/>
          <p:cNvSpPr/>
          <p:nvPr/>
        </p:nvSpPr>
        <p:spPr>
          <a:xfrm>
            <a:off x="5207437" y="2577067"/>
            <a:ext cx="4215408" cy="22860"/>
          </a:xfrm>
          <a:prstGeom prst="rect">
            <a:avLst/>
          </a:prstGeom>
          <a:solidFill>
            <a:srgbClr val="28282F"/>
          </a:solidFill>
          <a:ln/>
        </p:spPr>
        <p:txBody>
          <a:bodyPr/>
          <a:lstStyle/>
          <a:p>
            <a:endParaRPr lang="en-US"/>
          </a:p>
        </p:txBody>
      </p:sp>
      <p:sp>
        <p:nvSpPr>
          <p:cNvPr id="10" name="Text 8"/>
          <p:cNvSpPr/>
          <p:nvPr/>
        </p:nvSpPr>
        <p:spPr>
          <a:xfrm>
            <a:off x="5207437" y="272196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Optimizes Resources</a:t>
            </a:r>
            <a:endParaRPr lang="en-US" sz="1950" dirty="0"/>
          </a:p>
        </p:txBody>
      </p:sp>
      <p:sp>
        <p:nvSpPr>
          <p:cNvPr id="11" name="Text 9"/>
          <p:cNvSpPr/>
          <p:nvPr/>
        </p:nvSpPr>
        <p:spPr>
          <a:xfrm>
            <a:off x="5207437" y="3151186"/>
            <a:ext cx="4215408"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Ensures people, budgets, and tools are allocated effectively across initiatives, preventing bottlenecks and overallocation</a:t>
            </a:r>
            <a:endParaRPr lang="en-US" sz="1550" dirty="0"/>
          </a:p>
        </p:txBody>
      </p:sp>
      <p:sp>
        <p:nvSpPr>
          <p:cNvPr id="12" name="Text 10"/>
          <p:cNvSpPr/>
          <p:nvPr/>
        </p:nvSpPr>
        <p:spPr>
          <a:xfrm>
            <a:off x="9621203" y="2262742"/>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03</a:t>
            </a:r>
            <a:endParaRPr lang="en-US" sz="1550" dirty="0"/>
          </a:p>
        </p:txBody>
      </p:sp>
      <p:sp>
        <p:nvSpPr>
          <p:cNvPr id="13" name="Shape 11"/>
          <p:cNvSpPr/>
          <p:nvPr/>
        </p:nvSpPr>
        <p:spPr>
          <a:xfrm>
            <a:off x="9621203" y="2577067"/>
            <a:ext cx="4215289" cy="22860"/>
          </a:xfrm>
          <a:prstGeom prst="rect">
            <a:avLst/>
          </a:prstGeom>
          <a:solidFill>
            <a:srgbClr val="28282F"/>
          </a:solidFill>
          <a:ln/>
        </p:spPr>
        <p:txBody>
          <a:bodyPr/>
          <a:lstStyle/>
          <a:p>
            <a:endParaRPr lang="en-US"/>
          </a:p>
        </p:txBody>
      </p:sp>
      <p:sp>
        <p:nvSpPr>
          <p:cNvPr id="14" name="Text 12"/>
          <p:cNvSpPr/>
          <p:nvPr/>
        </p:nvSpPr>
        <p:spPr>
          <a:xfrm>
            <a:off x="9621203" y="2721966"/>
            <a:ext cx="3110270"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Improves Decision-Making</a:t>
            </a:r>
            <a:endParaRPr lang="en-US" sz="1950" dirty="0"/>
          </a:p>
        </p:txBody>
      </p:sp>
      <p:sp>
        <p:nvSpPr>
          <p:cNvPr id="15" name="Text 13"/>
          <p:cNvSpPr/>
          <p:nvPr/>
        </p:nvSpPr>
        <p:spPr>
          <a:xfrm>
            <a:off x="9621203" y="3151186"/>
            <a:ext cx="4215289"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Provides leadership with data-driven insights for prioritization and risk management at critical junctures</a:t>
            </a:r>
            <a:endParaRPr lang="en-US" sz="1550" dirty="0"/>
          </a:p>
        </p:txBody>
      </p:sp>
      <p:sp>
        <p:nvSpPr>
          <p:cNvPr id="16" name="Text 14"/>
          <p:cNvSpPr/>
          <p:nvPr/>
        </p:nvSpPr>
        <p:spPr>
          <a:xfrm>
            <a:off x="793790" y="4450992"/>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04</a:t>
            </a:r>
            <a:endParaRPr lang="en-US" sz="1550" dirty="0"/>
          </a:p>
        </p:txBody>
      </p:sp>
      <p:sp>
        <p:nvSpPr>
          <p:cNvPr id="17" name="Shape 15"/>
          <p:cNvSpPr/>
          <p:nvPr/>
        </p:nvSpPr>
        <p:spPr>
          <a:xfrm>
            <a:off x="793790" y="4765317"/>
            <a:ext cx="6422112" cy="22860"/>
          </a:xfrm>
          <a:prstGeom prst="rect">
            <a:avLst/>
          </a:prstGeom>
          <a:solidFill>
            <a:srgbClr val="28282F"/>
          </a:solidFill>
          <a:ln/>
        </p:spPr>
        <p:txBody>
          <a:bodyPr/>
          <a:lstStyle/>
          <a:p>
            <a:endParaRPr lang="en-US"/>
          </a:p>
        </p:txBody>
      </p:sp>
      <p:sp>
        <p:nvSpPr>
          <p:cNvPr id="18" name="Text 16"/>
          <p:cNvSpPr/>
          <p:nvPr/>
        </p:nvSpPr>
        <p:spPr>
          <a:xfrm>
            <a:off x="793790" y="4910216"/>
            <a:ext cx="3721418"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Connects Strategy to Execution</a:t>
            </a:r>
            <a:endParaRPr lang="en-US" sz="1950" dirty="0"/>
          </a:p>
        </p:txBody>
      </p:sp>
      <p:sp>
        <p:nvSpPr>
          <p:cNvPr id="19" name="Text 17"/>
          <p:cNvSpPr/>
          <p:nvPr/>
        </p:nvSpPr>
        <p:spPr>
          <a:xfrm>
            <a:off x="793790" y="5339436"/>
            <a:ext cx="64221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Links day-to-day project delivery with the organization's long-term vision, ensuring every project serves a purpose</a:t>
            </a:r>
            <a:endParaRPr lang="en-US" sz="1550" dirty="0"/>
          </a:p>
        </p:txBody>
      </p:sp>
      <p:sp>
        <p:nvSpPr>
          <p:cNvPr id="20" name="Text 18"/>
          <p:cNvSpPr/>
          <p:nvPr/>
        </p:nvSpPr>
        <p:spPr>
          <a:xfrm>
            <a:off x="7414260" y="4450992"/>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05</a:t>
            </a:r>
            <a:endParaRPr lang="en-US" sz="1550" dirty="0"/>
          </a:p>
        </p:txBody>
      </p:sp>
      <p:sp>
        <p:nvSpPr>
          <p:cNvPr id="21" name="Shape 19"/>
          <p:cNvSpPr/>
          <p:nvPr/>
        </p:nvSpPr>
        <p:spPr>
          <a:xfrm>
            <a:off x="7414260" y="4765317"/>
            <a:ext cx="6422231" cy="22860"/>
          </a:xfrm>
          <a:prstGeom prst="rect">
            <a:avLst/>
          </a:prstGeom>
          <a:solidFill>
            <a:srgbClr val="28282F"/>
          </a:solidFill>
          <a:ln/>
        </p:spPr>
        <p:txBody>
          <a:bodyPr/>
          <a:lstStyle/>
          <a:p>
            <a:endParaRPr lang="en-US"/>
          </a:p>
        </p:txBody>
      </p:sp>
      <p:sp>
        <p:nvSpPr>
          <p:cNvPr id="22" name="Text 20"/>
          <p:cNvSpPr/>
          <p:nvPr/>
        </p:nvSpPr>
        <p:spPr>
          <a:xfrm>
            <a:off x="7414260" y="491021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Builds Capability</a:t>
            </a:r>
            <a:endParaRPr lang="en-US" sz="1950" dirty="0"/>
          </a:p>
        </p:txBody>
      </p:sp>
      <p:sp>
        <p:nvSpPr>
          <p:cNvPr id="23" name="Text 21"/>
          <p:cNvSpPr/>
          <p:nvPr/>
        </p:nvSpPr>
        <p:spPr>
          <a:xfrm>
            <a:off x="7414260" y="5339436"/>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Develops project management maturity through training, mentoring, and continuous improvement initiatives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582384"/>
            <a:ext cx="6456283"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From Outputs to Outcomes</a:t>
            </a:r>
            <a:endParaRPr lang="en-US" sz="3900" dirty="0"/>
          </a:p>
        </p:txBody>
      </p:sp>
      <p:pic>
        <p:nvPicPr>
          <p:cNvPr id="3" name="Image 0" descr="preencoded.png"/>
          <p:cNvPicPr>
            <a:picLocks noChangeAspect="1"/>
          </p:cNvPicPr>
          <p:nvPr/>
        </p:nvPicPr>
        <p:blipFill>
          <a:blip r:embed="rId3"/>
          <a:stretch>
            <a:fillRect/>
          </a:stretch>
        </p:blipFill>
        <p:spPr>
          <a:xfrm>
            <a:off x="793790" y="1723360"/>
            <a:ext cx="3805595" cy="3805595"/>
          </a:xfrm>
          <a:prstGeom prst="rect">
            <a:avLst/>
          </a:prstGeom>
        </p:spPr>
      </p:pic>
      <p:sp>
        <p:nvSpPr>
          <p:cNvPr id="4" name="Text 1"/>
          <p:cNvSpPr/>
          <p:nvPr/>
        </p:nvSpPr>
        <p:spPr>
          <a:xfrm>
            <a:off x="5129927" y="1698476"/>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The Strategic Shift</a:t>
            </a:r>
            <a:endParaRPr lang="en-US" sz="2300" dirty="0"/>
          </a:p>
        </p:txBody>
      </p:sp>
      <p:sp>
        <p:nvSpPr>
          <p:cNvPr id="5" name="Text 2"/>
          <p:cNvSpPr/>
          <p:nvPr/>
        </p:nvSpPr>
        <p:spPr>
          <a:xfrm>
            <a:off x="5129927" y="2268904"/>
            <a:ext cx="871418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Traditional project management focuses on outputs: Did we deliver on time? On budget? According to specifications?</a:t>
            </a:r>
            <a:endParaRPr lang="en-US" sz="1550" dirty="0"/>
          </a:p>
        </p:txBody>
      </p:sp>
      <p:sp>
        <p:nvSpPr>
          <p:cNvPr id="6" name="Text 3"/>
          <p:cNvSpPr/>
          <p:nvPr/>
        </p:nvSpPr>
        <p:spPr>
          <a:xfrm>
            <a:off x="5129927" y="3082577"/>
            <a:ext cx="871418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Strategic PMOs ask different questions: Did we create value? Did we achieve the intended business benefits? Are we investing in the right initiatives?</a:t>
            </a:r>
            <a:endParaRPr lang="en-US" sz="1550" dirty="0"/>
          </a:p>
        </p:txBody>
      </p:sp>
      <p:sp>
        <p:nvSpPr>
          <p:cNvPr id="7" name="Text 4"/>
          <p:cNvSpPr/>
          <p:nvPr/>
        </p:nvSpPr>
        <p:spPr>
          <a:xfrm>
            <a:off x="5129927" y="3896251"/>
            <a:ext cx="871418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This shift from outputs to outcomes is what transforms a PMO from an administrative function into a true strategic partner.</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9184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PMO Lifecycle</a:t>
            </a:r>
            <a:endParaRPr lang="en-US" sz="3900" dirty="0"/>
          </a:p>
        </p:txBody>
      </p:sp>
      <p:sp>
        <p:nvSpPr>
          <p:cNvPr id="4" name="Text 1"/>
          <p:cNvSpPr/>
          <p:nvPr/>
        </p:nvSpPr>
        <p:spPr>
          <a:xfrm>
            <a:off x="6280190" y="1709582"/>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Like any organizational function, the PMO itself evolves over time. Understanding the PMO lifecycle helps leaders anticipate challenges, plan for growth, and ensure the PMO remains relevant as the organization matures.</a:t>
            </a:r>
            <a:endParaRPr lang="en-US" sz="1550" dirty="0"/>
          </a:p>
        </p:txBody>
      </p:sp>
      <p:sp>
        <p:nvSpPr>
          <p:cNvPr id="5" name="Text 2"/>
          <p:cNvSpPr/>
          <p:nvPr/>
        </p:nvSpPr>
        <p:spPr>
          <a:xfrm>
            <a:off x="6280190" y="2885443"/>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Recognizing that the PMO evolves through distinct stages prevents organizations from treating it as static. What worked in the initiation phase won't be enough in the maturity phase, where leadership expects strategic insights and measurable business value.</a:t>
            </a:r>
            <a:endParaRPr lang="en-US" sz="1550" dirty="0"/>
          </a:p>
        </p:txBody>
      </p:sp>
      <p:sp>
        <p:nvSpPr>
          <p:cNvPr id="6" name="Text 3"/>
          <p:cNvSpPr/>
          <p:nvPr/>
        </p:nvSpPr>
        <p:spPr>
          <a:xfrm>
            <a:off x="6280190" y="4378844"/>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Initiate → Design/Development → Implement → Maturity/Operate → Optimization/Transform or Sunset</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040782"/>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Stage 1: Initiation</a:t>
            </a:r>
            <a:endParaRPr lang="en-US" sz="3900" dirty="0"/>
          </a:p>
        </p:txBody>
      </p:sp>
      <p:sp>
        <p:nvSpPr>
          <p:cNvPr id="4" name="Shape 1"/>
          <p:cNvSpPr/>
          <p:nvPr/>
        </p:nvSpPr>
        <p:spPr>
          <a:xfrm>
            <a:off x="793790" y="3958515"/>
            <a:ext cx="4215289" cy="2521268"/>
          </a:xfrm>
          <a:prstGeom prst="roundRect">
            <a:avLst>
              <a:gd name="adj" fmla="val 4352"/>
            </a:avLst>
          </a:prstGeom>
          <a:solidFill>
            <a:srgbClr val="F9F8F5"/>
          </a:solidFill>
          <a:ln w="22860">
            <a:solidFill>
              <a:srgbClr val="28282F"/>
            </a:solidFill>
            <a:prstDash val="solid"/>
          </a:ln>
        </p:spPr>
        <p:txBody>
          <a:bodyPr/>
          <a:lstStyle/>
          <a:p>
            <a:endParaRPr lang="en-US"/>
          </a:p>
        </p:txBody>
      </p:sp>
      <p:sp>
        <p:nvSpPr>
          <p:cNvPr id="5" name="Shape 2"/>
          <p:cNvSpPr/>
          <p:nvPr/>
        </p:nvSpPr>
        <p:spPr>
          <a:xfrm>
            <a:off x="770930" y="3958515"/>
            <a:ext cx="91440" cy="2521268"/>
          </a:xfrm>
          <a:prstGeom prst="roundRect">
            <a:avLst>
              <a:gd name="adj" fmla="val 32558"/>
            </a:avLst>
          </a:prstGeom>
          <a:solidFill>
            <a:srgbClr val="28282F"/>
          </a:solidFill>
          <a:ln/>
        </p:spPr>
        <p:txBody>
          <a:bodyPr/>
          <a:lstStyle/>
          <a:p>
            <a:endParaRPr lang="en-US"/>
          </a:p>
        </p:txBody>
      </p:sp>
      <p:sp>
        <p:nvSpPr>
          <p:cNvPr id="6" name="Text 3"/>
          <p:cNvSpPr/>
          <p:nvPr/>
        </p:nvSpPr>
        <p:spPr>
          <a:xfrm>
            <a:off x="1083588" y="417973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The Catalyst</a:t>
            </a:r>
            <a:endParaRPr lang="en-US" sz="2300" dirty="0"/>
          </a:p>
        </p:txBody>
      </p:sp>
      <p:sp>
        <p:nvSpPr>
          <p:cNvPr id="7" name="Text 4"/>
          <p:cNvSpPr/>
          <p:nvPr/>
        </p:nvSpPr>
        <p:spPr>
          <a:xfrm>
            <a:off x="1083588" y="4670866"/>
            <a:ext cx="3704273"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PMO is formally established, often in response to fragmented project execution, lack of visibility into project status, or leadership's desire for greater control and consistency.</a:t>
            </a:r>
            <a:endParaRPr lang="en-US" sz="1550" dirty="0"/>
          </a:p>
        </p:txBody>
      </p:sp>
      <p:sp>
        <p:nvSpPr>
          <p:cNvPr id="8" name="Shape 5"/>
          <p:cNvSpPr/>
          <p:nvPr/>
        </p:nvSpPr>
        <p:spPr>
          <a:xfrm>
            <a:off x="5207437" y="3958515"/>
            <a:ext cx="4215408" cy="2521268"/>
          </a:xfrm>
          <a:prstGeom prst="roundRect">
            <a:avLst>
              <a:gd name="adj" fmla="val 4352"/>
            </a:avLst>
          </a:prstGeom>
          <a:solidFill>
            <a:srgbClr val="F9F8F5"/>
          </a:solidFill>
          <a:ln w="22860">
            <a:solidFill>
              <a:srgbClr val="28282F"/>
            </a:solidFill>
            <a:prstDash val="solid"/>
          </a:ln>
        </p:spPr>
        <p:txBody>
          <a:bodyPr/>
          <a:lstStyle/>
          <a:p>
            <a:endParaRPr lang="en-US"/>
          </a:p>
        </p:txBody>
      </p:sp>
      <p:sp>
        <p:nvSpPr>
          <p:cNvPr id="9" name="Shape 6"/>
          <p:cNvSpPr/>
          <p:nvPr/>
        </p:nvSpPr>
        <p:spPr>
          <a:xfrm>
            <a:off x="5184577" y="3958515"/>
            <a:ext cx="91440" cy="2521268"/>
          </a:xfrm>
          <a:prstGeom prst="roundRect">
            <a:avLst>
              <a:gd name="adj" fmla="val 32558"/>
            </a:avLst>
          </a:prstGeom>
          <a:solidFill>
            <a:srgbClr val="28282F"/>
          </a:solidFill>
          <a:ln/>
        </p:spPr>
        <p:txBody>
          <a:bodyPr/>
          <a:lstStyle/>
          <a:p>
            <a:endParaRPr lang="en-US"/>
          </a:p>
        </p:txBody>
      </p:sp>
      <p:sp>
        <p:nvSpPr>
          <p:cNvPr id="10" name="Text 7"/>
          <p:cNvSpPr/>
          <p:nvPr/>
        </p:nvSpPr>
        <p:spPr>
          <a:xfrm>
            <a:off x="5497235" y="417973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Primary Focus</a:t>
            </a:r>
            <a:endParaRPr lang="en-US" sz="2300" dirty="0"/>
          </a:p>
        </p:txBody>
      </p:sp>
      <p:sp>
        <p:nvSpPr>
          <p:cNvPr id="11" name="Text 8"/>
          <p:cNvSpPr/>
          <p:nvPr/>
        </p:nvSpPr>
        <p:spPr>
          <a:xfrm>
            <a:off x="5497235" y="4670866"/>
            <a:ext cx="3704392"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Creating quick wins that demonstrate immediate value: developing standardized templates, defining basic reporting processes, and establishing initial governance frameworks.</a:t>
            </a:r>
            <a:endParaRPr lang="en-US" sz="1550" dirty="0"/>
          </a:p>
        </p:txBody>
      </p:sp>
      <p:sp>
        <p:nvSpPr>
          <p:cNvPr id="12" name="Shape 9"/>
          <p:cNvSpPr/>
          <p:nvPr/>
        </p:nvSpPr>
        <p:spPr>
          <a:xfrm>
            <a:off x="9621203" y="3958515"/>
            <a:ext cx="4215289" cy="2521268"/>
          </a:xfrm>
          <a:prstGeom prst="roundRect">
            <a:avLst>
              <a:gd name="adj" fmla="val 4352"/>
            </a:avLst>
          </a:prstGeom>
          <a:solidFill>
            <a:srgbClr val="F9F8F5"/>
          </a:solidFill>
          <a:ln w="22860">
            <a:solidFill>
              <a:srgbClr val="28282F"/>
            </a:solidFill>
            <a:prstDash val="solid"/>
          </a:ln>
        </p:spPr>
        <p:txBody>
          <a:bodyPr/>
          <a:lstStyle/>
          <a:p>
            <a:endParaRPr lang="en-US"/>
          </a:p>
        </p:txBody>
      </p:sp>
      <p:sp>
        <p:nvSpPr>
          <p:cNvPr id="13" name="Shape 10"/>
          <p:cNvSpPr/>
          <p:nvPr/>
        </p:nvSpPr>
        <p:spPr>
          <a:xfrm>
            <a:off x="9598343" y="3958515"/>
            <a:ext cx="91440" cy="2521268"/>
          </a:xfrm>
          <a:prstGeom prst="roundRect">
            <a:avLst>
              <a:gd name="adj" fmla="val 32558"/>
            </a:avLst>
          </a:prstGeom>
          <a:solidFill>
            <a:srgbClr val="28282F"/>
          </a:solidFill>
          <a:ln/>
        </p:spPr>
        <p:txBody>
          <a:bodyPr/>
          <a:lstStyle/>
          <a:p>
            <a:endParaRPr lang="en-US"/>
          </a:p>
        </p:txBody>
      </p:sp>
      <p:sp>
        <p:nvSpPr>
          <p:cNvPr id="14" name="Text 11"/>
          <p:cNvSpPr/>
          <p:nvPr/>
        </p:nvSpPr>
        <p:spPr>
          <a:xfrm>
            <a:off x="9911001" y="417973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61613"/>
                </a:solidFill>
                <a:latin typeface="DM Sans Medium" pitchFamily="34" charset="0"/>
                <a:ea typeface="DM Sans Medium" pitchFamily="34" charset="-122"/>
                <a:cs typeface="DM Sans Medium" pitchFamily="34" charset="-120"/>
              </a:rPr>
              <a:t>Key Challenges</a:t>
            </a:r>
            <a:endParaRPr lang="en-US" sz="2300" dirty="0"/>
          </a:p>
        </p:txBody>
      </p:sp>
      <p:sp>
        <p:nvSpPr>
          <p:cNvPr id="15" name="Text 12"/>
          <p:cNvSpPr/>
          <p:nvPr/>
        </p:nvSpPr>
        <p:spPr>
          <a:xfrm>
            <a:off x="9911001" y="4670866"/>
            <a:ext cx="3704273"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Gaining credibility, overcoming resistance to new processes, and proving value while building foundational capabilities with limited resources.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531402"/>
            <a:ext cx="6910745"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Stage 2: Design/Development</a:t>
            </a:r>
            <a:endParaRPr lang="en-US" sz="3900" dirty="0"/>
          </a:p>
        </p:txBody>
      </p:sp>
      <p:pic>
        <p:nvPicPr>
          <p:cNvPr id="3" name="Image 0" descr="preencoded.png"/>
          <p:cNvPicPr>
            <a:picLocks noChangeAspect="1"/>
          </p:cNvPicPr>
          <p:nvPr/>
        </p:nvPicPr>
        <p:blipFill>
          <a:blip r:embed="rId3"/>
          <a:stretch>
            <a:fillRect/>
          </a:stretch>
        </p:blipFill>
        <p:spPr>
          <a:xfrm>
            <a:off x="793790" y="1548315"/>
            <a:ext cx="4347567" cy="793790"/>
          </a:xfrm>
          <a:prstGeom prst="rect">
            <a:avLst/>
          </a:prstGeom>
        </p:spPr>
      </p:pic>
      <p:sp>
        <p:nvSpPr>
          <p:cNvPr id="4" name="Text 1"/>
          <p:cNvSpPr/>
          <p:nvPr/>
        </p:nvSpPr>
        <p:spPr>
          <a:xfrm>
            <a:off x="992148" y="254046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Formalization</a:t>
            </a:r>
            <a:endParaRPr lang="en-US" sz="1950" dirty="0"/>
          </a:p>
        </p:txBody>
      </p:sp>
      <p:sp>
        <p:nvSpPr>
          <p:cNvPr id="5" name="Text 2"/>
          <p:cNvSpPr/>
          <p:nvPr/>
        </p:nvSpPr>
        <p:spPr>
          <a:xfrm>
            <a:off x="992148" y="2969683"/>
            <a:ext cx="395085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Processes become more structured and comprehensive as the PMO expands its scope</a:t>
            </a:r>
            <a:endParaRPr lang="en-US" sz="1550" dirty="0"/>
          </a:p>
        </p:txBody>
      </p:sp>
      <p:pic>
        <p:nvPicPr>
          <p:cNvPr id="6" name="Image 1" descr="preencoded.png"/>
          <p:cNvPicPr>
            <a:picLocks noChangeAspect="1"/>
          </p:cNvPicPr>
          <p:nvPr/>
        </p:nvPicPr>
        <p:blipFill>
          <a:blip r:embed="rId4"/>
          <a:stretch>
            <a:fillRect/>
          </a:stretch>
        </p:blipFill>
        <p:spPr>
          <a:xfrm>
            <a:off x="5141357" y="1548315"/>
            <a:ext cx="4347567" cy="793790"/>
          </a:xfrm>
          <a:prstGeom prst="rect">
            <a:avLst/>
          </a:prstGeom>
        </p:spPr>
      </p:pic>
      <p:sp>
        <p:nvSpPr>
          <p:cNvPr id="7" name="Text 3"/>
          <p:cNvSpPr/>
          <p:nvPr/>
        </p:nvSpPr>
        <p:spPr>
          <a:xfrm>
            <a:off x="5339715" y="254046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Portfolio View</a:t>
            </a:r>
            <a:endParaRPr lang="en-US" sz="1950" dirty="0"/>
          </a:p>
        </p:txBody>
      </p:sp>
      <p:sp>
        <p:nvSpPr>
          <p:cNvPr id="8" name="Text 4"/>
          <p:cNvSpPr/>
          <p:nvPr/>
        </p:nvSpPr>
        <p:spPr>
          <a:xfrm>
            <a:off x="5339715" y="2969683"/>
            <a:ext cx="395085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Introduction of portfolio reporting and performance tracking across multiple projects</a:t>
            </a:r>
            <a:endParaRPr lang="en-US" sz="1550" dirty="0"/>
          </a:p>
        </p:txBody>
      </p:sp>
      <p:pic>
        <p:nvPicPr>
          <p:cNvPr id="9" name="Image 2" descr="preencoded.png"/>
          <p:cNvPicPr>
            <a:picLocks noChangeAspect="1"/>
          </p:cNvPicPr>
          <p:nvPr/>
        </p:nvPicPr>
        <p:blipFill>
          <a:blip r:embed="rId5"/>
          <a:stretch>
            <a:fillRect/>
          </a:stretch>
        </p:blipFill>
        <p:spPr>
          <a:xfrm>
            <a:off x="9488924" y="1548315"/>
            <a:ext cx="4347567" cy="793790"/>
          </a:xfrm>
          <a:prstGeom prst="rect">
            <a:avLst/>
          </a:prstGeom>
        </p:spPr>
      </p:pic>
      <p:sp>
        <p:nvSpPr>
          <p:cNvPr id="10" name="Text 5"/>
          <p:cNvSpPr/>
          <p:nvPr/>
        </p:nvSpPr>
        <p:spPr>
          <a:xfrm>
            <a:off x="9687282" y="254046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Credibility</a:t>
            </a:r>
            <a:endParaRPr lang="en-US" sz="1950" dirty="0"/>
          </a:p>
        </p:txBody>
      </p:sp>
      <p:sp>
        <p:nvSpPr>
          <p:cNvPr id="11" name="Text 6"/>
          <p:cNvSpPr/>
          <p:nvPr/>
        </p:nvSpPr>
        <p:spPr>
          <a:xfrm>
            <a:off x="9687282" y="2969683"/>
            <a:ext cx="395085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PMO gains recognition and trust from leadership through consistent delivery</a:t>
            </a:r>
            <a:endParaRPr lang="en-US" sz="1550" dirty="0"/>
          </a:p>
        </p:txBody>
      </p:sp>
      <p:sp>
        <p:nvSpPr>
          <p:cNvPr id="12" name="Text 7"/>
          <p:cNvSpPr/>
          <p:nvPr/>
        </p:nvSpPr>
        <p:spPr>
          <a:xfrm>
            <a:off x="793790" y="434390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During the development phase, the PMO expands its role by introducing comprehensive governance frameworks, establishing portfolio-level reporting, and implementing performance tracking systems. The focus shifts from proving value to scaling impact across the organization.</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1392</Words>
  <Application>Microsoft Office PowerPoint</Application>
  <PresentationFormat>Custom</PresentationFormat>
  <Paragraphs>126</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DM Sans Light</vt:lpstr>
      <vt:lpstr>Arial</vt:lpstr>
      <vt:lpstr>Inter</vt:lpstr>
      <vt:lpstr>DM Sans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2025-10-08T20:24:23Z</dcterms:created>
  <dcterms:modified xsi:type="dcterms:W3CDTF">2025-10-08T20:26:37Z</dcterms:modified>
</cp:coreProperties>
</file>