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Alexandria" panose="020B0604020202020204" charset="-78"/>
      <p:regular r:id="rId17"/>
    </p:embeddedFont>
    <p:embeddedFont>
      <p:font typeface="Nobile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30576" autoAdjust="0"/>
  </p:normalViewPr>
  <p:slideViewPr>
    <p:cSldViewPr snapToGrid="0" snapToObjects="1">
      <p:cViewPr varScale="1">
        <p:scale>
          <a:sx n="21" d="100"/>
          <a:sy n="21" d="100"/>
        </p:scale>
        <p:origin x="383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91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concise </a:t>
            </a:r>
            <a:r>
              <a:rPr lang="en-US" b="1" dirty="0"/>
              <a:t>talking points for Slide 1</a:t>
            </a:r>
            <a:r>
              <a:rPr lang="en-US" dirty="0"/>
              <a:t> of your presentation, titled </a:t>
            </a:r>
            <a:r>
              <a:rPr lang="en-US" b="1" dirty="0"/>
              <a:t>“DMAIC: Breaking the Cycle of Recurring Project Problems”</a:t>
            </a:r>
            <a:r>
              <a:rPr lang="en-US" dirty="0"/>
              <a:t>:</a:t>
            </a:r>
          </a:p>
          <a:p>
            <a:r>
              <a:rPr lang="en-US" b="1" dirty="0"/>
              <a:t>🎯 Slide 1: Title Slide – </a:t>
            </a:r>
            <a:r>
              <a:rPr lang="en-US" b="1" i="1" dirty="0"/>
              <a:t>DMAIC: Breaking the Cycle of Recurring Project Problems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1. Welcome &amp; Introduction</a:t>
            </a:r>
            <a:endParaRPr lang="en-US" dirty="0"/>
          </a:p>
          <a:p>
            <a:r>
              <a:rPr lang="en-US" dirty="0"/>
              <a:t>Welcome the audience and introduce yourself (Kimberly Wiethoff, Agile Program Manager and author of </a:t>
            </a:r>
            <a:r>
              <a:rPr lang="en-US" i="1" dirty="0"/>
              <a:t>Managing Projects the Agile Way</a:t>
            </a:r>
            <a:r>
              <a:rPr lang="en-US" dirty="0"/>
              <a:t>).</a:t>
            </a:r>
          </a:p>
          <a:p>
            <a:r>
              <a:rPr lang="en-US" dirty="0"/>
              <a:t>Briefly share your background in Agile, Lean, and continuous improvement.</a:t>
            </a:r>
          </a:p>
          <a:p>
            <a:endParaRPr lang="en-US" b="1" dirty="0"/>
          </a:p>
          <a:p>
            <a:r>
              <a:rPr lang="en-US" b="1" dirty="0"/>
              <a:t>2. Set the Stage</a:t>
            </a:r>
            <a:endParaRPr lang="en-US" dirty="0"/>
          </a:p>
          <a:p>
            <a:r>
              <a:rPr lang="en-US" dirty="0"/>
              <a:t>Ask: “Have you ever felt like your team is stuck in project Groundhog Day?”</a:t>
            </a:r>
          </a:p>
          <a:p>
            <a:r>
              <a:rPr lang="en-US" dirty="0"/>
              <a:t>Highlight the frustration of recurring issues in Agile projects: testing delays, approval bottlenecks, scope creep, or constant rollover of user stories.</a:t>
            </a:r>
          </a:p>
          <a:p>
            <a:endParaRPr lang="en-US" b="1" dirty="0"/>
          </a:p>
          <a:p>
            <a:r>
              <a:rPr lang="en-US" b="1" dirty="0"/>
              <a:t>3. Purpose of Today’s Talk</a:t>
            </a:r>
            <a:endParaRPr lang="en-US" dirty="0"/>
          </a:p>
          <a:p>
            <a:r>
              <a:rPr lang="en-US" dirty="0"/>
              <a:t>Introduce DMAIC as a </a:t>
            </a:r>
            <a:r>
              <a:rPr lang="en-US" b="1" dirty="0"/>
              <a:t>structured, data-driven approach</a:t>
            </a:r>
            <a:r>
              <a:rPr lang="en-US" dirty="0"/>
              <a:t> that helps Agile teams permanently resolve persistent delivery problems.</a:t>
            </a:r>
          </a:p>
          <a:p>
            <a:r>
              <a:rPr lang="en-US" dirty="0"/>
              <a:t>Emphasize that this method complements Agile, it doesn’t replace it.</a:t>
            </a:r>
          </a:p>
          <a:p>
            <a:endParaRPr lang="en-US" b="1" dirty="0"/>
          </a:p>
          <a:p>
            <a:r>
              <a:rPr lang="en-US" b="1" dirty="0"/>
              <a:t>4. What to Expect</a:t>
            </a:r>
            <a:endParaRPr lang="en-US" dirty="0"/>
          </a:p>
          <a:p>
            <a:r>
              <a:rPr lang="en-US" dirty="0"/>
              <a:t>Walk through each step of DMAIC: Define, Measure, Analyze, Improve, Control.</a:t>
            </a:r>
          </a:p>
          <a:p>
            <a:r>
              <a:rPr lang="en-US" dirty="0"/>
              <a:t>Share real-world examples and practical tools for immediate use.</a:t>
            </a:r>
          </a:p>
          <a:p>
            <a:r>
              <a:rPr lang="en-US" dirty="0"/>
              <a:t>Discuss how to embed DMAIC into existing Agile ceremonies.</a:t>
            </a:r>
          </a:p>
          <a:p>
            <a:endParaRPr lang="en-US" b="1" dirty="0"/>
          </a:p>
          <a:p>
            <a:r>
              <a:rPr lang="en-US" b="1" dirty="0"/>
              <a:t>5. Why It Matters</a:t>
            </a:r>
            <a:endParaRPr lang="en-US" dirty="0"/>
          </a:p>
          <a:p>
            <a:r>
              <a:rPr lang="en-US" dirty="0"/>
              <a:t>Move beyond reactive firefighting.</a:t>
            </a:r>
          </a:p>
          <a:p>
            <a:r>
              <a:rPr lang="en-US" dirty="0"/>
              <a:t>Empower teams to become true problem solvers.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</a:t>
            </a:r>
            <a:r>
              <a:rPr lang="en-US" b="1" dirty="0"/>
              <a:t>talking points for Slide 10</a:t>
            </a:r>
            <a:r>
              <a:rPr lang="en-US" dirty="0"/>
              <a:t>, titled </a:t>
            </a:r>
            <a:r>
              <a:rPr lang="en-US" b="1" dirty="0"/>
              <a:t>“Real-World Example: Story Rollover Crisis”</a:t>
            </a:r>
            <a:r>
              <a:rPr lang="en-US" dirty="0"/>
              <a:t>:</a:t>
            </a:r>
          </a:p>
          <a:p>
            <a:r>
              <a:rPr lang="en-US" b="1" dirty="0"/>
              <a:t>✅ Slide 10: Real-World Example – </a:t>
            </a:r>
            <a:r>
              <a:rPr lang="en-US" b="1" i="1" dirty="0"/>
              <a:t>Story Rollover Crisis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1. Set the Context</a:t>
            </a:r>
            <a:endParaRPr lang="en-US" dirty="0"/>
          </a:p>
          <a:p>
            <a:r>
              <a:rPr lang="en-US" dirty="0"/>
              <a:t>“Let’s walk through a real example of DMAIC in action—one many of you will relate to.”</a:t>
            </a:r>
          </a:p>
          <a:p>
            <a:r>
              <a:rPr lang="en-US" dirty="0"/>
              <a:t>“A Scrum team was consistently rolling over 40% of their stories each sprint.”</a:t>
            </a:r>
          </a:p>
          <a:p>
            <a:endParaRPr lang="en-US" b="1" dirty="0"/>
          </a:p>
          <a:p>
            <a:r>
              <a:rPr lang="en-US" b="1" dirty="0"/>
              <a:t>2. Step-by-Step Recap of the DMAIC Process</a:t>
            </a:r>
            <a:endParaRPr lang="en-US" dirty="0"/>
          </a:p>
          <a:p>
            <a:pPr lvl="1"/>
            <a:r>
              <a:rPr lang="en-US" b="1" dirty="0"/>
              <a:t>Define</a:t>
            </a:r>
            <a:r>
              <a:rPr lang="en-US" dirty="0"/>
              <a:t> – “Clearly stated the problem: 40% of stories were carried over each sprint, frustrating stakeholders and affecting delivery timelines.”</a:t>
            </a:r>
          </a:p>
          <a:p>
            <a:pPr lvl="1"/>
            <a:r>
              <a:rPr lang="en-US" b="1" dirty="0"/>
              <a:t>Measure</a:t>
            </a:r>
            <a:r>
              <a:rPr lang="en-US" dirty="0"/>
              <a:t> – “Collected 3 months of Jira data, tracked story completion rates, and surveyed the team. This built a solid baseline.”</a:t>
            </a:r>
          </a:p>
          <a:p>
            <a:pPr lvl="1"/>
            <a:r>
              <a:rPr lang="en-US" b="1" dirty="0"/>
              <a:t>Analyze</a:t>
            </a:r>
            <a:r>
              <a:rPr lang="en-US" dirty="0"/>
              <a:t> – “Used 5 Whys and retrospectives to uncover the root cause: poor backlog refinement and unclear acceptance criteria.”</a:t>
            </a:r>
          </a:p>
          <a:p>
            <a:pPr lvl="1"/>
            <a:r>
              <a:rPr lang="en-US" b="1" dirty="0"/>
              <a:t>Improve</a:t>
            </a:r>
            <a:r>
              <a:rPr lang="en-US" dirty="0"/>
              <a:t> – “Implemented two lightweight but impactful changes: weekly backlog refinement sessions and a ‘Definition of Ready’ checklist.”</a:t>
            </a:r>
          </a:p>
          <a:p>
            <a:pPr lvl="1"/>
            <a:r>
              <a:rPr lang="en-US" b="1" dirty="0"/>
              <a:t>Control</a:t>
            </a:r>
            <a:r>
              <a:rPr lang="en-US" dirty="0"/>
              <a:t> – “Tracked carryover rates during retros. Within two sprints, rollover dropped from 40% to under 15% and stayed there.”</a:t>
            </a:r>
          </a:p>
          <a:p>
            <a:endParaRPr lang="en-US" b="1" dirty="0"/>
          </a:p>
          <a:p>
            <a:r>
              <a:rPr lang="en-US" b="1" dirty="0"/>
              <a:t>3. Key Takeaway</a:t>
            </a:r>
            <a:endParaRPr lang="en-US" dirty="0"/>
          </a:p>
          <a:p>
            <a:r>
              <a:rPr lang="en-US" dirty="0"/>
              <a:t>“This wasn’t a massive process overhaul. These were </a:t>
            </a:r>
            <a:r>
              <a:rPr lang="en-US" i="1" dirty="0"/>
              <a:t>targeted</a:t>
            </a:r>
            <a:r>
              <a:rPr lang="en-US" dirty="0"/>
              <a:t>, </a:t>
            </a:r>
            <a:r>
              <a:rPr lang="en-US" i="1" dirty="0"/>
              <a:t>data-informed</a:t>
            </a:r>
            <a:r>
              <a:rPr lang="en-US" dirty="0"/>
              <a:t>, and </a:t>
            </a:r>
            <a:r>
              <a:rPr lang="en-US" i="1" dirty="0"/>
              <a:t>sustainable</a:t>
            </a:r>
            <a:r>
              <a:rPr lang="en-US" dirty="0"/>
              <a:t> changes.”</a:t>
            </a:r>
          </a:p>
          <a:p>
            <a:r>
              <a:rPr lang="en-US" dirty="0"/>
              <a:t>“DMAIC gave the team a clear path forward—and the results were measurable.”</a:t>
            </a:r>
          </a:p>
          <a:p>
            <a:endParaRPr lang="en-US" b="1" dirty="0"/>
          </a:p>
          <a:p>
            <a:r>
              <a:rPr lang="en-US" b="1" dirty="0"/>
              <a:t>4. Invite Reflection</a:t>
            </a:r>
            <a:endParaRPr lang="en-US" dirty="0"/>
          </a:p>
          <a:p>
            <a:r>
              <a:rPr lang="en-US" dirty="0"/>
              <a:t>“Think about your own team—do you have a ‘story rollover’ problem in disguise? What patterns could DMAIC help you break?”</a:t>
            </a:r>
          </a:p>
          <a:p>
            <a:endParaRPr lang="en-US" b="1" dirty="0"/>
          </a:p>
          <a:p>
            <a:r>
              <a:rPr lang="en-US" b="1" dirty="0"/>
              <a:t>5. Transition</a:t>
            </a:r>
            <a:endParaRPr lang="en-US" dirty="0"/>
          </a:p>
          <a:p>
            <a:r>
              <a:rPr lang="en-US" dirty="0"/>
              <a:t>“Now let’s talk about how you can use DMAIC tools directly within your existing Agile ceremonies.”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</a:t>
            </a:r>
            <a:r>
              <a:rPr lang="en-US" b="1" dirty="0"/>
              <a:t>talking points for Slide 11</a:t>
            </a:r>
            <a:r>
              <a:rPr lang="en-US" dirty="0"/>
              <a:t>, titled </a:t>
            </a:r>
            <a:r>
              <a:rPr lang="en-US" b="1" dirty="0"/>
              <a:t>“DMAIC Tools for Agile Project Managers”</a:t>
            </a:r>
            <a:r>
              <a:rPr lang="en-US" dirty="0"/>
              <a:t>:</a:t>
            </a:r>
          </a:p>
          <a:p>
            <a:r>
              <a:rPr lang="en-US" b="1" dirty="0"/>
              <a:t>🧰 Slide 11: DMAIC Tools for Agile Project Managers</a:t>
            </a:r>
          </a:p>
          <a:p>
            <a:endParaRPr lang="en-US" b="1" dirty="0"/>
          </a:p>
          <a:p>
            <a:r>
              <a:rPr lang="en-US" b="1" dirty="0"/>
              <a:t>1. Introduce the Value</a:t>
            </a:r>
            <a:endParaRPr lang="en-US" dirty="0"/>
          </a:p>
          <a:p>
            <a:r>
              <a:rPr lang="en-US" dirty="0"/>
              <a:t>“DMAIC isn’t something separate from Agile—it’s a toolkit that integrates seamlessly into what you’re already doing.”</a:t>
            </a:r>
          </a:p>
          <a:p>
            <a:r>
              <a:rPr lang="en-US" dirty="0"/>
              <a:t>“These tools help Agile project managers move from reactive to proactive—solving </a:t>
            </a:r>
            <a:r>
              <a:rPr lang="en-US" i="1" dirty="0"/>
              <a:t>root causes</a:t>
            </a:r>
            <a:r>
              <a:rPr lang="en-US" dirty="0"/>
              <a:t>, not just patching symptoms.”</a:t>
            </a:r>
          </a:p>
          <a:p>
            <a:endParaRPr lang="en-US" b="1" dirty="0"/>
          </a:p>
          <a:p>
            <a:r>
              <a:rPr lang="en-US" b="1" dirty="0"/>
              <a:t>2. Highlight the Survey</a:t>
            </a:r>
            <a:endParaRPr lang="en-US" dirty="0"/>
          </a:p>
          <a:p>
            <a:r>
              <a:rPr lang="en-US" dirty="0"/>
              <a:t>“This slide is based on input from over 200 Agile project managers who successfully used DMAIC for process improvement.”</a:t>
            </a:r>
          </a:p>
          <a:p>
            <a:r>
              <a:rPr lang="en-US" dirty="0"/>
              <a:t>“They identified the most effective tools for each phase of the process.”</a:t>
            </a:r>
          </a:p>
          <a:p>
            <a:endParaRPr lang="en-US" b="1" dirty="0"/>
          </a:p>
          <a:p>
            <a:r>
              <a:rPr lang="en-US" b="1" dirty="0"/>
              <a:t>3. Match Tools to Phases</a:t>
            </a:r>
            <a:br>
              <a:rPr lang="en-US" dirty="0"/>
            </a:br>
            <a:r>
              <a:rPr lang="en-US" dirty="0"/>
              <a:t>You can highlight a few examples across phases:</a:t>
            </a:r>
          </a:p>
          <a:p>
            <a:pPr lvl="1"/>
            <a:r>
              <a:rPr lang="en-US" b="1" dirty="0"/>
              <a:t>Define:</a:t>
            </a:r>
            <a:r>
              <a:rPr lang="en-US" dirty="0"/>
              <a:t> SIPOC diagrams, problem statements</a:t>
            </a:r>
          </a:p>
          <a:p>
            <a:pPr lvl="1"/>
            <a:r>
              <a:rPr lang="en-US" b="1" dirty="0"/>
              <a:t>Measure:</a:t>
            </a:r>
            <a:r>
              <a:rPr lang="en-US" dirty="0"/>
              <a:t> Jira dashboards, burndown charts, surveys</a:t>
            </a:r>
          </a:p>
          <a:p>
            <a:pPr lvl="1"/>
            <a:r>
              <a:rPr lang="en-US" b="1" dirty="0"/>
              <a:t>Analyze:</a:t>
            </a:r>
            <a:r>
              <a:rPr lang="en-US" dirty="0"/>
              <a:t> 5 Whys, Fishbone diagrams, Pareto analysis</a:t>
            </a:r>
          </a:p>
          <a:p>
            <a:pPr lvl="1"/>
            <a:r>
              <a:rPr lang="en-US" b="1" dirty="0"/>
              <a:t>Improve:</a:t>
            </a:r>
            <a:r>
              <a:rPr lang="en-US" dirty="0"/>
              <a:t> Impact/effort matrix, A/B testing, pilot plans</a:t>
            </a:r>
          </a:p>
          <a:p>
            <a:pPr lvl="1"/>
            <a:r>
              <a:rPr lang="en-US" b="1" dirty="0"/>
              <a:t>Control:</a:t>
            </a:r>
            <a:r>
              <a:rPr lang="en-US" dirty="0"/>
              <a:t> Dashboards, checklists, process audits, retrospective tracking</a:t>
            </a:r>
          </a:p>
          <a:p>
            <a:endParaRPr lang="en-US" b="1" dirty="0"/>
          </a:p>
          <a:p>
            <a:r>
              <a:rPr lang="en-US" b="1" dirty="0"/>
              <a:t>4. Emphasize Simplicity</a:t>
            </a:r>
            <a:endParaRPr lang="en-US" dirty="0"/>
          </a:p>
          <a:p>
            <a:r>
              <a:rPr lang="en-US" dirty="0"/>
              <a:t>“You don’t need fancy software. Most of these tools can be implemented with what you already have—Jira, Excel, Miro, or even a whiteboard.”</a:t>
            </a:r>
          </a:p>
          <a:p>
            <a:endParaRPr lang="en-US" b="1" dirty="0"/>
          </a:p>
          <a:p>
            <a:r>
              <a:rPr lang="en-US" b="1" dirty="0"/>
              <a:t>5. Practical Advice</a:t>
            </a:r>
            <a:endParaRPr lang="en-US" dirty="0"/>
          </a:p>
          <a:p>
            <a:r>
              <a:rPr lang="en-US" dirty="0"/>
              <a:t>“Start small. Use just one or two tools per phase to build familiarity.”</a:t>
            </a:r>
          </a:p>
          <a:p>
            <a:r>
              <a:rPr lang="en-US" dirty="0"/>
              <a:t>“The goal isn’t more documentation—it’s </a:t>
            </a:r>
            <a:r>
              <a:rPr lang="en-US" i="1" dirty="0"/>
              <a:t>clarity</a:t>
            </a:r>
            <a:r>
              <a:rPr lang="en-US" dirty="0"/>
              <a:t> and </a:t>
            </a:r>
            <a:r>
              <a:rPr lang="en-US" i="1" dirty="0"/>
              <a:t>accountability</a:t>
            </a:r>
            <a:r>
              <a:rPr lang="en-US" dirty="0"/>
              <a:t>.”</a:t>
            </a:r>
          </a:p>
          <a:p>
            <a:endParaRPr lang="en-US" b="1" dirty="0"/>
          </a:p>
          <a:p>
            <a:r>
              <a:rPr lang="en-US" b="1" dirty="0"/>
              <a:t>6. Transition</a:t>
            </a:r>
            <a:endParaRPr lang="en-US" dirty="0"/>
          </a:p>
          <a:p>
            <a:r>
              <a:rPr lang="en-US" dirty="0"/>
              <a:t>“Next, I’ll show you how to weave these tools directly into your Agile ceremonies, so DMAIC becomes part of your team’s rhythm.”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</a:t>
            </a:r>
            <a:r>
              <a:rPr lang="en-US" b="1" dirty="0"/>
              <a:t>talking points for Slide 12</a:t>
            </a:r>
            <a:r>
              <a:rPr lang="en-US" dirty="0"/>
              <a:t>, titled </a:t>
            </a:r>
            <a:r>
              <a:rPr lang="en-US" b="1" dirty="0"/>
              <a:t>“Integrating DMAIC with Agile Ceremonies”</a:t>
            </a:r>
            <a:r>
              <a:rPr lang="en-US" dirty="0"/>
              <a:t>:</a:t>
            </a:r>
          </a:p>
          <a:p>
            <a:r>
              <a:rPr lang="en-US" b="1" dirty="0"/>
              <a:t>🔄 Slide 12: Integrating DMAIC with Agile Ceremonies</a:t>
            </a:r>
          </a:p>
          <a:p>
            <a:endParaRPr lang="en-US" b="1" dirty="0"/>
          </a:p>
          <a:p>
            <a:r>
              <a:rPr lang="en-US" b="1" dirty="0"/>
              <a:t>1. Reinforce the Message</a:t>
            </a:r>
            <a:endParaRPr lang="en-US" dirty="0"/>
          </a:p>
          <a:p>
            <a:r>
              <a:rPr lang="en-US" dirty="0"/>
              <a:t>“DMAIC doesn’t require you to change your framework—it enhances what you’re already doing in Scrum or Kanban.”</a:t>
            </a:r>
          </a:p>
          <a:p>
            <a:r>
              <a:rPr lang="en-US" dirty="0"/>
              <a:t>“Think of it as a continuous improvement engine that fits into your existing Agile ceremonies.”</a:t>
            </a:r>
          </a:p>
          <a:p>
            <a:endParaRPr lang="en-US" b="1" dirty="0"/>
          </a:p>
          <a:p>
            <a:r>
              <a:rPr lang="en-US" b="1" dirty="0"/>
              <a:t>2. Ceremony-by-Ceremony Integration</a:t>
            </a:r>
            <a:br>
              <a:rPr lang="en-US" dirty="0"/>
            </a:br>
            <a:r>
              <a:rPr lang="en-US" dirty="0"/>
              <a:t>Walk through how each Agile event can support a DMAIC phase:</a:t>
            </a:r>
          </a:p>
          <a:p>
            <a:pPr lvl="1"/>
            <a:r>
              <a:rPr lang="en-US" b="1" dirty="0"/>
              <a:t>Sprint Planning</a:t>
            </a:r>
            <a:br>
              <a:rPr lang="en-US" dirty="0"/>
            </a:br>
            <a:r>
              <a:rPr lang="en-US" dirty="0"/>
              <a:t>→ “Use insights from </a:t>
            </a:r>
            <a:r>
              <a:rPr lang="en-US" i="1" dirty="0"/>
              <a:t>Define</a:t>
            </a:r>
            <a:r>
              <a:rPr lang="en-US" dirty="0"/>
              <a:t> and </a:t>
            </a:r>
            <a:r>
              <a:rPr lang="en-US" i="1" dirty="0"/>
              <a:t>Measure</a:t>
            </a:r>
            <a:r>
              <a:rPr lang="en-US" dirty="0"/>
              <a:t> to guide what gets prioritized.”</a:t>
            </a:r>
            <a:br>
              <a:rPr lang="en-US" dirty="0"/>
            </a:br>
            <a:r>
              <a:rPr lang="en-US" dirty="0"/>
              <a:t>→ “For example, if story size or clarity is a recurring issue, address it during planning.”</a:t>
            </a:r>
          </a:p>
          <a:p>
            <a:pPr lvl="1"/>
            <a:r>
              <a:rPr lang="en-US" b="1" dirty="0"/>
              <a:t>Daily Standups</a:t>
            </a:r>
            <a:br>
              <a:rPr lang="en-US" dirty="0"/>
            </a:br>
            <a:r>
              <a:rPr lang="en-US" dirty="0"/>
              <a:t>→ “Track progress on improvement actions identified in </a:t>
            </a:r>
            <a:r>
              <a:rPr lang="en-US" i="1" dirty="0"/>
              <a:t>Improve</a:t>
            </a:r>
            <a:r>
              <a:rPr lang="en-US" dirty="0"/>
              <a:t>.”</a:t>
            </a:r>
            <a:br>
              <a:rPr lang="en-US" dirty="0"/>
            </a:br>
            <a:r>
              <a:rPr lang="en-US" dirty="0"/>
              <a:t>→ “Use this time to surface any blockers tied to root causes you’re tackling.”</a:t>
            </a:r>
          </a:p>
          <a:p>
            <a:pPr lvl="1"/>
            <a:r>
              <a:rPr lang="en-US" b="1" dirty="0"/>
              <a:t>Sprint Review</a:t>
            </a:r>
            <a:br>
              <a:rPr lang="en-US" dirty="0"/>
            </a:br>
            <a:r>
              <a:rPr lang="en-US" dirty="0"/>
              <a:t>→ “Share progress on DMAIC outcomes with stakeholders—don’t just demo features.”</a:t>
            </a:r>
            <a:br>
              <a:rPr lang="en-US" dirty="0"/>
            </a:br>
            <a:r>
              <a:rPr lang="en-US" dirty="0"/>
              <a:t>→ “It reinforces transparency and shows you’re addressing systemic delivery issues.”</a:t>
            </a:r>
          </a:p>
          <a:p>
            <a:pPr lvl="1"/>
            <a:r>
              <a:rPr lang="en-US" b="1" dirty="0"/>
              <a:t>Retrospective</a:t>
            </a:r>
            <a:br>
              <a:rPr lang="en-US" dirty="0"/>
            </a:br>
            <a:r>
              <a:rPr lang="en-US" dirty="0"/>
              <a:t>→ “This is where DMAIC shines. Use </a:t>
            </a:r>
            <a:r>
              <a:rPr lang="en-US" i="1" dirty="0"/>
              <a:t>Analyze</a:t>
            </a:r>
            <a:r>
              <a:rPr lang="en-US" dirty="0"/>
              <a:t> tools like 5 Whys or Fishbone diagrams.”</a:t>
            </a:r>
            <a:br>
              <a:rPr lang="en-US" dirty="0"/>
            </a:br>
            <a:r>
              <a:rPr lang="en-US" dirty="0"/>
              <a:t>→ “Evaluate </a:t>
            </a:r>
            <a:r>
              <a:rPr lang="en-US" i="1" dirty="0"/>
              <a:t>Control</a:t>
            </a:r>
            <a:r>
              <a:rPr lang="en-US" dirty="0"/>
              <a:t> mechanisms—what’s working, what needs reinforcing?”</a:t>
            </a:r>
          </a:p>
          <a:p>
            <a:endParaRPr lang="en-US" b="1" dirty="0"/>
          </a:p>
          <a:p>
            <a:r>
              <a:rPr lang="en-US" b="1" dirty="0"/>
              <a:t>3. Tip for Agile Leaders</a:t>
            </a:r>
            <a:endParaRPr lang="en-US" dirty="0"/>
          </a:p>
          <a:p>
            <a:r>
              <a:rPr lang="en-US" dirty="0"/>
              <a:t>“Make DMAIC part of the team’s language—ask: ‘Is this a Define phase conversation, or are we ready to Improve?’”</a:t>
            </a:r>
          </a:p>
          <a:p>
            <a:r>
              <a:rPr lang="en-US" dirty="0"/>
              <a:t>“Small mindset shifts lead to big performance gains.”</a:t>
            </a:r>
          </a:p>
          <a:p>
            <a:endParaRPr lang="en-US" b="1" dirty="0"/>
          </a:p>
          <a:p>
            <a:r>
              <a:rPr lang="en-US" b="1" dirty="0"/>
              <a:t>4. Call to Action</a:t>
            </a:r>
            <a:endParaRPr lang="en-US" dirty="0"/>
          </a:p>
          <a:p>
            <a:r>
              <a:rPr lang="en-US" dirty="0"/>
              <a:t>“Pick one ceremony where you’ll integrate a DMAIC technique this week.”</a:t>
            </a:r>
          </a:p>
          <a:p>
            <a:r>
              <a:rPr lang="en-US" dirty="0"/>
              <a:t>“Make process improvement visible and deliberate—not accidental.”</a:t>
            </a:r>
          </a:p>
          <a:p>
            <a:endParaRPr lang="en-US" b="1" dirty="0"/>
          </a:p>
          <a:p>
            <a:r>
              <a:rPr lang="en-US" b="1" dirty="0"/>
              <a:t>5. Transition</a:t>
            </a:r>
            <a:endParaRPr lang="en-US" dirty="0"/>
          </a:p>
          <a:p>
            <a:r>
              <a:rPr lang="en-US" dirty="0"/>
              <a:t>“Let’s wrap up by looking at common pitfalls to avoid—and best practices to keep your DMAIC effort on track.”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</a:t>
            </a:r>
            <a:r>
              <a:rPr lang="en-US" b="1" dirty="0"/>
              <a:t>talking points for Slide 13</a:t>
            </a:r>
            <a:r>
              <a:rPr lang="en-US" dirty="0"/>
              <a:t>, titled </a:t>
            </a:r>
            <a:r>
              <a:rPr lang="en-US" b="1" dirty="0"/>
              <a:t>“Common Pitfalls and How to Avoid Them”</a:t>
            </a:r>
            <a:r>
              <a:rPr lang="en-US" dirty="0"/>
              <a:t>:</a:t>
            </a:r>
          </a:p>
          <a:p>
            <a:r>
              <a:rPr lang="en-US" b="1" dirty="0"/>
              <a:t>⚠️ Slide 13: Common Pitfalls and How to Avoid Them</a:t>
            </a:r>
          </a:p>
          <a:p>
            <a:endParaRPr lang="en-US" b="1" dirty="0"/>
          </a:p>
          <a:p>
            <a:r>
              <a:rPr lang="en-US" b="1" dirty="0"/>
              <a:t>1. Set the Tone</a:t>
            </a:r>
            <a:endParaRPr lang="en-US" dirty="0"/>
          </a:p>
          <a:p>
            <a:r>
              <a:rPr lang="en-US" dirty="0"/>
              <a:t>“Even with a structured approach like DMAIC, it’s easy to fall into traps that undermine your effort.”</a:t>
            </a:r>
          </a:p>
          <a:p>
            <a:r>
              <a:rPr lang="en-US" dirty="0"/>
              <a:t>“Let’s look at the most common mistakes Agile teams make—and how to stay clear of them.”</a:t>
            </a:r>
          </a:p>
          <a:p>
            <a:endParaRPr lang="en-US" b="1" dirty="0"/>
          </a:p>
          <a:p>
            <a:r>
              <a:rPr lang="en-US" b="1" dirty="0"/>
              <a:t>2. Pitfalls to Watch Out For</a:t>
            </a:r>
            <a:br>
              <a:rPr lang="en-US" dirty="0"/>
            </a:br>
            <a:r>
              <a:rPr lang="en-US" dirty="0"/>
              <a:t>Briefly explain each one:</a:t>
            </a:r>
          </a:p>
          <a:p>
            <a:pPr lvl="1"/>
            <a:r>
              <a:rPr lang="en-US" b="1" dirty="0"/>
              <a:t>Rushing through the Define phase</a:t>
            </a:r>
            <a:br>
              <a:rPr lang="en-US" dirty="0"/>
            </a:br>
            <a:r>
              <a:rPr lang="en-US" dirty="0"/>
              <a:t>→ “Teams jump to solutions without fully understanding the problem. A vague problem leads to vague fixes.”</a:t>
            </a:r>
          </a:p>
          <a:p>
            <a:pPr lvl="1"/>
            <a:r>
              <a:rPr lang="en-US" b="1" dirty="0"/>
              <a:t>Collecting insufficient data</a:t>
            </a:r>
            <a:br>
              <a:rPr lang="en-US" dirty="0"/>
            </a:br>
            <a:r>
              <a:rPr lang="en-US" dirty="0"/>
              <a:t>→ “If you don’t measure, you’re guessing. That leads to misdiagnosed problems.”</a:t>
            </a:r>
          </a:p>
          <a:p>
            <a:pPr lvl="1"/>
            <a:r>
              <a:rPr lang="en-US" b="1" dirty="0"/>
              <a:t>Fixing symptoms instead of root causes</a:t>
            </a:r>
            <a:br>
              <a:rPr lang="en-US" dirty="0"/>
            </a:br>
            <a:r>
              <a:rPr lang="en-US" dirty="0"/>
              <a:t>→ “It might feel good to ‘do something,’ but if it’s not addressing the cause, the problem will return.”</a:t>
            </a:r>
          </a:p>
          <a:p>
            <a:pPr lvl="1"/>
            <a:r>
              <a:rPr lang="en-US" b="1" dirty="0"/>
              <a:t>Implementing too many changes at once</a:t>
            </a:r>
            <a:br>
              <a:rPr lang="en-US" dirty="0"/>
            </a:br>
            <a:r>
              <a:rPr lang="en-US" dirty="0"/>
              <a:t>→ “Teams overwhelm themselves. Stick to one or two targeted improvements and test their impact.”</a:t>
            </a:r>
          </a:p>
          <a:p>
            <a:pPr lvl="1"/>
            <a:r>
              <a:rPr lang="en-US" b="1" dirty="0"/>
              <a:t>Neglecting the Control phase</a:t>
            </a:r>
            <a:br>
              <a:rPr lang="en-US" dirty="0"/>
            </a:br>
            <a:r>
              <a:rPr lang="en-US" dirty="0"/>
              <a:t>→ “This is one of the most skipped steps. Without Control, your gains won’t last.”</a:t>
            </a:r>
          </a:p>
          <a:p>
            <a:endParaRPr lang="en-US" b="1" dirty="0"/>
          </a:p>
          <a:p>
            <a:r>
              <a:rPr lang="en-US" b="1" dirty="0"/>
              <a:t>3. Best Practices to Counter Pitfalls</a:t>
            </a:r>
            <a:endParaRPr lang="en-US" dirty="0"/>
          </a:p>
          <a:p>
            <a:pPr lvl="1"/>
            <a:r>
              <a:rPr lang="en-US" b="1" dirty="0"/>
              <a:t>Take time to align with stakeholders</a:t>
            </a:r>
            <a:r>
              <a:rPr lang="en-US" dirty="0"/>
              <a:t> – “Buy-in from the beginning avoids resistance later.”</a:t>
            </a:r>
          </a:p>
          <a:p>
            <a:pPr lvl="1"/>
            <a:r>
              <a:rPr lang="en-US" b="1" dirty="0"/>
              <a:t>Set clear metrics before you start</a:t>
            </a:r>
            <a:r>
              <a:rPr lang="en-US" dirty="0"/>
              <a:t> – “Know how you’ll measure success.”</a:t>
            </a:r>
          </a:p>
          <a:p>
            <a:pPr lvl="1"/>
            <a:r>
              <a:rPr lang="en-US" b="1" dirty="0"/>
              <a:t>Use multiple analysis tools</a:t>
            </a:r>
            <a:r>
              <a:rPr lang="en-US" dirty="0"/>
              <a:t> – “Different angles help uncover the real root.”</a:t>
            </a:r>
          </a:p>
          <a:p>
            <a:pPr lvl="1"/>
            <a:r>
              <a:rPr lang="en-US" b="1" dirty="0"/>
              <a:t>Test one solution at a time</a:t>
            </a:r>
            <a:r>
              <a:rPr lang="en-US" dirty="0"/>
              <a:t> – “That way, you know what worked.”</a:t>
            </a:r>
          </a:p>
          <a:p>
            <a:pPr lvl="1"/>
            <a:r>
              <a:rPr lang="en-US" b="1" dirty="0"/>
              <a:t>Integrate Control into Agile ceremonies</a:t>
            </a:r>
            <a:r>
              <a:rPr lang="en-US" dirty="0"/>
              <a:t> – “Make sustainability a habit, not an afterthought.”</a:t>
            </a:r>
          </a:p>
          <a:p>
            <a:endParaRPr lang="en-US" b="1" dirty="0"/>
          </a:p>
          <a:p>
            <a:r>
              <a:rPr lang="en-US" b="1" dirty="0"/>
              <a:t>4. Action Tip</a:t>
            </a:r>
            <a:endParaRPr lang="en-US" dirty="0"/>
          </a:p>
          <a:p>
            <a:r>
              <a:rPr lang="en-US" dirty="0"/>
              <a:t>“If you’ve done a DMAIC effort and didn’t see results—ask yourself if one of these pitfalls was in play.”</a:t>
            </a:r>
          </a:p>
          <a:p>
            <a:endParaRPr lang="en-US" b="1" dirty="0"/>
          </a:p>
          <a:p>
            <a:r>
              <a:rPr lang="en-US" b="1" dirty="0"/>
              <a:t>5. Transition</a:t>
            </a:r>
            <a:endParaRPr lang="en-US" dirty="0"/>
          </a:p>
          <a:p>
            <a:r>
              <a:rPr lang="en-US" dirty="0"/>
              <a:t>“Let’s wrap up with the big takeaways from today—and how you can start applying DMAIC on your next sprint.”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</a:t>
            </a:r>
            <a:r>
              <a:rPr lang="en-US" b="1" dirty="0"/>
              <a:t>talking points for Slide 14</a:t>
            </a:r>
            <a:r>
              <a:rPr lang="en-US" dirty="0"/>
              <a:t>, titled </a:t>
            </a:r>
            <a:r>
              <a:rPr lang="en-US" b="1" dirty="0"/>
              <a:t>“Key Takeaways”</a:t>
            </a:r>
            <a:r>
              <a:rPr lang="en-US" dirty="0"/>
              <a:t>:</a:t>
            </a:r>
          </a:p>
          <a:p>
            <a:r>
              <a:rPr lang="en-US" b="1" dirty="0"/>
              <a:t>🧭 Slide 14: Key Takeaways</a:t>
            </a:r>
          </a:p>
          <a:p>
            <a:endParaRPr lang="en-US" b="1" dirty="0"/>
          </a:p>
          <a:p>
            <a:r>
              <a:rPr lang="en-US" b="1" dirty="0"/>
              <a:t>1. Bring It All Together</a:t>
            </a:r>
            <a:endParaRPr lang="en-US" dirty="0"/>
          </a:p>
          <a:p>
            <a:r>
              <a:rPr lang="en-US" dirty="0"/>
              <a:t>“Let’s recap the core ideas you can walk away with today—whether you’re a Scrum Master, Agile Coach, or Project Manager.”</a:t>
            </a:r>
          </a:p>
          <a:p>
            <a:endParaRPr lang="en-US" b="1" dirty="0"/>
          </a:p>
          <a:p>
            <a:r>
              <a:rPr lang="en-US" b="1" dirty="0"/>
              <a:t>2. Recap Each Key Message</a:t>
            </a:r>
            <a:endParaRPr lang="en-US" dirty="0"/>
          </a:p>
          <a:p>
            <a:pPr lvl="1"/>
            <a:r>
              <a:rPr lang="en-US" b="1" dirty="0"/>
              <a:t>✅ Move from reactive to proactive problem-solving</a:t>
            </a:r>
            <a:br>
              <a:rPr lang="en-US" dirty="0"/>
            </a:br>
            <a:r>
              <a:rPr lang="en-US" dirty="0"/>
              <a:t>→ “Agile helps us move fast. DMAIC helps us move smart.”</a:t>
            </a:r>
            <a:br>
              <a:rPr lang="en-US" dirty="0"/>
            </a:br>
            <a:r>
              <a:rPr lang="en-US" dirty="0"/>
              <a:t>→ “Don’t just manage the problem—solve it.”</a:t>
            </a:r>
          </a:p>
          <a:p>
            <a:pPr lvl="1"/>
            <a:r>
              <a:rPr lang="en-US" b="1" dirty="0"/>
              <a:t>📊 Leverage data to drive decisions</a:t>
            </a:r>
            <a:br>
              <a:rPr lang="en-US" dirty="0"/>
            </a:br>
            <a:r>
              <a:rPr lang="en-US" dirty="0"/>
              <a:t>→ “Let data replace assumptions. Metrics give you the power to see clearly and act with confidence.”</a:t>
            </a:r>
          </a:p>
          <a:p>
            <a:pPr lvl="1"/>
            <a:r>
              <a:rPr lang="en-US" b="1" dirty="0"/>
              <a:t>🔄 Integrate with existing Agile practices</a:t>
            </a:r>
            <a:br>
              <a:rPr lang="en-US" dirty="0"/>
            </a:br>
            <a:r>
              <a:rPr lang="en-US" dirty="0"/>
              <a:t>→ “You don’t need to overhaul your framework. DMAIC fits right into your sprint planning, standups, reviews, and retros.”</a:t>
            </a:r>
          </a:p>
          <a:p>
            <a:pPr lvl="1"/>
            <a:r>
              <a:rPr lang="en-US" b="1" dirty="0"/>
              <a:t>🛡 Build sustainable solutions</a:t>
            </a:r>
            <a:br>
              <a:rPr lang="en-US" dirty="0"/>
            </a:br>
            <a:r>
              <a:rPr lang="en-US" dirty="0"/>
              <a:t>→ “Lasting change requires structure. The Control phase ensures improvements hold—especially under pressure.”</a:t>
            </a:r>
          </a:p>
          <a:p>
            <a:endParaRPr lang="en-US" b="1" dirty="0"/>
          </a:p>
          <a:p>
            <a:r>
              <a:rPr lang="en-US" b="1" dirty="0"/>
              <a:t>3. Final Reflection</a:t>
            </a:r>
            <a:endParaRPr lang="en-US" dirty="0"/>
          </a:p>
          <a:p>
            <a:r>
              <a:rPr lang="en-US" dirty="0"/>
              <a:t>“DMAIC turns persistent problems into solvable challenges.”</a:t>
            </a:r>
          </a:p>
          <a:p>
            <a:r>
              <a:rPr lang="en-US" dirty="0"/>
              <a:t>“You now have a proven framework to break the cycle of Groundhog Day projects—and turn your Agile team into true problem solvers.”</a:t>
            </a:r>
          </a:p>
          <a:p>
            <a:endParaRPr lang="en-US" b="1" dirty="0"/>
          </a:p>
          <a:p>
            <a:r>
              <a:rPr lang="en-US" b="1" dirty="0"/>
              <a:t>4. Call to Action</a:t>
            </a:r>
            <a:endParaRPr lang="en-US" dirty="0"/>
          </a:p>
          <a:p>
            <a:r>
              <a:rPr lang="en-US" dirty="0"/>
              <a:t>“Pick one recurring issue your team faces today. Apply just the </a:t>
            </a:r>
            <a:r>
              <a:rPr lang="en-US" i="1" dirty="0"/>
              <a:t>Define</a:t>
            </a:r>
            <a:r>
              <a:rPr lang="en-US" dirty="0"/>
              <a:t> and </a:t>
            </a:r>
            <a:r>
              <a:rPr lang="en-US" i="1" dirty="0"/>
              <a:t>Measure</a:t>
            </a:r>
            <a:r>
              <a:rPr lang="en-US" dirty="0"/>
              <a:t> steps—and see where it leads.”</a:t>
            </a:r>
          </a:p>
          <a:p>
            <a:r>
              <a:rPr lang="en-US" dirty="0"/>
              <a:t>“Start small. Start structured. Start solving.”</a:t>
            </a:r>
          </a:p>
          <a:p>
            <a:endParaRPr lang="en-US" b="1"/>
          </a:p>
          <a:p>
            <a:r>
              <a:rPr lang="en-US" b="1"/>
              <a:t>5</a:t>
            </a:r>
            <a:r>
              <a:rPr lang="en-US" b="1" dirty="0"/>
              <a:t>. Invite Engagement</a:t>
            </a:r>
            <a:endParaRPr lang="en-US" dirty="0"/>
          </a:p>
          <a:p>
            <a:r>
              <a:rPr lang="en-US" dirty="0"/>
              <a:t>“If you’d like templates or tools to get started—or want to share your experience applying DMAIC—connect with me on LinkedIn or visit </a:t>
            </a:r>
            <a:r>
              <a:rPr lang="en-US" i="1" dirty="0"/>
              <a:t>Managing Projects the Agile Way</a:t>
            </a:r>
            <a:r>
              <a:rPr lang="en-US" dirty="0"/>
              <a:t>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</a:t>
            </a:r>
            <a:r>
              <a:rPr lang="en-US" b="1" dirty="0"/>
              <a:t>talking points for Slide 2</a:t>
            </a:r>
            <a:r>
              <a:rPr lang="en-US" dirty="0"/>
              <a:t> titled </a:t>
            </a:r>
            <a:r>
              <a:rPr lang="en-US" b="1" dirty="0"/>
              <a:t>"The Problem: Project Groundhog Day"</a:t>
            </a:r>
            <a:r>
              <a:rPr lang="en-US" dirty="0"/>
              <a:t>:</a:t>
            </a:r>
          </a:p>
          <a:p>
            <a:r>
              <a:rPr lang="en-US" b="1" dirty="0"/>
              <a:t>🌀 Slide 2: The Problem – </a:t>
            </a:r>
            <a:r>
              <a:rPr lang="en-US" b="1" i="1" dirty="0"/>
              <a:t>Project Groundhog Day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1. Frame the Problem</a:t>
            </a:r>
            <a:endParaRPr lang="en-US" dirty="0"/>
          </a:p>
          <a:p>
            <a:r>
              <a:rPr lang="en-US" dirty="0"/>
              <a:t>“Let’s talk about a familiar scenario—one many of us have experienced.”</a:t>
            </a:r>
          </a:p>
          <a:p>
            <a:r>
              <a:rPr lang="en-US" dirty="0"/>
              <a:t>“You fix an issue in one sprint, only to see it resurface in the next. Sound familiar?”</a:t>
            </a:r>
          </a:p>
          <a:p>
            <a:endParaRPr lang="en-US" b="1" dirty="0"/>
          </a:p>
          <a:p>
            <a:r>
              <a:rPr lang="en-US" b="1" dirty="0"/>
              <a:t>2. Examples of Recurring Pain Points</a:t>
            </a:r>
            <a:endParaRPr lang="en-US" dirty="0"/>
          </a:p>
          <a:p>
            <a:r>
              <a:rPr lang="en-US" dirty="0"/>
              <a:t>Walk through each bullet briefly:</a:t>
            </a:r>
          </a:p>
          <a:p>
            <a:pPr lvl="1"/>
            <a:r>
              <a:rPr lang="en-US" b="1" dirty="0"/>
              <a:t>Testing delays</a:t>
            </a:r>
            <a:r>
              <a:rPr lang="en-US" dirty="0"/>
              <a:t> → "Despite planning, QA always lags behind dev."</a:t>
            </a:r>
          </a:p>
          <a:p>
            <a:pPr lvl="1"/>
            <a:r>
              <a:rPr lang="en-US" b="1" dirty="0"/>
              <a:t>Approval bottlenecks</a:t>
            </a:r>
            <a:r>
              <a:rPr lang="en-US" dirty="0"/>
              <a:t> → "Decisions pile up, waiting for one person or group."</a:t>
            </a:r>
          </a:p>
          <a:p>
            <a:pPr lvl="1"/>
            <a:r>
              <a:rPr lang="en-US" b="1" dirty="0"/>
              <a:t>Story rollover</a:t>
            </a:r>
            <a:r>
              <a:rPr lang="en-US" dirty="0"/>
              <a:t> → "We consistently miss our sprint goals."</a:t>
            </a:r>
          </a:p>
          <a:p>
            <a:pPr lvl="1"/>
            <a:r>
              <a:rPr lang="en-US" b="1" dirty="0"/>
              <a:t>Scope creep</a:t>
            </a:r>
            <a:r>
              <a:rPr lang="en-US" dirty="0"/>
              <a:t> → "New requests sneak in and destabilize the sprint."</a:t>
            </a:r>
          </a:p>
          <a:p>
            <a:endParaRPr lang="en-US" b="1" dirty="0"/>
          </a:p>
          <a:p>
            <a:r>
              <a:rPr lang="en-US" b="1" dirty="0"/>
              <a:t>3. The Real Issue</a:t>
            </a:r>
            <a:endParaRPr lang="en-US" dirty="0"/>
          </a:p>
          <a:p>
            <a:r>
              <a:rPr lang="en-US" dirty="0"/>
              <a:t>These aren’t one-time problems—they’re </a:t>
            </a:r>
            <a:r>
              <a:rPr lang="en-US" i="1" dirty="0"/>
              <a:t>patterns</a:t>
            </a:r>
            <a:r>
              <a:rPr lang="en-US" dirty="0"/>
              <a:t>.</a:t>
            </a:r>
          </a:p>
          <a:p>
            <a:r>
              <a:rPr lang="en-US" dirty="0"/>
              <a:t>Agile alone often addresses symptoms but lacks the structure to solve </a:t>
            </a:r>
            <a:r>
              <a:rPr lang="en-US" i="1" dirty="0"/>
              <a:t>root causes</a:t>
            </a:r>
            <a:r>
              <a:rPr lang="en-US" dirty="0"/>
              <a:t>.</a:t>
            </a:r>
          </a:p>
          <a:p>
            <a:endParaRPr lang="en-US" b="1" dirty="0"/>
          </a:p>
          <a:p>
            <a:r>
              <a:rPr lang="en-US" b="1" dirty="0"/>
              <a:t>4. The Impact</a:t>
            </a:r>
            <a:endParaRPr lang="en-US" dirty="0"/>
          </a:p>
          <a:p>
            <a:r>
              <a:rPr lang="en-US" dirty="0"/>
              <a:t>These recurring problems lead to:</a:t>
            </a:r>
          </a:p>
          <a:p>
            <a:pPr lvl="1"/>
            <a:r>
              <a:rPr lang="en-US" dirty="0"/>
              <a:t>Demoralized teams</a:t>
            </a:r>
          </a:p>
          <a:p>
            <a:pPr lvl="1"/>
            <a:r>
              <a:rPr lang="en-US" dirty="0"/>
              <a:t>Missed deadlines</a:t>
            </a:r>
          </a:p>
          <a:p>
            <a:pPr lvl="1"/>
            <a:r>
              <a:rPr lang="en-US" dirty="0"/>
              <a:t>Wasted effort</a:t>
            </a:r>
          </a:p>
          <a:p>
            <a:pPr lvl="1"/>
            <a:r>
              <a:rPr lang="en-US" dirty="0"/>
              <a:t>Frustrated stakeholders</a:t>
            </a:r>
          </a:p>
          <a:p>
            <a:endParaRPr lang="en-US" b="1" dirty="0"/>
          </a:p>
          <a:p>
            <a:r>
              <a:rPr lang="en-US" b="1" dirty="0"/>
              <a:t>5. Segue to the Solution</a:t>
            </a:r>
            <a:endParaRPr lang="en-US" dirty="0"/>
          </a:p>
          <a:p>
            <a:r>
              <a:rPr lang="en-US" dirty="0"/>
              <a:t>“If you’ve tried retrospectives, extra meetings, or more planning—and the issues keep coming back—then it’s time for a deeper, more structured approach.”</a:t>
            </a:r>
          </a:p>
          <a:p>
            <a:endParaRPr lang="en-US" b="1" dirty="0"/>
          </a:p>
          <a:p>
            <a:r>
              <a:rPr lang="en-US" b="1" dirty="0"/>
              <a:t>6. Transition</a:t>
            </a:r>
            <a:endParaRPr lang="en-US" dirty="0"/>
          </a:p>
          <a:p>
            <a:r>
              <a:rPr lang="en-US" dirty="0"/>
              <a:t>“That’s where DMAIC comes in. Let’s look at how this method helps us break the cycle once and for all.”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</a:t>
            </a:r>
            <a:r>
              <a:rPr lang="en-US" b="1" dirty="0"/>
              <a:t>talking points for Slide 3</a:t>
            </a:r>
            <a:r>
              <a:rPr lang="en-US" dirty="0"/>
              <a:t>, titled </a:t>
            </a:r>
            <a:r>
              <a:rPr lang="en-US" b="1" dirty="0"/>
              <a:t>“Introducing DMAIC: Beyond Agile Problem-Solving”</a:t>
            </a:r>
            <a:r>
              <a:rPr lang="en-US" dirty="0"/>
              <a:t>:</a:t>
            </a:r>
          </a:p>
          <a:p>
            <a:r>
              <a:rPr lang="en-US" b="1" dirty="0"/>
              <a:t>🧩 Slide 3: Introducing DMAIC – </a:t>
            </a:r>
            <a:r>
              <a:rPr lang="en-US" b="1" i="1" dirty="0"/>
              <a:t>Beyond Agile Problem-Solving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1. Bridge the Gap</a:t>
            </a:r>
            <a:endParaRPr lang="en-US" dirty="0"/>
          </a:p>
          <a:p>
            <a:r>
              <a:rPr lang="en-US" dirty="0"/>
              <a:t>“Agile is great for continuous improvement—but it doesn’t always give us the </a:t>
            </a:r>
            <a:r>
              <a:rPr lang="en-US" i="1" dirty="0"/>
              <a:t>depth</a:t>
            </a:r>
            <a:r>
              <a:rPr lang="en-US" dirty="0"/>
              <a:t> we need to fix persistent problems at the root.”</a:t>
            </a:r>
          </a:p>
          <a:p>
            <a:endParaRPr lang="en-US" b="1" dirty="0"/>
          </a:p>
          <a:p>
            <a:r>
              <a:rPr lang="en-US" b="1" dirty="0"/>
              <a:t>2. Why Agile Alone Isn’t Enough</a:t>
            </a:r>
            <a:endParaRPr lang="en-US" dirty="0"/>
          </a:p>
          <a:p>
            <a:r>
              <a:rPr lang="en-US" dirty="0"/>
              <a:t>Agile retrospectives are valuable, but often focus on immediate symptoms rather than systemic issues.</a:t>
            </a:r>
          </a:p>
          <a:p>
            <a:r>
              <a:rPr lang="en-US" dirty="0"/>
              <a:t>Teams may identify what went wrong, but not always </a:t>
            </a:r>
            <a:r>
              <a:rPr lang="en-US" i="1" dirty="0"/>
              <a:t>why</a:t>
            </a:r>
            <a:r>
              <a:rPr lang="en-US" dirty="0"/>
              <a:t> it keeps happening.</a:t>
            </a:r>
          </a:p>
          <a:p>
            <a:endParaRPr lang="en-US" b="1" dirty="0"/>
          </a:p>
          <a:p>
            <a:r>
              <a:rPr lang="en-US" b="1" dirty="0"/>
              <a:t>3. What Is DMAIC?</a:t>
            </a:r>
            <a:endParaRPr lang="en-US" dirty="0"/>
          </a:p>
          <a:p>
            <a:r>
              <a:rPr lang="en-US" dirty="0"/>
              <a:t>Introduce DMAIC as a </a:t>
            </a:r>
            <a:r>
              <a:rPr lang="en-US" b="1" dirty="0"/>
              <a:t>Lean Six Sigma framework</a:t>
            </a:r>
            <a:r>
              <a:rPr lang="en-US" dirty="0"/>
              <a:t> tailored for process improvement.</a:t>
            </a:r>
          </a:p>
          <a:p>
            <a:r>
              <a:rPr lang="en-US" dirty="0"/>
              <a:t>Highlight that it's structured, data-driven, and outcome-focused.</a:t>
            </a:r>
          </a:p>
          <a:p>
            <a:endParaRPr lang="en-US" b="1" dirty="0"/>
          </a:p>
          <a:p>
            <a:r>
              <a:rPr lang="en-US" b="1" dirty="0"/>
              <a:t>4. Walk Through the Phases</a:t>
            </a:r>
            <a:endParaRPr lang="en-US" dirty="0"/>
          </a:p>
          <a:p>
            <a:r>
              <a:rPr lang="en-US" dirty="0"/>
              <a:t>Briefly define each phase:</a:t>
            </a:r>
          </a:p>
          <a:p>
            <a:pPr lvl="1"/>
            <a:r>
              <a:rPr lang="en-US" b="1" dirty="0"/>
              <a:t>Define</a:t>
            </a:r>
            <a:r>
              <a:rPr lang="en-US" dirty="0"/>
              <a:t> – Clearly state the problem and goal.</a:t>
            </a:r>
          </a:p>
          <a:p>
            <a:pPr lvl="1"/>
            <a:r>
              <a:rPr lang="en-US" b="1" dirty="0"/>
              <a:t>Measure</a:t>
            </a:r>
            <a:r>
              <a:rPr lang="en-US" dirty="0"/>
              <a:t> – Gather data to understand the current performance.</a:t>
            </a:r>
          </a:p>
          <a:p>
            <a:pPr lvl="1"/>
            <a:r>
              <a:rPr lang="en-US" b="1" dirty="0"/>
              <a:t>Analyze</a:t>
            </a:r>
            <a:r>
              <a:rPr lang="en-US" dirty="0"/>
              <a:t> – Identify root causes using structured techniques.</a:t>
            </a:r>
          </a:p>
          <a:p>
            <a:pPr lvl="1"/>
            <a:r>
              <a:rPr lang="en-US" b="1" dirty="0"/>
              <a:t>Improve</a:t>
            </a:r>
            <a:r>
              <a:rPr lang="en-US" dirty="0"/>
              <a:t> – Design and test targeted solutions.</a:t>
            </a:r>
          </a:p>
          <a:p>
            <a:pPr lvl="1"/>
            <a:r>
              <a:rPr lang="en-US" b="1" dirty="0"/>
              <a:t>Control</a:t>
            </a:r>
            <a:r>
              <a:rPr lang="en-US" dirty="0"/>
              <a:t> – Ensure the improvements stick.</a:t>
            </a:r>
          </a:p>
          <a:p>
            <a:endParaRPr lang="en-US" b="1" dirty="0"/>
          </a:p>
          <a:p>
            <a:r>
              <a:rPr lang="en-US" b="1" dirty="0"/>
              <a:t>5. How DMAIC Complements Agile</a:t>
            </a:r>
            <a:endParaRPr lang="en-US" dirty="0"/>
          </a:p>
          <a:p>
            <a:r>
              <a:rPr lang="en-US" dirty="0"/>
              <a:t>DMAIC doesn’t compete with Agile—it </a:t>
            </a:r>
            <a:r>
              <a:rPr lang="en-US" i="1" dirty="0"/>
              <a:t>enhances</a:t>
            </a:r>
            <a:r>
              <a:rPr lang="en-US" dirty="0"/>
              <a:t> it.</a:t>
            </a:r>
          </a:p>
          <a:p>
            <a:r>
              <a:rPr lang="en-US" dirty="0"/>
              <a:t>It gives Agile teams the tools to move from “fixing” to </a:t>
            </a:r>
            <a:r>
              <a:rPr lang="en-US" i="1" dirty="0"/>
              <a:t>solving</a:t>
            </a:r>
            <a:r>
              <a:rPr lang="en-US" dirty="0"/>
              <a:t>.</a:t>
            </a:r>
          </a:p>
          <a:p>
            <a:endParaRPr lang="en-US" b="1" dirty="0"/>
          </a:p>
          <a:p>
            <a:r>
              <a:rPr lang="en-US" b="1" dirty="0"/>
              <a:t>6. Transition</a:t>
            </a:r>
            <a:endParaRPr lang="en-US" dirty="0"/>
          </a:p>
          <a:p>
            <a:r>
              <a:rPr lang="en-US" dirty="0"/>
              <a:t>“So how do you know when it’s time to use DMAIC? Let’s talk about that next.”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</a:t>
            </a:r>
            <a:r>
              <a:rPr lang="en-US" b="1" dirty="0"/>
              <a:t>talking points for Slide 4</a:t>
            </a:r>
            <a:r>
              <a:rPr lang="en-US" dirty="0"/>
              <a:t>, titled </a:t>
            </a:r>
            <a:r>
              <a:rPr lang="en-US" b="1" dirty="0"/>
              <a:t>“When to Use DMAIC in Agile Environments”</a:t>
            </a:r>
            <a:r>
              <a:rPr lang="en-US" dirty="0"/>
              <a:t>:</a:t>
            </a:r>
          </a:p>
          <a:p>
            <a:r>
              <a:rPr lang="en-US" b="1" dirty="0"/>
              <a:t>⏱ Slide 4: When to Use DMAIC in Agile Environments</a:t>
            </a:r>
          </a:p>
          <a:p>
            <a:endParaRPr lang="en-US" b="1" dirty="0"/>
          </a:p>
          <a:p>
            <a:r>
              <a:rPr lang="en-US" b="1" dirty="0"/>
              <a:t>1. Recognizing the Patterns</a:t>
            </a:r>
            <a:endParaRPr lang="en-US" dirty="0"/>
          </a:p>
          <a:p>
            <a:r>
              <a:rPr lang="en-US" dirty="0"/>
              <a:t>“Sometimes, teams say things that sound like normal challenges—but if you hear them repeatedly, they’re red flags for deeper issues.”</a:t>
            </a:r>
          </a:p>
          <a:p>
            <a:r>
              <a:rPr lang="en-US" dirty="0"/>
              <a:t>Share a few familiar quotes:</a:t>
            </a:r>
          </a:p>
          <a:p>
            <a:pPr lvl="1"/>
            <a:r>
              <a:rPr lang="en-US" i="1" dirty="0"/>
              <a:t>“We never finish all the stories we commit to.”</a:t>
            </a:r>
            <a:endParaRPr lang="en-US" dirty="0"/>
          </a:p>
          <a:p>
            <a:pPr lvl="1"/>
            <a:r>
              <a:rPr lang="en-US" i="1" dirty="0"/>
              <a:t>“Testing is always the bottleneck.”</a:t>
            </a:r>
            <a:endParaRPr lang="en-US" dirty="0"/>
          </a:p>
          <a:p>
            <a:pPr lvl="1"/>
            <a:r>
              <a:rPr lang="en-US" i="1" dirty="0"/>
              <a:t>“Stakeholder feedback comes too late.”</a:t>
            </a:r>
            <a:endParaRPr lang="en-US" dirty="0"/>
          </a:p>
          <a:p>
            <a:pPr lvl="1"/>
            <a:r>
              <a:rPr lang="en-US" i="1" dirty="0"/>
              <a:t>“We’re constantly reworking the same feature.”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2. These Aren’t One-Off Problems</a:t>
            </a:r>
            <a:endParaRPr lang="en-US" dirty="0"/>
          </a:p>
          <a:p>
            <a:r>
              <a:rPr lang="en-US" dirty="0"/>
              <a:t>Emphasize: “These statements point to </a:t>
            </a:r>
            <a:r>
              <a:rPr lang="en-US" i="1" dirty="0"/>
              <a:t>patterns</a:t>
            </a:r>
            <a:r>
              <a:rPr lang="en-US" dirty="0"/>
              <a:t>, not isolated incidents.”</a:t>
            </a:r>
          </a:p>
          <a:p>
            <a:r>
              <a:rPr lang="en-US" dirty="0"/>
              <a:t>Patterns signal </a:t>
            </a:r>
            <a:r>
              <a:rPr lang="en-US" b="1" dirty="0"/>
              <a:t>systemic issues</a:t>
            </a:r>
            <a:r>
              <a:rPr lang="en-US" dirty="0"/>
              <a:t> that require structured problem-solving—not just more retrospectives.</a:t>
            </a:r>
          </a:p>
          <a:p>
            <a:endParaRPr lang="en-US" b="1" dirty="0"/>
          </a:p>
          <a:p>
            <a:r>
              <a:rPr lang="en-US" b="1" dirty="0"/>
              <a:t>3. Common DMAIC Use Cases</a:t>
            </a:r>
            <a:endParaRPr lang="en-US" dirty="0"/>
          </a:p>
          <a:p>
            <a:r>
              <a:rPr lang="en-US" dirty="0"/>
              <a:t>Quickly run through scenarios where DMAIC fits:</a:t>
            </a:r>
          </a:p>
          <a:p>
            <a:pPr lvl="1"/>
            <a:r>
              <a:rPr lang="en-US" b="1" dirty="0"/>
              <a:t>Recurring blockers</a:t>
            </a:r>
            <a:r>
              <a:rPr lang="en-US" dirty="0"/>
              <a:t> – The same impediments slow progress every sprint.</a:t>
            </a:r>
          </a:p>
          <a:p>
            <a:pPr lvl="1"/>
            <a:r>
              <a:rPr lang="en-US" b="1" dirty="0"/>
              <a:t>Quality issues</a:t>
            </a:r>
            <a:r>
              <a:rPr lang="en-US" dirty="0"/>
              <a:t> – Bugs, rework, or high defect rates that persist.</a:t>
            </a:r>
          </a:p>
          <a:p>
            <a:pPr lvl="1"/>
            <a:r>
              <a:rPr lang="en-US" b="1" dirty="0"/>
              <a:t>Communication breakdowns</a:t>
            </a:r>
            <a:r>
              <a:rPr lang="en-US" dirty="0"/>
              <a:t> – Handoffs and feedback loops that consistently fail.</a:t>
            </a:r>
          </a:p>
          <a:p>
            <a:pPr lvl="1"/>
            <a:r>
              <a:rPr lang="en-US" b="1" dirty="0"/>
              <a:t>Resource constraints</a:t>
            </a:r>
            <a:r>
              <a:rPr lang="en-US" dirty="0"/>
              <a:t> – Team members overloaded or misaligned sprint after sprint.</a:t>
            </a:r>
          </a:p>
          <a:p>
            <a:endParaRPr lang="en-US" b="1" dirty="0"/>
          </a:p>
          <a:p>
            <a:r>
              <a:rPr lang="en-US" b="1" dirty="0"/>
              <a:t>4. The Takeaway</a:t>
            </a:r>
            <a:endParaRPr lang="en-US" dirty="0"/>
          </a:p>
          <a:p>
            <a:r>
              <a:rPr lang="en-US" dirty="0"/>
              <a:t>“If the same issue comes up more than twice—it’s time to stop firefighting and start investigating.”</a:t>
            </a:r>
          </a:p>
          <a:p>
            <a:r>
              <a:rPr lang="en-US" dirty="0"/>
              <a:t>DMAIC gives you the structure to resolve these challenges </a:t>
            </a:r>
            <a:r>
              <a:rPr lang="en-US" b="1" dirty="0"/>
              <a:t>once and for all</a:t>
            </a:r>
            <a:r>
              <a:rPr lang="en-US" dirty="0"/>
              <a:t>.</a:t>
            </a:r>
          </a:p>
          <a:p>
            <a:endParaRPr lang="en-US" b="1" dirty="0"/>
          </a:p>
          <a:p>
            <a:r>
              <a:rPr lang="en-US" b="1" dirty="0"/>
              <a:t>5. Transition</a:t>
            </a:r>
            <a:endParaRPr lang="en-US" dirty="0"/>
          </a:p>
          <a:p>
            <a:r>
              <a:rPr lang="en-US" dirty="0"/>
              <a:t>“Let’s dive into how each DMAIC phase works—starting with Define.”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</a:t>
            </a:r>
            <a:r>
              <a:rPr lang="en-US" b="1" dirty="0"/>
              <a:t>talking points for Slide 5</a:t>
            </a:r>
            <a:r>
              <a:rPr lang="en-US" dirty="0"/>
              <a:t>, titled </a:t>
            </a:r>
            <a:r>
              <a:rPr lang="en-US" b="1" dirty="0"/>
              <a:t>“Step 1: Define”</a:t>
            </a:r>
            <a:r>
              <a:rPr lang="en-US" dirty="0"/>
              <a:t>:</a:t>
            </a:r>
          </a:p>
          <a:p>
            <a:r>
              <a:rPr lang="en-US" b="1" dirty="0"/>
              <a:t>🔍 Slide 5: Step 1 – </a:t>
            </a:r>
            <a:r>
              <a:rPr lang="en-US" b="1" i="1" dirty="0"/>
              <a:t>Define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1. Set the Foundation</a:t>
            </a:r>
            <a:endParaRPr lang="en-US" dirty="0"/>
          </a:p>
          <a:p>
            <a:r>
              <a:rPr lang="en-US" dirty="0"/>
              <a:t>“The Define phase is where it all starts. If you skip this or stay vague, everything downstream gets fuzzy.”</a:t>
            </a:r>
          </a:p>
          <a:p>
            <a:r>
              <a:rPr lang="en-US" dirty="0"/>
              <a:t>Emphasize: </a:t>
            </a:r>
            <a:r>
              <a:rPr lang="en-US" b="1" dirty="0"/>
              <a:t>Clear problem definition = clear solution path.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2. Key Activities in Define</a:t>
            </a:r>
            <a:endParaRPr lang="en-US" dirty="0"/>
          </a:p>
          <a:p>
            <a:r>
              <a:rPr lang="en-US" dirty="0"/>
              <a:t>Walk through each:</a:t>
            </a:r>
          </a:p>
          <a:p>
            <a:pPr lvl="1"/>
            <a:r>
              <a:rPr lang="en-US" b="1" dirty="0"/>
              <a:t>Articulate the recurring issue</a:t>
            </a:r>
            <a:r>
              <a:rPr lang="en-US" dirty="0"/>
              <a:t> – Be specific and measurable.</a:t>
            </a:r>
          </a:p>
          <a:p>
            <a:pPr lvl="1"/>
            <a:r>
              <a:rPr lang="en-US" b="1" dirty="0"/>
              <a:t>Identify relevant stakeholders</a:t>
            </a:r>
            <a:r>
              <a:rPr lang="en-US" dirty="0"/>
              <a:t> – Who is impacted and who needs to be involved?</a:t>
            </a:r>
          </a:p>
          <a:p>
            <a:pPr lvl="1"/>
            <a:r>
              <a:rPr lang="en-US" b="1" dirty="0"/>
              <a:t>Establish boundaries</a:t>
            </a:r>
            <a:r>
              <a:rPr lang="en-US" dirty="0"/>
              <a:t> – What’s in scope and what’s not?</a:t>
            </a:r>
          </a:p>
          <a:p>
            <a:pPr lvl="1"/>
            <a:r>
              <a:rPr lang="en-US" b="1" dirty="0"/>
              <a:t>Define success</a:t>
            </a:r>
            <a:r>
              <a:rPr lang="en-US" dirty="0"/>
              <a:t> – What does ‘solved’ actually look like?</a:t>
            </a:r>
          </a:p>
          <a:p>
            <a:endParaRPr lang="en-US" b="1" dirty="0"/>
          </a:p>
          <a:p>
            <a:r>
              <a:rPr lang="en-US" b="1" dirty="0"/>
              <a:t>3. Share the Example</a:t>
            </a:r>
            <a:endParaRPr lang="en-US" dirty="0"/>
          </a:p>
          <a:p>
            <a:r>
              <a:rPr lang="en-US" dirty="0"/>
              <a:t>Use the example from the slide:</a:t>
            </a:r>
            <a:br>
              <a:rPr lang="en-US" dirty="0"/>
            </a:br>
            <a:r>
              <a:rPr lang="en-US" i="1" dirty="0"/>
              <a:t>“Our team consistently carries over 40% of stories into the next sprint, impacting delivery timelines and team morale.”</a:t>
            </a:r>
            <a:endParaRPr lang="en-US" dirty="0"/>
          </a:p>
          <a:p>
            <a:r>
              <a:rPr lang="en-US" dirty="0"/>
              <a:t>Point out why this is a strong definition:</a:t>
            </a:r>
          </a:p>
          <a:p>
            <a:pPr lvl="1"/>
            <a:r>
              <a:rPr lang="en-US" dirty="0"/>
              <a:t>It’s </a:t>
            </a:r>
            <a:r>
              <a:rPr lang="en-US" b="1" dirty="0"/>
              <a:t>quantified</a:t>
            </a:r>
            <a:r>
              <a:rPr lang="en-US" dirty="0"/>
              <a:t> (40%)</a:t>
            </a:r>
          </a:p>
          <a:p>
            <a:pPr lvl="1"/>
            <a:r>
              <a:rPr lang="en-US" dirty="0"/>
              <a:t>It describes </a:t>
            </a:r>
            <a:r>
              <a:rPr lang="en-US" b="1" dirty="0"/>
              <a:t>impact</a:t>
            </a:r>
            <a:r>
              <a:rPr lang="en-US" dirty="0"/>
              <a:t> (timelines, morale)</a:t>
            </a:r>
          </a:p>
          <a:p>
            <a:pPr lvl="1"/>
            <a:r>
              <a:rPr lang="en-US" dirty="0"/>
              <a:t>It’s </a:t>
            </a:r>
            <a:r>
              <a:rPr lang="en-US" b="1" dirty="0"/>
              <a:t>actionable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4. Common Pitfall</a:t>
            </a:r>
            <a:endParaRPr lang="en-US" dirty="0"/>
          </a:p>
          <a:p>
            <a:r>
              <a:rPr lang="en-US" dirty="0"/>
              <a:t>Warn: “Avoid vague definitions like ‘we’re not productive enough’—you can’t fix what you can’t define.”</a:t>
            </a:r>
          </a:p>
          <a:p>
            <a:endParaRPr lang="en-US" b="1" dirty="0"/>
          </a:p>
          <a:p>
            <a:r>
              <a:rPr lang="en-US" b="1" dirty="0"/>
              <a:t>5. Action Tip</a:t>
            </a:r>
            <a:endParaRPr lang="en-US" dirty="0"/>
          </a:p>
          <a:p>
            <a:r>
              <a:rPr lang="en-US" dirty="0"/>
              <a:t>Encourage the audience to revisit old problem statements and ask: </a:t>
            </a:r>
            <a:r>
              <a:rPr lang="en-US" i="1" dirty="0"/>
              <a:t>“Is this specific enough to measure?”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6. Transition</a:t>
            </a:r>
            <a:endParaRPr lang="en-US" dirty="0"/>
          </a:p>
          <a:p>
            <a:r>
              <a:rPr lang="en-US" dirty="0"/>
              <a:t>“Once we’ve defined the problem clearly, the next step is to gather data and measure what’s really happening.”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</a:t>
            </a:r>
            <a:r>
              <a:rPr lang="en-US" b="1" dirty="0"/>
              <a:t>talking points for Slide 6</a:t>
            </a:r>
            <a:r>
              <a:rPr lang="en-US" dirty="0"/>
              <a:t>, titled </a:t>
            </a:r>
            <a:r>
              <a:rPr lang="en-US" b="1" dirty="0"/>
              <a:t>“Step 2: Measure”</a:t>
            </a:r>
            <a:r>
              <a:rPr lang="en-US" dirty="0"/>
              <a:t>:</a:t>
            </a:r>
          </a:p>
          <a:p>
            <a:r>
              <a:rPr lang="en-US" b="1" dirty="0"/>
              <a:t>📊 Slide 6: Step 2 – </a:t>
            </a:r>
            <a:r>
              <a:rPr lang="en-US" b="1" i="1" dirty="0"/>
              <a:t>Measure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1. Why Measure?</a:t>
            </a:r>
            <a:endParaRPr lang="en-US" dirty="0"/>
          </a:p>
          <a:p>
            <a:r>
              <a:rPr lang="en-US" dirty="0"/>
              <a:t>“This is where we replace assumptions with data.”</a:t>
            </a:r>
          </a:p>
          <a:p>
            <a:r>
              <a:rPr lang="en-US" dirty="0"/>
              <a:t>“Measurement helps us determine whether the issue is systemic or just a one-off.”</a:t>
            </a:r>
          </a:p>
          <a:p>
            <a:endParaRPr lang="en-US" b="1" dirty="0"/>
          </a:p>
          <a:p>
            <a:r>
              <a:rPr lang="en-US" b="1" dirty="0"/>
              <a:t>2. Three Key Measurement Areas</a:t>
            </a:r>
            <a:br>
              <a:rPr lang="en-US" dirty="0"/>
            </a:br>
            <a:r>
              <a:rPr lang="en-US" dirty="0"/>
              <a:t>Walk through each:</a:t>
            </a:r>
          </a:p>
          <a:p>
            <a:pPr lvl="1"/>
            <a:r>
              <a:rPr lang="en-US" b="1" dirty="0"/>
              <a:t>Quantitative Data</a:t>
            </a:r>
            <a:r>
              <a:rPr lang="en-US" dirty="0"/>
              <a:t> – “These are your hard metrics—your sprint reports, Jira boards, defect rates.”</a:t>
            </a:r>
          </a:p>
          <a:p>
            <a:pPr lvl="2"/>
            <a:r>
              <a:rPr lang="en-US" dirty="0"/>
              <a:t>Examples: sprint velocity trends, defect counts, cycle time, story point completion rates.</a:t>
            </a:r>
          </a:p>
          <a:p>
            <a:pPr lvl="1"/>
            <a:r>
              <a:rPr lang="en-US" b="1" dirty="0"/>
              <a:t>Qualitative Data</a:t>
            </a:r>
            <a:r>
              <a:rPr lang="en-US" dirty="0"/>
              <a:t> – “This reveals what the numbers don’t—team sentiment, stakeholder friction.”</a:t>
            </a:r>
          </a:p>
          <a:p>
            <a:pPr lvl="2"/>
            <a:r>
              <a:rPr lang="en-US" dirty="0"/>
              <a:t>Examples: surveys, retrospectives, interviews, observations.</a:t>
            </a:r>
          </a:p>
          <a:p>
            <a:pPr lvl="1"/>
            <a:r>
              <a:rPr lang="en-US" b="1" dirty="0"/>
              <a:t>Baseline Establishment</a:t>
            </a:r>
            <a:r>
              <a:rPr lang="en-US" dirty="0"/>
              <a:t> – “You need to know where you’re starting from to measure improvement.”</a:t>
            </a:r>
          </a:p>
          <a:p>
            <a:pPr lvl="2"/>
            <a:r>
              <a:rPr lang="en-US" dirty="0"/>
              <a:t>Look for patterns, trends, and visualizations.</a:t>
            </a:r>
          </a:p>
          <a:p>
            <a:endParaRPr lang="en-US" b="1" dirty="0"/>
          </a:p>
          <a:p>
            <a:r>
              <a:rPr lang="en-US" b="1" dirty="0"/>
              <a:t>3. Visualization Matters</a:t>
            </a:r>
            <a:endParaRPr lang="en-US" dirty="0"/>
          </a:p>
          <a:p>
            <a:r>
              <a:rPr lang="en-US" dirty="0"/>
              <a:t>“Use charts, graphs, dashboards. It makes your case clearer to leadership and the team.”</a:t>
            </a:r>
          </a:p>
          <a:p>
            <a:endParaRPr lang="en-US" b="1" dirty="0"/>
          </a:p>
          <a:p>
            <a:r>
              <a:rPr lang="en-US" b="1" dirty="0"/>
              <a:t>4. Example Talking Point</a:t>
            </a:r>
            <a:endParaRPr lang="en-US" dirty="0"/>
          </a:p>
          <a:p>
            <a:r>
              <a:rPr lang="en-US" dirty="0"/>
              <a:t>“Imagine you’re investigating high story rollover. You measure 3 months of sprint data and find the rollover rate averages 42%. That’s your baseline.”</a:t>
            </a:r>
          </a:p>
          <a:p>
            <a:endParaRPr lang="en-US" b="1" dirty="0"/>
          </a:p>
          <a:p>
            <a:r>
              <a:rPr lang="en-US" b="1" dirty="0"/>
              <a:t>5. Action Tip</a:t>
            </a:r>
            <a:endParaRPr lang="en-US" dirty="0"/>
          </a:p>
          <a:p>
            <a:r>
              <a:rPr lang="en-US" dirty="0"/>
              <a:t>“If you don’t have clean data, start capturing it now. Even a basic Excel tracker is better than flying blind.”</a:t>
            </a:r>
          </a:p>
          <a:p>
            <a:endParaRPr lang="en-US" b="1" dirty="0"/>
          </a:p>
          <a:p>
            <a:r>
              <a:rPr lang="en-US" b="1" dirty="0"/>
              <a:t>6. Transition</a:t>
            </a:r>
            <a:endParaRPr lang="en-US" dirty="0"/>
          </a:p>
          <a:p>
            <a:r>
              <a:rPr lang="en-US" dirty="0"/>
              <a:t>“With your problem clearly defined and your baseline measured, it’s time to investigate </a:t>
            </a:r>
            <a:r>
              <a:rPr lang="en-US" i="1" dirty="0"/>
              <a:t>why</a:t>
            </a:r>
            <a:r>
              <a:rPr lang="en-US" dirty="0"/>
              <a:t> the issue is happening. That’s the Analyze phase.”</a:t>
            </a:r>
          </a:p>
          <a:p>
            <a:r>
              <a:rPr lang="en-US" dirty="0"/>
              <a:t>Let me know if you’d like sample metrics or templates for this phase.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</a:t>
            </a:r>
            <a:r>
              <a:rPr lang="en-US" b="1" dirty="0"/>
              <a:t>talking points for Slide 7</a:t>
            </a:r>
            <a:r>
              <a:rPr lang="en-US" dirty="0"/>
              <a:t>, titled </a:t>
            </a:r>
            <a:r>
              <a:rPr lang="en-US" b="1" dirty="0"/>
              <a:t>“Step 3: Analyze”</a:t>
            </a:r>
            <a:r>
              <a:rPr lang="en-US" dirty="0"/>
              <a:t>:</a:t>
            </a:r>
          </a:p>
          <a:p>
            <a:r>
              <a:rPr lang="en-US" b="1" dirty="0"/>
              <a:t>🧠 Slide 7: Step 3 – </a:t>
            </a:r>
            <a:r>
              <a:rPr lang="en-US" b="1" i="1" dirty="0"/>
              <a:t>Analyze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1. Purpose of Analyze</a:t>
            </a:r>
            <a:endParaRPr lang="en-US" dirty="0"/>
          </a:p>
          <a:p>
            <a:r>
              <a:rPr lang="en-US" dirty="0"/>
              <a:t>“Now that we know what’s happening and how often—it’s time to figure out </a:t>
            </a:r>
            <a:r>
              <a:rPr lang="en-US" i="1" dirty="0"/>
              <a:t>why</a:t>
            </a:r>
            <a:r>
              <a:rPr lang="en-US" dirty="0"/>
              <a:t> it’s happening.”</a:t>
            </a:r>
          </a:p>
          <a:p>
            <a:r>
              <a:rPr lang="en-US" dirty="0"/>
              <a:t>“This step moves us from symptom management to true root cause discovery.”</a:t>
            </a:r>
          </a:p>
          <a:p>
            <a:endParaRPr lang="en-US" b="1" dirty="0"/>
          </a:p>
          <a:p>
            <a:r>
              <a:rPr lang="en-US" b="1" dirty="0"/>
              <a:t>2. Use Proven Techniques</a:t>
            </a:r>
            <a:br>
              <a:rPr lang="en-US" dirty="0"/>
            </a:br>
            <a:r>
              <a:rPr lang="en-US" dirty="0"/>
              <a:t>Briefly explain each tool listed:</a:t>
            </a:r>
          </a:p>
          <a:p>
            <a:pPr lvl="1"/>
            <a:r>
              <a:rPr lang="en-US" b="1" dirty="0"/>
              <a:t>5 Whys</a:t>
            </a:r>
            <a:r>
              <a:rPr lang="en-US" dirty="0"/>
              <a:t> – “Keep asking ‘why’ until you get past surface-level answers.”</a:t>
            </a:r>
          </a:p>
          <a:p>
            <a:pPr lvl="2"/>
            <a:r>
              <a:rPr lang="en-US" dirty="0"/>
              <a:t>Example: Why are stories rolling over? → They’re too big → Requirements unclear → Not enough backlog grooming.</a:t>
            </a:r>
          </a:p>
          <a:p>
            <a:pPr lvl="1"/>
            <a:r>
              <a:rPr lang="en-US" b="1" dirty="0"/>
              <a:t>Fishbone (Ishikawa) Diagram</a:t>
            </a:r>
            <a:r>
              <a:rPr lang="en-US" dirty="0"/>
              <a:t> – “Visually map causes across categories like People, Process, Tools, etc.”</a:t>
            </a:r>
          </a:p>
          <a:p>
            <a:pPr lvl="1"/>
            <a:r>
              <a:rPr lang="en-US" b="1" dirty="0"/>
              <a:t>Pareto Chart</a:t>
            </a:r>
            <a:r>
              <a:rPr lang="en-US" dirty="0"/>
              <a:t> – “Helps you focus on the 20% of causes leading to 80% of issues.”</a:t>
            </a:r>
          </a:p>
          <a:p>
            <a:pPr lvl="1"/>
            <a:r>
              <a:rPr lang="en-US" b="1" dirty="0"/>
              <a:t>Value Stream Mapping</a:t>
            </a:r>
            <a:r>
              <a:rPr lang="en-US" dirty="0"/>
              <a:t> – “Used to identify bottlenecks and waste across your workflow.”</a:t>
            </a:r>
          </a:p>
          <a:p>
            <a:endParaRPr lang="en-US" b="1" dirty="0"/>
          </a:p>
          <a:p>
            <a:r>
              <a:rPr lang="en-US" b="1" dirty="0"/>
              <a:t>3. Key Message</a:t>
            </a:r>
            <a:endParaRPr lang="en-US" dirty="0"/>
          </a:p>
          <a:p>
            <a:r>
              <a:rPr lang="en-US" dirty="0"/>
              <a:t>“Don't jump to solutions too early. If you misdiagnose the problem, your fix won’t stick.”</a:t>
            </a:r>
          </a:p>
          <a:p>
            <a:endParaRPr lang="en-US" b="1" dirty="0"/>
          </a:p>
          <a:p>
            <a:r>
              <a:rPr lang="en-US" b="1" dirty="0"/>
              <a:t>4. Example Reinforcement</a:t>
            </a:r>
            <a:endParaRPr lang="en-US" dirty="0"/>
          </a:p>
          <a:p>
            <a:r>
              <a:rPr lang="en-US" dirty="0"/>
              <a:t>Walk through a quick analysis:</a:t>
            </a:r>
          </a:p>
          <a:p>
            <a:pPr lvl="1"/>
            <a:r>
              <a:rPr lang="en-US" dirty="0"/>
              <a:t>Symptom: Story rollover</a:t>
            </a:r>
          </a:p>
          <a:p>
            <a:pPr lvl="1"/>
            <a:r>
              <a:rPr lang="en-US" dirty="0"/>
              <a:t>Root Cause: Lack of backlog refinement and unclear acceptance criteria</a:t>
            </a:r>
          </a:p>
          <a:p>
            <a:endParaRPr lang="en-US" b="1" dirty="0"/>
          </a:p>
          <a:p>
            <a:r>
              <a:rPr lang="en-US" b="1" dirty="0"/>
              <a:t>5. Action Tip</a:t>
            </a:r>
            <a:endParaRPr lang="en-US" dirty="0"/>
          </a:p>
          <a:p>
            <a:r>
              <a:rPr lang="en-US" dirty="0"/>
              <a:t>“Use a combination of data and team insights. Data tells you what, the team helps you understand </a:t>
            </a:r>
            <a:r>
              <a:rPr lang="en-US" i="1" dirty="0"/>
              <a:t>why</a:t>
            </a:r>
            <a:r>
              <a:rPr lang="en-US" dirty="0"/>
              <a:t>.”</a:t>
            </a:r>
          </a:p>
          <a:p>
            <a:endParaRPr lang="en-US" b="1" dirty="0"/>
          </a:p>
          <a:p>
            <a:r>
              <a:rPr lang="en-US" b="1" dirty="0"/>
              <a:t>6. Transition</a:t>
            </a:r>
            <a:endParaRPr lang="en-US" dirty="0"/>
          </a:p>
          <a:p>
            <a:r>
              <a:rPr lang="en-US" dirty="0"/>
              <a:t>“Once you’ve identified the real root cause, it’s time to design and test improvements that address it directly—without overcomplicating things. That’s next.”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</a:t>
            </a:r>
            <a:r>
              <a:rPr lang="en-US" b="1" dirty="0"/>
              <a:t>talking points for Slide 8</a:t>
            </a:r>
            <a:r>
              <a:rPr lang="en-US" dirty="0"/>
              <a:t>, titled </a:t>
            </a:r>
            <a:r>
              <a:rPr lang="en-US" b="1" dirty="0"/>
              <a:t>“Step 4: Improve”</a:t>
            </a:r>
            <a:r>
              <a:rPr lang="en-US" dirty="0"/>
              <a:t>:</a:t>
            </a:r>
          </a:p>
          <a:p>
            <a:r>
              <a:rPr lang="en-US" b="1" dirty="0"/>
              <a:t>🛠 Slide 8: Step 4 – </a:t>
            </a:r>
            <a:r>
              <a:rPr lang="en-US" b="1" i="1" dirty="0"/>
              <a:t>Improve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1. Shift from Insight to Action</a:t>
            </a:r>
            <a:endParaRPr lang="en-US" dirty="0"/>
          </a:p>
          <a:p>
            <a:r>
              <a:rPr lang="en-US" dirty="0"/>
              <a:t>“Now that you’ve uncovered the root cause, it’s time to act on it.”</a:t>
            </a:r>
          </a:p>
          <a:p>
            <a:r>
              <a:rPr lang="en-US" dirty="0"/>
              <a:t>“But improvement doesn’t mean implementing the most complex solution—it means implementing the </a:t>
            </a:r>
            <a:r>
              <a:rPr lang="en-US" i="1" dirty="0"/>
              <a:t>right</a:t>
            </a:r>
            <a:r>
              <a:rPr lang="en-US" dirty="0"/>
              <a:t> one.”</a:t>
            </a:r>
          </a:p>
          <a:p>
            <a:endParaRPr lang="en-US" b="1" dirty="0"/>
          </a:p>
          <a:p>
            <a:r>
              <a:rPr lang="en-US" b="1" dirty="0"/>
              <a:t>2. Step-by-Step Breakdown</a:t>
            </a:r>
            <a:br>
              <a:rPr lang="en-US" dirty="0"/>
            </a:br>
            <a:r>
              <a:rPr lang="en-US" dirty="0"/>
              <a:t>Walk through each part of the Improve phase:</a:t>
            </a:r>
          </a:p>
          <a:p>
            <a:pPr lvl="1"/>
            <a:r>
              <a:rPr lang="en-US" b="1" dirty="0"/>
              <a:t>Brainstorm Solutions</a:t>
            </a:r>
            <a:r>
              <a:rPr lang="en-US" dirty="0"/>
              <a:t> – “Encourage the team to generate a wide range of ideas. You might be surprised by the insight from different roles.”</a:t>
            </a:r>
          </a:p>
          <a:p>
            <a:pPr lvl="1"/>
            <a:r>
              <a:rPr lang="en-US" b="1" dirty="0"/>
              <a:t>Prioritize Interventions</a:t>
            </a:r>
            <a:r>
              <a:rPr lang="en-US" dirty="0"/>
              <a:t> – “Use impact vs. effort matrices. Start with quick wins—solutions that are low effort but high impact.”</a:t>
            </a:r>
          </a:p>
          <a:p>
            <a:pPr lvl="1"/>
            <a:r>
              <a:rPr lang="en-US" b="1" dirty="0"/>
              <a:t>Pilot Changes</a:t>
            </a:r>
            <a:r>
              <a:rPr lang="en-US" dirty="0"/>
              <a:t> – “Don’t overhaul everything. Test improvements on a small scale to manage risk.”</a:t>
            </a:r>
          </a:p>
          <a:p>
            <a:pPr lvl="1"/>
            <a:r>
              <a:rPr lang="en-US" b="1" dirty="0"/>
              <a:t>Evaluate Results</a:t>
            </a:r>
            <a:r>
              <a:rPr lang="en-US" dirty="0"/>
              <a:t> – “Compare outcomes to the baseline data from the Measure phase. Did it make a difference?”</a:t>
            </a:r>
          </a:p>
          <a:p>
            <a:pPr lvl="1"/>
            <a:r>
              <a:rPr lang="en-US" b="1" dirty="0"/>
              <a:t>Refine Approach</a:t>
            </a:r>
            <a:r>
              <a:rPr lang="en-US" dirty="0"/>
              <a:t> – “Use feedback loops to tweak and optimize before full rollout.”</a:t>
            </a:r>
          </a:p>
          <a:p>
            <a:endParaRPr lang="en-US" b="1" dirty="0"/>
          </a:p>
          <a:p>
            <a:r>
              <a:rPr lang="en-US" b="1" dirty="0"/>
              <a:t>3. Real-World Tip</a:t>
            </a:r>
            <a:endParaRPr lang="en-US" dirty="0"/>
          </a:p>
          <a:p>
            <a:r>
              <a:rPr lang="en-US" dirty="0"/>
              <a:t>“Don’t try to fix </a:t>
            </a:r>
            <a:r>
              <a:rPr lang="en-US" i="1" dirty="0"/>
              <a:t>everything</a:t>
            </a:r>
            <a:r>
              <a:rPr lang="en-US" dirty="0"/>
              <a:t> at once. Focus on one key issue, validate the result, then build momentum.”</a:t>
            </a:r>
          </a:p>
          <a:p>
            <a:endParaRPr lang="en-US" b="1" dirty="0"/>
          </a:p>
          <a:p>
            <a:r>
              <a:rPr lang="en-US" b="1" dirty="0"/>
              <a:t>4. Example</a:t>
            </a:r>
            <a:endParaRPr lang="en-US" dirty="0"/>
          </a:p>
          <a:p>
            <a:r>
              <a:rPr lang="en-US" dirty="0"/>
              <a:t>“In our story rollover case, the team introduced weekly refinement meetings and added a ‘Definition of Ready’ checklist—simple but powerful changes that reduced rollover from 40% to under 15%.”</a:t>
            </a:r>
          </a:p>
          <a:p>
            <a:endParaRPr lang="en-US" b="1" dirty="0"/>
          </a:p>
          <a:p>
            <a:r>
              <a:rPr lang="en-US" b="1" dirty="0"/>
              <a:t>5. Action Tip</a:t>
            </a:r>
            <a:endParaRPr lang="en-US" dirty="0"/>
          </a:p>
          <a:p>
            <a:r>
              <a:rPr lang="en-US" dirty="0"/>
              <a:t>“Make improvement part of the sprint—not an extra task. Integrate it into your ceremonies and workflows.”</a:t>
            </a:r>
          </a:p>
          <a:p>
            <a:endParaRPr lang="en-US" b="1" dirty="0"/>
          </a:p>
          <a:p>
            <a:r>
              <a:rPr lang="en-US" b="1" dirty="0"/>
              <a:t>6. Transition</a:t>
            </a:r>
            <a:endParaRPr lang="en-US" dirty="0"/>
          </a:p>
          <a:p>
            <a:r>
              <a:rPr lang="en-US" dirty="0"/>
              <a:t>“So what happens after things get better? You make sure they </a:t>
            </a:r>
            <a:r>
              <a:rPr lang="en-US" i="1" dirty="0"/>
              <a:t>stay</a:t>
            </a:r>
            <a:r>
              <a:rPr lang="en-US" dirty="0"/>
              <a:t> better. That’s where the Control phase comes in.”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</a:t>
            </a:r>
            <a:r>
              <a:rPr lang="en-US" b="1" dirty="0"/>
              <a:t>talking points for Slide 9</a:t>
            </a:r>
            <a:r>
              <a:rPr lang="en-US" dirty="0"/>
              <a:t>, titled </a:t>
            </a:r>
            <a:r>
              <a:rPr lang="en-US" b="1" dirty="0"/>
              <a:t>“Step 5: Control”</a:t>
            </a:r>
            <a:r>
              <a:rPr lang="en-US" dirty="0"/>
              <a:t>:</a:t>
            </a:r>
          </a:p>
          <a:p>
            <a:r>
              <a:rPr lang="en-US" b="1" dirty="0"/>
              <a:t>🔒 Slide 9: Step 5 – </a:t>
            </a:r>
            <a:r>
              <a:rPr lang="en-US" b="1" i="1" dirty="0"/>
              <a:t>Control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1. Why Control Matters</a:t>
            </a:r>
            <a:endParaRPr lang="en-US" dirty="0"/>
          </a:p>
          <a:p>
            <a:r>
              <a:rPr lang="en-US" dirty="0"/>
              <a:t>“Improvement is only a win if it lasts. Without a Control plan, old habits return under pressure.”</a:t>
            </a:r>
          </a:p>
          <a:p>
            <a:r>
              <a:rPr lang="en-US" dirty="0"/>
              <a:t>“This phase is about </a:t>
            </a:r>
            <a:r>
              <a:rPr lang="en-US" b="1" dirty="0"/>
              <a:t>sustainability</a:t>
            </a:r>
            <a:r>
              <a:rPr lang="en-US" dirty="0"/>
              <a:t>—making sure your fix sticks.”</a:t>
            </a:r>
          </a:p>
          <a:p>
            <a:endParaRPr lang="en-US" b="1" dirty="0"/>
          </a:p>
          <a:p>
            <a:r>
              <a:rPr lang="en-US" b="1" dirty="0"/>
              <a:t>2. Key Activities in Control</a:t>
            </a:r>
            <a:br>
              <a:rPr lang="en-US" dirty="0"/>
            </a:br>
            <a:r>
              <a:rPr lang="en-US" dirty="0"/>
              <a:t>Walk through each one:</a:t>
            </a:r>
          </a:p>
          <a:p>
            <a:pPr lvl="1"/>
            <a:r>
              <a:rPr lang="en-US" b="1" dirty="0"/>
              <a:t>Create new process documentation</a:t>
            </a:r>
            <a:r>
              <a:rPr lang="en-US" dirty="0"/>
              <a:t> – “Codify what’s changed so it becomes part of your operating rhythm.”</a:t>
            </a:r>
          </a:p>
          <a:p>
            <a:pPr lvl="1"/>
            <a:r>
              <a:rPr lang="en-US" b="1" dirty="0"/>
              <a:t>Add checklist items to ceremonies</a:t>
            </a:r>
            <a:r>
              <a:rPr lang="en-US" dirty="0"/>
              <a:t> – “Make improvements visible and repeatable in daily standups, grooming, reviews.”</a:t>
            </a:r>
          </a:p>
          <a:p>
            <a:pPr lvl="1"/>
            <a:r>
              <a:rPr lang="en-US" b="1" dirty="0"/>
              <a:t>Establish monitoring metrics</a:t>
            </a:r>
            <a:r>
              <a:rPr lang="en-US" dirty="0"/>
              <a:t> – “Continue tracking performance to catch regression early.”</a:t>
            </a:r>
          </a:p>
          <a:p>
            <a:pPr lvl="1"/>
            <a:r>
              <a:rPr lang="en-US" b="1" dirty="0"/>
              <a:t>Update team training</a:t>
            </a:r>
            <a:r>
              <a:rPr lang="en-US" dirty="0"/>
              <a:t> – “Ensure new team members understand and follow the improved process.”</a:t>
            </a:r>
          </a:p>
          <a:p>
            <a:pPr lvl="1"/>
            <a:r>
              <a:rPr lang="en-US" b="1" dirty="0"/>
              <a:t>Build verification into retrospectives</a:t>
            </a:r>
            <a:r>
              <a:rPr lang="en-US" dirty="0"/>
              <a:t> – “Ask: Are we holding the gains? What’s slipping?”</a:t>
            </a:r>
          </a:p>
          <a:p>
            <a:endParaRPr lang="en-US" b="1" dirty="0"/>
          </a:p>
          <a:p>
            <a:r>
              <a:rPr lang="en-US" b="1" dirty="0"/>
              <a:t>3. Example Reinforcement</a:t>
            </a:r>
            <a:endParaRPr lang="en-US" dirty="0"/>
          </a:p>
          <a:p>
            <a:r>
              <a:rPr lang="en-US" dirty="0"/>
              <a:t>Refer back to the story rollover example:</a:t>
            </a:r>
          </a:p>
          <a:p>
            <a:pPr lvl="1"/>
            <a:r>
              <a:rPr lang="en-US" dirty="0"/>
              <a:t>“The team tracked carryover rates in retrospectives. Improvements held steady under 15% for multiple sprints.”</a:t>
            </a:r>
          </a:p>
          <a:p>
            <a:endParaRPr lang="en-US" b="1" dirty="0"/>
          </a:p>
          <a:p>
            <a:r>
              <a:rPr lang="en-US" b="1" dirty="0"/>
              <a:t>4. Key Message</a:t>
            </a:r>
            <a:endParaRPr lang="en-US" dirty="0"/>
          </a:p>
          <a:p>
            <a:r>
              <a:rPr lang="en-US" dirty="0"/>
              <a:t>“Control is not about perfection—it’s about consistency.”</a:t>
            </a:r>
          </a:p>
          <a:p>
            <a:r>
              <a:rPr lang="en-US" dirty="0"/>
              <a:t>“If it’s not monitored, it will eventually unravel.”</a:t>
            </a:r>
          </a:p>
          <a:p>
            <a:endParaRPr lang="en-US" b="1" dirty="0"/>
          </a:p>
          <a:p>
            <a:r>
              <a:rPr lang="en-US" b="1" dirty="0"/>
              <a:t>5. Action Tip</a:t>
            </a:r>
            <a:endParaRPr lang="en-US" dirty="0"/>
          </a:p>
          <a:p>
            <a:r>
              <a:rPr lang="en-US" dirty="0"/>
              <a:t>“Keep your control actions lightweight but visible. A simple dashboard or KPI tracker can go a long way.”</a:t>
            </a:r>
          </a:p>
          <a:p>
            <a:endParaRPr lang="en-US" b="1" dirty="0"/>
          </a:p>
          <a:p>
            <a:r>
              <a:rPr lang="en-US" b="1" dirty="0"/>
              <a:t>6. Transition</a:t>
            </a:r>
            <a:endParaRPr lang="en-US" dirty="0"/>
          </a:p>
          <a:p>
            <a:r>
              <a:rPr lang="en-US" dirty="0"/>
              <a:t>“Now that we’ve walked through all five DMAIC phases, let’s look at how this works in real project environments—and how you can start integrating it into your Agile practices today.”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nagingprojectstheagileway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0211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DMAIC: Breaking the Cycle of Recurring Project Problems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16861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structured approach for Agile project managers to permanently solve delivery challenges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14957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#ManagingProjectsTheAgileWay #DMAIC #LeanSixSigma #ProjectManagement #ProcessImprovement #AgileDelivery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6147435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7BCC95"/>
          </a:solidFill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378893" y="6280071"/>
            <a:ext cx="16537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8383C"/>
                </a:solidFill>
                <a:latin typeface="Nobile Medium" pitchFamily="34" charset="0"/>
                <a:ea typeface="Nobile Medium" pitchFamily="34" charset="-122"/>
                <a:cs typeface="Nobile Medium" pitchFamily="34" charset="-120"/>
              </a:rPr>
              <a:t>kW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6756440" y="6130528"/>
            <a:ext cx="5374600" cy="1196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by Kimberly Wiethoff</a:t>
            </a:r>
          </a:p>
          <a:p>
            <a:pPr>
              <a:lnSpc>
                <a:spcPts val="3100"/>
              </a:lnSpc>
            </a:pPr>
            <a:r>
              <a:rPr lang="en-US" sz="2400" dirty="0">
                <a:hlinkClick r:id="rId4"/>
              </a:rPr>
              <a:t>Managing Projects The Agile Way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8116"/>
            <a:ext cx="928199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Real-World Example: Story Rollover Crisis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4625102"/>
            <a:ext cx="13042821" cy="30480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2857857" y="3944660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617946" y="4369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2703016" y="44124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1455420" y="2138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Define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20604" y="2629138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40% of stories carried over every sprint, causing missed deadlines and stakeholder frustration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078849" y="4625102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4838938" y="4369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4924008" y="44124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3676412" y="55323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Measure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3241596" y="6022777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Analyzed 3 months of Jira data, story completion rates, and team survey responses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7299960" y="3944660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060049" y="4369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145119" y="44124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5897523" y="2138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Analyze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5462707" y="2629138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Root causes: poor backlog refinement and lack of clarity in acceptance criteria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9520952" y="4625102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9281041" y="4369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9366111" y="44124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650" dirty="0"/>
          </a:p>
        </p:txBody>
      </p:sp>
      <p:sp>
        <p:nvSpPr>
          <p:cNvPr id="22" name="Text 20"/>
          <p:cNvSpPr/>
          <p:nvPr/>
        </p:nvSpPr>
        <p:spPr>
          <a:xfrm>
            <a:off x="8118515" y="55323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Improve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7683698" y="6022777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Introduced weekly refinement meetings and implemented a Definition of Ready checklist</a:t>
            </a:r>
            <a:endParaRPr lang="en-US" sz="1750" dirty="0"/>
          </a:p>
        </p:txBody>
      </p:sp>
      <p:sp>
        <p:nvSpPr>
          <p:cNvPr id="24" name="Shape 22"/>
          <p:cNvSpPr/>
          <p:nvPr/>
        </p:nvSpPr>
        <p:spPr>
          <a:xfrm>
            <a:off x="11742063" y="3944660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11502152" y="436995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11587222" y="44124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2650" dirty="0"/>
          </a:p>
        </p:txBody>
      </p:sp>
      <p:sp>
        <p:nvSpPr>
          <p:cNvPr id="27" name="Text 25"/>
          <p:cNvSpPr/>
          <p:nvPr/>
        </p:nvSpPr>
        <p:spPr>
          <a:xfrm>
            <a:off x="10339626" y="2138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Control</a:t>
            </a:r>
            <a:endParaRPr lang="en-US" sz="2200" dirty="0"/>
          </a:p>
        </p:txBody>
      </p:sp>
      <p:sp>
        <p:nvSpPr>
          <p:cNvPr id="28" name="Text 26"/>
          <p:cNvSpPr/>
          <p:nvPr/>
        </p:nvSpPr>
        <p:spPr>
          <a:xfrm>
            <a:off x="9904809" y="2629138"/>
            <a:ext cx="370498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Monitored carryover rates in retrospectives; improved from 40% to under 15% in two sprints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2595"/>
            <a:ext cx="888980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DMAIC Tools for Agile Project Managers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83199"/>
            <a:ext cx="13042583" cy="50657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710410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Based on survey of 200 Agile project managers who implemented DMAIC for process improvement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82804"/>
            <a:ext cx="117795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Integrating DMAIC with Agile Ceremonies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31745"/>
            <a:ext cx="6407944" cy="1685092"/>
          </a:xfrm>
          <a:prstGeom prst="roundRect">
            <a:avLst>
              <a:gd name="adj" fmla="val 56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28224" y="27661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Sprint Planning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8224" y="3256598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Define and Measure insights to adjust capacity planning and story prioritization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28548" y="2531745"/>
            <a:ext cx="6408063" cy="1685092"/>
          </a:xfrm>
          <a:prstGeom prst="roundRect">
            <a:avLst>
              <a:gd name="adj" fmla="val 56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62982" y="27661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Daily Standups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62982" y="3256598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Track improvement initiatives and identify new data points for the Measure phase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4443651"/>
            <a:ext cx="6407944" cy="1685092"/>
          </a:xfrm>
          <a:prstGeom prst="roundRect">
            <a:avLst>
              <a:gd name="adj" fmla="val 56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28224" y="46780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Sprint Review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28224" y="5168503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Demonstrate progress on DMAIC metrics to stakeholders alongside feature demos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428548" y="4443651"/>
            <a:ext cx="6408063" cy="1685092"/>
          </a:xfrm>
          <a:prstGeom prst="roundRect">
            <a:avLst>
              <a:gd name="adj" fmla="val 56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62982" y="46780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Retrospective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62982" y="5168503"/>
            <a:ext cx="59391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Analyze techniques to dig deeper into issues and evaluate Control effectiveness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638389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DMAIC doesn't replace Agile—it enhances it by providing structure to solve persistent problems.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94203"/>
            <a:ext cx="930473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Common Pitfalls and How to Avoid Them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2431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Pitfalls: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242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Rushing through the Define phase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26648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Collecting insufficient data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70868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Fixing symptoms instead of root causes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15088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Implementing too many changes at once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59308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Neglecting the Control phase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32431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Best Practices: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599521" y="38242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Take time to get stakeholder alignment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26648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Set clear metrics before starting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470868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multiple analysis techniques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515088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Test one solution at a time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599521" y="559308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 monitoring into existing ceremonies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812" y="615315"/>
            <a:ext cx="5577721" cy="697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Takeaways</a:t>
            </a:r>
            <a:endParaRPr lang="en-US" sz="4350" dirty="0"/>
          </a:p>
        </p:txBody>
      </p:sp>
      <p:sp>
        <p:nvSpPr>
          <p:cNvPr id="3" name="Shape 1"/>
          <p:cNvSpPr/>
          <p:nvPr/>
        </p:nvSpPr>
        <p:spPr>
          <a:xfrm>
            <a:off x="780812" y="1647111"/>
            <a:ext cx="501968" cy="501968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505783" y="1723787"/>
            <a:ext cx="6732627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Move from reactive to proactive problem-solving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1505783" y="2206109"/>
            <a:ext cx="12343805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DMAIC provides the structure to permanently resolve recurring issues, not just patch them temporarily.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80812" y="3009186"/>
            <a:ext cx="501968" cy="501968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505783" y="3085862"/>
            <a:ext cx="441281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Leverage data to drive decisions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1505783" y="3568184"/>
            <a:ext cx="12343805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Replace assumptions with measurements to identify true causes and validate improvements.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80812" y="4371261"/>
            <a:ext cx="501968" cy="501968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505783" y="4447937"/>
            <a:ext cx="522589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Integrate with existing Agile practices</a:t>
            </a:r>
            <a:endParaRPr lang="en-US" sz="2150" dirty="0"/>
          </a:p>
        </p:txBody>
      </p:sp>
      <p:sp>
        <p:nvSpPr>
          <p:cNvPr id="11" name="Text 9"/>
          <p:cNvSpPr/>
          <p:nvPr/>
        </p:nvSpPr>
        <p:spPr>
          <a:xfrm>
            <a:off x="1505783" y="4930259"/>
            <a:ext cx="12343805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DMAIC complements Agile frameworks by adding depth to continuous improvement efforts.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80812" y="5733336"/>
            <a:ext cx="501968" cy="501968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505783" y="5810012"/>
            <a:ext cx="3716536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Build sustainable solutions</a:t>
            </a:r>
            <a:endParaRPr lang="en-US" sz="2150" dirty="0"/>
          </a:p>
        </p:txBody>
      </p:sp>
      <p:sp>
        <p:nvSpPr>
          <p:cNvPr id="14" name="Text 12"/>
          <p:cNvSpPr/>
          <p:nvPr/>
        </p:nvSpPr>
        <p:spPr>
          <a:xfrm>
            <a:off x="1505783" y="6292334"/>
            <a:ext cx="12343805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Control phase ensures improvements stick, even when teams are under pressure.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80812" y="6900267"/>
            <a:ext cx="13068776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 Agile environments, we move fast—but fast doesn't always mean smart. DMAIC transforms teams from problem managers to problem solvers.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0071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Problem: Project Groundhog Day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65843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Every project manager has experienced it: the same issues surfacing sprint after sprint, despite your best efforts to address them.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6393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Testing delays that push deadlines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08158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Approval bottlenecks holding up progress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52378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Stories consistently rolling over to next sprint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96598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Scope creep that never truly gets contained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1532"/>
            <a:ext cx="1143797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Introducing DMAIC: Beyond Agile Problem-Solving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185213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While Agile gives us iterative improvement, it doesn't always provide the structure to solve persistent problems at their root.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857256" y="33718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Define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862268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Clearly state the problem and desired outcome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833092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874" y="3964186"/>
            <a:ext cx="339328" cy="42422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37790" y="29933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Measure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3483769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Gather data to understand the current state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833092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169" y="3383756"/>
            <a:ext cx="339328" cy="42422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051256" y="48702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Analyze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10051256" y="5360670"/>
            <a:ext cx="37853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 root causes of the issue</a:t>
            </a:r>
            <a:endParaRPr lang="en-US" sz="17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833092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3117" y="4945737"/>
            <a:ext cx="339328" cy="33932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937790" y="63843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Improve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9937790" y="687478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Design and implement solutions</a:t>
            </a:r>
            <a:endParaRPr lang="en-US" sz="17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833092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9169" y="6465332"/>
            <a:ext cx="339328" cy="339328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1857256" y="58244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Control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93790" y="631483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Sustain the gains and prevent regression</a:t>
            </a:r>
            <a:endParaRPr lang="en-US" sz="1750" dirty="0"/>
          </a:p>
        </p:txBody>
      </p:sp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833092"/>
            <a:ext cx="4564975" cy="4564975"/>
          </a:xfrm>
          <a:prstGeom prst="rect">
            <a:avLst/>
          </a:prstGeom>
        </p:spPr>
      </p:pic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2874" y="5842516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2168"/>
            <a:ext cx="120930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When to Use DMAIC in Agile Environments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0518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DMAIC is your go-to approach when you hear these recurring statements: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386138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"We never finish all the stories we commit to."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1133951" y="3953113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"Testing is always the bottleneck."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133951" y="4520089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"Stakeholder feedback comes too late."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133951" y="5087064"/>
            <a:ext cx="59045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"We're constantly reworking the same feature."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93790" y="3386138"/>
            <a:ext cx="30480" cy="2063829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93790" y="570511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These aren't one-off issues. They're 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patterns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that need systematic resolution.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599521" y="245625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8336637" y="25341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Recurring blockers</a:t>
            </a:r>
            <a:endParaRPr lang="en-US" sz="2200" dirty="0"/>
          </a:p>
        </p:txBody>
      </p:sp>
      <p:sp>
        <p:nvSpPr>
          <p:cNvPr id="12" name="Shape 10"/>
          <p:cNvSpPr/>
          <p:nvPr/>
        </p:nvSpPr>
        <p:spPr>
          <a:xfrm>
            <a:off x="7599521" y="342018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8336637" y="3498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Quality issues</a:t>
            </a:r>
            <a:endParaRPr lang="en-US" sz="2200" dirty="0"/>
          </a:p>
        </p:txBody>
      </p:sp>
      <p:sp>
        <p:nvSpPr>
          <p:cNvPr id="14" name="Shape 12"/>
          <p:cNvSpPr/>
          <p:nvPr/>
        </p:nvSpPr>
        <p:spPr>
          <a:xfrm>
            <a:off x="7599521" y="438411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8336637" y="4461986"/>
            <a:ext cx="41108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Communication breakdowns</a:t>
            </a:r>
            <a:endParaRPr lang="en-US" sz="2200" dirty="0"/>
          </a:p>
        </p:txBody>
      </p:sp>
      <p:sp>
        <p:nvSpPr>
          <p:cNvPr id="16" name="Shape 14"/>
          <p:cNvSpPr/>
          <p:nvPr/>
        </p:nvSpPr>
        <p:spPr>
          <a:xfrm>
            <a:off x="7599521" y="534804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8336637" y="54259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Hand-off failures</a:t>
            </a:r>
            <a:endParaRPr lang="en-US" sz="2200" dirty="0"/>
          </a:p>
        </p:txBody>
      </p:sp>
      <p:sp>
        <p:nvSpPr>
          <p:cNvPr id="18" name="Shape 16"/>
          <p:cNvSpPr/>
          <p:nvPr/>
        </p:nvSpPr>
        <p:spPr>
          <a:xfrm>
            <a:off x="7599521" y="631197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8336637" y="6389846"/>
            <a:ext cx="29315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Resource constraints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824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1: Define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539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Activities: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351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Clearly articulate the recurring issue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4773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 all relevant stakeholders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91953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 project boundaries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36173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Define what success looks like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928711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Example: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"Our team consistently carries over 40% of stories into the next sprint, impacting delivery timelines and team morale."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482334"/>
            <a:ext cx="6244709" cy="374677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7599521" y="64842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Clarity is key—vague problems yield vague solutions.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945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2: Measure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78393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512463"/>
            <a:ext cx="35350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Gather Quantitative Data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002881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Sprint velocity trends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020604" y="4445079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Defect counts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0604" y="488727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Cycle time metrics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20604" y="5329476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Story point completion rates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378393"/>
            <a:ext cx="4347567" cy="90725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3512463"/>
            <a:ext cx="33332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Collect Qualitative Data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002881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Team surveys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5368171" y="4445079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Retrospective themes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5368171" y="488727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Stakeholder interviews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5368171" y="5329476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Process observations</a:t>
            </a:r>
            <a:endParaRPr lang="en-US" sz="175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378393"/>
            <a:ext cx="4347567" cy="9072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715738" y="35124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Establish Baseline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715738" y="4002881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Document current performance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9715738" y="4445079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Identify patterns and trends</a:t>
            </a:r>
            <a:endParaRPr lang="en-US" sz="1750" dirty="0"/>
          </a:p>
        </p:txBody>
      </p:sp>
      <p:sp>
        <p:nvSpPr>
          <p:cNvPr id="19" name="Text 14"/>
          <p:cNvSpPr/>
          <p:nvPr/>
        </p:nvSpPr>
        <p:spPr>
          <a:xfrm>
            <a:off x="9715738" y="488727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visualization of data</a:t>
            </a:r>
            <a:endParaRPr lang="en-US" sz="1750" dirty="0"/>
          </a:p>
        </p:txBody>
      </p:sp>
      <p:sp>
        <p:nvSpPr>
          <p:cNvPr id="20" name="Text 15"/>
          <p:cNvSpPr/>
          <p:nvPr/>
        </p:nvSpPr>
        <p:spPr>
          <a:xfrm>
            <a:off x="9715738" y="5329476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Set measurable improvement targets</a:t>
            </a:r>
            <a:endParaRPr lang="en-US" sz="1750" dirty="0"/>
          </a:p>
        </p:txBody>
      </p:sp>
      <p:sp>
        <p:nvSpPr>
          <p:cNvPr id="21" name="Text 16"/>
          <p:cNvSpPr/>
          <p:nvPr/>
        </p:nvSpPr>
        <p:spPr>
          <a:xfrm>
            <a:off x="793790" y="653724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Data removes assumptions and shows whether the issue is systemic or situational.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534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3: Analyze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6835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proven analytical techniques to identify true root causes, not just symptoms: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299823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5 Whys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Ask "why" repeatedly to drill down to fundamental causes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0333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Fishbone (Ishikawa) diagrams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Map potential causes across categories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60843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Pareto charts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Identify the vital few causes creating the majority of issues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41353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Value Stream Mapping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- Visualize waste in the process flow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119432"/>
            <a:ext cx="6244709" cy="374677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99521" y="6121360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Example: "Why are stories rolling over?" → "They're too big." → "Why?" → "Unclear requirements." → "Why?" → "Insufficient backlog refinement."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6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6276" y="539115"/>
            <a:ext cx="3921562" cy="490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4: Improve</a:t>
            </a:r>
            <a:endParaRPr lang="en-US" sz="3050" dirty="0"/>
          </a:p>
        </p:txBody>
      </p:sp>
      <p:sp>
        <p:nvSpPr>
          <p:cNvPr id="4" name="Shape 1"/>
          <p:cNvSpPr/>
          <p:nvPr/>
        </p:nvSpPr>
        <p:spPr>
          <a:xfrm>
            <a:off x="686276" y="1249799"/>
            <a:ext cx="441127" cy="4411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759738" y="1286530"/>
            <a:ext cx="29408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323380" y="1317188"/>
            <a:ext cx="2562820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Brainstorm Solutions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323380" y="1741170"/>
            <a:ext cx="713434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Generate multiple potential improvements based on root cause analysis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86276" y="2446973"/>
            <a:ext cx="441127" cy="4411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59738" y="2483703"/>
            <a:ext cx="29408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323380" y="2514362"/>
            <a:ext cx="2772132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Prioritize Interventions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323380" y="2938343"/>
            <a:ext cx="713434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Select high-impact, low-effort solutions first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86276" y="3644146"/>
            <a:ext cx="441127" cy="4411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59738" y="3680877"/>
            <a:ext cx="29408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1323380" y="3711535"/>
            <a:ext cx="2450902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Pilot Changes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323380" y="4135517"/>
            <a:ext cx="713434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Test improvements in a controlled environment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686276" y="4841319"/>
            <a:ext cx="441127" cy="4411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759738" y="4878050"/>
            <a:ext cx="29408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1323380" y="4908709"/>
            <a:ext cx="2450902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Evaluate Results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323380" y="5332690"/>
            <a:ext cx="713434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Measure effectiveness against baseline data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86276" y="6038493"/>
            <a:ext cx="441127" cy="441127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759738" y="6075224"/>
            <a:ext cx="294084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2300" dirty="0"/>
          </a:p>
        </p:txBody>
      </p:sp>
      <p:sp>
        <p:nvSpPr>
          <p:cNvPr id="22" name="Text 19"/>
          <p:cNvSpPr/>
          <p:nvPr/>
        </p:nvSpPr>
        <p:spPr>
          <a:xfrm>
            <a:off x="1323380" y="6105882"/>
            <a:ext cx="2450902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Refine Approach</a:t>
            </a:r>
            <a:endParaRPr lang="en-US" sz="1900" dirty="0"/>
          </a:p>
        </p:txBody>
      </p:sp>
      <p:sp>
        <p:nvSpPr>
          <p:cNvPr id="23" name="Text 20"/>
          <p:cNvSpPr/>
          <p:nvPr/>
        </p:nvSpPr>
        <p:spPr>
          <a:xfrm>
            <a:off x="1323380" y="6529864"/>
            <a:ext cx="713434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Adjust solutions based on feedback and results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686276" y="7064097"/>
            <a:ext cx="7771448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Start small and iterate. Improvement doesn't need to be complex—it just needs to stick.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02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Step 5: Control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159198"/>
            <a:ext cx="43517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 your improvements by: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4034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Creating new process documentation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1825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Adding checklist items to ceremonies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6247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Establishing ongoing monitoring metrics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0669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Updating team training materials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5091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Building verification into retrospectives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07611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Control is about </a:t>
            </a: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building stability</a:t>
            </a: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so the issue doesn't resurface when pressure mounts.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187535"/>
            <a:ext cx="6244709" cy="374677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599521" y="618946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Monitor key performance indicators over time to ensure improvements stick.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4787</Words>
  <Application>Microsoft Office PowerPoint</Application>
  <PresentationFormat>Custom</PresentationFormat>
  <Paragraphs>524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Nobile Medium</vt:lpstr>
      <vt:lpstr>Nobile</vt:lpstr>
      <vt:lpstr>Alexandria</vt:lpstr>
      <vt:lpstr>Nobile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 Wiethoff</cp:lastModifiedBy>
  <cp:revision>3</cp:revision>
  <dcterms:created xsi:type="dcterms:W3CDTF">2025-07-03T20:29:56Z</dcterms:created>
  <dcterms:modified xsi:type="dcterms:W3CDTF">2025-07-29T18:15:36Z</dcterms:modified>
</cp:coreProperties>
</file>