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4630400" cy="8229600"/>
  <p:notesSz cx="8229600" cy="14630400"/>
  <p:embeddedFontLst>
    <p:embeddedFont>
      <p:font typeface="Roboto" panose="02000000000000000000" pitchFamily="2" charset="0"/>
      <p:regular r:id="rId17"/>
      <p:bold r:id="rId18"/>
    </p:embeddedFont>
    <p:embeddedFont>
      <p:font typeface="Roboto Bold" panose="02000000000000000000" pitchFamily="2" charset="0"/>
      <p:bold r:id="rId19"/>
    </p:embeddedFont>
    <p:embeddedFont>
      <p:font typeface="Roboto Medium" panose="02000000000000000000" pitchFamily="2" charset="0"/>
      <p:regular r:id="rId20"/>
    </p:embeddedFont>
    <p:embeddedFont>
      <p:font typeface="Roboto Slab" pitchFamily="2"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502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www.managingprojectstheagileway.com/"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hyperlink" Target="https://www.managingprojectstheagileway.com/2146041_team-building-collaboration-and-managing-stress-in-project-teams" TargetMode="External"/><Relationship Id="rId4" Type="http://schemas.openxmlformats.org/officeDocument/2006/relationships/hyperlink" Target="https://www.managingprojectstheagileway.com/2479335_embracing-the-agile-manifesto-a-deep-dive-into-its-12-principl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515070"/>
            <a:ext cx="7556421" cy="1133951"/>
          </a:xfrm>
          <a:prstGeom prst="rect">
            <a:avLst/>
          </a:prstGeom>
          <a:noFill/>
          <a:ln/>
        </p:spPr>
        <p:txBody>
          <a:bodyPr wrap="square" lIns="0" tIns="0" rIns="0" bIns="0" rtlCol="0" anchor="t"/>
          <a:lstStyle/>
          <a:p>
            <a:pPr marL="0" indent="0" algn="l">
              <a:lnSpc>
                <a:spcPts val="4450"/>
              </a:lnSpc>
              <a:buNone/>
            </a:pPr>
            <a:r>
              <a:rPr lang="en-US" sz="3550" dirty="0">
                <a:solidFill>
                  <a:srgbClr val="3257B8"/>
                </a:solidFill>
                <a:latin typeface="Roboto Slab" pitchFamily="34" charset="0"/>
                <a:ea typeface="Roboto Slab" pitchFamily="34" charset="-122"/>
                <a:cs typeface="Roboto Slab" pitchFamily="34" charset="-120"/>
              </a:rPr>
              <a:t>From Chaos to Clarity: How Agile Leaders Navigate Uncertainty</a:t>
            </a:r>
            <a:endParaRPr lang="en-US" sz="3550" dirty="0"/>
          </a:p>
        </p:txBody>
      </p:sp>
      <p:sp>
        <p:nvSpPr>
          <p:cNvPr id="4" name="Text 1"/>
          <p:cNvSpPr/>
          <p:nvPr/>
        </p:nvSpPr>
        <p:spPr>
          <a:xfrm>
            <a:off x="6280190" y="2904173"/>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In a world where change is the only constant, project managers and Agile leaders face unprecedented challenges. Shifting priorities, team turnover, budget constraints, and global disruptions continually test our ability to lead with confidence and deliver value.</a:t>
            </a:r>
            <a:endParaRPr lang="en-US" sz="1750" dirty="0"/>
          </a:p>
        </p:txBody>
      </p:sp>
      <p:sp>
        <p:nvSpPr>
          <p:cNvPr id="5" name="Text 2"/>
          <p:cNvSpPr/>
          <p:nvPr/>
        </p:nvSpPr>
        <p:spPr>
          <a:xfrm>
            <a:off x="6280190" y="4610933"/>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But while chaos can stall traditional projects, effective Agile leadership transforms uncertainty into opportunity. The difference lies not in avoiding unpredictability, but in navigating it with purpose, adaptability, and vision. This presentation explores how to master that journey.</a:t>
            </a:r>
            <a:endParaRPr lang="en-US" sz="1750" dirty="0"/>
          </a:p>
        </p:txBody>
      </p:sp>
      <p:sp>
        <p:nvSpPr>
          <p:cNvPr id="6" name="Shape 3"/>
          <p:cNvSpPr/>
          <p:nvPr/>
        </p:nvSpPr>
        <p:spPr>
          <a:xfrm>
            <a:off x="6280190" y="6334601"/>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7" name="Text 4"/>
          <p:cNvSpPr/>
          <p:nvPr/>
        </p:nvSpPr>
        <p:spPr>
          <a:xfrm>
            <a:off x="6387822" y="6467237"/>
            <a:ext cx="147518"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Roboto Medium" pitchFamily="34" charset="0"/>
                <a:ea typeface="Roboto Medium" pitchFamily="34" charset="-122"/>
                <a:cs typeface="Roboto Medium" pitchFamily="34" charset="-120"/>
              </a:rPr>
              <a:t>kW</a:t>
            </a:r>
            <a:endParaRPr lang="en-US" sz="750" dirty="0"/>
          </a:p>
        </p:txBody>
      </p:sp>
      <p:sp>
        <p:nvSpPr>
          <p:cNvPr id="8" name="Text 5"/>
          <p:cNvSpPr/>
          <p:nvPr/>
        </p:nvSpPr>
        <p:spPr>
          <a:xfrm>
            <a:off x="6756440" y="6317694"/>
            <a:ext cx="2640449" cy="396835"/>
          </a:xfrm>
          <a:prstGeom prst="rect">
            <a:avLst/>
          </a:prstGeom>
          <a:noFill/>
          <a:ln/>
        </p:spPr>
        <p:txBody>
          <a:bodyPr wrap="none" lIns="0" tIns="0" rIns="0" bIns="0" rtlCol="0" anchor="t"/>
          <a:lstStyle/>
          <a:p>
            <a:pPr marL="0" indent="0" algn="l">
              <a:lnSpc>
                <a:spcPts val="3100"/>
              </a:lnSpc>
              <a:buNone/>
            </a:pPr>
            <a:r>
              <a:rPr lang="en-US" sz="2200" b="1" dirty="0">
                <a:solidFill>
                  <a:srgbClr val="15213F"/>
                </a:solidFill>
                <a:latin typeface="Roboto Bold" pitchFamily="34" charset="0"/>
                <a:ea typeface="Roboto Bold" pitchFamily="34" charset="-122"/>
                <a:cs typeface="Roboto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1136571"/>
            <a:ext cx="11989832" cy="708779"/>
          </a:xfrm>
          <a:prstGeom prst="rect">
            <a:avLst/>
          </a:prstGeom>
          <a:noFill/>
          <a:ln/>
        </p:spPr>
        <p:txBody>
          <a:bodyPr wrap="none" lIns="0" tIns="0" rIns="0" bIns="0" rtlCol="0" anchor="t"/>
          <a:lstStyle/>
          <a:p>
            <a:pPr marL="0" indent="0" algn="l">
              <a:lnSpc>
                <a:spcPts val="5550"/>
              </a:lnSpc>
              <a:buNone/>
            </a:pPr>
            <a:r>
              <a:rPr lang="en-US" sz="4450" dirty="0">
                <a:solidFill>
                  <a:srgbClr val="3257B8"/>
                </a:solidFill>
                <a:latin typeface="Roboto Slab" pitchFamily="34" charset="0"/>
                <a:ea typeface="Roboto Slab" pitchFamily="34" charset="-122"/>
                <a:cs typeface="Roboto Slab" pitchFamily="34" charset="-120"/>
              </a:rPr>
              <a:t>Measuring Success in Chaotic Environments</a:t>
            </a:r>
            <a:endParaRPr lang="en-US" sz="4450" dirty="0"/>
          </a:p>
        </p:txBody>
      </p:sp>
      <p:sp>
        <p:nvSpPr>
          <p:cNvPr id="3" name="Text 1"/>
          <p:cNvSpPr/>
          <p:nvPr/>
        </p:nvSpPr>
        <p:spPr>
          <a:xfrm>
            <a:off x="793790" y="2298978"/>
            <a:ext cx="13042821" cy="1451610"/>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Traditional success metrics often fail in uncertain environments, creating frustration when teams are measured against plans that no longer reflect reality. Agile leaders adopt metrics that value adaptability and continuous delivery over adherence to outdated plans.  The right metrics should answer: Are we delivering value consistently despite uncertainty? Are we improving our ability to adapt? Are we learning from change in ways that make us more resilient?</a:t>
            </a:r>
            <a:endParaRPr lang="en-US" sz="1750" dirty="0"/>
          </a:p>
        </p:txBody>
      </p:sp>
      <p:sp>
        <p:nvSpPr>
          <p:cNvPr id="4" name="Text 2"/>
          <p:cNvSpPr/>
          <p:nvPr/>
        </p:nvSpPr>
        <p:spPr>
          <a:xfrm>
            <a:off x="793790" y="4119086"/>
            <a:ext cx="3005495" cy="748427"/>
          </a:xfrm>
          <a:prstGeom prst="rect">
            <a:avLst/>
          </a:prstGeom>
          <a:noFill/>
          <a:ln/>
        </p:spPr>
        <p:txBody>
          <a:bodyPr wrap="none" lIns="0" tIns="0" rIns="0" bIns="0" rtlCol="0" anchor="t"/>
          <a:lstStyle/>
          <a:p>
            <a:pPr marL="0" indent="0" algn="ctr">
              <a:lnSpc>
                <a:spcPts val="5850"/>
              </a:lnSpc>
              <a:buNone/>
            </a:pPr>
            <a:r>
              <a:rPr lang="en-US" sz="5850" dirty="0">
                <a:solidFill>
                  <a:srgbClr val="15213F"/>
                </a:solidFill>
                <a:latin typeface="Roboto Slab" pitchFamily="34" charset="0"/>
                <a:ea typeface="Roboto Slab" pitchFamily="34" charset="-122"/>
                <a:cs typeface="Roboto Slab" pitchFamily="34" charset="-120"/>
              </a:rPr>
              <a:t>28%</a:t>
            </a:r>
            <a:endParaRPr lang="en-US" sz="5850" dirty="0"/>
          </a:p>
        </p:txBody>
      </p:sp>
      <p:sp>
        <p:nvSpPr>
          <p:cNvPr id="5" name="Text 3"/>
          <p:cNvSpPr/>
          <p:nvPr/>
        </p:nvSpPr>
        <p:spPr>
          <a:xfrm>
            <a:off x="838557" y="5150882"/>
            <a:ext cx="2915960" cy="354330"/>
          </a:xfrm>
          <a:prstGeom prst="rect">
            <a:avLst/>
          </a:prstGeom>
          <a:noFill/>
          <a:ln/>
        </p:spPr>
        <p:txBody>
          <a:bodyPr wrap="none" lIns="0" tIns="0" rIns="0" bIns="0" rtlCol="0" anchor="t"/>
          <a:lstStyle/>
          <a:p>
            <a:pPr marL="0" indent="0" algn="ctr">
              <a:lnSpc>
                <a:spcPts val="2750"/>
              </a:lnSpc>
              <a:buNone/>
            </a:pPr>
            <a:r>
              <a:rPr lang="en-US" sz="2200" dirty="0">
                <a:solidFill>
                  <a:srgbClr val="15213F"/>
                </a:solidFill>
                <a:latin typeface="Roboto Slab" pitchFamily="34" charset="0"/>
                <a:ea typeface="Roboto Slab" pitchFamily="34" charset="-122"/>
                <a:cs typeface="Roboto Slab" pitchFamily="34" charset="-120"/>
              </a:rPr>
              <a:t>Cycle Time Reduction</a:t>
            </a:r>
            <a:endParaRPr lang="en-US" sz="2200" dirty="0"/>
          </a:p>
        </p:txBody>
      </p:sp>
      <p:sp>
        <p:nvSpPr>
          <p:cNvPr id="6" name="Text 4"/>
          <p:cNvSpPr/>
          <p:nvPr/>
        </p:nvSpPr>
        <p:spPr>
          <a:xfrm>
            <a:off x="793790" y="5641300"/>
            <a:ext cx="3005495" cy="1451610"/>
          </a:xfrm>
          <a:prstGeom prst="rect">
            <a:avLst/>
          </a:prstGeom>
          <a:noFill/>
          <a:ln/>
        </p:spPr>
        <p:txBody>
          <a:bodyPr wrap="square" lIns="0" tIns="0" rIns="0" bIns="0" rtlCol="0" anchor="t"/>
          <a:lstStyle/>
          <a:p>
            <a:pPr marL="0" indent="0" algn="ctr">
              <a:lnSpc>
                <a:spcPts val="2850"/>
              </a:lnSpc>
              <a:buNone/>
            </a:pPr>
            <a:r>
              <a:rPr lang="en-US" sz="1750" dirty="0">
                <a:solidFill>
                  <a:srgbClr val="15213F"/>
                </a:solidFill>
                <a:latin typeface="Roboto" pitchFamily="34" charset="0"/>
                <a:ea typeface="Roboto" pitchFamily="34" charset="-122"/>
                <a:cs typeface="Roboto" pitchFamily="34" charset="-120"/>
              </a:rPr>
              <a:t>Measures how quickly ideas go from concept to customer value, a key indicator of adaptive capacity</a:t>
            </a:r>
            <a:endParaRPr lang="en-US" sz="1750" dirty="0"/>
          </a:p>
        </p:txBody>
      </p:sp>
      <p:sp>
        <p:nvSpPr>
          <p:cNvPr id="7" name="Text 5"/>
          <p:cNvSpPr/>
          <p:nvPr/>
        </p:nvSpPr>
        <p:spPr>
          <a:xfrm>
            <a:off x="4139446" y="4119086"/>
            <a:ext cx="3005614" cy="748427"/>
          </a:xfrm>
          <a:prstGeom prst="rect">
            <a:avLst/>
          </a:prstGeom>
          <a:noFill/>
          <a:ln/>
        </p:spPr>
        <p:txBody>
          <a:bodyPr wrap="none" lIns="0" tIns="0" rIns="0" bIns="0" rtlCol="0" anchor="t"/>
          <a:lstStyle/>
          <a:p>
            <a:pPr marL="0" indent="0" algn="ctr">
              <a:lnSpc>
                <a:spcPts val="5850"/>
              </a:lnSpc>
              <a:buNone/>
            </a:pPr>
            <a:r>
              <a:rPr lang="en-US" sz="5850" dirty="0">
                <a:solidFill>
                  <a:srgbClr val="15213F"/>
                </a:solidFill>
                <a:latin typeface="Roboto Slab" pitchFamily="34" charset="0"/>
                <a:ea typeface="Roboto Slab" pitchFamily="34" charset="-122"/>
                <a:cs typeface="Roboto Slab" pitchFamily="34" charset="-120"/>
              </a:rPr>
              <a:t>3.8x</a:t>
            </a:r>
            <a:endParaRPr lang="en-US" sz="5850" dirty="0"/>
          </a:p>
        </p:txBody>
      </p:sp>
      <p:sp>
        <p:nvSpPr>
          <p:cNvPr id="8" name="Text 6"/>
          <p:cNvSpPr/>
          <p:nvPr/>
        </p:nvSpPr>
        <p:spPr>
          <a:xfrm>
            <a:off x="4224576" y="5150882"/>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15213F"/>
                </a:solidFill>
                <a:latin typeface="Roboto Slab" pitchFamily="34" charset="0"/>
                <a:ea typeface="Roboto Slab" pitchFamily="34" charset="-122"/>
                <a:cs typeface="Roboto Slab" pitchFamily="34" charset="-120"/>
              </a:rPr>
              <a:t>Learning Rate</a:t>
            </a:r>
            <a:endParaRPr lang="en-US" sz="2200" dirty="0"/>
          </a:p>
        </p:txBody>
      </p:sp>
      <p:sp>
        <p:nvSpPr>
          <p:cNvPr id="9" name="Text 7"/>
          <p:cNvSpPr/>
          <p:nvPr/>
        </p:nvSpPr>
        <p:spPr>
          <a:xfrm>
            <a:off x="4139446" y="5641300"/>
            <a:ext cx="3005614" cy="1451610"/>
          </a:xfrm>
          <a:prstGeom prst="rect">
            <a:avLst/>
          </a:prstGeom>
          <a:noFill/>
          <a:ln/>
        </p:spPr>
        <p:txBody>
          <a:bodyPr wrap="square" lIns="0" tIns="0" rIns="0" bIns="0" rtlCol="0" anchor="t"/>
          <a:lstStyle/>
          <a:p>
            <a:pPr marL="0" indent="0" algn="ctr">
              <a:lnSpc>
                <a:spcPts val="2850"/>
              </a:lnSpc>
              <a:buNone/>
            </a:pPr>
            <a:r>
              <a:rPr lang="en-US" sz="1750" dirty="0">
                <a:solidFill>
                  <a:srgbClr val="15213F"/>
                </a:solidFill>
                <a:latin typeface="Roboto" pitchFamily="34" charset="0"/>
                <a:ea typeface="Roboto" pitchFamily="34" charset="-122"/>
                <a:cs typeface="Roboto" pitchFamily="34" charset="-120"/>
              </a:rPr>
              <a:t>Tracks how many experiments or iterations a team completes in a given timeframe</a:t>
            </a:r>
            <a:endParaRPr lang="en-US" sz="1750" dirty="0"/>
          </a:p>
        </p:txBody>
      </p:sp>
      <p:sp>
        <p:nvSpPr>
          <p:cNvPr id="10" name="Text 8"/>
          <p:cNvSpPr/>
          <p:nvPr/>
        </p:nvSpPr>
        <p:spPr>
          <a:xfrm>
            <a:off x="7485221" y="4119086"/>
            <a:ext cx="3005614" cy="748427"/>
          </a:xfrm>
          <a:prstGeom prst="rect">
            <a:avLst/>
          </a:prstGeom>
          <a:noFill/>
          <a:ln/>
        </p:spPr>
        <p:txBody>
          <a:bodyPr wrap="none" lIns="0" tIns="0" rIns="0" bIns="0" rtlCol="0" anchor="t"/>
          <a:lstStyle/>
          <a:p>
            <a:pPr marL="0" indent="0" algn="ctr">
              <a:lnSpc>
                <a:spcPts val="5850"/>
              </a:lnSpc>
              <a:buNone/>
            </a:pPr>
            <a:r>
              <a:rPr lang="en-US" sz="5850" dirty="0">
                <a:solidFill>
                  <a:srgbClr val="15213F"/>
                </a:solidFill>
                <a:latin typeface="Roboto Slab" pitchFamily="34" charset="0"/>
                <a:ea typeface="Roboto Slab" pitchFamily="34" charset="-122"/>
                <a:cs typeface="Roboto Slab" pitchFamily="34" charset="-120"/>
              </a:rPr>
              <a:t>92%</a:t>
            </a:r>
            <a:endParaRPr lang="en-US" sz="5850" dirty="0"/>
          </a:p>
        </p:txBody>
      </p:sp>
      <p:sp>
        <p:nvSpPr>
          <p:cNvPr id="11" name="Text 9"/>
          <p:cNvSpPr/>
          <p:nvPr/>
        </p:nvSpPr>
        <p:spPr>
          <a:xfrm>
            <a:off x="7485221" y="5150882"/>
            <a:ext cx="3005614" cy="708660"/>
          </a:xfrm>
          <a:prstGeom prst="rect">
            <a:avLst/>
          </a:prstGeom>
          <a:noFill/>
          <a:ln/>
        </p:spPr>
        <p:txBody>
          <a:bodyPr wrap="square" lIns="0" tIns="0" rIns="0" bIns="0" rtlCol="0" anchor="t"/>
          <a:lstStyle/>
          <a:p>
            <a:pPr marL="0" indent="0" algn="ctr">
              <a:lnSpc>
                <a:spcPts val="2750"/>
              </a:lnSpc>
              <a:buNone/>
            </a:pPr>
            <a:r>
              <a:rPr lang="en-US" sz="2200" dirty="0">
                <a:solidFill>
                  <a:srgbClr val="15213F"/>
                </a:solidFill>
                <a:latin typeface="Roboto Slab" pitchFamily="34" charset="0"/>
                <a:ea typeface="Roboto Slab" pitchFamily="34" charset="-122"/>
                <a:cs typeface="Roboto Slab" pitchFamily="34" charset="-120"/>
              </a:rPr>
              <a:t>Customer Value Delivery</a:t>
            </a:r>
            <a:endParaRPr lang="en-US" sz="2200" dirty="0"/>
          </a:p>
        </p:txBody>
      </p:sp>
      <p:sp>
        <p:nvSpPr>
          <p:cNvPr id="12" name="Text 10"/>
          <p:cNvSpPr/>
          <p:nvPr/>
        </p:nvSpPr>
        <p:spPr>
          <a:xfrm>
            <a:off x="7485221" y="5995630"/>
            <a:ext cx="3005614" cy="1088708"/>
          </a:xfrm>
          <a:prstGeom prst="rect">
            <a:avLst/>
          </a:prstGeom>
          <a:noFill/>
          <a:ln/>
        </p:spPr>
        <p:txBody>
          <a:bodyPr wrap="square" lIns="0" tIns="0" rIns="0" bIns="0" rtlCol="0" anchor="t"/>
          <a:lstStyle/>
          <a:p>
            <a:pPr marL="0" indent="0" algn="ctr">
              <a:lnSpc>
                <a:spcPts val="2850"/>
              </a:lnSpc>
              <a:buNone/>
            </a:pPr>
            <a:r>
              <a:rPr lang="en-US" sz="1750" dirty="0">
                <a:solidFill>
                  <a:srgbClr val="15213F"/>
                </a:solidFill>
                <a:latin typeface="Roboto" pitchFamily="34" charset="0"/>
                <a:ea typeface="Roboto" pitchFamily="34" charset="-122"/>
                <a:cs typeface="Roboto" pitchFamily="34" charset="-120"/>
              </a:rPr>
              <a:t>Assesses what percentage of delivered features actually create measurable value</a:t>
            </a:r>
            <a:endParaRPr lang="en-US" sz="1750" dirty="0"/>
          </a:p>
        </p:txBody>
      </p:sp>
      <p:sp>
        <p:nvSpPr>
          <p:cNvPr id="13" name="Text 11"/>
          <p:cNvSpPr/>
          <p:nvPr/>
        </p:nvSpPr>
        <p:spPr>
          <a:xfrm>
            <a:off x="10830997" y="4119086"/>
            <a:ext cx="3005614" cy="748427"/>
          </a:xfrm>
          <a:prstGeom prst="rect">
            <a:avLst/>
          </a:prstGeom>
          <a:noFill/>
          <a:ln/>
        </p:spPr>
        <p:txBody>
          <a:bodyPr wrap="none" lIns="0" tIns="0" rIns="0" bIns="0" rtlCol="0" anchor="t"/>
          <a:lstStyle/>
          <a:p>
            <a:pPr marL="0" indent="0" algn="ctr">
              <a:lnSpc>
                <a:spcPts val="5850"/>
              </a:lnSpc>
              <a:buNone/>
            </a:pPr>
            <a:r>
              <a:rPr lang="en-US" sz="5850" dirty="0">
                <a:solidFill>
                  <a:srgbClr val="15213F"/>
                </a:solidFill>
                <a:latin typeface="Roboto Slab" pitchFamily="34" charset="0"/>
                <a:ea typeface="Roboto Slab" pitchFamily="34" charset="-122"/>
                <a:cs typeface="Roboto Slab" pitchFamily="34" charset="-120"/>
              </a:rPr>
              <a:t>15%</a:t>
            </a:r>
            <a:endParaRPr lang="en-US" sz="5850" dirty="0"/>
          </a:p>
        </p:txBody>
      </p:sp>
      <p:sp>
        <p:nvSpPr>
          <p:cNvPr id="14" name="Text 12"/>
          <p:cNvSpPr/>
          <p:nvPr/>
        </p:nvSpPr>
        <p:spPr>
          <a:xfrm>
            <a:off x="10916126" y="5150882"/>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15213F"/>
                </a:solidFill>
                <a:latin typeface="Roboto Slab" pitchFamily="34" charset="0"/>
                <a:ea typeface="Roboto Slab" pitchFamily="34" charset="-122"/>
                <a:cs typeface="Roboto Slab" pitchFamily="34" charset="-120"/>
              </a:rPr>
              <a:t>Pivot Efficiency</a:t>
            </a:r>
            <a:endParaRPr lang="en-US" sz="2200" dirty="0"/>
          </a:p>
        </p:txBody>
      </p:sp>
      <p:sp>
        <p:nvSpPr>
          <p:cNvPr id="15" name="Text 13"/>
          <p:cNvSpPr/>
          <p:nvPr/>
        </p:nvSpPr>
        <p:spPr>
          <a:xfrm>
            <a:off x="10830997" y="5641300"/>
            <a:ext cx="3005614" cy="1088708"/>
          </a:xfrm>
          <a:prstGeom prst="rect">
            <a:avLst/>
          </a:prstGeom>
          <a:noFill/>
          <a:ln/>
        </p:spPr>
        <p:txBody>
          <a:bodyPr wrap="square" lIns="0" tIns="0" rIns="0" bIns="0" rtlCol="0" anchor="t"/>
          <a:lstStyle/>
          <a:p>
            <a:pPr marL="0" indent="0" algn="ctr">
              <a:lnSpc>
                <a:spcPts val="2850"/>
              </a:lnSpc>
              <a:buNone/>
            </a:pPr>
            <a:r>
              <a:rPr lang="en-US" sz="1750" dirty="0">
                <a:solidFill>
                  <a:srgbClr val="15213F"/>
                </a:solidFill>
                <a:latin typeface="Roboto" pitchFamily="34" charset="0"/>
                <a:ea typeface="Roboto" pitchFamily="34" charset="-122"/>
                <a:cs typeface="Roboto" pitchFamily="34" charset="-120"/>
              </a:rPr>
              <a:t>Measures how quickly teams can redirect efforts when priorities change</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682347" y="691991"/>
            <a:ext cx="4617839" cy="487323"/>
          </a:xfrm>
          <a:prstGeom prst="rect">
            <a:avLst/>
          </a:prstGeom>
          <a:noFill/>
          <a:ln/>
        </p:spPr>
        <p:txBody>
          <a:bodyPr wrap="none" lIns="0" tIns="0" rIns="0" bIns="0" rtlCol="0" anchor="t"/>
          <a:lstStyle/>
          <a:p>
            <a:pPr marL="0" indent="0" algn="l">
              <a:lnSpc>
                <a:spcPts val="3800"/>
              </a:lnSpc>
              <a:buNone/>
            </a:pPr>
            <a:r>
              <a:rPr lang="en-US" sz="3050" dirty="0">
                <a:solidFill>
                  <a:srgbClr val="3257B8"/>
                </a:solidFill>
                <a:latin typeface="Roboto Slab" pitchFamily="34" charset="0"/>
                <a:ea typeface="Roboto Slab" pitchFamily="34" charset="-122"/>
                <a:cs typeface="Roboto Slab" pitchFamily="34" charset="-120"/>
              </a:rPr>
              <a:t>Building Resilient Teams</a:t>
            </a:r>
            <a:endParaRPr lang="en-US" sz="3050" dirty="0"/>
          </a:p>
        </p:txBody>
      </p:sp>
      <p:sp>
        <p:nvSpPr>
          <p:cNvPr id="3" name="Text 1"/>
          <p:cNvSpPr/>
          <p:nvPr/>
        </p:nvSpPr>
        <p:spPr>
          <a:xfrm>
            <a:off x="682347" y="1569244"/>
            <a:ext cx="13265706" cy="935831"/>
          </a:xfrm>
          <a:prstGeom prst="rect">
            <a:avLst/>
          </a:prstGeom>
          <a:noFill/>
          <a:ln/>
        </p:spPr>
        <p:txBody>
          <a:bodyPr wrap="square" lIns="0" tIns="0" rIns="0" bIns="0" rtlCol="0" anchor="t"/>
          <a:lstStyle/>
          <a:p>
            <a:pPr marL="0" indent="0" algn="l">
              <a:lnSpc>
                <a:spcPts val="2450"/>
              </a:lnSpc>
              <a:buNone/>
            </a:pPr>
            <a:r>
              <a:rPr lang="en-US" sz="1500" dirty="0">
                <a:solidFill>
                  <a:srgbClr val="15213F"/>
                </a:solidFill>
                <a:latin typeface="Roboto" pitchFamily="34" charset="0"/>
                <a:ea typeface="Roboto" pitchFamily="34" charset="-122"/>
                <a:cs typeface="Roboto" pitchFamily="34" charset="-120"/>
              </a:rPr>
              <a:t>In uncertain environments, team resilience becomes as important as technical capability. Resilient teams maintain performance through disruption by adapting their processes, supporting each other, and preserving a sense of purpose despite changing circumstances. Agile leaders intentionally build this resilience through practices that strengthen connection, develop learning mindsets, and create meaning beyond immediate tasks or deliverables.</a:t>
            </a:r>
            <a:endParaRPr lang="en-US" sz="1500" dirty="0"/>
          </a:p>
        </p:txBody>
      </p:sp>
      <p:sp>
        <p:nvSpPr>
          <p:cNvPr id="4" name="Shape 2"/>
          <p:cNvSpPr/>
          <p:nvPr/>
        </p:nvSpPr>
        <p:spPr>
          <a:xfrm>
            <a:off x="7303770" y="2724388"/>
            <a:ext cx="22860" cy="4813221"/>
          </a:xfrm>
          <a:prstGeom prst="roundRect">
            <a:avLst>
              <a:gd name="adj" fmla="val 127944"/>
            </a:avLst>
          </a:prstGeom>
          <a:solidFill>
            <a:srgbClr val="CFD2D8"/>
          </a:solidFill>
          <a:ln/>
        </p:spPr>
        <p:txBody>
          <a:bodyPr/>
          <a:lstStyle/>
          <a:p>
            <a:endParaRPr lang="en-US"/>
          </a:p>
        </p:txBody>
      </p:sp>
      <p:sp>
        <p:nvSpPr>
          <p:cNvPr id="5" name="Shape 3"/>
          <p:cNvSpPr/>
          <p:nvPr/>
        </p:nvSpPr>
        <p:spPr>
          <a:xfrm>
            <a:off x="6533793" y="2932271"/>
            <a:ext cx="584954" cy="22860"/>
          </a:xfrm>
          <a:prstGeom prst="roundRect">
            <a:avLst>
              <a:gd name="adj" fmla="val 127944"/>
            </a:avLst>
          </a:prstGeom>
          <a:solidFill>
            <a:srgbClr val="CFD2D8"/>
          </a:solidFill>
          <a:ln/>
        </p:spPr>
        <p:txBody>
          <a:bodyPr/>
          <a:lstStyle/>
          <a:p>
            <a:endParaRPr lang="en-US"/>
          </a:p>
        </p:txBody>
      </p:sp>
      <p:sp>
        <p:nvSpPr>
          <p:cNvPr id="6" name="Shape 4"/>
          <p:cNvSpPr/>
          <p:nvPr/>
        </p:nvSpPr>
        <p:spPr>
          <a:xfrm>
            <a:off x="7095887" y="2724388"/>
            <a:ext cx="438626" cy="438626"/>
          </a:xfrm>
          <a:prstGeom prst="roundRect">
            <a:avLst>
              <a:gd name="adj" fmla="val 6668"/>
            </a:avLst>
          </a:prstGeom>
          <a:solidFill>
            <a:srgbClr val="E9ECF2"/>
          </a:solidFill>
          <a:ln/>
        </p:spPr>
        <p:txBody>
          <a:bodyPr/>
          <a:lstStyle/>
          <a:p>
            <a:endParaRPr lang="en-US"/>
          </a:p>
        </p:txBody>
      </p:sp>
      <p:pic>
        <p:nvPicPr>
          <p:cNvPr id="7" name="Image 0" descr="preencoded.png"/>
          <p:cNvPicPr>
            <a:picLocks noChangeAspect="1"/>
          </p:cNvPicPr>
          <p:nvPr/>
        </p:nvPicPr>
        <p:blipFill>
          <a:blip r:embed="rId3"/>
          <a:stretch>
            <a:fillRect/>
          </a:stretch>
        </p:blipFill>
        <p:spPr>
          <a:xfrm>
            <a:off x="7168991" y="2760940"/>
            <a:ext cx="292418" cy="365522"/>
          </a:xfrm>
          <a:prstGeom prst="rect">
            <a:avLst/>
          </a:prstGeom>
        </p:spPr>
      </p:pic>
      <p:sp>
        <p:nvSpPr>
          <p:cNvPr id="8" name="Text 5"/>
          <p:cNvSpPr/>
          <p:nvPr/>
        </p:nvSpPr>
        <p:spPr>
          <a:xfrm>
            <a:off x="3903107" y="2791301"/>
            <a:ext cx="2437209" cy="304562"/>
          </a:xfrm>
          <a:prstGeom prst="rect">
            <a:avLst/>
          </a:prstGeom>
          <a:noFill/>
          <a:ln/>
        </p:spPr>
        <p:txBody>
          <a:bodyPr wrap="none" lIns="0" tIns="0" rIns="0" bIns="0" rtlCol="0" anchor="t"/>
          <a:lstStyle/>
          <a:p>
            <a:pPr marL="0" indent="0" algn="r">
              <a:lnSpc>
                <a:spcPts val="2350"/>
              </a:lnSpc>
              <a:buNone/>
            </a:pPr>
            <a:r>
              <a:rPr lang="en-US" sz="1900" dirty="0">
                <a:solidFill>
                  <a:srgbClr val="15213F"/>
                </a:solidFill>
                <a:latin typeface="Roboto Slab" pitchFamily="34" charset="0"/>
                <a:ea typeface="Roboto Slab" pitchFamily="34" charset="-122"/>
                <a:cs typeface="Roboto Slab" pitchFamily="34" charset="-120"/>
              </a:rPr>
              <a:t>Individual Practices</a:t>
            </a:r>
            <a:endParaRPr lang="en-US" sz="1900" dirty="0"/>
          </a:p>
        </p:txBody>
      </p:sp>
      <p:sp>
        <p:nvSpPr>
          <p:cNvPr id="9" name="Text 6"/>
          <p:cNvSpPr/>
          <p:nvPr/>
        </p:nvSpPr>
        <p:spPr>
          <a:xfrm>
            <a:off x="682347" y="3212783"/>
            <a:ext cx="5657969" cy="623887"/>
          </a:xfrm>
          <a:prstGeom prst="rect">
            <a:avLst/>
          </a:prstGeom>
          <a:noFill/>
          <a:ln/>
        </p:spPr>
        <p:txBody>
          <a:bodyPr wrap="square" lIns="0" tIns="0" rIns="0" bIns="0" rtlCol="0" anchor="t"/>
          <a:lstStyle/>
          <a:p>
            <a:pPr marL="0" indent="0" algn="r">
              <a:lnSpc>
                <a:spcPts val="2450"/>
              </a:lnSpc>
              <a:buNone/>
            </a:pPr>
            <a:r>
              <a:rPr lang="en-US" sz="1500" dirty="0">
                <a:solidFill>
                  <a:srgbClr val="15213F"/>
                </a:solidFill>
                <a:latin typeface="Roboto" pitchFamily="34" charset="0"/>
                <a:ea typeface="Roboto" pitchFamily="34" charset="-122"/>
                <a:cs typeface="Roboto" pitchFamily="34" charset="-120"/>
              </a:rPr>
              <a:t>Foster personal reflection habits, learning goals, and sustainable work patterns that prevent burnout during intense periods</a:t>
            </a:r>
            <a:endParaRPr lang="en-US" sz="1500" dirty="0"/>
          </a:p>
        </p:txBody>
      </p:sp>
      <p:sp>
        <p:nvSpPr>
          <p:cNvPr id="10" name="Shape 7"/>
          <p:cNvSpPr/>
          <p:nvPr/>
        </p:nvSpPr>
        <p:spPr>
          <a:xfrm>
            <a:off x="7511653" y="4102060"/>
            <a:ext cx="584954" cy="22860"/>
          </a:xfrm>
          <a:prstGeom prst="roundRect">
            <a:avLst>
              <a:gd name="adj" fmla="val 127944"/>
            </a:avLst>
          </a:prstGeom>
          <a:solidFill>
            <a:srgbClr val="CFD2D8"/>
          </a:solidFill>
          <a:ln/>
        </p:spPr>
        <p:txBody>
          <a:bodyPr/>
          <a:lstStyle/>
          <a:p>
            <a:endParaRPr lang="en-US"/>
          </a:p>
        </p:txBody>
      </p:sp>
      <p:sp>
        <p:nvSpPr>
          <p:cNvPr id="11" name="Shape 8"/>
          <p:cNvSpPr/>
          <p:nvPr/>
        </p:nvSpPr>
        <p:spPr>
          <a:xfrm>
            <a:off x="7095887" y="3894177"/>
            <a:ext cx="438626" cy="438626"/>
          </a:xfrm>
          <a:prstGeom prst="roundRect">
            <a:avLst>
              <a:gd name="adj" fmla="val 6668"/>
            </a:avLst>
          </a:prstGeom>
          <a:solidFill>
            <a:srgbClr val="E9ECF2"/>
          </a:solidFill>
          <a:ln/>
        </p:spPr>
        <p:txBody>
          <a:bodyPr/>
          <a:lstStyle/>
          <a:p>
            <a:endParaRPr lang="en-US"/>
          </a:p>
        </p:txBody>
      </p:sp>
      <p:pic>
        <p:nvPicPr>
          <p:cNvPr id="12" name="Image 1" descr="preencoded.png"/>
          <p:cNvPicPr>
            <a:picLocks noChangeAspect="1"/>
          </p:cNvPicPr>
          <p:nvPr/>
        </p:nvPicPr>
        <p:blipFill>
          <a:blip r:embed="rId4"/>
          <a:stretch>
            <a:fillRect/>
          </a:stretch>
        </p:blipFill>
        <p:spPr>
          <a:xfrm>
            <a:off x="7168991" y="3930729"/>
            <a:ext cx="292418" cy="365522"/>
          </a:xfrm>
          <a:prstGeom prst="rect">
            <a:avLst/>
          </a:prstGeom>
        </p:spPr>
      </p:pic>
      <p:sp>
        <p:nvSpPr>
          <p:cNvPr id="13" name="Text 9"/>
          <p:cNvSpPr/>
          <p:nvPr/>
        </p:nvSpPr>
        <p:spPr>
          <a:xfrm>
            <a:off x="8290084" y="3961090"/>
            <a:ext cx="2437209" cy="304562"/>
          </a:xfrm>
          <a:prstGeom prst="rect">
            <a:avLst/>
          </a:prstGeom>
          <a:noFill/>
          <a:ln/>
        </p:spPr>
        <p:txBody>
          <a:bodyPr wrap="none" lIns="0" tIns="0" rIns="0" bIns="0" rtlCol="0" anchor="t"/>
          <a:lstStyle/>
          <a:p>
            <a:pPr marL="0" indent="0" algn="l">
              <a:lnSpc>
                <a:spcPts val="2350"/>
              </a:lnSpc>
              <a:buNone/>
            </a:pPr>
            <a:r>
              <a:rPr lang="en-US" sz="1900" dirty="0">
                <a:solidFill>
                  <a:srgbClr val="15213F"/>
                </a:solidFill>
                <a:latin typeface="Roboto Slab" pitchFamily="34" charset="0"/>
                <a:ea typeface="Roboto Slab" pitchFamily="34" charset="-122"/>
                <a:cs typeface="Roboto Slab" pitchFamily="34" charset="-120"/>
              </a:rPr>
              <a:t>Team Rituals</a:t>
            </a:r>
            <a:endParaRPr lang="en-US" sz="1900" dirty="0"/>
          </a:p>
        </p:txBody>
      </p:sp>
      <p:sp>
        <p:nvSpPr>
          <p:cNvPr id="14" name="Text 10"/>
          <p:cNvSpPr/>
          <p:nvPr/>
        </p:nvSpPr>
        <p:spPr>
          <a:xfrm>
            <a:off x="8290084" y="4382572"/>
            <a:ext cx="5657969" cy="935831"/>
          </a:xfrm>
          <a:prstGeom prst="rect">
            <a:avLst/>
          </a:prstGeom>
          <a:noFill/>
          <a:ln/>
        </p:spPr>
        <p:txBody>
          <a:bodyPr wrap="square" lIns="0" tIns="0" rIns="0" bIns="0" rtlCol="0" anchor="t"/>
          <a:lstStyle/>
          <a:p>
            <a:pPr marL="0" indent="0" algn="l">
              <a:lnSpc>
                <a:spcPts val="2450"/>
              </a:lnSpc>
              <a:buNone/>
            </a:pPr>
            <a:r>
              <a:rPr lang="en-US" sz="1500" dirty="0">
                <a:solidFill>
                  <a:srgbClr val="15213F"/>
                </a:solidFill>
                <a:latin typeface="Roboto" pitchFamily="34" charset="0"/>
                <a:ea typeface="Roboto" pitchFamily="34" charset="-122"/>
                <a:cs typeface="Roboto" pitchFamily="34" charset="-120"/>
              </a:rPr>
              <a:t>Establish regular retrospectives, celebration events, and peer recognition practices that strengthen social bonds and shared identity</a:t>
            </a:r>
            <a:endParaRPr lang="en-US" sz="1500" dirty="0"/>
          </a:p>
        </p:txBody>
      </p:sp>
      <p:sp>
        <p:nvSpPr>
          <p:cNvPr id="15" name="Shape 11"/>
          <p:cNvSpPr/>
          <p:nvPr/>
        </p:nvSpPr>
        <p:spPr>
          <a:xfrm>
            <a:off x="6533793" y="5110401"/>
            <a:ext cx="584954" cy="22860"/>
          </a:xfrm>
          <a:prstGeom prst="roundRect">
            <a:avLst>
              <a:gd name="adj" fmla="val 127944"/>
            </a:avLst>
          </a:prstGeom>
          <a:solidFill>
            <a:srgbClr val="CFD2D8"/>
          </a:solidFill>
          <a:ln/>
        </p:spPr>
        <p:txBody>
          <a:bodyPr/>
          <a:lstStyle/>
          <a:p>
            <a:endParaRPr lang="en-US"/>
          </a:p>
        </p:txBody>
      </p:sp>
      <p:sp>
        <p:nvSpPr>
          <p:cNvPr id="16" name="Shape 12"/>
          <p:cNvSpPr/>
          <p:nvPr/>
        </p:nvSpPr>
        <p:spPr>
          <a:xfrm>
            <a:off x="7095887" y="4902518"/>
            <a:ext cx="438626" cy="438626"/>
          </a:xfrm>
          <a:prstGeom prst="roundRect">
            <a:avLst>
              <a:gd name="adj" fmla="val 6668"/>
            </a:avLst>
          </a:prstGeom>
          <a:solidFill>
            <a:srgbClr val="E9ECF2"/>
          </a:solidFill>
          <a:ln/>
        </p:spPr>
        <p:txBody>
          <a:bodyPr/>
          <a:lstStyle/>
          <a:p>
            <a:endParaRPr lang="en-US"/>
          </a:p>
        </p:txBody>
      </p:sp>
      <p:pic>
        <p:nvPicPr>
          <p:cNvPr id="17" name="Image 2" descr="preencoded.png"/>
          <p:cNvPicPr>
            <a:picLocks noChangeAspect="1"/>
          </p:cNvPicPr>
          <p:nvPr/>
        </p:nvPicPr>
        <p:blipFill>
          <a:blip r:embed="rId5"/>
          <a:stretch>
            <a:fillRect/>
          </a:stretch>
        </p:blipFill>
        <p:spPr>
          <a:xfrm>
            <a:off x="7168991" y="4939070"/>
            <a:ext cx="292418" cy="365522"/>
          </a:xfrm>
          <a:prstGeom prst="rect">
            <a:avLst/>
          </a:prstGeom>
        </p:spPr>
      </p:pic>
      <p:sp>
        <p:nvSpPr>
          <p:cNvPr id="18" name="Text 13"/>
          <p:cNvSpPr/>
          <p:nvPr/>
        </p:nvSpPr>
        <p:spPr>
          <a:xfrm>
            <a:off x="3611047" y="4969431"/>
            <a:ext cx="2729270" cy="304562"/>
          </a:xfrm>
          <a:prstGeom prst="rect">
            <a:avLst/>
          </a:prstGeom>
          <a:noFill/>
          <a:ln/>
        </p:spPr>
        <p:txBody>
          <a:bodyPr wrap="none" lIns="0" tIns="0" rIns="0" bIns="0" rtlCol="0" anchor="t"/>
          <a:lstStyle/>
          <a:p>
            <a:pPr marL="0" indent="0" algn="r">
              <a:lnSpc>
                <a:spcPts val="2350"/>
              </a:lnSpc>
              <a:buNone/>
            </a:pPr>
            <a:r>
              <a:rPr lang="en-US" sz="1900" dirty="0">
                <a:solidFill>
                  <a:srgbClr val="15213F"/>
                </a:solidFill>
                <a:latin typeface="Roboto Slab" pitchFamily="34" charset="0"/>
                <a:ea typeface="Roboto Slab" pitchFamily="34" charset="-122"/>
                <a:cs typeface="Roboto Slab" pitchFamily="34" charset="-120"/>
              </a:rPr>
              <a:t>Organizational Systems</a:t>
            </a:r>
            <a:endParaRPr lang="en-US" sz="1900" dirty="0"/>
          </a:p>
        </p:txBody>
      </p:sp>
      <p:sp>
        <p:nvSpPr>
          <p:cNvPr id="19" name="Text 14"/>
          <p:cNvSpPr/>
          <p:nvPr/>
        </p:nvSpPr>
        <p:spPr>
          <a:xfrm>
            <a:off x="682347" y="5390912"/>
            <a:ext cx="5657969" cy="935831"/>
          </a:xfrm>
          <a:prstGeom prst="rect">
            <a:avLst/>
          </a:prstGeom>
          <a:noFill/>
          <a:ln/>
        </p:spPr>
        <p:txBody>
          <a:bodyPr wrap="square" lIns="0" tIns="0" rIns="0" bIns="0" rtlCol="0" anchor="t"/>
          <a:lstStyle/>
          <a:p>
            <a:pPr marL="0" indent="0" algn="r">
              <a:lnSpc>
                <a:spcPts val="2450"/>
              </a:lnSpc>
              <a:buNone/>
            </a:pPr>
            <a:r>
              <a:rPr lang="en-US" sz="1500" dirty="0">
                <a:solidFill>
                  <a:srgbClr val="15213F"/>
                </a:solidFill>
                <a:latin typeface="Roboto" pitchFamily="34" charset="0"/>
                <a:ea typeface="Roboto" pitchFamily="34" charset="-122"/>
                <a:cs typeface="Roboto" pitchFamily="34" charset="-120"/>
              </a:rPr>
              <a:t>Implement transparent communication channels, accessible leadership, and fair resource allocation that maintain trust during uncertainty</a:t>
            </a:r>
            <a:endParaRPr lang="en-US" sz="1500" dirty="0"/>
          </a:p>
        </p:txBody>
      </p:sp>
      <p:sp>
        <p:nvSpPr>
          <p:cNvPr id="20" name="Shape 15"/>
          <p:cNvSpPr/>
          <p:nvPr/>
        </p:nvSpPr>
        <p:spPr>
          <a:xfrm>
            <a:off x="7511653" y="6118741"/>
            <a:ext cx="584954" cy="22860"/>
          </a:xfrm>
          <a:prstGeom prst="roundRect">
            <a:avLst>
              <a:gd name="adj" fmla="val 127944"/>
            </a:avLst>
          </a:prstGeom>
          <a:solidFill>
            <a:srgbClr val="CFD2D8"/>
          </a:solidFill>
          <a:ln/>
        </p:spPr>
        <p:txBody>
          <a:bodyPr/>
          <a:lstStyle/>
          <a:p>
            <a:endParaRPr lang="en-US"/>
          </a:p>
        </p:txBody>
      </p:sp>
      <p:sp>
        <p:nvSpPr>
          <p:cNvPr id="21" name="Shape 16"/>
          <p:cNvSpPr/>
          <p:nvPr/>
        </p:nvSpPr>
        <p:spPr>
          <a:xfrm>
            <a:off x="7095887" y="5910858"/>
            <a:ext cx="438626" cy="438626"/>
          </a:xfrm>
          <a:prstGeom prst="roundRect">
            <a:avLst>
              <a:gd name="adj" fmla="val 6668"/>
            </a:avLst>
          </a:prstGeom>
          <a:solidFill>
            <a:srgbClr val="E9ECF2"/>
          </a:solidFill>
          <a:ln/>
        </p:spPr>
        <p:txBody>
          <a:bodyPr/>
          <a:lstStyle/>
          <a:p>
            <a:endParaRPr lang="en-US"/>
          </a:p>
        </p:txBody>
      </p:sp>
      <p:pic>
        <p:nvPicPr>
          <p:cNvPr id="22" name="Image 3" descr="preencoded.png"/>
          <p:cNvPicPr>
            <a:picLocks noChangeAspect="1"/>
          </p:cNvPicPr>
          <p:nvPr/>
        </p:nvPicPr>
        <p:blipFill>
          <a:blip r:embed="rId6"/>
          <a:stretch>
            <a:fillRect/>
          </a:stretch>
        </p:blipFill>
        <p:spPr>
          <a:xfrm>
            <a:off x="7168991" y="5947410"/>
            <a:ext cx="292418" cy="365522"/>
          </a:xfrm>
          <a:prstGeom prst="rect">
            <a:avLst/>
          </a:prstGeom>
        </p:spPr>
      </p:pic>
      <p:sp>
        <p:nvSpPr>
          <p:cNvPr id="23" name="Text 17"/>
          <p:cNvSpPr/>
          <p:nvPr/>
        </p:nvSpPr>
        <p:spPr>
          <a:xfrm>
            <a:off x="8290084" y="5977771"/>
            <a:ext cx="2747605" cy="304562"/>
          </a:xfrm>
          <a:prstGeom prst="rect">
            <a:avLst/>
          </a:prstGeom>
          <a:noFill/>
          <a:ln/>
        </p:spPr>
        <p:txBody>
          <a:bodyPr wrap="none" lIns="0" tIns="0" rIns="0" bIns="0" rtlCol="0" anchor="t"/>
          <a:lstStyle/>
          <a:p>
            <a:pPr marL="0" indent="0" algn="l">
              <a:lnSpc>
                <a:spcPts val="2350"/>
              </a:lnSpc>
              <a:buNone/>
            </a:pPr>
            <a:r>
              <a:rPr lang="en-US" sz="1900" dirty="0">
                <a:solidFill>
                  <a:srgbClr val="15213F"/>
                </a:solidFill>
                <a:latin typeface="Roboto Slab" pitchFamily="34" charset="0"/>
                <a:ea typeface="Roboto Slab" pitchFamily="34" charset="-122"/>
                <a:cs typeface="Roboto Slab" pitchFamily="34" charset="-120"/>
              </a:rPr>
              <a:t>Community Connection</a:t>
            </a:r>
            <a:endParaRPr lang="en-US" sz="1900" dirty="0"/>
          </a:p>
        </p:txBody>
      </p:sp>
      <p:sp>
        <p:nvSpPr>
          <p:cNvPr id="24" name="Text 18"/>
          <p:cNvSpPr/>
          <p:nvPr/>
        </p:nvSpPr>
        <p:spPr>
          <a:xfrm>
            <a:off x="8290084" y="6399252"/>
            <a:ext cx="5657969" cy="935831"/>
          </a:xfrm>
          <a:prstGeom prst="rect">
            <a:avLst/>
          </a:prstGeom>
          <a:noFill/>
          <a:ln/>
        </p:spPr>
        <p:txBody>
          <a:bodyPr wrap="square" lIns="0" tIns="0" rIns="0" bIns="0" rtlCol="0" anchor="t"/>
          <a:lstStyle/>
          <a:p>
            <a:pPr marL="0" indent="0" algn="l">
              <a:lnSpc>
                <a:spcPts val="2450"/>
              </a:lnSpc>
              <a:buNone/>
            </a:pPr>
            <a:r>
              <a:rPr lang="en-US" sz="1500" dirty="0">
                <a:solidFill>
                  <a:srgbClr val="15213F"/>
                </a:solidFill>
                <a:latin typeface="Roboto" pitchFamily="34" charset="0"/>
                <a:ea typeface="Roboto" pitchFamily="34" charset="-122"/>
                <a:cs typeface="Roboto" pitchFamily="34" charset="-120"/>
              </a:rPr>
              <a:t>Create opportunities for teams to contribute to wider purposes and connect their work to meaningful impacts beyond immediate project goals</a:t>
            </a:r>
            <a:endParaRPr lang="en-US" sz="1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884396"/>
            <a:ext cx="10733246" cy="566976"/>
          </a:xfrm>
          <a:prstGeom prst="rect">
            <a:avLst/>
          </a:prstGeom>
          <a:noFill/>
          <a:ln/>
        </p:spPr>
        <p:txBody>
          <a:bodyPr wrap="none" lIns="0" tIns="0" rIns="0" bIns="0" rtlCol="0" anchor="t"/>
          <a:lstStyle/>
          <a:p>
            <a:pPr marL="0" indent="0" algn="l">
              <a:lnSpc>
                <a:spcPts val="4450"/>
              </a:lnSpc>
              <a:buNone/>
            </a:pPr>
            <a:r>
              <a:rPr lang="en-US" sz="3550" dirty="0">
                <a:solidFill>
                  <a:srgbClr val="3257B8"/>
                </a:solidFill>
                <a:latin typeface="Roboto Slab" pitchFamily="34" charset="0"/>
                <a:ea typeface="Roboto Slab" pitchFamily="34" charset="-122"/>
                <a:cs typeface="Roboto Slab" pitchFamily="34" charset="-120"/>
              </a:rPr>
              <a:t>The Role of Retrospectives in Adaptive Leadership</a:t>
            </a:r>
            <a:endParaRPr lang="en-US" sz="3550" dirty="0"/>
          </a:p>
        </p:txBody>
      </p:sp>
      <p:sp>
        <p:nvSpPr>
          <p:cNvPr id="3" name="Text 1"/>
          <p:cNvSpPr/>
          <p:nvPr/>
        </p:nvSpPr>
        <p:spPr>
          <a:xfrm>
            <a:off x="793790" y="1905000"/>
            <a:ext cx="13042821" cy="1451610"/>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Retrospectives are perhaps the most underutilized tool in the Agile leader's toolkit during chaotic times. Beyond process improvement, they serve as critical psychological safety valves where teams can surface stressors, celebrate resilience, and co-create adaptive practices. When facilitated effectively, these sessions transform from routine meetings into powerful catalysts for team cohesion and innovative problem-solving—precisely the capabilities needed to navigate uncertainty.</a:t>
            </a:r>
            <a:endParaRPr lang="en-US" sz="1750" dirty="0"/>
          </a:p>
        </p:txBody>
      </p:sp>
      <p:pic>
        <p:nvPicPr>
          <p:cNvPr id="4" name="Image 0" descr="preencoded.png"/>
          <p:cNvPicPr>
            <a:picLocks noChangeAspect="1"/>
          </p:cNvPicPr>
          <p:nvPr/>
        </p:nvPicPr>
        <p:blipFill>
          <a:blip r:embed="rId3"/>
          <a:stretch>
            <a:fillRect/>
          </a:stretch>
        </p:blipFill>
        <p:spPr>
          <a:xfrm>
            <a:off x="801410" y="3757732"/>
            <a:ext cx="2460308" cy="2460308"/>
          </a:xfrm>
          <a:prstGeom prst="rect">
            <a:avLst/>
          </a:prstGeom>
        </p:spPr>
      </p:pic>
      <p:pic>
        <p:nvPicPr>
          <p:cNvPr id="5" name="Image 1" descr="preencoded.png"/>
          <p:cNvPicPr>
            <a:picLocks noChangeAspect="1"/>
          </p:cNvPicPr>
          <p:nvPr/>
        </p:nvPicPr>
        <p:blipFill>
          <a:blip r:embed="rId4"/>
          <a:stretch>
            <a:fillRect/>
          </a:stretch>
        </p:blipFill>
        <p:spPr>
          <a:xfrm>
            <a:off x="3443168" y="3757732"/>
            <a:ext cx="2460308" cy="2460308"/>
          </a:xfrm>
          <a:prstGeom prst="rect">
            <a:avLst/>
          </a:prstGeom>
        </p:spPr>
      </p:pic>
      <p:pic>
        <p:nvPicPr>
          <p:cNvPr id="6" name="Image 2" descr="preencoded.png"/>
          <p:cNvPicPr>
            <a:picLocks noChangeAspect="1"/>
          </p:cNvPicPr>
          <p:nvPr/>
        </p:nvPicPr>
        <p:blipFill>
          <a:blip r:embed="rId5"/>
          <a:stretch>
            <a:fillRect/>
          </a:stretch>
        </p:blipFill>
        <p:spPr>
          <a:xfrm>
            <a:off x="6084927" y="3757732"/>
            <a:ext cx="2460427" cy="2460427"/>
          </a:xfrm>
          <a:prstGeom prst="rect">
            <a:avLst/>
          </a:prstGeom>
        </p:spPr>
      </p:pic>
      <p:pic>
        <p:nvPicPr>
          <p:cNvPr id="7" name="Image 3" descr="preencoded.png"/>
          <p:cNvPicPr>
            <a:picLocks noChangeAspect="1"/>
          </p:cNvPicPr>
          <p:nvPr/>
        </p:nvPicPr>
        <p:blipFill>
          <a:blip r:embed="rId6"/>
          <a:stretch>
            <a:fillRect/>
          </a:stretch>
        </p:blipFill>
        <p:spPr>
          <a:xfrm>
            <a:off x="8726805" y="3757732"/>
            <a:ext cx="2460308" cy="2460308"/>
          </a:xfrm>
          <a:prstGeom prst="rect">
            <a:avLst/>
          </a:prstGeom>
        </p:spPr>
      </p:pic>
      <p:pic>
        <p:nvPicPr>
          <p:cNvPr id="8" name="Image 4" descr="preencoded.png"/>
          <p:cNvPicPr>
            <a:picLocks noChangeAspect="1"/>
          </p:cNvPicPr>
          <p:nvPr/>
        </p:nvPicPr>
        <p:blipFill>
          <a:blip r:embed="rId7"/>
          <a:stretch>
            <a:fillRect/>
          </a:stretch>
        </p:blipFill>
        <p:spPr>
          <a:xfrm>
            <a:off x="11368564" y="3757732"/>
            <a:ext cx="2460427" cy="2460427"/>
          </a:xfrm>
          <a:prstGeom prst="rect">
            <a:avLst/>
          </a:prstGeom>
        </p:spPr>
      </p:pic>
      <p:sp>
        <p:nvSpPr>
          <p:cNvPr id="9" name="Text 2"/>
          <p:cNvSpPr/>
          <p:nvPr/>
        </p:nvSpPr>
        <p:spPr>
          <a:xfrm>
            <a:off x="793790" y="6619280"/>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Effective retrospectives should balance emotional processing with actionable improvements. They create space for both celebration and constructive critique, always ending with clear commitments to specific changes.</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73787" y="607933"/>
            <a:ext cx="9427012" cy="552688"/>
          </a:xfrm>
          <a:prstGeom prst="rect">
            <a:avLst/>
          </a:prstGeom>
          <a:noFill/>
          <a:ln/>
        </p:spPr>
        <p:txBody>
          <a:bodyPr wrap="none" lIns="0" tIns="0" rIns="0" bIns="0" rtlCol="0" anchor="t"/>
          <a:lstStyle/>
          <a:p>
            <a:pPr marL="0" indent="0" algn="l">
              <a:lnSpc>
                <a:spcPts val="4350"/>
              </a:lnSpc>
              <a:buNone/>
            </a:pPr>
            <a:r>
              <a:rPr lang="en-US" sz="3450" dirty="0">
                <a:solidFill>
                  <a:srgbClr val="3257B8"/>
                </a:solidFill>
                <a:latin typeface="Roboto Slab" pitchFamily="34" charset="0"/>
                <a:ea typeface="Roboto Slab" pitchFamily="34" charset="-122"/>
                <a:cs typeface="Roboto Slab" pitchFamily="34" charset="-120"/>
              </a:rPr>
              <a:t>Technology Tools for Navigating Uncertainty</a:t>
            </a:r>
            <a:endParaRPr lang="en-US" sz="3450" dirty="0"/>
          </a:p>
        </p:txBody>
      </p:sp>
      <p:sp>
        <p:nvSpPr>
          <p:cNvPr id="3" name="Text 1"/>
          <p:cNvSpPr/>
          <p:nvPr/>
        </p:nvSpPr>
        <p:spPr>
          <a:xfrm>
            <a:off x="773787" y="1602700"/>
            <a:ext cx="13082826" cy="1414939"/>
          </a:xfrm>
          <a:prstGeom prst="rect">
            <a:avLst/>
          </a:prstGeom>
          <a:noFill/>
          <a:ln/>
        </p:spPr>
        <p:txBody>
          <a:bodyPr wrap="square" lIns="0" tIns="0" rIns="0" bIns="0" rtlCol="0" anchor="t"/>
          <a:lstStyle/>
          <a:p>
            <a:pPr marL="0" indent="0" algn="l">
              <a:lnSpc>
                <a:spcPts val="2750"/>
              </a:lnSpc>
              <a:buNone/>
            </a:pPr>
            <a:r>
              <a:rPr lang="en-US" sz="1700" dirty="0">
                <a:solidFill>
                  <a:srgbClr val="15213F"/>
                </a:solidFill>
                <a:latin typeface="Roboto" pitchFamily="34" charset="0"/>
                <a:ea typeface="Roboto" pitchFamily="34" charset="-122"/>
                <a:cs typeface="Roboto" pitchFamily="34" charset="-120"/>
              </a:rPr>
              <a:t>The right digital tools can significantly enhance a team's ability to maintain alignment and productivity amid change. However, tool selection should be driven by team needs rather than trends, with an emphasis on reducing cognitive load rather than adding complexity.  The most effective technology ecosystems for uncertain environments combine robust information sharing with lightweight process support, creating visibility without constraining adaptation.</a:t>
            </a:r>
            <a:endParaRPr lang="en-US" sz="1700" dirty="0"/>
          </a:p>
        </p:txBody>
      </p:sp>
      <p:pic>
        <p:nvPicPr>
          <p:cNvPr id="4" name="Image 0" descr="preencoded.png"/>
          <p:cNvPicPr>
            <a:picLocks noChangeAspect="1"/>
          </p:cNvPicPr>
          <p:nvPr/>
        </p:nvPicPr>
        <p:blipFill>
          <a:blip r:embed="rId3"/>
          <a:stretch>
            <a:fillRect/>
          </a:stretch>
        </p:blipFill>
        <p:spPr>
          <a:xfrm>
            <a:off x="773787" y="3266361"/>
            <a:ext cx="12712898" cy="2382798"/>
          </a:xfrm>
          <a:prstGeom prst="rect">
            <a:avLst/>
          </a:prstGeom>
        </p:spPr>
      </p:pic>
      <p:sp>
        <p:nvSpPr>
          <p:cNvPr id="5" name="Shape 2"/>
          <p:cNvSpPr/>
          <p:nvPr/>
        </p:nvSpPr>
        <p:spPr>
          <a:xfrm>
            <a:off x="5378291" y="5649158"/>
            <a:ext cx="220980" cy="220980"/>
          </a:xfrm>
          <a:prstGeom prst="roundRect">
            <a:avLst>
              <a:gd name="adj" fmla="val 8276"/>
            </a:avLst>
          </a:prstGeom>
          <a:solidFill>
            <a:srgbClr val="101C3C"/>
          </a:solidFill>
          <a:ln/>
        </p:spPr>
        <p:txBody>
          <a:bodyPr/>
          <a:lstStyle/>
          <a:p>
            <a:endParaRPr lang="en-US"/>
          </a:p>
        </p:txBody>
      </p:sp>
      <p:sp>
        <p:nvSpPr>
          <p:cNvPr id="6" name="Text 3"/>
          <p:cNvSpPr/>
          <p:nvPr/>
        </p:nvSpPr>
        <p:spPr>
          <a:xfrm>
            <a:off x="5660231" y="5649158"/>
            <a:ext cx="1393746" cy="220980"/>
          </a:xfrm>
          <a:prstGeom prst="rect">
            <a:avLst/>
          </a:prstGeom>
          <a:noFill/>
          <a:ln/>
        </p:spPr>
        <p:txBody>
          <a:bodyPr wrap="none" lIns="0" tIns="0" rIns="0" bIns="0" rtlCol="0" anchor="t"/>
          <a:lstStyle/>
          <a:p>
            <a:pPr marL="0" indent="0" algn="l">
              <a:lnSpc>
                <a:spcPts val="1700"/>
              </a:lnSpc>
              <a:buNone/>
            </a:pPr>
            <a:r>
              <a:rPr lang="en-US" sz="1700" dirty="0">
                <a:solidFill>
                  <a:srgbClr val="15213F"/>
                </a:solidFill>
                <a:latin typeface="Roboto" pitchFamily="34" charset="0"/>
                <a:ea typeface="Roboto" pitchFamily="34" charset="-122"/>
                <a:cs typeface="Roboto" pitchFamily="34" charset="-120"/>
              </a:rPr>
              <a:t>Adoption Rate</a:t>
            </a:r>
            <a:endParaRPr lang="en-US" sz="1700" dirty="0"/>
          </a:p>
        </p:txBody>
      </p:sp>
      <p:sp>
        <p:nvSpPr>
          <p:cNvPr id="7" name="Shape 4"/>
          <p:cNvSpPr/>
          <p:nvPr/>
        </p:nvSpPr>
        <p:spPr>
          <a:xfrm>
            <a:off x="7206377" y="5649158"/>
            <a:ext cx="220980" cy="220980"/>
          </a:xfrm>
          <a:prstGeom prst="roundRect">
            <a:avLst>
              <a:gd name="adj" fmla="val 8276"/>
            </a:avLst>
          </a:prstGeom>
          <a:solidFill>
            <a:srgbClr val="2C4CA0"/>
          </a:solidFill>
          <a:ln/>
        </p:spPr>
        <p:txBody>
          <a:bodyPr/>
          <a:lstStyle/>
          <a:p>
            <a:endParaRPr lang="en-US"/>
          </a:p>
        </p:txBody>
      </p:sp>
      <p:sp>
        <p:nvSpPr>
          <p:cNvPr id="8" name="Text 5"/>
          <p:cNvSpPr/>
          <p:nvPr/>
        </p:nvSpPr>
        <p:spPr>
          <a:xfrm>
            <a:off x="7488317" y="5649158"/>
            <a:ext cx="1501378" cy="220980"/>
          </a:xfrm>
          <a:prstGeom prst="rect">
            <a:avLst/>
          </a:prstGeom>
          <a:noFill/>
          <a:ln/>
        </p:spPr>
        <p:txBody>
          <a:bodyPr wrap="none" lIns="0" tIns="0" rIns="0" bIns="0" rtlCol="0" anchor="t"/>
          <a:lstStyle/>
          <a:p>
            <a:pPr marL="0" indent="0" algn="l">
              <a:lnSpc>
                <a:spcPts val="1700"/>
              </a:lnSpc>
              <a:buNone/>
            </a:pPr>
            <a:r>
              <a:rPr lang="en-US" sz="1700" dirty="0">
                <a:solidFill>
                  <a:srgbClr val="15213F"/>
                </a:solidFill>
                <a:latin typeface="Roboto" pitchFamily="34" charset="0"/>
                <a:ea typeface="Roboto" pitchFamily="34" charset="-122"/>
                <a:cs typeface="Roboto" pitchFamily="34" charset="-120"/>
              </a:rPr>
              <a:t>Reported Value</a:t>
            </a:r>
            <a:endParaRPr lang="en-US" sz="1700" dirty="0"/>
          </a:p>
        </p:txBody>
      </p:sp>
      <p:sp>
        <p:nvSpPr>
          <p:cNvPr id="9" name="Text 6"/>
          <p:cNvSpPr/>
          <p:nvPr/>
        </p:nvSpPr>
        <p:spPr>
          <a:xfrm>
            <a:off x="773787" y="6561177"/>
            <a:ext cx="13082826" cy="1061204"/>
          </a:xfrm>
          <a:prstGeom prst="rect">
            <a:avLst/>
          </a:prstGeom>
          <a:noFill/>
          <a:ln/>
        </p:spPr>
        <p:txBody>
          <a:bodyPr wrap="square" lIns="0" tIns="0" rIns="0" bIns="0" rtlCol="0" anchor="t"/>
          <a:lstStyle/>
          <a:p>
            <a:pPr marL="0" indent="0" algn="l">
              <a:lnSpc>
                <a:spcPts val="2750"/>
              </a:lnSpc>
              <a:buNone/>
            </a:pPr>
            <a:r>
              <a:rPr lang="en-US" sz="1700" dirty="0">
                <a:solidFill>
                  <a:srgbClr val="15213F"/>
                </a:solidFill>
                <a:latin typeface="Roboto" pitchFamily="34" charset="0"/>
                <a:ea typeface="Roboto" pitchFamily="34" charset="-122"/>
                <a:cs typeface="Roboto" pitchFamily="34" charset="-120"/>
              </a:rPr>
              <a:t>The data shows that visual management tools provide the highest reported value for managing uncertainty, followed closely by real-time collaboration platforms. Teams that successfully navigate chaos prioritize visibility and communication over complex forecasting or detailed documentation systems.</a:t>
            </a:r>
            <a:endParaRPr lang="en-US" sz="1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93790" y="1067038"/>
            <a:ext cx="10996732" cy="566976"/>
          </a:xfrm>
          <a:prstGeom prst="rect">
            <a:avLst/>
          </a:prstGeom>
          <a:noFill/>
          <a:ln/>
        </p:spPr>
        <p:txBody>
          <a:bodyPr wrap="none" lIns="0" tIns="0" rIns="0" bIns="0" rtlCol="0" anchor="t"/>
          <a:lstStyle/>
          <a:p>
            <a:pPr marL="0" indent="0" algn="l">
              <a:lnSpc>
                <a:spcPts val="4450"/>
              </a:lnSpc>
              <a:buNone/>
            </a:pPr>
            <a:r>
              <a:rPr lang="en-US" sz="3550" dirty="0">
                <a:solidFill>
                  <a:srgbClr val="3257B8"/>
                </a:solidFill>
                <a:latin typeface="Roboto Slab" pitchFamily="34" charset="0"/>
                <a:ea typeface="Roboto Slab" pitchFamily="34" charset="-122"/>
                <a:cs typeface="Roboto Slab" pitchFamily="34" charset="-120"/>
              </a:rPr>
              <a:t>Leading Through the Unknown: Your Path Forward</a:t>
            </a:r>
            <a:endParaRPr lang="en-US" sz="3550" dirty="0"/>
          </a:p>
        </p:txBody>
      </p:sp>
      <p:sp>
        <p:nvSpPr>
          <p:cNvPr id="3" name="Text 1"/>
          <p:cNvSpPr/>
          <p:nvPr/>
        </p:nvSpPr>
        <p:spPr>
          <a:xfrm>
            <a:off x="793790" y="2087642"/>
            <a:ext cx="13042821" cy="1451610"/>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Uncertainty is no longer the exception—it's the new normal. As Agile leaders, our role is not to eliminate chaos but to guide our teams through it with purpose, clarity, and compassion. The practices explored in this presentation provide a foundation for that journey.  When we respond to uncertainty with clarity, adaptability, and empathy, we transform potential chaos into a catalyst for innovation and growth. This is the essence of Agile leadership in volatile times.</a:t>
            </a:r>
            <a:endParaRPr lang="en-US" sz="1750" dirty="0"/>
          </a:p>
        </p:txBody>
      </p:sp>
      <p:sp>
        <p:nvSpPr>
          <p:cNvPr id="4" name="Shape 2"/>
          <p:cNvSpPr/>
          <p:nvPr/>
        </p:nvSpPr>
        <p:spPr>
          <a:xfrm>
            <a:off x="793790" y="3794403"/>
            <a:ext cx="3090624" cy="2387084"/>
          </a:xfrm>
          <a:prstGeom prst="roundRect">
            <a:avLst>
              <a:gd name="adj" fmla="val 1425"/>
            </a:avLst>
          </a:prstGeom>
          <a:solidFill>
            <a:srgbClr val="E9ECF2"/>
          </a:solidFill>
          <a:ln/>
        </p:spPr>
        <p:txBody>
          <a:bodyPr/>
          <a:lstStyle/>
          <a:p>
            <a:endParaRPr lang="en-US"/>
          </a:p>
        </p:txBody>
      </p:sp>
      <p:sp>
        <p:nvSpPr>
          <p:cNvPr id="5" name="Text 3"/>
          <p:cNvSpPr/>
          <p:nvPr/>
        </p:nvSpPr>
        <p:spPr>
          <a:xfrm>
            <a:off x="1020604" y="4021217"/>
            <a:ext cx="2636996" cy="708660"/>
          </a:xfrm>
          <a:prstGeom prst="rect">
            <a:avLst/>
          </a:prstGeom>
          <a:noFill/>
          <a:ln/>
        </p:spPr>
        <p:txBody>
          <a:bodyPr wrap="squar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Embrace the Agile Mindset</a:t>
            </a:r>
            <a:endParaRPr lang="en-US" sz="2200" dirty="0"/>
          </a:p>
        </p:txBody>
      </p:sp>
      <p:sp>
        <p:nvSpPr>
          <p:cNvPr id="6" name="Text 4"/>
          <p:cNvSpPr/>
          <p:nvPr/>
        </p:nvSpPr>
        <p:spPr>
          <a:xfrm>
            <a:off x="1020604" y="4865965"/>
            <a:ext cx="2636996" cy="1088708"/>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See change as opportunity rather than threat</a:t>
            </a:r>
            <a:endParaRPr lang="en-US" sz="1750" dirty="0"/>
          </a:p>
        </p:txBody>
      </p:sp>
      <p:sp>
        <p:nvSpPr>
          <p:cNvPr id="7" name="Shape 5"/>
          <p:cNvSpPr/>
          <p:nvPr/>
        </p:nvSpPr>
        <p:spPr>
          <a:xfrm>
            <a:off x="4111228" y="3794403"/>
            <a:ext cx="3090624" cy="2387084"/>
          </a:xfrm>
          <a:prstGeom prst="roundRect">
            <a:avLst>
              <a:gd name="adj" fmla="val 1425"/>
            </a:avLst>
          </a:prstGeom>
          <a:solidFill>
            <a:srgbClr val="E9ECF2"/>
          </a:solidFill>
          <a:ln/>
        </p:spPr>
        <p:txBody>
          <a:bodyPr/>
          <a:lstStyle/>
          <a:p>
            <a:endParaRPr lang="en-US"/>
          </a:p>
        </p:txBody>
      </p:sp>
      <p:sp>
        <p:nvSpPr>
          <p:cNvPr id="8" name="Text 6"/>
          <p:cNvSpPr/>
          <p:nvPr/>
        </p:nvSpPr>
        <p:spPr>
          <a:xfrm>
            <a:off x="4338042" y="4021217"/>
            <a:ext cx="2636996" cy="708660"/>
          </a:xfrm>
          <a:prstGeom prst="rect">
            <a:avLst/>
          </a:prstGeom>
          <a:noFill/>
          <a:ln/>
        </p:spPr>
        <p:txBody>
          <a:bodyPr wrap="squar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Apply Adaptive Frameworks</a:t>
            </a:r>
            <a:endParaRPr lang="en-US" sz="2200" dirty="0"/>
          </a:p>
        </p:txBody>
      </p:sp>
      <p:sp>
        <p:nvSpPr>
          <p:cNvPr id="9" name="Text 7"/>
          <p:cNvSpPr/>
          <p:nvPr/>
        </p:nvSpPr>
        <p:spPr>
          <a:xfrm>
            <a:off x="4338042" y="4865965"/>
            <a:ext cx="2636996" cy="725805"/>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Use the right practices for your context</a:t>
            </a:r>
            <a:endParaRPr lang="en-US" sz="1750" dirty="0"/>
          </a:p>
        </p:txBody>
      </p:sp>
      <p:sp>
        <p:nvSpPr>
          <p:cNvPr id="10" name="Shape 8"/>
          <p:cNvSpPr/>
          <p:nvPr/>
        </p:nvSpPr>
        <p:spPr>
          <a:xfrm>
            <a:off x="7428667" y="3794403"/>
            <a:ext cx="3090624" cy="2387084"/>
          </a:xfrm>
          <a:prstGeom prst="roundRect">
            <a:avLst>
              <a:gd name="adj" fmla="val 1425"/>
            </a:avLst>
          </a:prstGeom>
          <a:solidFill>
            <a:srgbClr val="E9ECF2"/>
          </a:solidFill>
          <a:ln/>
        </p:spPr>
        <p:txBody>
          <a:bodyPr/>
          <a:lstStyle/>
          <a:p>
            <a:endParaRPr lang="en-US"/>
          </a:p>
        </p:txBody>
      </p:sp>
      <p:sp>
        <p:nvSpPr>
          <p:cNvPr id="11" name="Text 9"/>
          <p:cNvSpPr/>
          <p:nvPr/>
        </p:nvSpPr>
        <p:spPr>
          <a:xfrm>
            <a:off x="7655481" y="4021217"/>
            <a:ext cx="2636996" cy="708660"/>
          </a:xfrm>
          <a:prstGeom prst="rect">
            <a:avLst/>
          </a:prstGeom>
          <a:noFill/>
          <a:ln/>
        </p:spPr>
        <p:txBody>
          <a:bodyPr wrap="squar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Build Resilient Teams</a:t>
            </a:r>
            <a:endParaRPr lang="en-US" sz="2200" dirty="0"/>
          </a:p>
        </p:txBody>
      </p:sp>
      <p:sp>
        <p:nvSpPr>
          <p:cNvPr id="12" name="Text 10"/>
          <p:cNvSpPr/>
          <p:nvPr/>
        </p:nvSpPr>
        <p:spPr>
          <a:xfrm>
            <a:off x="7655481" y="4865965"/>
            <a:ext cx="2636996" cy="1088708"/>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Foster psychological safety and distributed leadership</a:t>
            </a:r>
            <a:endParaRPr lang="en-US" sz="1750" dirty="0"/>
          </a:p>
        </p:txBody>
      </p:sp>
      <p:sp>
        <p:nvSpPr>
          <p:cNvPr id="13" name="Shape 11"/>
          <p:cNvSpPr/>
          <p:nvPr/>
        </p:nvSpPr>
        <p:spPr>
          <a:xfrm>
            <a:off x="10746105" y="3794403"/>
            <a:ext cx="3090624" cy="2387084"/>
          </a:xfrm>
          <a:prstGeom prst="roundRect">
            <a:avLst>
              <a:gd name="adj" fmla="val 1425"/>
            </a:avLst>
          </a:prstGeom>
          <a:solidFill>
            <a:srgbClr val="E9ECF2"/>
          </a:solidFill>
          <a:ln/>
        </p:spPr>
        <p:txBody>
          <a:bodyPr/>
          <a:lstStyle/>
          <a:p>
            <a:endParaRPr lang="en-US"/>
          </a:p>
        </p:txBody>
      </p:sp>
      <p:sp>
        <p:nvSpPr>
          <p:cNvPr id="14" name="Text 12"/>
          <p:cNvSpPr/>
          <p:nvPr/>
        </p:nvSpPr>
        <p:spPr>
          <a:xfrm>
            <a:off x="10972919" y="4021217"/>
            <a:ext cx="2636996" cy="708660"/>
          </a:xfrm>
          <a:prstGeom prst="rect">
            <a:avLst/>
          </a:prstGeom>
          <a:noFill/>
          <a:ln/>
        </p:spPr>
        <p:txBody>
          <a:bodyPr wrap="squar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Measure What Matters</a:t>
            </a:r>
            <a:endParaRPr lang="en-US" sz="2200" dirty="0"/>
          </a:p>
        </p:txBody>
      </p:sp>
      <p:sp>
        <p:nvSpPr>
          <p:cNvPr id="15" name="Text 13"/>
          <p:cNvSpPr/>
          <p:nvPr/>
        </p:nvSpPr>
        <p:spPr>
          <a:xfrm>
            <a:off x="10972919" y="4865965"/>
            <a:ext cx="2636996" cy="725805"/>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Focus on value delivery and adaptability</a:t>
            </a:r>
            <a:endParaRPr lang="en-US" sz="1750" dirty="0"/>
          </a:p>
        </p:txBody>
      </p:sp>
      <p:sp>
        <p:nvSpPr>
          <p:cNvPr id="16" name="Text 14"/>
          <p:cNvSpPr/>
          <p:nvPr/>
        </p:nvSpPr>
        <p:spPr>
          <a:xfrm>
            <a:off x="793790" y="6436638"/>
            <a:ext cx="13042821" cy="725805"/>
          </a:xfrm>
          <a:prstGeom prst="rect">
            <a:avLst/>
          </a:prstGeom>
          <a:noFill/>
          <a:ln/>
        </p:spPr>
        <p:txBody>
          <a:bodyPr wrap="square" lIns="0" tIns="0" rIns="0" bIns="0" rtlCol="0" anchor="t"/>
          <a:lstStyle/>
          <a:p>
            <a:pPr marL="0" indent="0" algn="l">
              <a:lnSpc>
                <a:spcPts val="2850"/>
              </a:lnSpc>
              <a:buNone/>
            </a:pPr>
            <a:r>
              <a:rPr lang="en-US" sz="1750" b="1" dirty="0">
                <a:solidFill>
                  <a:srgbClr val="15213F"/>
                </a:solidFill>
                <a:latin typeface="Roboto" pitchFamily="34" charset="0"/>
                <a:ea typeface="Roboto" pitchFamily="34" charset="-122"/>
                <a:cs typeface="Roboto" pitchFamily="34" charset="-120"/>
              </a:rPr>
              <a:t>Related Reads:  </a:t>
            </a:r>
            <a:r>
              <a:rPr lang="en-US" sz="1750" dirty="0">
                <a:solidFill>
                  <a:srgbClr val="15213F"/>
                </a:solidFill>
                <a:latin typeface="Roboto" pitchFamily="34" charset="0"/>
                <a:ea typeface="Roboto" pitchFamily="34" charset="-122"/>
                <a:cs typeface="Roboto" pitchFamily="34" charset="-120"/>
              </a:rPr>
              <a:t>Continue your journey with additional resources from </a:t>
            </a:r>
            <a:r>
              <a:rPr lang="en-US" sz="1750" u="sng" dirty="0">
                <a:solidFill>
                  <a:srgbClr val="3257B8"/>
                </a:solidFill>
                <a:latin typeface="Roboto" pitchFamily="34" charset="0"/>
                <a:ea typeface="Roboto" pitchFamily="34" charset="-122"/>
                <a:cs typeface="Roboto" pitchFamily="34" charset="-120"/>
                <a:hlinkClick r:id="rId3">
                  <a:extLst>
                    <a:ext uri="{A12FA001-AC4F-418D-AE19-62706E023703}">
                      <ahyp:hlinkClr xmlns:ahyp="http://schemas.microsoft.com/office/drawing/2018/hyperlinkcolor" val="tx"/>
                    </a:ext>
                  </a:extLst>
                </a:hlinkClick>
              </a:rPr>
              <a:t>ManagingProjectsTheAgileWay.com</a:t>
            </a:r>
            <a:r>
              <a:rPr lang="en-US" sz="1750" dirty="0">
                <a:solidFill>
                  <a:srgbClr val="15213F"/>
                </a:solidFill>
                <a:latin typeface="Roboto" pitchFamily="34" charset="0"/>
                <a:ea typeface="Roboto" pitchFamily="34" charset="-122"/>
                <a:cs typeface="Roboto" pitchFamily="34" charset="-120"/>
              </a:rPr>
              <a:t>, including </a:t>
            </a:r>
            <a:r>
              <a:rPr lang="en-US" sz="1750" u="sng" dirty="0">
                <a:solidFill>
                  <a:srgbClr val="3257B8"/>
                </a:solidFill>
                <a:latin typeface="Roboto" pitchFamily="34" charset="0"/>
                <a:ea typeface="Roboto" pitchFamily="34" charset="-122"/>
                <a:cs typeface="Roboto" pitchFamily="34" charset="-120"/>
                <a:hlinkClick r:id="rId4">
                  <a:extLst>
                    <a:ext uri="{A12FA001-AC4F-418D-AE19-62706E023703}">
                      <ahyp:hlinkClr xmlns:ahyp="http://schemas.microsoft.com/office/drawing/2018/hyperlinkcolor" val="tx"/>
                    </a:ext>
                  </a:extLst>
                </a:hlinkClick>
              </a:rPr>
              <a:t>Embracing the Agile Manifesto</a:t>
            </a:r>
            <a:r>
              <a:rPr lang="en-US" sz="1750" dirty="0">
                <a:solidFill>
                  <a:srgbClr val="15213F"/>
                </a:solidFill>
                <a:latin typeface="Roboto" pitchFamily="34" charset="0"/>
                <a:ea typeface="Roboto" pitchFamily="34" charset="-122"/>
                <a:cs typeface="Roboto" pitchFamily="34" charset="-120"/>
              </a:rPr>
              <a:t> and </a:t>
            </a:r>
            <a:r>
              <a:rPr lang="en-US" sz="1750" u="sng" dirty="0">
                <a:solidFill>
                  <a:srgbClr val="3257B8"/>
                </a:solidFill>
                <a:latin typeface="Roboto" pitchFamily="34" charset="0"/>
                <a:ea typeface="Roboto" pitchFamily="34" charset="-122"/>
                <a:cs typeface="Roboto" pitchFamily="34" charset="-120"/>
                <a:hlinkClick r:id="rId5">
                  <a:extLst>
                    <a:ext uri="{A12FA001-AC4F-418D-AE19-62706E023703}">
                      <ahyp:hlinkClr xmlns:ahyp="http://schemas.microsoft.com/office/drawing/2018/hyperlinkcolor" val="tx"/>
                    </a:ext>
                  </a:extLst>
                </a:hlinkClick>
              </a:rPr>
              <a:t>Managing Stress in Project Teams</a:t>
            </a:r>
            <a:r>
              <a:rPr lang="en-US" sz="1750" dirty="0">
                <a:solidFill>
                  <a:srgbClr val="15213F"/>
                </a:solidFill>
                <a:latin typeface="Roboto" pitchFamily="34" charset="0"/>
                <a:ea typeface="Roboto" pitchFamily="34" charset="-122"/>
                <a:cs typeface="Roboto" pitchFamily="34" charset="-120"/>
              </a:rPr>
              <a:t>.</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51999" y="592098"/>
            <a:ext cx="6750606" cy="537210"/>
          </a:xfrm>
          <a:prstGeom prst="rect">
            <a:avLst/>
          </a:prstGeom>
          <a:noFill/>
          <a:ln/>
        </p:spPr>
        <p:txBody>
          <a:bodyPr wrap="none" lIns="0" tIns="0" rIns="0" bIns="0" rtlCol="0" anchor="t"/>
          <a:lstStyle/>
          <a:p>
            <a:pPr marL="0" indent="0" algn="l">
              <a:lnSpc>
                <a:spcPts val="4200"/>
              </a:lnSpc>
              <a:buNone/>
            </a:pPr>
            <a:r>
              <a:rPr lang="en-US" sz="3350" dirty="0">
                <a:solidFill>
                  <a:srgbClr val="3257B8"/>
                </a:solidFill>
                <a:latin typeface="Roboto Slab" pitchFamily="34" charset="0"/>
                <a:ea typeface="Roboto Slab" pitchFamily="34" charset="-122"/>
                <a:cs typeface="Roboto Slab" pitchFamily="34" charset="-120"/>
              </a:rPr>
              <a:t>Understanding the Agile Mindset</a:t>
            </a:r>
            <a:endParaRPr lang="en-US" sz="3350" dirty="0"/>
          </a:p>
        </p:txBody>
      </p:sp>
      <p:sp>
        <p:nvSpPr>
          <p:cNvPr id="4" name="Text 1"/>
          <p:cNvSpPr/>
          <p:nvPr/>
        </p:nvSpPr>
        <p:spPr>
          <a:xfrm>
            <a:off x="1074301" y="1612702"/>
            <a:ext cx="9146500" cy="343853"/>
          </a:xfrm>
          <a:prstGeom prst="rect">
            <a:avLst/>
          </a:prstGeom>
          <a:noFill/>
          <a:ln/>
        </p:spPr>
        <p:txBody>
          <a:bodyPr wrap="none" lIns="0" tIns="0" rIns="0" bIns="0" rtlCol="0" anchor="t"/>
          <a:lstStyle/>
          <a:p>
            <a:pPr marL="0" indent="0" algn="l">
              <a:lnSpc>
                <a:spcPts val="2700"/>
              </a:lnSpc>
              <a:buNone/>
            </a:pPr>
            <a:r>
              <a:rPr lang="en-US" sz="1650" b="1" dirty="0">
                <a:solidFill>
                  <a:srgbClr val="15213F"/>
                </a:solidFill>
                <a:latin typeface="Roboto" pitchFamily="34" charset="0"/>
                <a:ea typeface="Roboto" pitchFamily="34" charset="-122"/>
                <a:cs typeface="Roboto" pitchFamily="34" charset="-120"/>
              </a:rPr>
              <a:t>Responding to change over following a plan</a:t>
            </a:r>
            <a:endParaRPr lang="en-US" sz="1650" dirty="0"/>
          </a:p>
        </p:txBody>
      </p:sp>
      <p:sp>
        <p:nvSpPr>
          <p:cNvPr id="5" name="Shape 2"/>
          <p:cNvSpPr/>
          <p:nvPr/>
        </p:nvSpPr>
        <p:spPr>
          <a:xfrm>
            <a:off x="751999" y="1371005"/>
            <a:ext cx="30480" cy="827246"/>
          </a:xfrm>
          <a:prstGeom prst="rect">
            <a:avLst/>
          </a:prstGeom>
          <a:solidFill>
            <a:srgbClr val="3257B8"/>
          </a:solidFill>
          <a:ln/>
        </p:spPr>
        <p:txBody>
          <a:bodyPr/>
          <a:lstStyle/>
          <a:p>
            <a:endParaRPr lang="en-US"/>
          </a:p>
        </p:txBody>
      </p:sp>
      <p:sp>
        <p:nvSpPr>
          <p:cNvPr id="6" name="Text 3"/>
          <p:cNvSpPr/>
          <p:nvPr/>
        </p:nvSpPr>
        <p:spPr>
          <a:xfrm>
            <a:off x="751999" y="2439948"/>
            <a:ext cx="9468802" cy="2063115"/>
          </a:xfrm>
          <a:prstGeom prst="rect">
            <a:avLst/>
          </a:prstGeom>
          <a:noFill/>
          <a:ln/>
        </p:spPr>
        <p:txBody>
          <a:bodyPr wrap="square" lIns="0" tIns="0" rIns="0" bIns="0" rtlCol="0" anchor="t"/>
          <a:lstStyle/>
          <a:p>
            <a:pPr marL="0" indent="0" algn="l">
              <a:lnSpc>
                <a:spcPts val="2700"/>
              </a:lnSpc>
              <a:buNone/>
            </a:pPr>
            <a:r>
              <a:rPr lang="en-US" sz="1650" dirty="0">
                <a:solidFill>
                  <a:srgbClr val="15213F"/>
                </a:solidFill>
                <a:latin typeface="Roboto" pitchFamily="34" charset="0"/>
                <a:ea typeface="Roboto" pitchFamily="34" charset="-122"/>
                <a:cs typeface="Roboto" pitchFamily="34" charset="-120"/>
              </a:rPr>
              <a:t>At the heart of the Agile philosophy lies a fundamental shift in thinking: embracing change rather than resisting it. This principle challenges traditional management paradigms that prioritize rigid planning and predictability. For project managers, this means developing the ability to balance flexibility with accountability—maintaining forward momentum while remaining responsive to emerging information. The Agile mindset isn't about abandoning structure, but about creating adaptive frameworks that thrive amid uncertainty.</a:t>
            </a:r>
            <a:endParaRPr lang="en-US" sz="1650" dirty="0"/>
          </a:p>
        </p:txBody>
      </p:sp>
      <p:pic>
        <p:nvPicPr>
          <p:cNvPr id="7" name="Image 1" descr="preencoded.png"/>
          <p:cNvPicPr>
            <a:picLocks noChangeAspect="1"/>
          </p:cNvPicPr>
          <p:nvPr/>
        </p:nvPicPr>
        <p:blipFill>
          <a:blip r:embed="rId4"/>
          <a:stretch>
            <a:fillRect/>
          </a:stretch>
        </p:blipFill>
        <p:spPr>
          <a:xfrm>
            <a:off x="751999" y="4744760"/>
            <a:ext cx="3156228" cy="859512"/>
          </a:xfrm>
          <a:prstGeom prst="rect">
            <a:avLst/>
          </a:prstGeom>
        </p:spPr>
      </p:pic>
      <p:sp>
        <p:nvSpPr>
          <p:cNvPr id="8" name="Text 4"/>
          <p:cNvSpPr/>
          <p:nvPr/>
        </p:nvSpPr>
        <p:spPr>
          <a:xfrm>
            <a:off x="966788" y="5926574"/>
            <a:ext cx="2686050" cy="335756"/>
          </a:xfrm>
          <a:prstGeom prst="rect">
            <a:avLst/>
          </a:prstGeom>
          <a:noFill/>
          <a:ln/>
        </p:spPr>
        <p:txBody>
          <a:bodyPr wrap="none" lIns="0" tIns="0" rIns="0" bIns="0" rtlCol="0" anchor="t"/>
          <a:lstStyle/>
          <a:p>
            <a:pPr marL="0" indent="0" algn="l">
              <a:lnSpc>
                <a:spcPts val="2600"/>
              </a:lnSpc>
              <a:buNone/>
            </a:pPr>
            <a:r>
              <a:rPr lang="en-US" sz="2100" dirty="0">
                <a:solidFill>
                  <a:srgbClr val="15213F"/>
                </a:solidFill>
                <a:latin typeface="Roboto Slab" pitchFamily="34" charset="0"/>
                <a:ea typeface="Roboto Slab" pitchFamily="34" charset="-122"/>
                <a:cs typeface="Roboto Slab" pitchFamily="34" charset="-120"/>
              </a:rPr>
              <a:t>See Change</a:t>
            </a:r>
            <a:endParaRPr lang="en-US" sz="2100" dirty="0"/>
          </a:p>
        </p:txBody>
      </p:sp>
      <p:sp>
        <p:nvSpPr>
          <p:cNvPr id="9" name="Text 5"/>
          <p:cNvSpPr/>
          <p:nvPr/>
        </p:nvSpPr>
        <p:spPr>
          <a:xfrm>
            <a:off x="966788" y="6391156"/>
            <a:ext cx="2726650" cy="1031558"/>
          </a:xfrm>
          <a:prstGeom prst="rect">
            <a:avLst/>
          </a:prstGeom>
          <a:noFill/>
          <a:ln/>
        </p:spPr>
        <p:txBody>
          <a:bodyPr wrap="square" lIns="0" tIns="0" rIns="0" bIns="0" rtlCol="0" anchor="t"/>
          <a:lstStyle/>
          <a:p>
            <a:pPr marL="0" indent="0" algn="l">
              <a:lnSpc>
                <a:spcPts val="2700"/>
              </a:lnSpc>
              <a:buNone/>
            </a:pPr>
            <a:r>
              <a:rPr lang="en-US" sz="1650" dirty="0">
                <a:solidFill>
                  <a:srgbClr val="15213F"/>
                </a:solidFill>
                <a:latin typeface="Roboto" pitchFamily="34" charset="0"/>
                <a:ea typeface="Roboto" pitchFamily="34" charset="-122"/>
                <a:cs typeface="Roboto" pitchFamily="34" charset="-120"/>
              </a:rPr>
              <a:t>Recognize shifts early through continuous feedback</a:t>
            </a:r>
            <a:endParaRPr lang="en-US" sz="1650" dirty="0"/>
          </a:p>
        </p:txBody>
      </p:sp>
      <p:pic>
        <p:nvPicPr>
          <p:cNvPr id="10" name="Image 2" descr="preencoded.png"/>
          <p:cNvPicPr>
            <a:picLocks noChangeAspect="1"/>
          </p:cNvPicPr>
          <p:nvPr/>
        </p:nvPicPr>
        <p:blipFill>
          <a:blip r:embed="rId5"/>
          <a:stretch>
            <a:fillRect/>
          </a:stretch>
        </p:blipFill>
        <p:spPr>
          <a:xfrm>
            <a:off x="3908227" y="4744760"/>
            <a:ext cx="3156228" cy="859512"/>
          </a:xfrm>
          <a:prstGeom prst="rect">
            <a:avLst/>
          </a:prstGeom>
        </p:spPr>
      </p:pic>
      <p:sp>
        <p:nvSpPr>
          <p:cNvPr id="11" name="Text 6"/>
          <p:cNvSpPr/>
          <p:nvPr/>
        </p:nvSpPr>
        <p:spPr>
          <a:xfrm>
            <a:off x="4123015" y="5926574"/>
            <a:ext cx="2686050" cy="335756"/>
          </a:xfrm>
          <a:prstGeom prst="rect">
            <a:avLst/>
          </a:prstGeom>
          <a:noFill/>
          <a:ln/>
        </p:spPr>
        <p:txBody>
          <a:bodyPr wrap="none" lIns="0" tIns="0" rIns="0" bIns="0" rtlCol="0" anchor="t"/>
          <a:lstStyle/>
          <a:p>
            <a:pPr marL="0" indent="0" algn="l">
              <a:lnSpc>
                <a:spcPts val="2600"/>
              </a:lnSpc>
              <a:buNone/>
            </a:pPr>
            <a:r>
              <a:rPr lang="en-US" sz="2100" dirty="0">
                <a:solidFill>
                  <a:srgbClr val="15213F"/>
                </a:solidFill>
                <a:latin typeface="Roboto Slab" pitchFamily="34" charset="0"/>
                <a:ea typeface="Roboto Slab" pitchFamily="34" charset="-122"/>
                <a:cs typeface="Roboto Slab" pitchFamily="34" charset="-120"/>
              </a:rPr>
              <a:t>Process Change</a:t>
            </a:r>
            <a:endParaRPr lang="en-US" sz="2100" dirty="0"/>
          </a:p>
        </p:txBody>
      </p:sp>
      <p:sp>
        <p:nvSpPr>
          <p:cNvPr id="12" name="Text 7"/>
          <p:cNvSpPr/>
          <p:nvPr/>
        </p:nvSpPr>
        <p:spPr>
          <a:xfrm>
            <a:off x="4123015" y="6391156"/>
            <a:ext cx="2726650" cy="687705"/>
          </a:xfrm>
          <a:prstGeom prst="rect">
            <a:avLst/>
          </a:prstGeom>
          <a:noFill/>
          <a:ln/>
        </p:spPr>
        <p:txBody>
          <a:bodyPr wrap="square" lIns="0" tIns="0" rIns="0" bIns="0" rtlCol="0" anchor="t"/>
          <a:lstStyle/>
          <a:p>
            <a:pPr marL="0" indent="0" algn="l">
              <a:lnSpc>
                <a:spcPts val="2700"/>
              </a:lnSpc>
              <a:buNone/>
            </a:pPr>
            <a:r>
              <a:rPr lang="en-US" sz="1650" dirty="0">
                <a:solidFill>
                  <a:srgbClr val="15213F"/>
                </a:solidFill>
                <a:latin typeface="Roboto" pitchFamily="34" charset="0"/>
                <a:ea typeface="Roboto" pitchFamily="34" charset="-122"/>
                <a:cs typeface="Roboto" pitchFamily="34" charset="-120"/>
              </a:rPr>
              <a:t>Analyze impact and opportunities without bias</a:t>
            </a:r>
            <a:endParaRPr lang="en-US" sz="1650" dirty="0"/>
          </a:p>
        </p:txBody>
      </p:sp>
      <p:pic>
        <p:nvPicPr>
          <p:cNvPr id="13" name="Image 3" descr="preencoded.png"/>
          <p:cNvPicPr>
            <a:picLocks noChangeAspect="1"/>
          </p:cNvPicPr>
          <p:nvPr/>
        </p:nvPicPr>
        <p:blipFill>
          <a:blip r:embed="rId6"/>
          <a:stretch>
            <a:fillRect/>
          </a:stretch>
        </p:blipFill>
        <p:spPr>
          <a:xfrm>
            <a:off x="7064454" y="4744760"/>
            <a:ext cx="3156347" cy="859512"/>
          </a:xfrm>
          <a:prstGeom prst="rect">
            <a:avLst/>
          </a:prstGeom>
        </p:spPr>
      </p:pic>
      <p:sp>
        <p:nvSpPr>
          <p:cNvPr id="14" name="Text 8"/>
          <p:cNvSpPr/>
          <p:nvPr/>
        </p:nvSpPr>
        <p:spPr>
          <a:xfrm>
            <a:off x="7279243" y="5926574"/>
            <a:ext cx="2686050" cy="335756"/>
          </a:xfrm>
          <a:prstGeom prst="rect">
            <a:avLst/>
          </a:prstGeom>
          <a:noFill/>
          <a:ln/>
        </p:spPr>
        <p:txBody>
          <a:bodyPr wrap="none" lIns="0" tIns="0" rIns="0" bIns="0" rtlCol="0" anchor="t"/>
          <a:lstStyle/>
          <a:p>
            <a:pPr marL="0" indent="0" algn="l">
              <a:lnSpc>
                <a:spcPts val="2600"/>
              </a:lnSpc>
              <a:buNone/>
            </a:pPr>
            <a:r>
              <a:rPr lang="en-US" sz="2100" dirty="0">
                <a:solidFill>
                  <a:srgbClr val="15213F"/>
                </a:solidFill>
                <a:latin typeface="Roboto Slab" pitchFamily="34" charset="0"/>
                <a:ea typeface="Roboto Slab" pitchFamily="34" charset="-122"/>
                <a:cs typeface="Roboto Slab" pitchFamily="34" charset="-120"/>
              </a:rPr>
              <a:t>Embrace Change</a:t>
            </a:r>
            <a:endParaRPr lang="en-US" sz="2100" dirty="0"/>
          </a:p>
        </p:txBody>
      </p:sp>
      <p:sp>
        <p:nvSpPr>
          <p:cNvPr id="15" name="Text 9"/>
          <p:cNvSpPr/>
          <p:nvPr/>
        </p:nvSpPr>
        <p:spPr>
          <a:xfrm>
            <a:off x="7279243" y="6391156"/>
            <a:ext cx="2726769" cy="687705"/>
          </a:xfrm>
          <a:prstGeom prst="rect">
            <a:avLst/>
          </a:prstGeom>
          <a:noFill/>
          <a:ln/>
        </p:spPr>
        <p:txBody>
          <a:bodyPr wrap="square" lIns="0" tIns="0" rIns="0" bIns="0" rtlCol="0" anchor="t"/>
          <a:lstStyle/>
          <a:p>
            <a:pPr marL="0" indent="0" algn="l">
              <a:lnSpc>
                <a:spcPts val="2700"/>
              </a:lnSpc>
              <a:buNone/>
            </a:pPr>
            <a:r>
              <a:rPr lang="en-US" sz="1650" dirty="0">
                <a:solidFill>
                  <a:srgbClr val="15213F"/>
                </a:solidFill>
                <a:latin typeface="Roboto" pitchFamily="34" charset="0"/>
                <a:ea typeface="Roboto" pitchFamily="34" charset="-122"/>
                <a:cs typeface="Roboto" pitchFamily="34" charset="-120"/>
              </a:rPr>
              <a:t>Adapt plans and approach with confidence</a:t>
            </a:r>
            <a:endParaRPr lang="en-US" sz="16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1119545"/>
            <a:ext cx="6718340" cy="566976"/>
          </a:xfrm>
          <a:prstGeom prst="rect">
            <a:avLst/>
          </a:prstGeom>
          <a:noFill/>
          <a:ln/>
        </p:spPr>
        <p:txBody>
          <a:bodyPr wrap="none" lIns="0" tIns="0" rIns="0" bIns="0" rtlCol="0" anchor="t"/>
          <a:lstStyle/>
          <a:p>
            <a:pPr marL="0" indent="0" algn="l">
              <a:lnSpc>
                <a:spcPts val="4450"/>
              </a:lnSpc>
              <a:buNone/>
            </a:pPr>
            <a:r>
              <a:rPr lang="en-US" sz="3550" dirty="0">
                <a:solidFill>
                  <a:srgbClr val="3257B8"/>
                </a:solidFill>
                <a:latin typeface="Roboto Slab" pitchFamily="34" charset="0"/>
                <a:ea typeface="Roboto Slab" pitchFamily="34" charset="-122"/>
                <a:cs typeface="Roboto Slab" pitchFamily="34" charset="-120"/>
              </a:rPr>
              <a:t>Prioritize Clarity Over Certainty</a:t>
            </a:r>
            <a:endParaRPr lang="en-US" sz="3550" dirty="0"/>
          </a:p>
        </p:txBody>
      </p:sp>
      <p:sp>
        <p:nvSpPr>
          <p:cNvPr id="4" name="Text 1"/>
          <p:cNvSpPr/>
          <p:nvPr/>
        </p:nvSpPr>
        <p:spPr>
          <a:xfrm>
            <a:off x="4451390" y="1941671"/>
            <a:ext cx="9385221" cy="2177415"/>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One of the most powerful shifts in Agile leadership is moving from the pursuit of certainty to the delivery of clarity. In volatile environments, promising certainty creates false expectations and erodes trust when those promises inevitably change. Instead, successful Agile leaders provide transparent communication about what is known, what remains uncertain, and the direction forward. This transparency builds trust and equips teams to make informed decisions despite ambiguity.</a:t>
            </a:r>
            <a:endParaRPr lang="en-US" sz="1750" dirty="0"/>
          </a:p>
        </p:txBody>
      </p:sp>
      <p:pic>
        <p:nvPicPr>
          <p:cNvPr id="5" name="Image 1" descr="preencoded.png"/>
          <p:cNvPicPr>
            <a:picLocks noChangeAspect="1"/>
          </p:cNvPicPr>
          <p:nvPr/>
        </p:nvPicPr>
        <p:blipFill>
          <a:blip r:embed="rId4"/>
          <a:stretch>
            <a:fillRect/>
          </a:stretch>
        </p:blipFill>
        <p:spPr>
          <a:xfrm>
            <a:off x="4451390" y="4374237"/>
            <a:ext cx="566976" cy="566976"/>
          </a:xfrm>
          <a:prstGeom prst="rect">
            <a:avLst/>
          </a:prstGeom>
        </p:spPr>
      </p:pic>
      <p:sp>
        <p:nvSpPr>
          <p:cNvPr id="6" name="Text 2"/>
          <p:cNvSpPr/>
          <p:nvPr/>
        </p:nvSpPr>
        <p:spPr>
          <a:xfrm>
            <a:off x="4451390" y="516802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Visual Roadmaps</a:t>
            </a:r>
            <a:endParaRPr lang="en-US" sz="2200" dirty="0"/>
          </a:p>
        </p:txBody>
      </p:sp>
      <p:sp>
        <p:nvSpPr>
          <p:cNvPr id="7" name="Text 3"/>
          <p:cNvSpPr/>
          <p:nvPr/>
        </p:nvSpPr>
        <p:spPr>
          <a:xfrm>
            <a:off x="4451390" y="5658445"/>
            <a:ext cx="2939415" cy="1451610"/>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Create clear visual representations of direction while acknowledging uncertainty zones</a:t>
            </a:r>
            <a:endParaRPr lang="en-US" sz="1750" dirty="0"/>
          </a:p>
        </p:txBody>
      </p:sp>
      <p:pic>
        <p:nvPicPr>
          <p:cNvPr id="8" name="Image 2" descr="preencoded.png"/>
          <p:cNvPicPr>
            <a:picLocks noChangeAspect="1"/>
          </p:cNvPicPr>
          <p:nvPr/>
        </p:nvPicPr>
        <p:blipFill>
          <a:blip r:embed="rId5"/>
          <a:stretch>
            <a:fillRect/>
          </a:stretch>
        </p:blipFill>
        <p:spPr>
          <a:xfrm>
            <a:off x="7674293" y="4374237"/>
            <a:ext cx="566976" cy="566976"/>
          </a:xfrm>
          <a:prstGeom prst="rect">
            <a:avLst/>
          </a:prstGeom>
        </p:spPr>
      </p:pic>
      <p:sp>
        <p:nvSpPr>
          <p:cNvPr id="9" name="Text 4"/>
          <p:cNvSpPr/>
          <p:nvPr/>
        </p:nvSpPr>
        <p:spPr>
          <a:xfrm>
            <a:off x="7674293" y="516802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Consistent Updates</a:t>
            </a:r>
            <a:endParaRPr lang="en-US" sz="2200" dirty="0"/>
          </a:p>
        </p:txBody>
      </p:sp>
      <p:sp>
        <p:nvSpPr>
          <p:cNvPr id="10" name="Text 5"/>
          <p:cNvSpPr/>
          <p:nvPr/>
        </p:nvSpPr>
        <p:spPr>
          <a:xfrm>
            <a:off x="7674293" y="5658445"/>
            <a:ext cx="2939415" cy="1451610"/>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Establish regular touchpoints to share emerging information and changing priorities</a:t>
            </a:r>
            <a:endParaRPr lang="en-US" sz="1750" dirty="0"/>
          </a:p>
        </p:txBody>
      </p:sp>
      <p:pic>
        <p:nvPicPr>
          <p:cNvPr id="11" name="Image 3" descr="preencoded.png"/>
          <p:cNvPicPr>
            <a:picLocks noChangeAspect="1"/>
          </p:cNvPicPr>
          <p:nvPr/>
        </p:nvPicPr>
        <p:blipFill>
          <a:blip r:embed="rId6"/>
          <a:stretch>
            <a:fillRect/>
          </a:stretch>
        </p:blipFill>
        <p:spPr>
          <a:xfrm>
            <a:off x="10897195" y="4374237"/>
            <a:ext cx="566976" cy="566976"/>
          </a:xfrm>
          <a:prstGeom prst="rect">
            <a:avLst/>
          </a:prstGeom>
        </p:spPr>
      </p:pic>
      <p:sp>
        <p:nvSpPr>
          <p:cNvPr id="12" name="Text 6"/>
          <p:cNvSpPr/>
          <p:nvPr/>
        </p:nvSpPr>
        <p:spPr>
          <a:xfrm>
            <a:off x="10897195" y="516802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Outcome Focus</a:t>
            </a:r>
            <a:endParaRPr lang="en-US" sz="2200" dirty="0"/>
          </a:p>
        </p:txBody>
      </p:sp>
      <p:sp>
        <p:nvSpPr>
          <p:cNvPr id="13" name="Text 7"/>
          <p:cNvSpPr/>
          <p:nvPr/>
        </p:nvSpPr>
        <p:spPr>
          <a:xfrm>
            <a:off x="10897195" y="5658445"/>
            <a:ext cx="2939415" cy="1451610"/>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Emphasize the desired outcomes rather than specific implementation details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34020" y="576739"/>
            <a:ext cx="4828342" cy="524232"/>
          </a:xfrm>
          <a:prstGeom prst="rect">
            <a:avLst/>
          </a:prstGeom>
          <a:noFill/>
          <a:ln/>
        </p:spPr>
        <p:txBody>
          <a:bodyPr wrap="none" lIns="0" tIns="0" rIns="0" bIns="0" rtlCol="0" anchor="t"/>
          <a:lstStyle/>
          <a:p>
            <a:pPr marL="0" indent="0" algn="l">
              <a:lnSpc>
                <a:spcPts val="4100"/>
              </a:lnSpc>
              <a:buNone/>
            </a:pPr>
            <a:r>
              <a:rPr lang="en-US" sz="3300" dirty="0">
                <a:solidFill>
                  <a:srgbClr val="3257B8"/>
                </a:solidFill>
                <a:latin typeface="Roboto Slab" pitchFamily="34" charset="0"/>
                <a:ea typeface="Roboto Slab" pitchFamily="34" charset="-122"/>
                <a:cs typeface="Roboto Slab" pitchFamily="34" charset="-120"/>
              </a:rPr>
              <a:t>Shorten Feedback Loops</a:t>
            </a:r>
            <a:endParaRPr lang="en-US" sz="3300" dirty="0"/>
          </a:p>
        </p:txBody>
      </p:sp>
      <p:sp>
        <p:nvSpPr>
          <p:cNvPr id="3" name="Text 1"/>
          <p:cNvSpPr/>
          <p:nvPr/>
        </p:nvSpPr>
        <p:spPr>
          <a:xfrm>
            <a:off x="734020" y="1520428"/>
            <a:ext cx="13162359" cy="1342549"/>
          </a:xfrm>
          <a:prstGeom prst="rect">
            <a:avLst/>
          </a:prstGeom>
          <a:noFill/>
          <a:ln/>
        </p:spPr>
        <p:txBody>
          <a:bodyPr wrap="square" lIns="0" tIns="0" rIns="0" bIns="0" rtlCol="0" anchor="t"/>
          <a:lstStyle/>
          <a:p>
            <a:pPr marL="0" indent="0" algn="l">
              <a:lnSpc>
                <a:spcPts val="2600"/>
              </a:lnSpc>
              <a:buNone/>
            </a:pPr>
            <a:r>
              <a:rPr lang="en-US" sz="1650" dirty="0">
                <a:solidFill>
                  <a:srgbClr val="15213F"/>
                </a:solidFill>
                <a:latin typeface="Roboto" pitchFamily="34" charset="0"/>
                <a:ea typeface="Roboto" pitchFamily="34" charset="-122"/>
                <a:cs typeface="Roboto" pitchFamily="34" charset="-120"/>
              </a:rPr>
              <a:t>In chaotic environments, the gap between decisions and their consequences becomes a danger zone where misalignment can grow. By shrinking this gap through shorter feedback cycles, Agile leaders create multiple opportunities to course-correct before minor issues become project-threatening problems. This approach reduces risk while accelerating learning—a powerful combination in uncertain conditions. It also creates psychological safety by normalizing the continuous refinement of ideas rather than expecting perfection from the start.</a:t>
            </a:r>
            <a:endParaRPr lang="en-US" sz="1650" dirty="0"/>
          </a:p>
        </p:txBody>
      </p:sp>
      <p:sp>
        <p:nvSpPr>
          <p:cNvPr id="4" name="Text 2"/>
          <p:cNvSpPr/>
          <p:nvPr/>
        </p:nvSpPr>
        <p:spPr>
          <a:xfrm>
            <a:off x="2075617" y="3777377"/>
            <a:ext cx="2621637" cy="327660"/>
          </a:xfrm>
          <a:prstGeom prst="rect">
            <a:avLst/>
          </a:prstGeom>
          <a:noFill/>
          <a:ln/>
        </p:spPr>
        <p:txBody>
          <a:bodyPr wrap="none" lIns="0" tIns="0" rIns="0" bIns="0" rtlCol="0" anchor="t"/>
          <a:lstStyle/>
          <a:p>
            <a:pPr marL="0" indent="0" algn="r">
              <a:lnSpc>
                <a:spcPts val="2550"/>
              </a:lnSpc>
              <a:buNone/>
            </a:pPr>
            <a:r>
              <a:rPr lang="en-US" sz="2050" dirty="0">
                <a:solidFill>
                  <a:srgbClr val="15213F"/>
                </a:solidFill>
                <a:latin typeface="Roboto Slab" pitchFamily="34" charset="0"/>
                <a:ea typeface="Roboto Slab" pitchFamily="34" charset="-122"/>
                <a:cs typeface="Roboto Slab" pitchFamily="34" charset="-120"/>
              </a:rPr>
              <a:t>Plan Iteratively</a:t>
            </a:r>
            <a:endParaRPr lang="en-US" sz="2050" dirty="0"/>
          </a:p>
        </p:txBody>
      </p:sp>
      <p:sp>
        <p:nvSpPr>
          <p:cNvPr id="5" name="Text 3"/>
          <p:cNvSpPr/>
          <p:nvPr/>
        </p:nvSpPr>
        <p:spPr>
          <a:xfrm>
            <a:off x="734020" y="4230767"/>
            <a:ext cx="3963233" cy="335637"/>
          </a:xfrm>
          <a:prstGeom prst="rect">
            <a:avLst/>
          </a:prstGeom>
          <a:noFill/>
          <a:ln/>
        </p:spPr>
        <p:txBody>
          <a:bodyPr wrap="none" lIns="0" tIns="0" rIns="0" bIns="0" rtlCol="0" anchor="t"/>
          <a:lstStyle/>
          <a:p>
            <a:pPr marL="0" indent="0" algn="r">
              <a:lnSpc>
                <a:spcPts val="2600"/>
              </a:lnSpc>
              <a:buNone/>
            </a:pPr>
            <a:r>
              <a:rPr lang="en-US" sz="1650" dirty="0">
                <a:solidFill>
                  <a:srgbClr val="15213F"/>
                </a:solidFill>
                <a:latin typeface="Roboto" pitchFamily="34" charset="0"/>
                <a:ea typeface="Roboto" pitchFamily="34" charset="-122"/>
                <a:cs typeface="Roboto" pitchFamily="34" charset="-120"/>
              </a:rPr>
              <a:t>Break work into small, testable increments</a:t>
            </a:r>
            <a:endParaRPr lang="en-US" sz="1650" dirty="0"/>
          </a:p>
        </p:txBody>
      </p:sp>
      <p:pic>
        <p:nvPicPr>
          <p:cNvPr id="6" name="Image 0" descr="preencoded.png"/>
          <p:cNvPicPr>
            <a:picLocks noChangeAspect="1"/>
          </p:cNvPicPr>
          <p:nvPr/>
        </p:nvPicPr>
        <p:blipFill>
          <a:blip r:embed="rId3"/>
          <a:stretch>
            <a:fillRect/>
          </a:stretch>
        </p:blipFill>
        <p:spPr>
          <a:xfrm>
            <a:off x="5011817" y="3098840"/>
            <a:ext cx="4606766" cy="4606766"/>
          </a:xfrm>
          <a:prstGeom prst="rect">
            <a:avLst/>
          </a:prstGeom>
        </p:spPr>
      </p:pic>
      <p:pic>
        <p:nvPicPr>
          <p:cNvPr id="7" name="Image 1" descr="preencoded.png"/>
          <p:cNvPicPr>
            <a:picLocks noChangeAspect="1"/>
          </p:cNvPicPr>
          <p:nvPr/>
        </p:nvPicPr>
        <p:blipFill>
          <a:blip r:embed="rId4"/>
          <a:stretch>
            <a:fillRect/>
          </a:stretch>
        </p:blipFill>
        <p:spPr>
          <a:xfrm>
            <a:off x="6231195" y="3886855"/>
            <a:ext cx="313730" cy="392192"/>
          </a:xfrm>
          <a:prstGeom prst="rect">
            <a:avLst/>
          </a:prstGeom>
        </p:spPr>
      </p:pic>
      <p:sp>
        <p:nvSpPr>
          <p:cNvPr id="8" name="Text 4"/>
          <p:cNvSpPr/>
          <p:nvPr/>
        </p:nvSpPr>
        <p:spPr>
          <a:xfrm>
            <a:off x="9933146" y="3609499"/>
            <a:ext cx="2621637" cy="327660"/>
          </a:xfrm>
          <a:prstGeom prst="rect">
            <a:avLst/>
          </a:prstGeom>
          <a:noFill/>
          <a:ln/>
        </p:spPr>
        <p:txBody>
          <a:bodyPr wrap="none" lIns="0" tIns="0" rIns="0" bIns="0" rtlCol="0" anchor="t"/>
          <a:lstStyle/>
          <a:p>
            <a:pPr marL="0" indent="0" algn="l">
              <a:lnSpc>
                <a:spcPts val="2550"/>
              </a:lnSpc>
              <a:buNone/>
            </a:pPr>
            <a:r>
              <a:rPr lang="en-US" sz="2050" dirty="0">
                <a:solidFill>
                  <a:srgbClr val="15213F"/>
                </a:solidFill>
                <a:latin typeface="Roboto Slab" pitchFamily="34" charset="0"/>
                <a:ea typeface="Roboto Slab" pitchFamily="34" charset="-122"/>
                <a:cs typeface="Roboto Slab" pitchFamily="34" charset="-120"/>
              </a:rPr>
              <a:t>Execute Quickly</a:t>
            </a:r>
            <a:endParaRPr lang="en-US" sz="2050" dirty="0"/>
          </a:p>
        </p:txBody>
      </p:sp>
      <p:sp>
        <p:nvSpPr>
          <p:cNvPr id="9" name="Text 5"/>
          <p:cNvSpPr/>
          <p:nvPr/>
        </p:nvSpPr>
        <p:spPr>
          <a:xfrm>
            <a:off x="9933146" y="4062889"/>
            <a:ext cx="3963233" cy="671274"/>
          </a:xfrm>
          <a:prstGeom prst="rect">
            <a:avLst/>
          </a:prstGeom>
          <a:noFill/>
          <a:ln/>
        </p:spPr>
        <p:txBody>
          <a:bodyPr wrap="square" lIns="0" tIns="0" rIns="0" bIns="0" rtlCol="0" anchor="t"/>
          <a:lstStyle/>
          <a:p>
            <a:pPr marL="0" indent="0" algn="l">
              <a:lnSpc>
                <a:spcPts val="2600"/>
              </a:lnSpc>
              <a:buNone/>
            </a:pPr>
            <a:r>
              <a:rPr lang="en-US" sz="1650" dirty="0">
                <a:solidFill>
                  <a:srgbClr val="15213F"/>
                </a:solidFill>
                <a:latin typeface="Roboto" pitchFamily="34" charset="0"/>
                <a:ea typeface="Roboto" pitchFamily="34" charset="-122"/>
                <a:cs typeface="Roboto" pitchFamily="34" charset="-120"/>
              </a:rPr>
              <a:t>Build minimum viable versions to test assumptions</a:t>
            </a:r>
            <a:endParaRPr lang="en-US" sz="1650" dirty="0"/>
          </a:p>
        </p:txBody>
      </p:sp>
      <p:pic>
        <p:nvPicPr>
          <p:cNvPr id="10" name="Image 2" descr="preencoded.png"/>
          <p:cNvPicPr>
            <a:picLocks noChangeAspect="1"/>
          </p:cNvPicPr>
          <p:nvPr/>
        </p:nvPicPr>
        <p:blipFill>
          <a:blip r:embed="rId5"/>
          <a:stretch>
            <a:fillRect/>
          </a:stretch>
        </p:blipFill>
        <p:spPr>
          <a:xfrm>
            <a:off x="5011817" y="3098840"/>
            <a:ext cx="4606766" cy="4606766"/>
          </a:xfrm>
          <a:prstGeom prst="rect">
            <a:avLst/>
          </a:prstGeom>
        </p:spPr>
      </p:pic>
      <p:pic>
        <p:nvPicPr>
          <p:cNvPr id="11" name="Image 3" descr="preencoded.png"/>
          <p:cNvPicPr>
            <a:picLocks noChangeAspect="1"/>
          </p:cNvPicPr>
          <p:nvPr/>
        </p:nvPicPr>
        <p:blipFill>
          <a:blip r:embed="rId6"/>
          <a:stretch>
            <a:fillRect/>
          </a:stretch>
        </p:blipFill>
        <p:spPr>
          <a:xfrm>
            <a:off x="8477429" y="4278928"/>
            <a:ext cx="313730" cy="392192"/>
          </a:xfrm>
          <a:prstGeom prst="rect">
            <a:avLst/>
          </a:prstGeom>
        </p:spPr>
      </p:pic>
      <p:sp>
        <p:nvSpPr>
          <p:cNvPr id="12" name="Text 6"/>
          <p:cNvSpPr/>
          <p:nvPr/>
        </p:nvSpPr>
        <p:spPr>
          <a:xfrm>
            <a:off x="9933146" y="6070163"/>
            <a:ext cx="2621637" cy="327660"/>
          </a:xfrm>
          <a:prstGeom prst="rect">
            <a:avLst/>
          </a:prstGeom>
          <a:noFill/>
          <a:ln/>
        </p:spPr>
        <p:txBody>
          <a:bodyPr wrap="none" lIns="0" tIns="0" rIns="0" bIns="0" rtlCol="0" anchor="t"/>
          <a:lstStyle/>
          <a:p>
            <a:pPr marL="0" indent="0" algn="l">
              <a:lnSpc>
                <a:spcPts val="2550"/>
              </a:lnSpc>
              <a:buNone/>
            </a:pPr>
            <a:r>
              <a:rPr lang="en-US" sz="2050" dirty="0">
                <a:solidFill>
                  <a:srgbClr val="15213F"/>
                </a:solidFill>
                <a:latin typeface="Roboto Slab" pitchFamily="34" charset="0"/>
                <a:ea typeface="Roboto Slab" pitchFamily="34" charset="-122"/>
                <a:cs typeface="Roboto Slab" pitchFamily="34" charset="-120"/>
              </a:rPr>
              <a:t>Gather Feedback</a:t>
            </a:r>
            <a:endParaRPr lang="en-US" sz="2050" dirty="0"/>
          </a:p>
        </p:txBody>
      </p:sp>
      <p:sp>
        <p:nvSpPr>
          <p:cNvPr id="13" name="Text 7"/>
          <p:cNvSpPr/>
          <p:nvPr/>
        </p:nvSpPr>
        <p:spPr>
          <a:xfrm>
            <a:off x="9933146" y="6523553"/>
            <a:ext cx="3963233" cy="671274"/>
          </a:xfrm>
          <a:prstGeom prst="rect">
            <a:avLst/>
          </a:prstGeom>
          <a:noFill/>
          <a:ln/>
        </p:spPr>
        <p:txBody>
          <a:bodyPr wrap="square" lIns="0" tIns="0" rIns="0" bIns="0" rtlCol="0" anchor="t"/>
          <a:lstStyle/>
          <a:p>
            <a:pPr marL="0" indent="0" algn="l">
              <a:lnSpc>
                <a:spcPts val="2600"/>
              </a:lnSpc>
              <a:buNone/>
            </a:pPr>
            <a:r>
              <a:rPr lang="en-US" sz="1650" dirty="0">
                <a:solidFill>
                  <a:srgbClr val="15213F"/>
                </a:solidFill>
                <a:latin typeface="Roboto" pitchFamily="34" charset="0"/>
                <a:ea typeface="Roboto" pitchFamily="34" charset="-122"/>
                <a:cs typeface="Roboto" pitchFamily="34" charset="-120"/>
              </a:rPr>
              <a:t>Collect meaningful input from users and stakeholders</a:t>
            </a:r>
            <a:endParaRPr lang="en-US" sz="1650" dirty="0"/>
          </a:p>
        </p:txBody>
      </p:sp>
      <p:pic>
        <p:nvPicPr>
          <p:cNvPr id="14" name="Image 4" descr="preencoded.png"/>
          <p:cNvPicPr>
            <a:picLocks noChangeAspect="1"/>
          </p:cNvPicPr>
          <p:nvPr/>
        </p:nvPicPr>
        <p:blipFill>
          <a:blip r:embed="rId7"/>
          <a:stretch>
            <a:fillRect/>
          </a:stretch>
        </p:blipFill>
        <p:spPr>
          <a:xfrm>
            <a:off x="5011817" y="3098840"/>
            <a:ext cx="4606766" cy="4606766"/>
          </a:xfrm>
          <a:prstGeom prst="rect">
            <a:avLst/>
          </a:prstGeom>
        </p:spPr>
      </p:pic>
      <p:pic>
        <p:nvPicPr>
          <p:cNvPr id="15" name="Image 5" descr="preencoded.png"/>
          <p:cNvPicPr>
            <a:picLocks noChangeAspect="1"/>
          </p:cNvPicPr>
          <p:nvPr/>
        </p:nvPicPr>
        <p:blipFill>
          <a:blip r:embed="rId8"/>
          <a:stretch>
            <a:fillRect/>
          </a:stretch>
        </p:blipFill>
        <p:spPr>
          <a:xfrm>
            <a:off x="8085356" y="6525161"/>
            <a:ext cx="313730" cy="392192"/>
          </a:xfrm>
          <a:prstGeom prst="rect">
            <a:avLst/>
          </a:prstGeom>
        </p:spPr>
      </p:pic>
      <p:sp>
        <p:nvSpPr>
          <p:cNvPr id="16" name="Text 8"/>
          <p:cNvSpPr/>
          <p:nvPr/>
        </p:nvSpPr>
        <p:spPr>
          <a:xfrm>
            <a:off x="2075617" y="6238042"/>
            <a:ext cx="2621637" cy="327660"/>
          </a:xfrm>
          <a:prstGeom prst="rect">
            <a:avLst/>
          </a:prstGeom>
          <a:noFill/>
          <a:ln/>
        </p:spPr>
        <p:txBody>
          <a:bodyPr wrap="none" lIns="0" tIns="0" rIns="0" bIns="0" rtlCol="0" anchor="t"/>
          <a:lstStyle/>
          <a:p>
            <a:pPr marL="0" indent="0" algn="r">
              <a:lnSpc>
                <a:spcPts val="2550"/>
              </a:lnSpc>
              <a:buNone/>
            </a:pPr>
            <a:r>
              <a:rPr lang="en-US" sz="2050" dirty="0">
                <a:solidFill>
                  <a:srgbClr val="15213F"/>
                </a:solidFill>
                <a:latin typeface="Roboto Slab" pitchFamily="34" charset="0"/>
                <a:ea typeface="Roboto Slab" pitchFamily="34" charset="-122"/>
                <a:cs typeface="Roboto Slab" pitchFamily="34" charset="-120"/>
              </a:rPr>
              <a:t>Adapt Direction</a:t>
            </a:r>
            <a:endParaRPr lang="en-US" sz="2050" dirty="0"/>
          </a:p>
        </p:txBody>
      </p:sp>
      <p:sp>
        <p:nvSpPr>
          <p:cNvPr id="17" name="Text 9"/>
          <p:cNvSpPr/>
          <p:nvPr/>
        </p:nvSpPr>
        <p:spPr>
          <a:xfrm>
            <a:off x="734020" y="6691432"/>
            <a:ext cx="3963233" cy="335637"/>
          </a:xfrm>
          <a:prstGeom prst="rect">
            <a:avLst/>
          </a:prstGeom>
          <a:noFill/>
          <a:ln/>
        </p:spPr>
        <p:txBody>
          <a:bodyPr wrap="none" lIns="0" tIns="0" rIns="0" bIns="0" rtlCol="0" anchor="t"/>
          <a:lstStyle/>
          <a:p>
            <a:pPr marL="0" indent="0" algn="r">
              <a:lnSpc>
                <a:spcPts val="2600"/>
              </a:lnSpc>
              <a:buNone/>
            </a:pPr>
            <a:r>
              <a:rPr lang="en-US" sz="1650" dirty="0">
                <a:solidFill>
                  <a:srgbClr val="15213F"/>
                </a:solidFill>
                <a:latin typeface="Roboto" pitchFamily="34" charset="0"/>
                <a:ea typeface="Roboto" pitchFamily="34" charset="-122"/>
                <a:cs typeface="Roboto" pitchFamily="34" charset="-120"/>
              </a:rPr>
              <a:t>Refine approach based on new insights</a:t>
            </a:r>
            <a:endParaRPr lang="en-US" sz="1650" dirty="0"/>
          </a:p>
        </p:txBody>
      </p:sp>
      <p:pic>
        <p:nvPicPr>
          <p:cNvPr id="18" name="Image 6" descr="preencoded.png"/>
          <p:cNvPicPr>
            <a:picLocks noChangeAspect="1"/>
          </p:cNvPicPr>
          <p:nvPr/>
        </p:nvPicPr>
        <p:blipFill>
          <a:blip r:embed="rId9"/>
          <a:stretch>
            <a:fillRect/>
          </a:stretch>
        </p:blipFill>
        <p:spPr>
          <a:xfrm>
            <a:off x="5011817" y="3098840"/>
            <a:ext cx="4606766" cy="4606766"/>
          </a:xfrm>
          <a:prstGeom prst="rect">
            <a:avLst/>
          </a:prstGeom>
        </p:spPr>
      </p:pic>
      <p:pic>
        <p:nvPicPr>
          <p:cNvPr id="19" name="Image 7" descr="preencoded.png"/>
          <p:cNvPicPr>
            <a:picLocks noChangeAspect="1"/>
          </p:cNvPicPr>
          <p:nvPr/>
        </p:nvPicPr>
        <p:blipFill>
          <a:blip r:embed="rId10"/>
          <a:stretch>
            <a:fillRect/>
          </a:stretch>
        </p:blipFill>
        <p:spPr>
          <a:xfrm>
            <a:off x="5839123" y="6133088"/>
            <a:ext cx="313730" cy="3921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048703"/>
            <a:ext cx="9096613" cy="566976"/>
          </a:xfrm>
          <a:prstGeom prst="rect">
            <a:avLst/>
          </a:prstGeom>
          <a:noFill/>
          <a:ln/>
        </p:spPr>
        <p:txBody>
          <a:bodyPr wrap="none" lIns="0" tIns="0" rIns="0" bIns="0" rtlCol="0" anchor="t"/>
          <a:lstStyle/>
          <a:p>
            <a:pPr marL="0" indent="0" algn="l">
              <a:lnSpc>
                <a:spcPts val="4450"/>
              </a:lnSpc>
              <a:buNone/>
            </a:pPr>
            <a:r>
              <a:rPr lang="en-US" sz="3550" dirty="0">
                <a:solidFill>
                  <a:srgbClr val="3257B8"/>
                </a:solidFill>
                <a:latin typeface="Roboto Slab" pitchFamily="34" charset="0"/>
                <a:ea typeface="Roboto Slab" pitchFamily="34" charset="-122"/>
                <a:cs typeface="Roboto Slab" pitchFamily="34" charset="-120"/>
              </a:rPr>
              <a:t>Coach Resilience and Psychological Safety</a:t>
            </a:r>
            <a:endParaRPr lang="en-US" sz="3550" dirty="0"/>
          </a:p>
        </p:txBody>
      </p:sp>
      <p:sp>
        <p:nvSpPr>
          <p:cNvPr id="3" name="Text 1"/>
          <p:cNvSpPr/>
          <p:nvPr/>
        </p:nvSpPr>
        <p:spPr>
          <a:xfrm>
            <a:off x="793790" y="2069306"/>
            <a:ext cx="13042821" cy="1814513"/>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During periods of high uncertainty, teams look to leaders not just for direction but for emotional cues about how to respond. Effective Agile leaders model resilience while acknowledging the very real challenges their teams face.  Creating psychological safety—where team members feel secure taking risks and voicing concerns—becomes essential when navigating uncharted territory. This foundation enables innovation and honest communication, both critical elements for adapting to changing circumstances.</a:t>
            </a:r>
            <a:endParaRPr lang="en-US" sz="1750" dirty="0"/>
          </a:p>
        </p:txBody>
      </p:sp>
      <p:sp>
        <p:nvSpPr>
          <p:cNvPr id="4" name="Shape 2"/>
          <p:cNvSpPr/>
          <p:nvPr/>
        </p:nvSpPr>
        <p:spPr>
          <a:xfrm>
            <a:off x="793790" y="4138970"/>
            <a:ext cx="510302" cy="510302"/>
          </a:xfrm>
          <a:prstGeom prst="roundRect">
            <a:avLst>
              <a:gd name="adj" fmla="val 6667"/>
            </a:avLst>
          </a:prstGeom>
          <a:solidFill>
            <a:srgbClr val="E9ECF2"/>
          </a:solidFill>
          <a:ln/>
        </p:spPr>
        <p:txBody>
          <a:bodyPr/>
          <a:lstStyle/>
          <a:p>
            <a:endParaRPr lang="en-US"/>
          </a:p>
        </p:txBody>
      </p:sp>
      <p:pic>
        <p:nvPicPr>
          <p:cNvPr id="5" name="Image 0" descr="preencoded.png"/>
          <p:cNvPicPr>
            <a:picLocks noChangeAspect="1"/>
          </p:cNvPicPr>
          <p:nvPr/>
        </p:nvPicPr>
        <p:blipFill>
          <a:blip r:embed="rId3"/>
          <a:stretch>
            <a:fillRect/>
          </a:stretch>
        </p:blipFill>
        <p:spPr>
          <a:xfrm>
            <a:off x="878860" y="4181475"/>
            <a:ext cx="340162" cy="425291"/>
          </a:xfrm>
          <a:prstGeom prst="rect">
            <a:avLst/>
          </a:prstGeom>
        </p:spPr>
      </p:pic>
      <p:sp>
        <p:nvSpPr>
          <p:cNvPr id="6" name="Text 3"/>
          <p:cNvSpPr/>
          <p:nvPr/>
        </p:nvSpPr>
        <p:spPr>
          <a:xfrm>
            <a:off x="1530906" y="4216837"/>
            <a:ext cx="2951202"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Normalize Adaptation</a:t>
            </a:r>
            <a:endParaRPr lang="en-US" sz="2200" dirty="0"/>
          </a:p>
        </p:txBody>
      </p:sp>
      <p:sp>
        <p:nvSpPr>
          <p:cNvPr id="7" name="Text 4"/>
          <p:cNvSpPr/>
          <p:nvPr/>
        </p:nvSpPr>
        <p:spPr>
          <a:xfrm>
            <a:off x="1530906" y="4707255"/>
            <a:ext cx="5642610" cy="725805"/>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Frame change as an expected part of the process, not a sign of failure or poor planning</a:t>
            </a:r>
            <a:endParaRPr lang="en-US" sz="1750" dirty="0"/>
          </a:p>
        </p:txBody>
      </p:sp>
      <p:sp>
        <p:nvSpPr>
          <p:cNvPr id="8" name="Shape 5"/>
          <p:cNvSpPr/>
          <p:nvPr/>
        </p:nvSpPr>
        <p:spPr>
          <a:xfrm>
            <a:off x="7457003" y="4138970"/>
            <a:ext cx="510302" cy="510302"/>
          </a:xfrm>
          <a:prstGeom prst="roundRect">
            <a:avLst>
              <a:gd name="adj" fmla="val 6667"/>
            </a:avLst>
          </a:prstGeom>
          <a:solidFill>
            <a:srgbClr val="E9ECF2"/>
          </a:solidFill>
          <a:ln/>
        </p:spPr>
        <p:txBody>
          <a:bodyPr/>
          <a:lstStyle/>
          <a:p>
            <a:endParaRPr lang="en-US"/>
          </a:p>
        </p:txBody>
      </p:sp>
      <p:pic>
        <p:nvPicPr>
          <p:cNvPr id="9" name="Image 1" descr="preencoded.png"/>
          <p:cNvPicPr>
            <a:picLocks noChangeAspect="1"/>
          </p:cNvPicPr>
          <p:nvPr/>
        </p:nvPicPr>
        <p:blipFill>
          <a:blip r:embed="rId4"/>
          <a:stretch>
            <a:fillRect/>
          </a:stretch>
        </p:blipFill>
        <p:spPr>
          <a:xfrm>
            <a:off x="7542074" y="4181475"/>
            <a:ext cx="340162" cy="425291"/>
          </a:xfrm>
          <a:prstGeom prst="rect">
            <a:avLst/>
          </a:prstGeom>
        </p:spPr>
      </p:pic>
      <p:sp>
        <p:nvSpPr>
          <p:cNvPr id="10" name="Text 6"/>
          <p:cNvSpPr/>
          <p:nvPr/>
        </p:nvSpPr>
        <p:spPr>
          <a:xfrm>
            <a:off x="8194119" y="4216837"/>
            <a:ext cx="3785830"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Encourage Candid Feedback</a:t>
            </a:r>
            <a:endParaRPr lang="en-US" sz="2200" dirty="0"/>
          </a:p>
        </p:txBody>
      </p:sp>
      <p:sp>
        <p:nvSpPr>
          <p:cNvPr id="11" name="Text 7"/>
          <p:cNvSpPr/>
          <p:nvPr/>
        </p:nvSpPr>
        <p:spPr>
          <a:xfrm>
            <a:off x="8194119" y="4707255"/>
            <a:ext cx="5642610" cy="725805"/>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Create structured opportunities for team members to share concerns and suggestions without fear</a:t>
            </a:r>
            <a:endParaRPr lang="en-US" sz="1750" dirty="0"/>
          </a:p>
        </p:txBody>
      </p:sp>
      <p:sp>
        <p:nvSpPr>
          <p:cNvPr id="12" name="Shape 8"/>
          <p:cNvSpPr/>
          <p:nvPr/>
        </p:nvSpPr>
        <p:spPr>
          <a:xfrm>
            <a:off x="793790" y="5886688"/>
            <a:ext cx="510302" cy="510302"/>
          </a:xfrm>
          <a:prstGeom prst="roundRect">
            <a:avLst>
              <a:gd name="adj" fmla="val 6667"/>
            </a:avLst>
          </a:prstGeom>
          <a:solidFill>
            <a:srgbClr val="E9ECF2"/>
          </a:solidFill>
          <a:ln/>
        </p:spPr>
        <p:txBody>
          <a:bodyPr/>
          <a:lstStyle/>
          <a:p>
            <a:endParaRPr lang="en-US"/>
          </a:p>
        </p:txBody>
      </p:sp>
      <p:pic>
        <p:nvPicPr>
          <p:cNvPr id="13" name="Image 2" descr="preencoded.png"/>
          <p:cNvPicPr>
            <a:picLocks noChangeAspect="1"/>
          </p:cNvPicPr>
          <p:nvPr/>
        </p:nvPicPr>
        <p:blipFill>
          <a:blip r:embed="rId5"/>
          <a:stretch>
            <a:fillRect/>
          </a:stretch>
        </p:blipFill>
        <p:spPr>
          <a:xfrm>
            <a:off x="878860" y="5929193"/>
            <a:ext cx="340162" cy="425291"/>
          </a:xfrm>
          <a:prstGeom prst="rect">
            <a:avLst/>
          </a:prstGeom>
        </p:spPr>
      </p:pic>
      <p:sp>
        <p:nvSpPr>
          <p:cNvPr id="14" name="Text 9"/>
          <p:cNvSpPr/>
          <p:nvPr/>
        </p:nvSpPr>
        <p:spPr>
          <a:xfrm>
            <a:off x="1530906" y="5964555"/>
            <a:ext cx="3386971"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Absorb External Pressure</a:t>
            </a:r>
            <a:endParaRPr lang="en-US" sz="2200" dirty="0"/>
          </a:p>
        </p:txBody>
      </p:sp>
      <p:sp>
        <p:nvSpPr>
          <p:cNvPr id="15" name="Text 10"/>
          <p:cNvSpPr/>
          <p:nvPr/>
        </p:nvSpPr>
        <p:spPr>
          <a:xfrm>
            <a:off x="1530906" y="6454973"/>
            <a:ext cx="5642610" cy="725805"/>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Shield your team from organizational politics while translating external demands into actionable priorities</a:t>
            </a:r>
            <a:endParaRPr lang="en-US" sz="1750" dirty="0"/>
          </a:p>
        </p:txBody>
      </p:sp>
      <p:sp>
        <p:nvSpPr>
          <p:cNvPr id="16" name="Shape 11"/>
          <p:cNvSpPr/>
          <p:nvPr/>
        </p:nvSpPr>
        <p:spPr>
          <a:xfrm>
            <a:off x="7457003" y="5886688"/>
            <a:ext cx="510302" cy="510302"/>
          </a:xfrm>
          <a:prstGeom prst="roundRect">
            <a:avLst>
              <a:gd name="adj" fmla="val 6667"/>
            </a:avLst>
          </a:prstGeom>
          <a:solidFill>
            <a:srgbClr val="E9ECF2"/>
          </a:solidFill>
          <a:ln/>
        </p:spPr>
        <p:txBody>
          <a:bodyPr/>
          <a:lstStyle/>
          <a:p>
            <a:endParaRPr lang="en-US"/>
          </a:p>
        </p:txBody>
      </p:sp>
      <p:pic>
        <p:nvPicPr>
          <p:cNvPr id="17" name="Image 3" descr="preencoded.png"/>
          <p:cNvPicPr>
            <a:picLocks noChangeAspect="1"/>
          </p:cNvPicPr>
          <p:nvPr/>
        </p:nvPicPr>
        <p:blipFill>
          <a:blip r:embed="rId6"/>
          <a:stretch>
            <a:fillRect/>
          </a:stretch>
        </p:blipFill>
        <p:spPr>
          <a:xfrm>
            <a:off x="7542074" y="5929193"/>
            <a:ext cx="340162" cy="425291"/>
          </a:xfrm>
          <a:prstGeom prst="rect">
            <a:avLst/>
          </a:prstGeom>
        </p:spPr>
      </p:pic>
      <p:sp>
        <p:nvSpPr>
          <p:cNvPr id="18" name="Text 12"/>
          <p:cNvSpPr/>
          <p:nvPr/>
        </p:nvSpPr>
        <p:spPr>
          <a:xfrm>
            <a:off x="8194119" y="596455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Celebrate Growth</a:t>
            </a:r>
            <a:endParaRPr lang="en-US" sz="2200" dirty="0"/>
          </a:p>
        </p:txBody>
      </p:sp>
      <p:sp>
        <p:nvSpPr>
          <p:cNvPr id="19" name="Text 13"/>
          <p:cNvSpPr/>
          <p:nvPr/>
        </p:nvSpPr>
        <p:spPr>
          <a:xfrm>
            <a:off x="8194119" y="6454973"/>
            <a:ext cx="5642610" cy="725805"/>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Recognize both successes and valuable lessons from setbacks to reinforce learning mindsets</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26519" y="571619"/>
            <a:ext cx="8882539" cy="518874"/>
          </a:xfrm>
          <a:prstGeom prst="rect">
            <a:avLst/>
          </a:prstGeom>
          <a:noFill/>
          <a:ln/>
        </p:spPr>
        <p:txBody>
          <a:bodyPr wrap="none" lIns="0" tIns="0" rIns="0" bIns="0" rtlCol="0" anchor="t"/>
          <a:lstStyle/>
          <a:p>
            <a:pPr marL="0" indent="0" algn="l">
              <a:lnSpc>
                <a:spcPts val="4050"/>
              </a:lnSpc>
              <a:buNone/>
            </a:pPr>
            <a:r>
              <a:rPr lang="en-US" sz="3250" dirty="0">
                <a:solidFill>
                  <a:srgbClr val="3257B8"/>
                </a:solidFill>
                <a:latin typeface="Roboto Slab" pitchFamily="34" charset="0"/>
                <a:ea typeface="Roboto Slab" pitchFamily="34" charset="-122"/>
                <a:cs typeface="Roboto Slab" pitchFamily="34" charset="-120"/>
              </a:rPr>
              <a:t>Empower Decision-Making at the Right Level</a:t>
            </a:r>
            <a:endParaRPr lang="en-US" sz="3250" dirty="0"/>
          </a:p>
        </p:txBody>
      </p:sp>
      <p:sp>
        <p:nvSpPr>
          <p:cNvPr id="3" name="Text 1"/>
          <p:cNvSpPr/>
          <p:nvPr/>
        </p:nvSpPr>
        <p:spPr>
          <a:xfrm>
            <a:off x="726519" y="1505664"/>
            <a:ext cx="13177361" cy="1328737"/>
          </a:xfrm>
          <a:prstGeom prst="rect">
            <a:avLst/>
          </a:prstGeom>
          <a:noFill/>
          <a:ln/>
        </p:spPr>
        <p:txBody>
          <a:bodyPr wrap="square" lIns="0" tIns="0" rIns="0" bIns="0" rtlCol="0" anchor="t"/>
          <a:lstStyle/>
          <a:p>
            <a:pPr marL="0" indent="0" algn="l">
              <a:lnSpc>
                <a:spcPts val="2600"/>
              </a:lnSpc>
              <a:buNone/>
            </a:pPr>
            <a:r>
              <a:rPr lang="en-US" sz="1600" dirty="0">
                <a:solidFill>
                  <a:srgbClr val="15213F"/>
                </a:solidFill>
                <a:latin typeface="Roboto" pitchFamily="34" charset="0"/>
                <a:ea typeface="Roboto" pitchFamily="34" charset="-122"/>
                <a:cs typeface="Roboto" pitchFamily="34" charset="-120"/>
              </a:rPr>
              <a:t>Centralizing all decisions during uncertain times creates bottlenecks that paralyze teams precisely when agility is most needed. Effective Agile leaders distribute decision authority to the appropriate levels, enabling faster responses while maintaining strategic alignment. The key is establishing clear boundaries and principles within which teams can operate autonomously. This approach multiplies organizational problem-solving capacity while developing leadership capabilities throughout the team.</a:t>
            </a:r>
            <a:endParaRPr lang="en-US" sz="1600" dirty="0"/>
          </a:p>
        </p:txBody>
      </p:sp>
      <p:pic>
        <p:nvPicPr>
          <p:cNvPr id="4" name="Image 0" descr="preencoded.png"/>
          <p:cNvPicPr>
            <a:picLocks noChangeAspect="1"/>
          </p:cNvPicPr>
          <p:nvPr/>
        </p:nvPicPr>
        <p:blipFill>
          <a:blip r:embed="rId3"/>
          <a:stretch>
            <a:fillRect/>
          </a:stretch>
        </p:blipFill>
        <p:spPr>
          <a:xfrm>
            <a:off x="2933700" y="3067883"/>
            <a:ext cx="2174200" cy="1196221"/>
          </a:xfrm>
          <a:prstGeom prst="rect">
            <a:avLst/>
          </a:prstGeom>
        </p:spPr>
      </p:pic>
      <p:pic>
        <p:nvPicPr>
          <p:cNvPr id="5" name="Image 1" descr="preencoded.png"/>
          <p:cNvPicPr>
            <a:picLocks noChangeAspect="1"/>
          </p:cNvPicPr>
          <p:nvPr/>
        </p:nvPicPr>
        <p:blipFill>
          <a:blip r:embed="rId4"/>
          <a:stretch>
            <a:fillRect/>
          </a:stretch>
        </p:blipFill>
        <p:spPr>
          <a:xfrm>
            <a:off x="3874770" y="3631763"/>
            <a:ext cx="291941" cy="364927"/>
          </a:xfrm>
          <a:prstGeom prst="rect">
            <a:avLst/>
          </a:prstGeom>
        </p:spPr>
      </p:pic>
      <p:sp>
        <p:nvSpPr>
          <p:cNvPr id="6" name="Text 2"/>
          <p:cNvSpPr/>
          <p:nvPr/>
        </p:nvSpPr>
        <p:spPr>
          <a:xfrm>
            <a:off x="5315426" y="3275409"/>
            <a:ext cx="2594967" cy="324445"/>
          </a:xfrm>
          <a:prstGeom prst="rect">
            <a:avLst/>
          </a:prstGeom>
          <a:noFill/>
          <a:ln/>
        </p:spPr>
        <p:txBody>
          <a:bodyPr wrap="none" lIns="0" tIns="0" rIns="0" bIns="0" rtlCol="0" anchor="t"/>
          <a:lstStyle/>
          <a:p>
            <a:pPr marL="0" indent="0" algn="l">
              <a:lnSpc>
                <a:spcPts val="2550"/>
              </a:lnSpc>
              <a:buNone/>
            </a:pPr>
            <a:r>
              <a:rPr lang="en-US" sz="2000" dirty="0">
                <a:solidFill>
                  <a:srgbClr val="15213F"/>
                </a:solidFill>
                <a:latin typeface="Roboto Slab" pitchFamily="34" charset="0"/>
                <a:ea typeface="Roboto Slab" pitchFamily="34" charset="-122"/>
                <a:cs typeface="Roboto Slab" pitchFamily="34" charset="-120"/>
              </a:rPr>
              <a:t>Strategic Decisions</a:t>
            </a:r>
            <a:endParaRPr lang="en-US" sz="2000" dirty="0"/>
          </a:p>
        </p:txBody>
      </p:sp>
      <p:sp>
        <p:nvSpPr>
          <p:cNvPr id="7" name="Text 3"/>
          <p:cNvSpPr/>
          <p:nvPr/>
        </p:nvSpPr>
        <p:spPr>
          <a:xfrm>
            <a:off x="5315426" y="3724394"/>
            <a:ext cx="4162663" cy="332184"/>
          </a:xfrm>
          <a:prstGeom prst="rect">
            <a:avLst/>
          </a:prstGeom>
          <a:noFill/>
          <a:ln/>
        </p:spPr>
        <p:txBody>
          <a:bodyPr wrap="none" lIns="0" tIns="0" rIns="0" bIns="0" rtlCol="0" anchor="t"/>
          <a:lstStyle/>
          <a:p>
            <a:pPr marL="0" indent="0" algn="l">
              <a:lnSpc>
                <a:spcPts val="2600"/>
              </a:lnSpc>
              <a:buNone/>
            </a:pPr>
            <a:r>
              <a:rPr lang="en-US" sz="1600" dirty="0">
                <a:solidFill>
                  <a:srgbClr val="15213F"/>
                </a:solidFill>
                <a:latin typeface="Roboto" pitchFamily="34" charset="0"/>
                <a:ea typeface="Roboto" pitchFamily="34" charset="-122"/>
                <a:cs typeface="Roboto" pitchFamily="34" charset="-120"/>
              </a:rPr>
              <a:t>Leadership level: vision, funding, major pivots</a:t>
            </a:r>
            <a:endParaRPr lang="en-US" sz="1600" dirty="0"/>
          </a:p>
        </p:txBody>
      </p:sp>
      <p:sp>
        <p:nvSpPr>
          <p:cNvPr id="8" name="Shape 4"/>
          <p:cNvSpPr/>
          <p:nvPr/>
        </p:nvSpPr>
        <p:spPr>
          <a:xfrm>
            <a:off x="5159693" y="4280416"/>
            <a:ext cx="8692396" cy="11430"/>
          </a:xfrm>
          <a:prstGeom prst="roundRect">
            <a:avLst>
              <a:gd name="adj" fmla="val 272448"/>
            </a:avLst>
          </a:prstGeom>
          <a:solidFill>
            <a:srgbClr val="CFD2D8"/>
          </a:solidFill>
          <a:ln/>
        </p:spPr>
        <p:txBody>
          <a:bodyPr/>
          <a:lstStyle/>
          <a:p>
            <a:endParaRPr lang="en-US"/>
          </a:p>
        </p:txBody>
      </p:sp>
      <p:pic>
        <p:nvPicPr>
          <p:cNvPr id="9" name="Image 2" descr="preencoded.png"/>
          <p:cNvPicPr>
            <a:picLocks noChangeAspect="1"/>
          </p:cNvPicPr>
          <p:nvPr/>
        </p:nvPicPr>
        <p:blipFill>
          <a:blip r:embed="rId5"/>
          <a:stretch>
            <a:fillRect/>
          </a:stretch>
        </p:blipFill>
        <p:spPr>
          <a:xfrm>
            <a:off x="1846540" y="4315897"/>
            <a:ext cx="4348520" cy="1196221"/>
          </a:xfrm>
          <a:prstGeom prst="rect">
            <a:avLst/>
          </a:prstGeom>
        </p:spPr>
      </p:pic>
      <p:pic>
        <p:nvPicPr>
          <p:cNvPr id="10" name="Image 3" descr="preencoded.png"/>
          <p:cNvPicPr>
            <a:picLocks noChangeAspect="1"/>
          </p:cNvPicPr>
          <p:nvPr/>
        </p:nvPicPr>
        <p:blipFill>
          <a:blip r:embed="rId6"/>
          <a:stretch>
            <a:fillRect/>
          </a:stretch>
        </p:blipFill>
        <p:spPr>
          <a:xfrm>
            <a:off x="3874770" y="4731544"/>
            <a:ext cx="291941" cy="364927"/>
          </a:xfrm>
          <a:prstGeom prst="rect">
            <a:avLst/>
          </a:prstGeom>
        </p:spPr>
      </p:pic>
      <p:sp>
        <p:nvSpPr>
          <p:cNvPr id="11" name="Text 5"/>
          <p:cNvSpPr/>
          <p:nvPr/>
        </p:nvSpPr>
        <p:spPr>
          <a:xfrm>
            <a:off x="6402586" y="4523423"/>
            <a:ext cx="2594967" cy="324445"/>
          </a:xfrm>
          <a:prstGeom prst="rect">
            <a:avLst/>
          </a:prstGeom>
          <a:noFill/>
          <a:ln/>
        </p:spPr>
        <p:txBody>
          <a:bodyPr wrap="none" lIns="0" tIns="0" rIns="0" bIns="0" rtlCol="0" anchor="t"/>
          <a:lstStyle/>
          <a:p>
            <a:pPr marL="0" indent="0" algn="l">
              <a:lnSpc>
                <a:spcPts val="2550"/>
              </a:lnSpc>
              <a:buNone/>
            </a:pPr>
            <a:r>
              <a:rPr lang="en-US" sz="2000" dirty="0">
                <a:solidFill>
                  <a:srgbClr val="15213F"/>
                </a:solidFill>
                <a:latin typeface="Roboto Slab" pitchFamily="34" charset="0"/>
                <a:ea typeface="Roboto Slab" pitchFamily="34" charset="-122"/>
                <a:cs typeface="Roboto Slab" pitchFamily="34" charset="-120"/>
              </a:rPr>
              <a:t>Tactical Decisions</a:t>
            </a:r>
            <a:endParaRPr lang="en-US" sz="2000" dirty="0"/>
          </a:p>
        </p:txBody>
      </p:sp>
      <p:sp>
        <p:nvSpPr>
          <p:cNvPr id="12" name="Text 6"/>
          <p:cNvSpPr/>
          <p:nvPr/>
        </p:nvSpPr>
        <p:spPr>
          <a:xfrm>
            <a:off x="6402586" y="4972407"/>
            <a:ext cx="4810958" cy="332184"/>
          </a:xfrm>
          <a:prstGeom prst="rect">
            <a:avLst/>
          </a:prstGeom>
          <a:noFill/>
          <a:ln/>
        </p:spPr>
        <p:txBody>
          <a:bodyPr wrap="none" lIns="0" tIns="0" rIns="0" bIns="0" rtlCol="0" anchor="t"/>
          <a:lstStyle/>
          <a:p>
            <a:pPr marL="0" indent="0" algn="l">
              <a:lnSpc>
                <a:spcPts val="2600"/>
              </a:lnSpc>
              <a:buNone/>
            </a:pPr>
            <a:r>
              <a:rPr lang="en-US" sz="1600" dirty="0">
                <a:solidFill>
                  <a:srgbClr val="15213F"/>
                </a:solidFill>
                <a:latin typeface="Roboto" pitchFamily="34" charset="0"/>
                <a:ea typeface="Roboto" pitchFamily="34" charset="-122"/>
                <a:cs typeface="Roboto" pitchFamily="34" charset="-120"/>
              </a:rPr>
              <a:t>Management level: prioritization, resource allocation</a:t>
            </a:r>
            <a:endParaRPr lang="en-US" sz="1600" dirty="0"/>
          </a:p>
        </p:txBody>
      </p:sp>
      <p:sp>
        <p:nvSpPr>
          <p:cNvPr id="13" name="Shape 7"/>
          <p:cNvSpPr/>
          <p:nvPr/>
        </p:nvSpPr>
        <p:spPr>
          <a:xfrm>
            <a:off x="6246852" y="5528429"/>
            <a:ext cx="7605236" cy="11430"/>
          </a:xfrm>
          <a:prstGeom prst="roundRect">
            <a:avLst>
              <a:gd name="adj" fmla="val 272448"/>
            </a:avLst>
          </a:prstGeom>
          <a:solidFill>
            <a:srgbClr val="CFD2D8"/>
          </a:solidFill>
          <a:ln/>
        </p:spPr>
        <p:txBody>
          <a:bodyPr/>
          <a:lstStyle/>
          <a:p>
            <a:endParaRPr lang="en-US"/>
          </a:p>
        </p:txBody>
      </p:sp>
      <p:pic>
        <p:nvPicPr>
          <p:cNvPr id="14" name="Image 4" descr="preencoded.png"/>
          <p:cNvPicPr>
            <a:picLocks noChangeAspect="1"/>
          </p:cNvPicPr>
          <p:nvPr/>
        </p:nvPicPr>
        <p:blipFill>
          <a:blip r:embed="rId7"/>
          <a:stretch>
            <a:fillRect/>
          </a:stretch>
        </p:blipFill>
        <p:spPr>
          <a:xfrm>
            <a:off x="759381" y="5563910"/>
            <a:ext cx="6522720" cy="1196221"/>
          </a:xfrm>
          <a:prstGeom prst="rect">
            <a:avLst/>
          </a:prstGeom>
        </p:spPr>
      </p:pic>
      <p:pic>
        <p:nvPicPr>
          <p:cNvPr id="15" name="Image 5" descr="preencoded.png"/>
          <p:cNvPicPr>
            <a:picLocks noChangeAspect="1"/>
          </p:cNvPicPr>
          <p:nvPr/>
        </p:nvPicPr>
        <p:blipFill>
          <a:blip r:embed="rId8"/>
          <a:stretch>
            <a:fillRect/>
          </a:stretch>
        </p:blipFill>
        <p:spPr>
          <a:xfrm>
            <a:off x="3874651" y="5979557"/>
            <a:ext cx="291941" cy="364927"/>
          </a:xfrm>
          <a:prstGeom prst="rect">
            <a:avLst/>
          </a:prstGeom>
        </p:spPr>
      </p:pic>
      <p:sp>
        <p:nvSpPr>
          <p:cNvPr id="16" name="Text 8"/>
          <p:cNvSpPr/>
          <p:nvPr/>
        </p:nvSpPr>
        <p:spPr>
          <a:xfrm>
            <a:off x="7489627" y="5771436"/>
            <a:ext cx="3220522" cy="324445"/>
          </a:xfrm>
          <a:prstGeom prst="rect">
            <a:avLst/>
          </a:prstGeom>
          <a:noFill/>
          <a:ln/>
        </p:spPr>
        <p:txBody>
          <a:bodyPr wrap="none" lIns="0" tIns="0" rIns="0" bIns="0" rtlCol="0" anchor="t"/>
          <a:lstStyle/>
          <a:p>
            <a:pPr marL="0" indent="0" algn="l">
              <a:lnSpc>
                <a:spcPts val="2550"/>
              </a:lnSpc>
              <a:buNone/>
            </a:pPr>
            <a:r>
              <a:rPr lang="en-US" sz="2000" dirty="0">
                <a:solidFill>
                  <a:srgbClr val="15213F"/>
                </a:solidFill>
                <a:latin typeface="Roboto Slab" pitchFamily="34" charset="0"/>
                <a:ea typeface="Roboto Slab" pitchFamily="34" charset="-122"/>
                <a:cs typeface="Roboto Slab" pitchFamily="34" charset="-120"/>
              </a:rPr>
              <a:t>Implementation Decisions</a:t>
            </a:r>
            <a:endParaRPr lang="en-US" sz="2000" dirty="0"/>
          </a:p>
        </p:txBody>
      </p:sp>
      <p:sp>
        <p:nvSpPr>
          <p:cNvPr id="17" name="Text 9"/>
          <p:cNvSpPr/>
          <p:nvPr/>
        </p:nvSpPr>
        <p:spPr>
          <a:xfrm>
            <a:off x="7489627" y="6220420"/>
            <a:ext cx="4534019" cy="332184"/>
          </a:xfrm>
          <a:prstGeom prst="rect">
            <a:avLst/>
          </a:prstGeom>
          <a:noFill/>
          <a:ln/>
        </p:spPr>
        <p:txBody>
          <a:bodyPr wrap="none" lIns="0" tIns="0" rIns="0" bIns="0" rtlCol="0" anchor="t"/>
          <a:lstStyle/>
          <a:p>
            <a:pPr marL="0" indent="0" algn="l">
              <a:lnSpc>
                <a:spcPts val="2600"/>
              </a:lnSpc>
              <a:buNone/>
            </a:pPr>
            <a:r>
              <a:rPr lang="en-US" sz="1600" dirty="0">
                <a:solidFill>
                  <a:srgbClr val="15213F"/>
                </a:solidFill>
                <a:latin typeface="Roboto" pitchFamily="34" charset="0"/>
                <a:ea typeface="Roboto" pitchFamily="34" charset="-122"/>
                <a:cs typeface="Roboto" pitchFamily="34" charset="-120"/>
              </a:rPr>
              <a:t>Team level: technical approaches, daily execution</a:t>
            </a:r>
            <a:endParaRPr lang="en-US" sz="1600" dirty="0"/>
          </a:p>
        </p:txBody>
      </p:sp>
      <p:sp>
        <p:nvSpPr>
          <p:cNvPr id="18" name="Text 10"/>
          <p:cNvSpPr/>
          <p:nvPr/>
        </p:nvSpPr>
        <p:spPr>
          <a:xfrm>
            <a:off x="726519" y="6993612"/>
            <a:ext cx="13177361" cy="664369"/>
          </a:xfrm>
          <a:prstGeom prst="rect">
            <a:avLst/>
          </a:prstGeom>
          <a:noFill/>
          <a:ln/>
        </p:spPr>
        <p:txBody>
          <a:bodyPr wrap="square" lIns="0" tIns="0" rIns="0" bIns="0" rtlCol="0" anchor="t"/>
          <a:lstStyle/>
          <a:p>
            <a:pPr marL="0" indent="0" algn="l">
              <a:lnSpc>
                <a:spcPts val="2600"/>
              </a:lnSpc>
              <a:buNone/>
            </a:pPr>
            <a:r>
              <a:rPr lang="en-US" sz="1600" dirty="0">
                <a:solidFill>
                  <a:srgbClr val="15213F"/>
                </a:solidFill>
                <a:latin typeface="Roboto" pitchFamily="34" charset="0"/>
                <a:ea typeface="Roboto" pitchFamily="34" charset="-122"/>
                <a:cs typeface="Roboto" pitchFamily="34" charset="-120"/>
              </a:rPr>
              <a:t>When decisions are made at the appropriate level by those with the most relevant knowledge, organizations can respond more quickly to changing conditions while maintaining strategic alignment.</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216938"/>
            <a:ext cx="9923502" cy="566976"/>
          </a:xfrm>
          <a:prstGeom prst="rect">
            <a:avLst/>
          </a:prstGeom>
          <a:noFill/>
          <a:ln/>
        </p:spPr>
        <p:txBody>
          <a:bodyPr wrap="none" lIns="0" tIns="0" rIns="0" bIns="0" rtlCol="0" anchor="t"/>
          <a:lstStyle/>
          <a:p>
            <a:pPr marL="0" indent="0" algn="l">
              <a:lnSpc>
                <a:spcPts val="4450"/>
              </a:lnSpc>
              <a:buNone/>
            </a:pPr>
            <a:r>
              <a:rPr lang="en-US" sz="3550" dirty="0">
                <a:solidFill>
                  <a:srgbClr val="3257B8"/>
                </a:solidFill>
                <a:latin typeface="Roboto Slab" pitchFamily="34" charset="0"/>
                <a:ea typeface="Roboto Slab" pitchFamily="34" charset="-122"/>
                <a:cs typeface="Roboto Slab" pitchFamily="34" charset="-120"/>
              </a:rPr>
              <a:t>Decision-Making Frameworks for Uncertainty</a:t>
            </a:r>
            <a:endParaRPr lang="en-US" sz="3550" dirty="0"/>
          </a:p>
        </p:txBody>
      </p:sp>
      <p:sp>
        <p:nvSpPr>
          <p:cNvPr id="3" name="Text 1"/>
          <p:cNvSpPr/>
          <p:nvPr/>
        </p:nvSpPr>
        <p:spPr>
          <a:xfrm>
            <a:off x="793790" y="2039064"/>
            <a:ext cx="13042821" cy="1451610"/>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Empowering teams to make decisions requires more than permission—it demands frameworks that create consistency without constraining innovation. The right decision-making tools balance flexibility with accountability, especially critical during uncertain times. These frameworks serve as guardrails rather than strict procedures, allowing teams to adapt their approach while ensuring decisions align with organizational priorities and constraints.th</a:t>
            </a:r>
            <a:endParaRPr lang="en-US" sz="1750" dirty="0"/>
          </a:p>
        </p:txBody>
      </p:sp>
      <p:sp>
        <p:nvSpPr>
          <p:cNvPr id="4" name="Shape 2"/>
          <p:cNvSpPr/>
          <p:nvPr/>
        </p:nvSpPr>
        <p:spPr>
          <a:xfrm>
            <a:off x="793790" y="3745825"/>
            <a:ext cx="13042821" cy="3266837"/>
          </a:xfrm>
          <a:prstGeom prst="roundRect">
            <a:avLst>
              <a:gd name="adj" fmla="val 1042"/>
            </a:avLst>
          </a:prstGeom>
          <a:noFill/>
          <a:ln w="7620">
            <a:solidFill>
              <a:srgbClr val="000000">
                <a:alpha val="8000"/>
              </a:srgbClr>
            </a:solidFill>
            <a:prstDash val="solid"/>
          </a:ln>
        </p:spPr>
        <p:txBody>
          <a:bodyPr/>
          <a:lstStyle/>
          <a:p>
            <a:endParaRPr lang="en-US"/>
          </a:p>
        </p:txBody>
      </p:sp>
      <p:sp>
        <p:nvSpPr>
          <p:cNvPr id="5" name="Shape 3"/>
          <p:cNvSpPr/>
          <p:nvPr/>
        </p:nvSpPr>
        <p:spPr>
          <a:xfrm>
            <a:off x="801410" y="3753445"/>
            <a:ext cx="13027581" cy="650319"/>
          </a:xfrm>
          <a:prstGeom prst="rect">
            <a:avLst/>
          </a:prstGeom>
          <a:solidFill>
            <a:srgbClr val="FFFFFF">
              <a:alpha val="4000"/>
            </a:srgbClr>
          </a:solidFill>
          <a:ln/>
        </p:spPr>
        <p:txBody>
          <a:bodyPr/>
          <a:lstStyle/>
          <a:p>
            <a:endParaRPr lang="en-US"/>
          </a:p>
        </p:txBody>
      </p:sp>
      <p:sp>
        <p:nvSpPr>
          <p:cNvPr id="6" name="Text 4"/>
          <p:cNvSpPr/>
          <p:nvPr/>
        </p:nvSpPr>
        <p:spPr>
          <a:xfrm>
            <a:off x="1028462" y="3897154"/>
            <a:ext cx="2838450"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Framework</a:t>
            </a:r>
            <a:endParaRPr lang="en-US" sz="1750" dirty="0"/>
          </a:p>
        </p:txBody>
      </p:sp>
      <p:sp>
        <p:nvSpPr>
          <p:cNvPr id="7" name="Text 5"/>
          <p:cNvSpPr/>
          <p:nvPr/>
        </p:nvSpPr>
        <p:spPr>
          <a:xfrm>
            <a:off x="4328160" y="3897154"/>
            <a:ext cx="4404479"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Best Used For</a:t>
            </a:r>
            <a:endParaRPr lang="en-US" sz="1750" dirty="0"/>
          </a:p>
        </p:txBody>
      </p:sp>
      <p:sp>
        <p:nvSpPr>
          <p:cNvPr id="8" name="Text 6"/>
          <p:cNvSpPr/>
          <p:nvPr/>
        </p:nvSpPr>
        <p:spPr>
          <a:xfrm>
            <a:off x="9193887" y="3897154"/>
            <a:ext cx="4408289"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Key Benefits</a:t>
            </a:r>
            <a:endParaRPr lang="en-US" sz="1750" dirty="0"/>
          </a:p>
        </p:txBody>
      </p:sp>
      <p:sp>
        <p:nvSpPr>
          <p:cNvPr id="9" name="Shape 7"/>
          <p:cNvSpPr/>
          <p:nvPr/>
        </p:nvSpPr>
        <p:spPr>
          <a:xfrm>
            <a:off x="801410" y="4403765"/>
            <a:ext cx="13027581" cy="650319"/>
          </a:xfrm>
          <a:prstGeom prst="rect">
            <a:avLst/>
          </a:prstGeom>
          <a:solidFill>
            <a:srgbClr val="000000">
              <a:alpha val="4000"/>
            </a:srgbClr>
          </a:solidFill>
          <a:ln/>
        </p:spPr>
        <p:txBody>
          <a:bodyPr/>
          <a:lstStyle/>
          <a:p>
            <a:endParaRPr lang="en-US"/>
          </a:p>
        </p:txBody>
      </p:sp>
      <p:sp>
        <p:nvSpPr>
          <p:cNvPr id="10" name="Text 8"/>
          <p:cNvSpPr/>
          <p:nvPr/>
        </p:nvSpPr>
        <p:spPr>
          <a:xfrm>
            <a:off x="1028462" y="4547473"/>
            <a:ext cx="2838450"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RACI Matrix</a:t>
            </a:r>
            <a:endParaRPr lang="en-US" sz="1750" dirty="0"/>
          </a:p>
        </p:txBody>
      </p:sp>
      <p:sp>
        <p:nvSpPr>
          <p:cNvPr id="11" name="Text 9"/>
          <p:cNvSpPr/>
          <p:nvPr/>
        </p:nvSpPr>
        <p:spPr>
          <a:xfrm>
            <a:off x="4328160" y="4547473"/>
            <a:ext cx="4404479"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Clarifying roles in complex decisions</a:t>
            </a:r>
            <a:endParaRPr lang="en-US" sz="1750" dirty="0"/>
          </a:p>
        </p:txBody>
      </p:sp>
      <p:sp>
        <p:nvSpPr>
          <p:cNvPr id="12" name="Text 10"/>
          <p:cNvSpPr/>
          <p:nvPr/>
        </p:nvSpPr>
        <p:spPr>
          <a:xfrm>
            <a:off x="9193887" y="4547473"/>
            <a:ext cx="4408289"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Prevents confusion and delays</a:t>
            </a:r>
            <a:endParaRPr lang="en-US" sz="1750" dirty="0"/>
          </a:p>
        </p:txBody>
      </p:sp>
      <p:sp>
        <p:nvSpPr>
          <p:cNvPr id="13" name="Shape 11"/>
          <p:cNvSpPr/>
          <p:nvPr/>
        </p:nvSpPr>
        <p:spPr>
          <a:xfrm>
            <a:off x="801410" y="5054084"/>
            <a:ext cx="13027581" cy="650319"/>
          </a:xfrm>
          <a:prstGeom prst="rect">
            <a:avLst/>
          </a:prstGeom>
          <a:solidFill>
            <a:srgbClr val="FFFFFF">
              <a:alpha val="4000"/>
            </a:srgbClr>
          </a:solidFill>
          <a:ln/>
        </p:spPr>
        <p:txBody>
          <a:bodyPr/>
          <a:lstStyle/>
          <a:p>
            <a:endParaRPr lang="en-US"/>
          </a:p>
        </p:txBody>
      </p:sp>
      <p:sp>
        <p:nvSpPr>
          <p:cNvPr id="14" name="Text 12"/>
          <p:cNvSpPr/>
          <p:nvPr/>
        </p:nvSpPr>
        <p:spPr>
          <a:xfrm>
            <a:off x="1028462" y="5197793"/>
            <a:ext cx="2838450"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Cynefin Framework</a:t>
            </a:r>
            <a:endParaRPr lang="en-US" sz="1750" dirty="0"/>
          </a:p>
        </p:txBody>
      </p:sp>
      <p:sp>
        <p:nvSpPr>
          <p:cNvPr id="15" name="Text 13"/>
          <p:cNvSpPr/>
          <p:nvPr/>
        </p:nvSpPr>
        <p:spPr>
          <a:xfrm>
            <a:off x="4328160" y="5197793"/>
            <a:ext cx="4404479"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Categorizing problem complexity</a:t>
            </a:r>
            <a:endParaRPr lang="en-US" sz="1750" dirty="0"/>
          </a:p>
        </p:txBody>
      </p:sp>
      <p:sp>
        <p:nvSpPr>
          <p:cNvPr id="16" name="Text 14"/>
          <p:cNvSpPr/>
          <p:nvPr/>
        </p:nvSpPr>
        <p:spPr>
          <a:xfrm>
            <a:off x="9193887" y="5197793"/>
            <a:ext cx="4408289"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Matches approach to situation type</a:t>
            </a:r>
            <a:endParaRPr lang="en-US" sz="1750" dirty="0"/>
          </a:p>
        </p:txBody>
      </p:sp>
      <p:sp>
        <p:nvSpPr>
          <p:cNvPr id="17" name="Shape 15"/>
          <p:cNvSpPr/>
          <p:nvPr/>
        </p:nvSpPr>
        <p:spPr>
          <a:xfrm>
            <a:off x="801410" y="5704403"/>
            <a:ext cx="13027581" cy="650319"/>
          </a:xfrm>
          <a:prstGeom prst="rect">
            <a:avLst/>
          </a:prstGeom>
          <a:solidFill>
            <a:srgbClr val="000000">
              <a:alpha val="4000"/>
            </a:srgbClr>
          </a:solidFill>
          <a:ln/>
        </p:spPr>
        <p:txBody>
          <a:bodyPr/>
          <a:lstStyle/>
          <a:p>
            <a:endParaRPr lang="en-US"/>
          </a:p>
        </p:txBody>
      </p:sp>
      <p:sp>
        <p:nvSpPr>
          <p:cNvPr id="18" name="Text 16"/>
          <p:cNvSpPr/>
          <p:nvPr/>
        </p:nvSpPr>
        <p:spPr>
          <a:xfrm>
            <a:off x="1028462" y="5848112"/>
            <a:ext cx="2838450"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Decision Poker</a:t>
            </a:r>
            <a:endParaRPr lang="en-US" sz="1750" dirty="0"/>
          </a:p>
        </p:txBody>
      </p:sp>
      <p:sp>
        <p:nvSpPr>
          <p:cNvPr id="19" name="Text 17"/>
          <p:cNvSpPr/>
          <p:nvPr/>
        </p:nvSpPr>
        <p:spPr>
          <a:xfrm>
            <a:off x="4328160" y="5848112"/>
            <a:ext cx="4404479"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Team consensus building</a:t>
            </a:r>
            <a:endParaRPr lang="en-US" sz="1750" dirty="0"/>
          </a:p>
        </p:txBody>
      </p:sp>
      <p:sp>
        <p:nvSpPr>
          <p:cNvPr id="20" name="Text 18"/>
          <p:cNvSpPr/>
          <p:nvPr/>
        </p:nvSpPr>
        <p:spPr>
          <a:xfrm>
            <a:off x="9193887" y="5848112"/>
            <a:ext cx="4408289"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Reveals hidden assumptions quickly</a:t>
            </a:r>
            <a:endParaRPr lang="en-US" sz="1750" dirty="0"/>
          </a:p>
        </p:txBody>
      </p:sp>
      <p:sp>
        <p:nvSpPr>
          <p:cNvPr id="21" name="Shape 19"/>
          <p:cNvSpPr/>
          <p:nvPr/>
        </p:nvSpPr>
        <p:spPr>
          <a:xfrm>
            <a:off x="801410" y="6354723"/>
            <a:ext cx="13027581" cy="650319"/>
          </a:xfrm>
          <a:prstGeom prst="rect">
            <a:avLst/>
          </a:prstGeom>
          <a:solidFill>
            <a:srgbClr val="FFFFFF">
              <a:alpha val="4000"/>
            </a:srgbClr>
          </a:solidFill>
          <a:ln/>
        </p:spPr>
        <p:txBody>
          <a:bodyPr/>
          <a:lstStyle/>
          <a:p>
            <a:endParaRPr lang="en-US"/>
          </a:p>
        </p:txBody>
      </p:sp>
      <p:sp>
        <p:nvSpPr>
          <p:cNvPr id="22" name="Text 20"/>
          <p:cNvSpPr/>
          <p:nvPr/>
        </p:nvSpPr>
        <p:spPr>
          <a:xfrm>
            <a:off x="1028462" y="6498431"/>
            <a:ext cx="2838450"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Trade-off Sliders</a:t>
            </a:r>
            <a:endParaRPr lang="en-US" sz="1750" dirty="0"/>
          </a:p>
        </p:txBody>
      </p:sp>
      <p:sp>
        <p:nvSpPr>
          <p:cNvPr id="23" name="Text 21"/>
          <p:cNvSpPr/>
          <p:nvPr/>
        </p:nvSpPr>
        <p:spPr>
          <a:xfrm>
            <a:off x="4328160" y="6498431"/>
            <a:ext cx="4404479"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Prioritizing competing factors</a:t>
            </a:r>
            <a:endParaRPr lang="en-US" sz="1750" dirty="0"/>
          </a:p>
        </p:txBody>
      </p:sp>
      <p:sp>
        <p:nvSpPr>
          <p:cNvPr id="24" name="Text 22"/>
          <p:cNvSpPr/>
          <p:nvPr/>
        </p:nvSpPr>
        <p:spPr>
          <a:xfrm>
            <a:off x="9193887" y="6498431"/>
            <a:ext cx="4408289"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Makes implicit priorities explicit</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827484"/>
            <a:ext cx="6030278" cy="566976"/>
          </a:xfrm>
          <a:prstGeom prst="rect">
            <a:avLst/>
          </a:prstGeom>
          <a:noFill/>
          <a:ln/>
        </p:spPr>
        <p:txBody>
          <a:bodyPr wrap="none" lIns="0" tIns="0" rIns="0" bIns="0" rtlCol="0" anchor="t"/>
          <a:lstStyle/>
          <a:p>
            <a:pPr marL="0" indent="0" algn="l">
              <a:lnSpc>
                <a:spcPts val="4450"/>
              </a:lnSpc>
              <a:buNone/>
            </a:pPr>
            <a:r>
              <a:rPr lang="en-US" sz="3550" dirty="0">
                <a:solidFill>
                  <a:srgbClr val="3257B8"/>
                </a:solidFill>
                <a:latin typeface="Roboto Slab" pitchFamily="34" charset="0"/>
                <a:ea typeface="Roboto Slab" pitchFamily="34" charset="-122"/>
                <a:cs typeface="Roboto Slab" pitchFamily="34" charset="-120"/>
              </a:rPr>
              <a:t>Reframe Chaos as a Catalyst</a:t>
            </a:r>
            <a:endParaRPr lang="en-US" sz="3550" dirty="0"/>
          </a:p>
        </p:txBody>
      </p:sp>
      <p:sp>
        <p:nvSpPr>
          <p:cNvPr id="3" name="Text 1"/>
          <p:cNvSpPr/>
          <p:nvPr/>
        </p:nvSpPr>
        <p:spPr>
          <a:xfrm>
            <a:off x="793790" y="1848088"/>
            <a:ext cx="13042821" cy="1814513"/>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The most powerful shift in Agile leadership is cognitive: seeing chaos not as a threat to be eliminated but as a catalyst for transformation. This perspective turns disruption from something to be feared into an opportunity for breakthrough innovation and growth.  This mindset shift enables leaders to move from reactive crisis management to proactive opportunity identification. It transforms energy-draining resistance into forward momentum that can propel teams to new levels of performance and innovation.</a:t>
            </a:r>
            <a:endParaRPr lang="en-US" sz="1750" dirty="0"/>
          </a:p>
        </p:txBody>
      </p:sp>
      <p:sp>
        <p:nvSpPr>
          <p:cNvPr id="4" name="Shape 2"/>
          <p:cNvSpPr/>
          <p:nvPr/>
        </p:nvSpPr>
        <p:spPr>
          <a:xfrm>
            <a:off x="793790" y="3917752"/>
            <a:ext cx="4196358" cy="3484364"/>
          </a:xfrm>
          <a:prstGeom prst="roundRect">
            <a:avLst>
              <a:gd name="adj" fmla="val 976"/>
            </a:avLst>
          </a:prstGeom>
          <a:solidFill>
            <a:srgbClr val="E9ECF2"/>
          </a:solidFill>
          <a:ln/>
        </p:spPr>
        <p:txBody>
          <a:bodyPr/>
          <a:lstStyle/>
          <a:p>
            <a:endParaRPr lang="en-US"/>
          </a:p>
        </p:txBody>
      </p:sp>
      <p:sp>
        <p:nvSpPr>
          <p:cNvPr id="5" name="Text 3"/>
          <p:cNvSpPr/>
          <p:nvPr/>
        </p:nvSpPr>
        <p:spPr>
          <a:xfrm>
            <a:off x="1020604" y="4144566"/>
            <a:ext cx="3695224"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From Problem to Possibility</a:t>
            </a:r>
            <a:endParaRPr lang="en-US" sz="2200" dirty="0"/>
          </a:p>
        </p:txBody>
      </p:sp>
      <p:sp>
        <p:nvSpPr>
          <p:cNvPr id="6" name="Text 4"/>
          <p:cNvSpPr/>
          <p:nvPr/>
        </p:nvSpPr>
        <p:spPr>
          <a:xfrm>
            <a:off x="1020604" y="4634984"/>
            <a:ext cx="3742730" cy="2540318"/>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Train yourself to ask "What opportunities does this create?" before asking "How do we fix this problem?" This simple shift opens mental pathways to innovative solutions rather than just damage control.</a:t>
            </a:r>
            <a:endParaRPr lang="en-US" sz="1750" dirty="0"/>
          </a:p>
        </p:txBody>
      </p:sp>
      <p:sp>
        <p:nvSpPr>
          <p:cNvPr id="7" name="Shape 5"/>
          <p:cNvSpPr/>
          <p:nvPr/>
        </p:nvSpPr>
        <p:spPr>
          <a:xfrm>
            <a:off x="5216962" y="3917752"/>
            <a:ext cx="4196358" cy="3484364"/>
          </a:xfrm>
          <a:prstGeom prst="roundRect">
            <a:avLst>
              <a:gd name="adj" fmla="val 976"/>
            </a:avLst>
          </a:prstGeom>
          <a:solidFill>
            <a:srgbClr val="E9ECF2"/>
          </a:solidFill>
          <a:ln/>
        </p:spPr>
        <p:txBody>
          <a:bodyPr/>
          <a:lstStyle/>
          <a:p>
            <a:endParaRPr lang="en-US"/>
          </a:p>
        </p:txBody>
      </p:sp>
      <p:sp>
        <p:nvSpPr>
          <p:cNvPr id="8" name="Text 6"/>
          <p:cNvSpPr/>
          <p:nvPr/>
        </p:nvSpPr>
        <p:spPr>
          <a:xfrm>
            <a:off x="5443776" y="4144566"/>
            <a:ext cx="3365778"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From Control to Curiosity</a:t>
            </a:r>
            <a:endParaRPr lang="en-US" sz="2200" dirty="0"/>
          </a:p>
        </p:txBody>
      </p:sp>
      <p:sp>
        <p:nvSpPr>
          <p:cNvPr id="9" name="Text 7"/>
          <p:cNvSpPr/>
          <p:nvPr/>
        </p:nvSpPr>
        <p:spPr>
          <a:xfrm>
            <a:off x="5443776" y="4634984"/>
            <a:ext cx="3742730" cy="2540318"/>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Replace the urge to control outcomes with genuine curiosity about emerging patterns. This stance increases receptivity to unexpected solutions and helps teams remain flexible in their approach.</a:t>
            </a:r>
            <a:endParaRPr lang="en-US" sz="1750" dirty="0"/>
          </a:p>
        </p:txBody>
      </p:sp>
      <p:sp>
        <p:nvSpPr>
          <p:cNvPr id="10" name="Shape 8"/>
          <p:cNvSpPr/>
          <p:nvPr/>
        </p:nvSpPr>
        <p:spPr>
          <a:xfrm>
            <a:off x="9640133" y="3917752"/>
            <a:ext cx="4196358" cy="3484364"/>
          </a:xfrm>
          <a:prstGeom prst="roundRect">
            <a:avLst>
              <a:gd name="adj" fmla="val 976"/>
            </a:avLst>
          </a:prstGeom>
          <a:solidFill>
            <a:srgbClr val="E9ECF2"/>
          </a:solidFill>
          <a:ln/>
        </p:spPr>
        <p:txBody>
          <a:bodyPr/>
          <a:lstStyle/>
          <a:p>
            <a:endParaRPr lang="en-US"/>
          </a:p>
        </p:txBody>
      </p:sp>
      <p:sp>
        <p:nvSpPr>
          <p:cNvPr id="11" name="Text 9"/>
          <p:cNvSpPr/>
          <p:nvPr/>
        </p:nvSpPr>
        <p:spPr>
          <a:xfrm>
            <a:off x="9866948" y="4144566"/>
            <a:ext cx="3742730" cy="708660"/>
          </a:xfrm>
          <a:prstGeom prst="rect">
            <a:avLst/>
          </a:prstGeom>
          <a:noFill/>
          <a:ln/>
        </p:spPr>
        <p:txBody>
          <a:bodyPr wrap="squar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From Perfection to Experimentation</a:t>
            </a:r>
            <a:endParaRPr lang="en-US" sz="2200" dirty="0"/>
          </a:p>
        </p:txBody>
      </p:sp>
      <p:sp>
        <p:nvSpPr>
          <p:cNvPr id="12" name="Text 10"/>
          <p:cNvSpPr/>
          <p:nvPr/>
        </p:nvSpPr>
        <p:spPr>
          <a:xfrm>
            <a:off x="9866948" y="4989314"/>
            <a:ext cx="3742730" cy="2177415"/>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Embrace a scientific mindset that values learning through rapid experimentation over getting things right the first time. This accelerates adaptation and reduces the emotional burden of change.</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34020" y="914995"/>
            <a:ext cx="10828973" cy="524232"/>
          </a:xfrm>
          <a:prstGeom prst="rect">
            <a:avLst/>
          </a:prstGeom>
          <a:noFill/>
          <a:ln/>
        </p:spPr>
        <p:txBody>
          <a:bodyPr wrap="none" lIns="0" tIns="0" rIns="0" bIns="0" rtlCol="0" anchor="t"/>
          <a:lstStyle/>
          <a:p>
            <a:pPr marL="0" indent="0" algn="l">
              <a:lnSpc>
                <a:spcPts val="4100"/>
              </a:lnSpc>
              <a:buNone/>
            </a:pPr>
            <a:r>
              <a:rPr lang="en-US" sz="3300" dirty="0">
                <a:solidFill>
                  <a:srgbClr val="3257B8"/>
                </a:solidFill>
                <a:latin typeface="Roboto Slab" pitchFamily="34" charset="0"/>
                <a:ea typeface="Roboto Slab" pitchFamily="34" charset="-122"/>
                <a:cs typeface="Roboto Slab" pitchFamily="34" charset="-120"/>
              </a:rPr>
              <a:t>Real-World Application: Shifting Market Requirements</a:t>
            </a:r>
            <a:endParaRPr lang="en-US" sz="3300" dirty="0"/>
          </a:p>
        </p:txBody>
      </p:sp>
      <p:sp>
        <p:nvSpPr>
          <p:cNvPr id="3" name="Text 1"/>
          <p:cNvSpPr/>
          <p:nvPr/>
        </p:nvSpPr>
        <p:spPr>
          <a:xfrm>
            <a:off x="734020" y="1858685"/>
            <a:ext cx="13162359" cy="1342549"/>
          </a:xfrm>
          <a:prstGeom prst="rect">
            <a:avLst/>
          </a:prstGeom>
          <a:noFill/>
          <a:ln/>
        </p:spPr>
        <p:txBody>
          <a:bodyPr wrap="square" lIns="0" tIns="0" rIns="0" bIns="0" rtlCol="0" anchor="t"/>
          <a:lstStyle/>
          <a:p>
            <a:pPr marL="0" indent="0" algn="l">
              <a:lnSpc>
                <a:spcPts val="2600"/>
              </a:lnSpc>
              <a:buNone/>
            </a:pPr>
            <a:r>
              <a:rPr lang="en-US" sz="1650" dirty="0">
                <a:solidFill>
                  <a:srgbClr val="15213F"/>
                </a:solidFill>
                <a:latin typeface="Roboto" pitchFamily="34" charset="0"/>
                <a:ea typeface="Roboto" pitchFamily="34" charset="-122"/>
                <a:cs typeface="Roboto" pitchFamily="34" charset="-120"/>
              </a:rPr>
              <a:t>When market requirements shift weekly, traditional project management approaches quickly become ineffective. By transitioning to two-week sprints with weekly stakeholder demonstrations, teams can maintain alignment despite volatile conditions. This approach creates multiple feedback opportunities, allowing course corrections before significant resources are committed to potentially outdated requirements. It also builds stakeholder confidence by demonstrating continuous progress even amid changing priorities.</a:t>
            </a:r>
            <a:endParaRPr lang="en-US" sz="1650" dirty="0"/>
          </a:p>
        </p:txBody>
      </p:sp>
      <p:sp>
        <p:nvSpPr>
          <p:cNvPr id="4" name="Shape 2"/>
          <p:cNvSpPr/>
          <p:nvPr/>
        </p:nvSpPr>
        <p:spPr>
          <a:xfrm>
            <a:off x="734020" y="3437096"/>
            <a:ext cx="3133368" cy="3877508"/>
          </a:xfrm>
          <a:prstGeom prst="roundRect">
            <a:avLst>
              <a:gd name="adj" fmla="val 1004"/>
            </a:avLst>
          </a:prstGeom>
          <a:solidFill>
            <a:srgbClr val="E9ECF2"/>
          </a:solidFill>
          <a:ln/>
        </p:spPr>
        <p:txBody>
          <a:bodyPr/>
          <a:lstStyle/>
          <a:p>
            <a:endParaRPr lang="en-US"/>
          </a:p>
        </p:txBody>
      </p:sp>
      <p:sp>
        <p:nvSpPr>
          <p:cNvPr id="5" name="Text 3"/>
          <p:cNvSpPr/>
          <p:nvPr/>
        </p:nvSpPr>
        <p:spPr>
          <a:xfrm>
            <a:off x="943689" y="3646765"/>
            <a:ext cx="2714030" cy="655320"/>
          </a:xfrm>
          <a:prstGeom prst="rect">
            <a:avLst/>
          </a:prstGeom>
          <a:noFill/>
          <a:ln/>
        </p:spPr>
        <p:txBody>
          <a:bodyPr wrap="square" lIns="0" tIns="0" rIns="0" bIns="0" rtlCol="0" anchor="t"/>
          <a:lstStyle/>
          <a:p>
            <a:pPr marL="0" indent="0" algn="l">
              <a:lnSpc>
                <a:spcPts val="2550"/>
              </a:lnSpc>
              <a:buNone/>
            </a:pPr>
            <a:r>
              <a:rPr lang="en-US" sz="2050" dirty="0">
                <a:solidFill>
                  <a:srgbClr val="15213F"/>
                </a:solidFill>
                <a:latin typeface="Roboto Slab" pitchFamily="34" charset="0"/>
                <a:ea typeface="Roboto Slab" pitchFamily="34" charset="-122"/>
                <a:cs typeface="Roboto Slab" pitchFamily="34" charset="-120"/>
              </a:rPr>
              <a:t>Identify Volatility Patterns</a:t>
            </a:r>
            <a:endParaRPr lang="en-US" sz="2050" dirty="0"/>
          </a:p>
        </p:txBody>
      </p:sp>
      <p:sp>
        <p:nvSpPr>
          <p:cNvPr id="6" name="Text 4"/>
          <p:cNvSpPr/>
          <p:nvPr/>
        </p:nvSpPr>
        <p:spPr>
          <a:xfrm>
            <a:off x="943689" y="4427815"/>
            <a:ext cx="2714030" cy="2349460"/>
          </a:xfrm>
          <a:prstGeom prst="rect">
            <a:avLst/>
          </a:prstGeom>
          <a:noFill/>
          <a:ln/>
        </p:spPr>
        <p:txBody>
          <a:bodyPr wrap="square" lIns="0" tIns="0" rIns="0" bIns="0" rtlCol="0" anchor="t"/>
          <a:lstStyle/>
          <a:p>
            <a:pPr marL="0" indent="0" algn="l">
              <a:lnSpc>
                <a:spcPts val="2600"/>
              </a:lnSpc>
              <a:buNone/>
            </a:pPr>
            <a:r>
              <a:rPr lang="en-US" sz="1650" dirty="0">
                <a:solidFill>
                  <a:srgbClr val="15213F"/>
                </a:solidFill>
                <a:latin typeface="Roboto" pitchFamily="34" charset="0"/>
                <a:ea typeface="Roboto" pitchFamily="34" charset="-122"/>
                <a:cs typeface="Roboto" pitchFamily="34" charset="-120"/>
              </a:rPr>
              <a:t>Analyze which aspects of requirements change most frequently and which remain relatively stable. This helps in designing sprints that accommodate the expected level of volatility.</a:t>
            </a:r>
            <a:endParaRPr lang="en-US" sz="1650" dirty="0"/>
          </a:p>
        </p:txBody>
      </p:sp>
      <p:sp>
        <p:nvSpPr>
          <p:cNvPr id="7" name="Shape 5"/>
          <p:cNvSpPr/>
          <p:nvPr/>
        </p:nvSpPr>
        <p:spPr>
          <a:xfrm>
            <a:off x="4077057" y="3437096"/>
            <a:ext cx="3133368" cy="3877508"/>
          </a:xfrm>
          <a:prstGeom prst="roundRect">
            <a:avLst>
              <a:gd name="adj" fmla="val 1004"/>
            </a:avLst>
          </a:prstGeom>
          <a:solidFill>
            <a:srgbClr val="E9ECF2"/>
          </a:solidFill>
          <a:ln/>
        </p:spPr>
        <p:txBody>
          <a:bodyPr/>
          <a:lstStyle/>
          <a:p>
            <a:endParaRPr lang="en-US"/>
          </a:p>
        </p:txBody>
      </p:sp>
      <p:sp>
        <p:nvSpPr>
          <p:cNvPr id="8" name="Text 6"/>
          <p:cNvSpPr/>
          <p:nvPr/>
        </p:nvSpPr>
        <p:spPr>
          <a:xfrm>
            <a:off x="4286726" y="3646765"/>
            <a:ext cx="2714030" cy="655320"/>
          </a:xfrm>
          <a:prstGeom prst="rect">
            <a:avLst/>
          </a:prstGeom>
          <a:noFill/>
          <a:ln/>
        </p:spPr>
        <p:txBody>
          <a:bodyPr wrap="square" lIns="0" tIns="0" rIns="0" bIns="0" rtlCol="0" anchor="t"/>
          <a:lstStyle/>
          <a:p>
            <a:pPr marL="0" indent="0" algn="l">
              <a:lnSpc>
                <a:spcPts val="2550"/>
              </a:lnSpc>
              <a:buNone/>
            </a:pPr>
            <a:r>
              <a:rPr lang="en-US" sz="2050" dirty="0">
                <a:solidFill>
                  <a:srgbClr val="15213F"/>
                </a:solidFill>
                <a:latin typeface="Roboto Slab" pitchFamily="34" charset="0"/>
                <a:ea typeface="Roboto Slab" pitchFamily="34" charset="-122"/>
                <a:cs typeface="Roboto Slab" pitchFamily="34" charset="-120"/>
              </a:rPr>
              <a:t>Restructure Delivery Cadence</a:t>
            </a:r>
            <a:endParaRPr lang="en-US" sz="2050" dirty="0"/>
          </a:p>
        </p:txBody>
      </p:sp>
      <p:sp>
        <p:nvSpPr>
          <p:cNvPr id="9" name="Text 7"/>
          <p:cNvSpPr/>
          <p:nvPr/>
        </p:nvSpPr>
        <p:spPr>
          <a:xfrm>
            <a:off x="4286726" y="4427815"/>
            <a:ext cx="2714030" cy="2349460"/>
          </a:xfrm>
          <a:prstGeom prst="rect">
            <a:avLst/>
          </a:prstGeom>
          <a:noFill/>
          <a:ln/>
        </p:spPr>
        <p:txBody>
          <a:bodyPr wrap="square" lIns="0" tIns="0" rIns="0" bIns="0" rtlCol="0" anchor="t"/>
          <a:lstStyle/>
          <a:p>
            <a:pPr marL="0" indent="0" algn="l">
              <a:lnSpc>
                <a:spcPts val="2600"/>
              </a:lnSpc>
              <a:buNone/>
            </a:pPr>
            <a:r>
              <a:rPr lang="en-US" sz="1650" dirty="0">
                <a:solidFill>
                  <a:srgbClr val="15213F"/>
                </a:solidFill>
                <a:latin typeface="Roboto" pitchFamily="34" charset="0"/>
                <a:ea typeface="Roboto" pitchFamily="34" charset="-122"/>
                <a:cs typeface="Roboto" pitchFamily="34" charset="-120"/>
              </a:rPr>
              <a:t>Shorten sprint cycles to match the pace of market changes. If requirements shift every two weeks, weekly delivery may be necessary to stay ahead of the curve.</a:t>
            </a:r>
            <a:endParaRPr lang="en-US" sz="1650" dirty="0"/>
          </a:p>
        </p:txBody>
      </p:sp>
      <p:sp>
        <p:nvSpPr>
          <p:cNvPr id="10" name="Shape 8"/>
          <p:cNvSpPr/>
          <p:nvPr/>
        </p:nvSpPr>
        <p:spPr>
          <a:xfrm>
            <a:off x="7420094" y="3437096"/>
            <a:ext cx="3133368" cy="3877508"/>
          </a:xfrm>
          <a:prstGeom prst="roundRect">
            <a:avLst>
              <a:gd name="adj" fmla="val 1004"/>
            </a:avLst>
          </a:prstGeom>
          <a:solidFill>
            <a:srgbClr val="E9ECF2"/>
          </a:solidFill>
          <a:ln/>
        </p:spPr>
        <p:txBody>
          <a:bodyPr/>
          <a:lstStyle/>
          <a:p>
            <a:endParaRPr lang="en-US"/>
          </a:p>
        </p:txBody>
      </p:sp>
      <p:sp>
        <p:nvSpPr>
          <p:cNvPr id="11" name="Text 9"/>
          <p:cNvSpPr/>
          <p:nvPr/>
        </p:nvSpPr>
        <p:spPr>
          <a:xfrm>
            <a:off x="7629763" y="3646765"/>
            <a:ext cx="2714030" cy="982980"/>
          </a:xfrm>
          <a:prstGeom prst="rect">
            <a:avLst/>
          </a:prstGeom>
          <a:noFill/>
          <a:ln/>
        </p:spPr>
        <p:txBody>
          <a:bodyPr wrap="square" lIns="0" tIns="0" rIns="0" bIns="0" rtlCol="0" anchor="t"/>
          <a:lstStyle/>
          <a:p>
            <a:pPr marL="0" indent="0" algn="l">
              <a:lnSpc>
                <a:spcPts val="2550"/>
              </a:lnSpc>
              <a:buNone/>
            </a:pPr>
            <a:r>
              <a:rPr lang="en-US" sz="2050" dirty="0">
                <a:solidFill>
                  <a:srgbClr val="15213F"/>
                </a:solidFill>
                <a:latin typeface="Roboto Slab" pitchFamily="34" charset="0"/>
                <a:ea typeface="Roboto Slab" pitchFamily="34" charset="-122"/>
                <a:cs typeface="Roboto Slab" pitchFamily="34" charset="-120"/>
              </a:rPr>
              <a:t>Implement Stakeholder Showcase</a:t>
            </a:r>
            <a:endParaRPr lang="en-US" sz="2050" dirty="0"/>
          </a:p>
        </p:txBody>
      </p:sp>
      <p:sp>
        <p:nvSpPr>
          <p:cNvPr id="12" name="Text 10"/>
          <p:cNvSpPr/>
          <p:nvPr/>
        </p:nvSpPr>
        <p:spPr>
          <a:xfrm>
            <a:off x="7629763" y="4755475"/>
            <a:ext cx="2714030" cy="2349460"/>
          </a:xfrm>
          <a:prstGeom prst="rect">
            <a:avLst/>
          </a:prstGeom>
          <a:noFill/>
          <a:ln/>
        </p:spPr>
        <p:txBody>
          <a:bodyPr wrap="square" lIns="0" tIns="0" rIns="0" bIns="0" rtlCol="0" anchor="t"/>
          <a:lstStyle/>
          <a:p>
            <a:pPr marL="0" indent="0" algn="l">
              <a:lnSpc>
                <a:spcPts val="2600"/>
              </a:lnSpc>
              <a:buNone/>
            </a:pPr>
            <a:r>
              <a:rPr lang="en-US" sz="1650" dirty="0">
                <a:solidFill>
                  <a:srgbClr val="15213F"/>
                </a:solidFill>
                <a:latin typeface="Roboto" pitchFamily="34" charset="0"/>
                <a:ea typeface="Roboto" pitchFamily="34" charset="-122"/>
                <a:cs typeface="Roboto" pitchFamily="34" charset="-120"/>
              </a:rPr>
              <a:t>Schedule regular demonstrations that bring stakeholders into the development process, creating opportunities for immediate feedback and priority adjustment.</a:t>
            </a:r>
            <a:endParaRPr lang="en-US" sz="1650" dirty="0"/>
          </a:p>
        </p:txBody>
      </p:sp>
      <p:sp>
        <p:nvSpPr>
          <p:cNvPr id="13" name="Shape 11"/>
          <p:cNvSpPr/>
          <p:nvPr/>
        </p:nvSpPr>
        <p:spPr>
          <a:xfrm>
            <a:off x="10763131" y="3437096"/>
            <a:ext cx="3133368" cy="3877508"/>
          </a:xfrm>
          <a:prstGeom prst="roundRect">
            <a:avLst>
              <a:gd name="adj" fmla="val 1004"/>
            </a:avLst>
          </a:prstGeom>
          <a:solidFill>
            <a:srgbClr val="E9ECF2"/>
          </a:solidFill>
          <a:ln/>
        </p:spPr>
        <p:txBody>
          <a:bodyPr/>
          <a:lstStyle/>
          <a:p>
            <a:endParaRPr lang="en-US"/>
          </a:p>
        </p:txBody>
      </p:sp>
      <p:sp>
        <p:nvSpPr>
          <p:cNvPr id="14" name="Text 12"/>
          <p:cNvSpPr/>
          <p:nvPr/>
        </p:nvSpPr>
        <p:spPr>
          <a:xfrm>
            <a:off x="10972800" y="3646765"/>
            <a:ext cx="2714030" cy="655320"/>
          </a:xfrm>
          <a:prstGeom prst="rect">
            <a:avLst/>
          </a:prstGeom>
          <a:noFill/>
          <a:ln/>
        </p:spPr>
        <p:txBody>
          <a:bodyPr wrap="square" lIns="0" tIns="0" rIns="0" bIns="0" rtlCol="0" anchor="t"/>
          <a:lstStyle/>
          <a:p>
            <a:pPr marL="0" indent="0" algn="l">
              <a:lnSpc>
                <a:spcPts val="2550"/>
              </a:lnSpc>
              <a:buNone/>
            </a:pPr>
            <a:r>
              <a:rPr lang="en-US" sz="2050" dirty="0">
                <a:solidFill>
                  <a:srgbClr val="15213F"/>
                </a:solidFill>
                <a:latin typeface="Roboto Slab" pitchFamily="34" charset="0"/>
                <a:ea typeface="Roboto Slab" pitchFamily="34" charset="-122"/>
                <a:cs typeface="Roboto Slab" pitchFamily="34" charset="-120"/>
              </a:rPr>
              <a:t>Develop Adaptive Planning</a:t>
            </a:r>
            <a:endParaRPr lang="en-US" sz="2050" dirty="0"/>
          </a:p>
        </p:txBody>
      </p:sp>
      <p:sp>
        <p:nvSpPr>
          <p:cNvPr id="15" name="Text 13"/>
          <p:cNvSpPr/>
          <p:nvPr/>
        </p:nvSpPr>
        <p:spPr>
          <a:xfrm>
            <a:off x="10972800" y="4427815"/>
            <a:ext cx="2714030" cy="2013823"/>
          </a:xfrm>
          <a:prstGeom prst="rect">
            <a:avLst/>
          </a:prstGeom>
          <a:noFill/>
          <a:ln/>
        </p:spPr>
        <p:txBody>
          <a:bodyPr wrap="square" lIns="0" tIns="0" rIns="0" bIns="0" rtlCol="0" anchor="t"/>
          <a:lstStyle/>
          <a:p>
            <a:pPr marL="0" indent="0" algn="l">
              <a:lnSpc>
                <a:spcPts val="2600"/>
              </a:lnSpc>
              <a:buNone/>
            </a:pPr>
            <a:r>
              <a:rPr lang="en-US" sz="1650" dirty="0">
                <a:solidFill>
                  <a:srgbClr val="15213F"/>
                </a:solidFill>
                <a:latin typeface="Roboto" pitchFamily="34" charset="0"/>
                <a:ea typeface="Roboto" pitchFamily="34" charset="-122"/>
                <a:cs typeface="Roboto" pitchFamily="34" charset="-120"/>
              </a:rPr>
              <a:t>Maintain a rolling forecast that acknowledges increasing uncertainty over time. Be explicit about what's firm and what's likely to evolve.</a:t>
            </a:r>
            <a:endParaRPr lang="en-US" sz="16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TotalTime>
  <Words>1896</Words>
  <Application>Microsoft Office PowerPoint</Application>
  <PresentationFormat>Custom</PresentationFormat>
  <Paragraphs>143</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Roboto Medium</vt:lpstr>
      <vt:lpstr>Roboto Slab</vt:lpstr>
      <vt:lpstr>Arial</vt:lpstr>
      <vt:lpstr>Roboto</vt:lpstr>
      <vt:lpstr>Roboto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2025-05-13T15:04:42Z</dcterms:created>
  <dcterms:modified xsi:type="dcterms:W3CDTF">2025-05-13T15:18:01Z</dcterms:modified>
</cp:coreProperties>
</file>