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5143500" type="screen16x9"/>
  <p:notesSz cx="5143500" cy="9144000"/>
  <p:embeddedFontLst>
    <p:embeddedFont>
      <p:font typeface="Crimson Pro Bold" panose="020B0604020202020204" charset="0"/>
      <p:regular r:id="rId18"/>
    </p:embeddedFont>
    <p:embeddedFont>
      <p:font typeface="Open Sans" panose="020B0606030504020204" pitchFamily="34" charset="0"/>
      <p:regular r:id="rId19"/>
      <p:bold r:id="rId20"/>
      <p:italic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09" d="100"/>
          <a:sy n="109" d="100"/>
        </p:scale>
        <p:origin x="706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59690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CFA"/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CFA"/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CFA"/>
          </a:solidFill>
          <a:ln/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CFA"/>
          </a:solidFill>
          <a:ln/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CFA"/>
          </a:solidFill>
          <a:ln/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CFA"/>
          </a:solidFill>
          <a:ln/>
        </p:spPr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CFA"/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CFA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CFA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CFA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CFA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CFA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CFA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CFA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CFA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5.svg"/><Relationship Id="rId5" Type="http://schemas.openxmlformats.org/officeDocument/2006/relationships/image" Target="../media/image24.svg"/><Relationship Id="rId4" Type="http://schemas.openxmlformats.org/officeDocument/2006/relationships/image" Target="../media/image23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svg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3.sv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svg"/><Relationship Id="rId4" Type="http://schemas.openxmlformats.org/officeDocument/2006/relationships/image" Target="../media/image11.svg"/><Relationship Id="rId9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883890"/>
            <a:ext cx="4722763" cy="7750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Mastering the ASCM CSCP Certification</a:t>
            </a:r>
            <a:endParaRPr lang="en-US" sz="2400" dirty="0"/>
          </a:p>
        </p:txBody>
      </p:sp>
      <p:sp>
        <p:nvSpPr>
          <p:cNvPr id="4" name="Text 1"/>
          <p:cNvSpPr/>
          <p:nvPr/>
        </p:nvSpPr>
        <p:spPr>
          <a:xfrm>
            <a:off x="496119" y="1845022"/>
            <a:ext cx="517996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Strategic Guide for Modern Supply Chain Leaders</a:t>
            </a:r>
            <a:endParaRPr lang="en-US" sz="950" dirty="0"/>
          </a:p>
        </p:txBody>
      </p:sp>
      <p:sp>
        <p:nvSpPr>
          <p:cNvPr id="5" name="Shape 2"/>
          <p:cNvSpPr/>
          <p:nvPr/>
        </p:nvSpPr>
        <p:spPr>
          <a:xfrm>
            <a:off x="496119" y="2187773"/>
            <a:ext cx="1324719" cy="233214"/>
          </a:xfrm>
          <a:prstGeom prst="roundRect">
            <a:avLst>
              <a:gd name="adj" fmla="val 17872"/>
            </a:avLst>
          </a:prstGeom>
          <a:solidFill>
            <a:srgbClr val="EBE2E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570533" y="2224980"/>
            <a:ext cx="1633091" cy="158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SUPPLY CHAIN STRATEGY</a:t>
            </a:r>
            <a:endParaRPr lang="en-US" sz="750" dirty="0"/>
          </a:p>
        </p:txBody>
      </p:sp>
      <p:sp>
        <p:nvSpPr>
          <p:cNvPr id="7" name="Shape 4"/>
          <p:cNvSpPr/>
          <p:nvPr/>
        </p:nvSpPr>
        <p:spPr>
          <a:xfrm>
            <a:off x="1882825" y="2183011"/>
            <a:ext cx="1152376" cy="242739"/>
          </a:xfrm>
          <a:prstGeom prst="roundRect">
            <a:avLst>
              <a:gd name="adj" fmla="val 17171"/>
            </a:avLst>
          </a:prstGeom>
          <a:noFill/>
          <a:ln w="4763">
            <a:solidFill>
              <a:srgbClr val="835E5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1962001" y="2224980"/>
            <a:ext cx="1451223" cy="158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750" dirty="0">
                <a:solidFill>
                  <a:srgbClr val="835E54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ASCM CERTIFICATION</a:t>
            </a:r>
            <a:endParaRPr lang="en-US" sz="750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119" y="2565276"/>
            <a:ext cx="3048000" cy="56249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496119" y="3267298"/>
            <a:ext cx="4722763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#CSCP #ASCM #SupplyChain #SupplyChainManagement #DigitalTransformation #AI #Forecasting #Procurement #Logistics #InventoryManagement #OperationsManagement #BusinessTransformation #SupplyChainRisk #ESG #AgileLeadership #ProjectManagement #ERP #SupplyChainStrategy #Leadership #ManagingProjectsTheAgileWay</a:t>
            </a:r>
            <a:endParaRPr lang="en-US" sz="9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459409"/>
            <a:ext cx="4021708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Most Heavily Tested Topics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2156966"/>
            <a:ext cx="20077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Planning &amp; Operations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496119" y="2474788"/>
            <a:ext cx="3924598" cy="11658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S&amp;OP (Sales &amp; Operations Planning)</a:t>
            </a:r>
            <a:endParaRPr lang="en-US" sz="95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Forecast accuracy &amp; bullwhip effect</a:t>
            </a:r>
            <a:endParaRPr lang="en-US" sz="95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Lean vs. Agile supply chains</a:t>
            </a:r>
            <a:endParaRPr lang="en-US" sz="95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Inventory management</a:t>
            </a:r>
            <a:endParaRPr lang="en-US" sz="95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Business continuity planning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4728046" y="2156966"/>
            <a:ext cx="20077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Strategy &amp; Technology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4728046" y="2474788"/>
            <a:ext cx="3924598" cy="11658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Supplier collaboration</a:t>
            </a:r>
            <a:endParaRPr lang="en-US" sz="95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Supply chain resilience</a:t>
            </a:r>
            <a:endParaRPr lang="en-US" sz="95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ESG and sustainability</a:t>
            </a:r>
            <a:endParaRPr lang="en-US" sz="95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AI, IoT, and blockchain</a:t>
            </a:r>
            <a:endParaRPr lang="en-US" sz="95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Digital supply chains</a:t>
            </a:r>
            <a:endParaRPr lang="en-US" sz="9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739080"/>
            <a:ext cx="4722763" cy="7750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The CSCP and Digital Transformation</a:t>
            </a:r>
            <a:endParaRPr lang="en-US" sz="2400" dirty="0"/>
          </a:p>
        </p:txBody>
      </p:sp>
      <p:sp>
        <p:nvSpPr>
          <p:cNvPr id="4" name="Text 1"/>
          <p:cNvSpPr/>
          <p:nvPr/>
        </p:nvSpPr>
        <p:spPr>
          <a:xfrm>
            <a:off x="3925119" y="1700213"/>
            <a:ext cx="4722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Modern supply chains are complex digital ecosystems—no longer simply moving products. The CSCP is highly relevant for leaders navigating this shift.</a:t>
            </a:r>
            <a:endParaRPr lang="en-US" sz="950" dirty="0"/>
          </a:p>
        </p:txBody>
      </p:sp>
      <p:sp>
        <p:nvSpPr>
          <p:cNvPr id="5" name="Shape 2"/>
          <p:cNvSpPr/>
          <p:nvPr/>
        </p:nvSpPr>
        <p:spPr>
          <a:xfrm>
            <a:off x="3925119" y="2236663"/>
            <a:ext cx="2299395" cy="1121122"/>
          </a:xfrm>
          <a:prstGeom prst="roundRect">
            <a:avLst>
              <a:gd name="adj" fmla="val 4647"/>
            </a:avLst>
          </a:prstGeom>
          <a:solidFill>
            <a:srgbClr val="EBE2E0"/>
          </a:solidFill>
          <a:ln w="4763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4053855" y="2365400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AI &amp; Analytics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4053855" y="2633663"/>
            <a:ext cx="2041922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AI-driven forecasting, real-time analytics, and predictive risk management</a:t>
            </a:r>
            <a:endParaRPr lang="en-US" sz="950" dirty="0"/>
          </a:p>
        </p:txBody>
      </p:sp>
      <p:sp>
        <p:nvSpPr>
          <p:cNvPr id="8" name="Shape 5"/>
          <p:cNvSpPr/>
          <p:nvPr/>
        </p:nvSpPr>
        <p:spPr>
          <a:xfrm>
            <a:off x="6348487" y="2236663"/>
            <a:ext cx="2299395" cy="1121122"/>
          </a:xfrm>
          <a:prstGeom prst="roundRect">
            <a:avLst>
              <a:gd name="adj" fmla="val 4647"/>
            </a:avLst>
          </a:prstGeom>
          <a:solidFill>
            <a:srgbClr val="EBE2E0"/>
          </a:solidFill>
          <a:ln w="4763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6477223" y="2365400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Connected Systems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6477223" y="2633663"/>
            <a:ext cx="2041922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IoT-enabled visibility, automation platforms, cloud ERP, and digital twins</a:t>
            </a:r>
            <a:endParaRPr lang="en-US" sz="950" dirty="0"/>
          </a:p>
        </p:txBody>
      </p:sp>
      <p:sp>
        <p:nvSpPr>
          <p:cNvPr id="11" name="Shape 8"/>
          <p:cNvSpPr/>
          <p:nvPr/>
        </p:nvSpPr>
        <p:spPr>
          <a:xfrm>
            <a:off x="3925119" y="3481760"/>
            <a:ext cx="4722763" cy="922660"/>
          </a:xfrm>
          <a:prstGeom prst="roundRect">
            <a:avLst>
              <a:gd name="adj" fmla="val 5647"/>
            </a:avLst>
          </a:prstGeom>
          <a:solidFill>
            <a:srgbClr val="EBE2E0"/>
          </a:solidFill>
          <a:ln w="4763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4053855" y="3610496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High-Value Industries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4053855" y="3878759"/>
            <a:ext cx="4465290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Healthcare, manufacturing, energy, retail, logistics, technology, and financial services</a:t>
            </a:r>
            <a:endParaRPr lang="en-US" sz="9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602903"/>
            <a:ext cx="5398294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My Biggest Takeaway While Studying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682154" y="1378000"/>
            <a:ext cx="7965728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The "best" answer is often the one that improves </a:t>
            </a:r>
            <a:r>
              <a:rPr lang="en-US" sz="950" b="1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communication, collaboration, visibility, and long-term performance</a:t>
            </a: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—not a short-term operational fix.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96119" y="1238473"/>
            <a:ext cx="14288" cy="675977"/>
          </a:xfrm>
          <a:prstGeom prst="rect">
            <a:avLst/>
          </a:prstGeom>
          <a:solidFill>
            <a:srgbClr val="835E5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496119" y="2053977"/>
            <a:ext cx="8151763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The CSCP constantly reinforces end-to-end thinking. Many exam questions test whether you are thinking departmentally or enterprise-wide. This mindset extends far beyond supply chain—it applies to digital transformation, PMO leadership, Agile delivery, and organizational strategy overall.</a:t>
            </a:r>
            <a:endParaRPr lang="en-US" sz="950" dirty="0"/>
          </a:p>
        </p:txBody>
      </p:sp>
      <p:sp>
        <p:nvSpPr>
          <p:cNvPr id="6" name="Shape 4"/>
          <p:cNvSpPr/>
          <p:nvPr/>
        </p:nvSpPr>
        <p:spPr>
          <a:xfrm>
            <a:off x="496119" y="2788890"/>
            <a:ext cx="4013895" cy="372070"/>
          </a:xfrm>
          <a:prstGeom prst="roundRect">
            <a:avLst>
              <a:gd name="adj" fmla="val 480089"/>
            </a:avLst>
          </a:prstGeom>
          <a:solidFill>
            <a:srgbClr val="EBE2E0"/>
          </a:solidFill>
          <a:ln w="4763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10048" y="2881833"/>
            <a:ext cx="186035" cy="186035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620092" y="3284934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Visibility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4633987" y="2788890"/>
            <a:ext cx="4013895" cy="372070"/>
          </a:xfrm>
          <a:prstGeom prst="roundRect">
            <a:avLst>
              <a:gd name="adj" fmla="val 480089"/>
            </a:avLst>
          </a:prstGeom>
          <a:solidFill>
            <a:srgbClr val="EBE2E0"/>
          </a:solidFill>
          <a:ln w="4763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47917" y="2881833"/>
            <a:ext cx="186035" cy="186035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4757961" y="3284934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Collaboration</a:t>
            </a:r>
            <a:endParaRPr lang="en-US" sz="1200" dirty="0"/>
          </a:p>
        </p:txBody>
      </p:sp>
      <p:sp>
        <p:nvSpPr>
          <p:cNvPr id="12" name="Shape 8"/>
          <p:cNvSpPr/>
          <p:nvPr/>
        </p:nvSpPr>
        <p:spPr>
          <a:xfrm>
            <a:off x="496119" y="3726731"/>
            <a:ext cx="4013895" cy="372070"/>
          </a:xfrm>
          <a:prstGeom prst="roundRect">
            <a:avLst>
              <a:gd name="adj" fmla="val 480089"/>
            </a:avLst>
          </a:prstGeom>
          <a:solidFill>
            <a:srgbClr val="EBE2E0"/>
          </a:solidFill>
          <a:ln w="4763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410048" y="3819674"/>
            <a:ext cx="186035" cy="186035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620092" y="4222775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Strategic Alignment</a:t>
            </a:r>
            <a:endParaRPr lang="en-US" sz="1200" dirty="0"/>
          </a:p>
        </p:txBody>
      </p:sp>
      <p:sp>
        <p:nvSpPr>
          <p:cNvPr id="15" name="Shape 10"/>
          <p:cNvSpPr/>
          <p:nvPr/>
        </p:nvSpPr>
        <p:spPr>
          <a:xfrm>
            <a:off x="4633987" y="3726731"/>
            <a:ext cx="4013895" cy="372070"/>
          </a:xfrm>
          <a:prstGeom prst="roundRect">
            <a:avLst>
              <a:gd name="adj" fmla="val 480089"/>
            </a:avLst>
          </a:prstGeom>
          <a:solidFill>
            <a:srgbClr val="EBE2E0"/>
          </a:solidFill>
          <a:ln w="4763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47917" y="3819674"/>
            <a:ext cx="186035" cy="186035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4757961" y="4222775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Customer-Centric</a:t>
            </a:r>
            <a:endParaRPr lang="en-US" sz="1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714226"/>
            <a:ext cx="4392960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Recommended Study Strategy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349797"/>
            <a:ext cx="248022" cy="1550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Crimson Pro Light" pitchFamily="34" charset="0"/>
                <a:ea typeface="Crimson Pro Light" pitchFamily="34" charset="-122"/>
                <a:cs typeface="Crimson Pro Light" pitchFamily="34" charset="-120"/>
              </a:rPr>
              <a:t>01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96119" y="1546250"/>
            <a:ext cx="4013895" cy="14288"/>
          </a:xfrm>
          <a:prstGeom prst="rect">
            <a:avLst/>
          </a:prstGeom>
          <a:solidFill>
            <a:srgbClr val="835E5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496119" y="1636812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Understand Concepts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496119" y="1905074"/>
            <a:ext cx="4013895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Focus on how supply chain tradeoffs work—not just memorizing definitions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4633987" y="1349797"/>
            <a:ext cx="248022" cy="1550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Crimson Pro Light" pitchFamily="34" charset="0"/>
                <a:ea typeface="Crimson Pro Light" pitchFamily="34" charset="-122"/>
                <a:cs typeface="Crimson Pro Light" pitchFamily="34" charset="-120"/>
              </a:rPr>
              <a:t>02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4633987" y="1546250"/>
            <a:ext cx="4013895" cy="14288"/>
          </a:xfrm>
          <a:prstGeom prst="rect">
            <a:avLst/>
          </a:prstGeom>
          <a:solidFill>
            <a:srgbClr val="835E5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4633987" y="1636812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Practice Scenarios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4633987" y="1905074"/>
            <a:ext cx="4013895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Build strong forecasting and inventory fundamentals through scenario-based questions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496119" y="2518990"/>
            <a:ext cx="248022" cy="1550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Crimson Pro Light" pitchFamily="34" charset="0"/>
                <a:ea typeface="Crimson Pro Light" pitchFamily="34" charset="-122"/>
                <a:cs typeface="Crimson Pro Light" pitchFamily="34" charset="-120"/>
              </a:rPr>
              <a:t>03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496119" y="2715444"/>
            <a:ext cx="4013895" cy="14288"/>
          </a:xfrm>
          <a:prstGeom prst="rect">
            <a:avLst/>
          </a:prstGeom>
          <a:solidFill>
            <a:srgbClr val="835E5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96119" y="2806005"/>
            <a:ext cx="1713384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Apply Real-World Context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496119" y="3074268"/>
            <a:ext cx="4013895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Relate concepts back to global supply chain risk and actual business operations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4633987" y="2518990"/>
            <a:ext cx="248022" cy="1550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Crimson Pro Light" pitchFamily="34" charset="0"/>
                <a:ea typeface="Crimson Pro Light" pitchFamily="34" charset="-122"/>
                <a:cs typeface="Crimson Pro Light" pitchFamily="34" charset="-120"/>
              </a:rPr>
              <a:t>04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4633987" y="2715444"/>
            <a:ext cx="4013895" cy="14288"/>
          </a:xfrm>
          <a:prstGeom prst="rect">
            <a:avLst/>
          </a:prstGeom>
          <a:solidFill>
            <a:srgbClr val="835E5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4633987" y="2806005"/>
            <a:ext cx="1622301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Follow a Structured Plan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4633987" y="3074268"/>
            <a:ext cx="4013895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12–16 week study plan with regular practice is far more effective than cramming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496119" y="3703737"/>
            <a:ext cx="8151763" cy="725463"/>
          </a:xfrm>
          <a:prstGeom prst="roundRect">
            <a:avLst>
              <a:gd name="adj" fmla="val 7182"/>
            </a:avLst>
          </a:prstGeom>
          <a:solidFill>
            <a:srgbClr val="E1D4D0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0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092" y="3893046"/>
            <a:ext cx="155004" cy="123974"/>
          </a:xfrm>
          <a:prstGeom prst="rect">
            <a:avLst/>
          </a:prstGeom>
        </p:spPr>
      </p:pic>
      <p:sp>
        <p:nvSpPr>
          <p:cNvPr id="21" name="Text 18"/>
          <p:cNvSpPr/>
          <p:nvPr/>
        </p:nvSpPr>
        <p:spPr>
          <a:xfrm>
            <a:off x="899071" y="3858667"/>
            <a:ext cx="7624837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Professionals with backgrounds in project management, ERP, Agile, or risk management will find many strategic concepts familiar. The biggest learning curve is supply chain terminology, forecasting calculations, and logistics operations.</a:t>
            </a:r>
            <a:endParaRPr lang="en-US" sz="9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169566"/>
            <a:ext cx="3558332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Who Will Benefit Most</a:t>
            </a:r>
            <a:endParaRPr lang="en-US" sz="24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1805136"/>
            <a:ext cx="1150069" cy="115006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3110210"/>
            <a:ext cx="1788765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Supply Chain &amp; Operations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496119" y="3378473"/>
            <a:ext cx="2613868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Professionals managing procurement, logistics, inventory, and distribution networks</a:t>
            </a:r>
            <a:endParaRPr lang="en-US" sz="9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4991" y="1805136"/>
            <a:ext cx="1150069" cy="1150069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3264991" y="3110210"/>
            <a:ext cx="1589410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Transformation Leaders</a:t>
            </a:r>
            <a:endParaRPr lang="en-US" sz="1200" dirty="0"/>
          </a:p>
        </p:txBody>
      </p:sp>
      <p:sp>
        <p:nvSpPr>
          <p:cNvPr id="8" name="Text 4"/>
          <p:cNvSpPr/>
          <p:nvPr/>
        </p:nvSpPr>
        <p:spPr>
          <a:xfrm>
            <a:off x="3264991" y="3378473"/>
            <a:ext cx="2613943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Program managers driving ERP implementations, AI programs, and enterprise modernization</a:t>
            </a:r>
            <a:endParaRPr lang="en-US" sz="9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33939" y="1805136"/>
            <a:ext cx="1150069" cy="1150069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033939" y="3110210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Technology Executives</a:t>
            </a:r>
            <a:endParaRPr lang="en-US" sz="1200" dirty="0"/>
          </a:p>
        </p:txBody>
      </p:sp>
      <p:sp>
        <p:nvSpPr>
          <p:cNvPr id="11" name="Text 6"/>
          <p:cNvSpPr/>
          <p:nvPr/>
        </p:nvSpPr>
        <p:spPr>
          <a:xfrm>
            <a:off x="6033939" y="3378473"/>
            <a:ext cx="2613943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Tech leaders connecting operational decisions to enterprise performance and customer value</a:t>
            </a:r>
            <a:endParaRPr lang="en-US" sz="9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1063898"/>
            <a:ext cx="4722763" cy="7750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Final Thoughts: More Than a Supply Chain Credential</a:t>
            </a:r>
            <a:endParaRPr lang="en-US" sz="2400" dirty="0"/>
          </a:p>
        </p:txBody>
      </p:sp>
      <p:sp>
        <p:nvSpPr>
          <p:cNvPr id="4" name="Text 1"/>
          <p:cNvSpPr/>
          <p:nvPr/>
        </p:nvSpPr>
        <p:spPr>
          <a:xfrm>
            <a:off x="496119" y="2025030"/>
            <a:ext cx="4722763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The CSCP is a </a:t>
            </a:r>
            <a:r>
              <a:rPr lang="en-US" sz="950" b="1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strategic business certification</a:t>
            </a: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focused on operational excellence, resilience, collaboration, and enterprise optimization. As organizations navigate global uncertainty, AI-driven disruption, sustainability expectations, and digital transformation, professionals who understand end-to-end supply chain strategy will remain in high demand.</a:t>
            </a:r>
            <a:endParaRPr lang="en-US" sz="950" dirty="0"/>
          </a:p>
        </p:txBody>
      </p:sp>
      <p:sp>
        <p:nvSpPr>
          <p:cNvPr id="5" name="Shape 2"/>
          <p:cNvSpPr/>
          <p:nvPr/>
        </p:nvSpPr>
        <p:spPr>
          <a:xfrm>
            <a:off x="496119" y="3156868"/>
            <a:ext cx="4722763" cy="922660"/>
          </a:xfrm>
          <a:prstGeom prst="roundRect">
            <a:avLst>
              <a:gd name="adj" fmla="val 5647"/>
            </a:avLst>
          </a:prstGeom>
          <a:solidFill>
            <a:srgbClr val="EBE2E0"/>
          </a:solidFill>
          <a:ln w="4763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500881" y="3161630"/>
            <a:ext cx="1571030" cy="913135"/>
          </a:xfrm>
          <a:prstGeom prst="roundRect">
            <a:avLst>
              <a:gd name="adj" fmla="val 5706"/>
            </a:avLst>
          </a:prstGeom>
          <a:solidFill>
            <a:srgbClr val="EBE2E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624855" y="3285604"/>
            <a:ext cx="132308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Strategic Depth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624855" y="3553867"/>
            <a:ext cx="1323082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End-to-end supply chain mastery</a:t>
            </a:r>
            <a:endParaRPr lang="en-US" sz="950" dirty="0"/>
          </a:p>
        </p:txBody>
      </p:sp>
      <p:sp>
        <p:nvSpPr>
          <p:cNvPr id="9" name="Shape 6"/>
          <p:cNvSpPr/>
          <p:nvPr/>
        </p:nvSpPr>
        <p:spPr>
          <a:xfrm>
            <a:off x="2071911" y="3161630"/>
            <a:ext cx="1571104" cy="913135"/>
          </a:xfrm>
          <a:prstGeom prst="rect">
            <a:avLst/>
          </a:prstGeom>
          <a:solidFill>
            <a:srgbClr val="EBE2E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Shape 7"/>
          <p:cNvSpPr/>
          <p:nvPr/>
        </p:nvSpPr>
        <p:spPr>
          <a:xfrm>
            <a:off x="2071911" y="3161630"/>
            <a:ext cx="14288" cy="913135"/>
          </a:xfrm>
          <a:prstGeom prst="roundRect">
            <a:avLst>
              <a:gd name="adj" fmla="val 364638"/>
            </a:avLst>
          </a:prstGeom>
          <a:solidFill>
            <a:srgbClr val="D1C8C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2195885" y="3285604"/>
            <a:ext cx="132315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Career Impact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2195885" y="3553867"/>
            <a:ext cx="1323156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Leadership roles across industries</a:t>
            </a:r>
            <a:endParaRPr lang="en-US" sz="950" dirty="0"/>
          </a:p>
        </p:txBody>
      </p:sp>
      <p:sp>
        <p:nvSpPr>
          <p:cNvPr id="13" name="Shape 10"/>
          <p:cNvSpPr/>
          <p:nvPr/>
        </p:nvSpPr>
        <p:spPr>
          <a:xfrm>
            <a:off x="3643015" y="3161630"/>
            <a:ext cx="1571104" cy="913135"/>
          </a:xfrm>
          <a:prstGeom prst="rect">
            <a:avLst/>
          </a:prstGeom>
          <a:solidFill>
            <a:srgbClr val="EBE2E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Shape 11"/>
          <p:cNvSpPr/>
          <p:nvPr/>
        </p:nvSpPr>
        <p:spPr>
          <a:xfrm>
            <a:off x="3643015" y="3161630"/>
            <a:ext cx="14288" cy="913135"/>
          </a:xfrm>
          <a:prstGeom prst="roundRect">
            <a:avLst>
              <a:gd name="adj" fmla="val 364638"/>
            </a:avLst>
          </a:prstGeom>
          <a:solidFill>
            <a:srgbClr val="D1C8C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3766989" y="3285604"/>
            <a:ext cx="132315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Future-Ready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3766989" y="3553867"/>
            <a:ext cx="1323156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Built for the AI and digital era</a:t>
            </a:r>
            <a:endParaRPr lang="en-US" sz="9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192709"/>
            <a:ext cx="6459959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Why Supply Chains Are Now Strategic Drivers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406822" y="1766292"/>
            <a:ext cx="4103191" cy="2184425"/>
          </a:xfrm>
          <a:prstGeom prst="roundRect">
            <a:avLst>
              <a:gd name="adj" fmla="val 4089"/>
            </a:avLst>
          </a:prstGeom>
          <a:solidFill>
            <a:srgbClr val="835E5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30796" y="1890266"/>
            <a:ext cx="20077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The New Reality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30796" y="2208088"/>
            <a:ext cx="3855244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Supply chains are no longer just operational support—they are strategic business drivers under constant pressure to improve resilience, reduce costs, increase visibility, and leverage AI, automation, and predictive analytics.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4728046" y="1890266"/>
            <a:ext cx="20077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Who the CSCP Is For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4728046" y="2208088"/>
            <a:ext cx="3924598" cy="9239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Project &amp; program managers</a:t>
            </a:r>
            <a:endParaRPr lang="en-US" sz="95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Transformation leaders</a:t>
            </a:r>
            <a:endParaRPr lang="en-US" sz="95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Operations &amp; procurement managers</a:t>
            </a:r>
            <a:endParaRPr lang="en-US" sz="95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Technology executives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4728046" y="3243709"/>
            <a:ext cx="3924598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The CSCP provides a foundation for understanding how organizations deliver value through interconnected supply chain ecosystems.</a:t>
            </a:r>
            <a:endParaRPr lang="en-US" sz="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1032049"/>
            <a:ext cx="5165452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Why the CSCP Certification Matters</a:t>
            </a:r>
            <a:endParaRPr lang="en-US" sz="2400" dirty="0"/>
          </a:p>
        </p:txBody>
      </p:sp>
      <p:sp>
        <p:nvSpPr>
          <p:cNvPr id="4" name="Text 1"/>
          <p:cNvSpPr/>
          <p:nvPr/>
        </p:nvSpPr>
        <p:spPr>
          <a:xfrm>
            <a:off x="496119" y="1605632"/>
            <a:ext cx="4722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Supply chains today face challenges that did not exist a decade ago. Organizations need leaders who can think strategically across the entire chain.</a:t>
            </a:r>
            <a:endParaRPr lang="en-US" sz="950" dirty="0"/>
          </a:p>
        </p:txBody>
      </p:sp>
      <p:sp>
        <p:nvSpPr>
          <p:cNvPr id="5" name="Shape 2"/>
          <p:cNvSpPr/>
          <p:nvPr/>
        </p:nvSpPr>
        <p:spPr>
          <a:xfrm>
            <a:off x="496119" y="2142083"/>
            <a:ext cx="2299395" cy="1121122"/>
          </a:xfrm>
          <a:prstGeom prst="roundRect">
            <a:avLst>
              <a:gd name="adj" fmla="val 4647"/>
            </a:avLst>
          </a:prstGeom>
          <a:solidFill>
            <a:srgbClr val="EBE2E0"/>
          </a:solidFill>
          <a:ln w="4763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624855" y="2270820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Global Instability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624855" y="2539082"/>
            <a:ext cx="2041922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Geopolitical risk, port congestion, and transportation disruptions</a:t>
            </a:r>
            <a:endParaRPr lang="en-US" sz="950" dirty="0"/>
          </a:p>
        </p:txBody>
      </p:sp>
      <p:sp>
        <p:nvSpPr>
          <p:cNvPr id="8" name="Shape 5"/>
          <p:cNvSpPr/>
          <p:nvPr/>
        </p:nvSpPr>
        <p:spPr>
          <a:xfrm>
            <a:off x="2919487" y="2142083"/>
            <a:ext cx="2299395" cy="1121122"/>
          </a:xfrm>
          <a:prstGeom prst="roundRect">
            <a:avLst>
              <a:gd name="adj" fmla="val 4647"/>
            </a:avLst>
          </a:prstGeom>
          <a:solidFill>
            <a:srgbClr val="EBE2E0"/>
          </a:solidFill>
          <a:ln w="4763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3048223" y="2270820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Digital Disruption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3048223" y="2539082"/>
            <a:ext cx="2041922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AI-driven transformation, cybersecurity threats, and demand volatility</a:t>
            </a:r>
            <a:endParaRPr lang="en-US" sz="950" dirty="0"/>
          </a:p>
        </p:txBody>
      </p:sp>
      <p:sp>
        <p:nvSpPr>
          <p:cNvPr id="11" name="Shape 8"/>
          <p:cNvSpPr/>
          <p:nvPr/>
        </p:nvSpPr>
        <p:spPr>
          <a:xfrm>
            <a:off x="496119" y="3387179"/>
            <a:ext cx="4722763" cy="724198"/>
          </a:xfrm>
          <a:prstGeom prst="roundRect">
            <a:avLst>
              <a:gd name="adj" fmla="val 7194"/>
            </a:avLst>
          </a:prstGeom>
          <a:solidFill>
            <a:srgbClr val="EBE2E0"/>
          </a:solidFill>
          <a:ln w="4763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624855" y="3515916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ESG Pressures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624855" y="3784178"/>
            <a:ext cx="4465290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Sustainability expectations and rapidly shifting customer demands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464766"/>
            <a:ext cx="3846016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Expertise the CSCP Builds</a:t>
            </a:r>
            <a:endParaRPr lang="en-US" sz="24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6119" y="2100337"/>
            <a:ext cx="310083" cy="31008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61206" y="2100337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Demand Planning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961206" y="2368600"/>
            <a:ext cx="3533254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Forecasting, S&amp;OP, and inventory optimization across global networks</a:t>
            </a:r>
            <a:endParaRPr lang="en-US" sz="9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49465" y="2100337"/>
            <a:ext cx="310083" cy="310083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114553" y="2100337"/>
            <a:ext cx="1623194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Sourcing &amp; Procurement</a:t>
            </a:r>
            <a:endParaRPr lang="en-US" sz="1200" dirty="0"/>
          </a:p>
        </p:txBody>
      </p:sp>
      <p:sp>
        <p:nvSpPr>
          <p:cNvPr id="8" name="Text 4"/>
          <p:cNvSpPr/>
          <p:nvPr/>
        </p:nvSpPr>
        <p:spPr>
          <a:xfrm>
            <a:off x="5114553" y="2368600"/>
            <a:ext cx="3533329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Strategic sourcing, supplier relationship management, and collaboration</a:t>
            </a:r>
            <a:endParaRPr lang="en-US" sz="9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119" y="3013546"/>
            <a:ext cx="310083" cy="310083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61206" y="3013546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Risk &amp; Resilience</a:t>
            </a:r>
            <a:endParaRPr lang="en-US" sz="1200" dirty="0"/>
          </a:p>
        </p:txBody>
      </p:sp>
      <p:sp>
        <p:nvSpPr>
          <p:cNvPr id="11" name="Text 6"/>
          <p:cNvSpPr/>
          <p:nvPr/>
        </p:nvSpPr>
        <p:spPr>
          <a:xfrm>
            <a:off x="961206" y="3281809"/>
            <a:ext cx="3533254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Business continuity planning, risk management, and sustainability</a:t>
            </a:r>
            <a:endParaRPr lang="en-US" sz="95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649465" y="3013546"/>
            <a:ext cx="310083" cy="310083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5114553" y="3013546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Digital Transformation</a:t>
            </a:r>
            <a:endParaRPr lang="en-US" sz="1200" dirty="0"/>
          </a:p>
        </p:txBody>
      </p:sp>
      <p:sp>
        <p:nvSpPr>
          <p:cNvPr id="14" name="Text 8"/>
          <p:cNvSpPr/>
          <p:nvPr/>
        </p:nvSpPr>
        <p:spPr>
          <a:xfrm>
            <a:off x="5114553" y="3281809"/>
            <a:ext cx="3533329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ERP implementations, AI programs, analytics, and enterprise modernization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898624"/>
            <a:ext cx="5654799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What Does the CSCP Certification Cost?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534195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Costs vary by region and membership status. Purchasing an ASCM membership often lowers overall cost, as member discounts frequently exceed the membership fee itself. Many employers also reimburse certification expenses.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96119" y="2070646"/>
            <a:ext cx="8151763" cy="2174230"/>
          </a:xfrm>
          <a:prstGeom prst="roundRect">
            <a:avLst>
              <a:gd name="adj" fmla="val 2396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624929" y="2154585"/>
            <a:ext cx="4685035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Item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5105474" y="2154585"/>
            <a:ext cx="3870871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Estimated Cost (USD)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624929" y="2516163"/>
            <a:ext cx="4685035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CSCP Exam (ASCM PLUS Member)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5105474" y="2516163"/>
            <a:ext cx="3870871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~$1,420–$1,450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624929" y="2877741"/>
            <a:ext cx="4685035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CSCP Exam (Non-Member)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5105474" y="2877741"/>
            <a:ext cx="3870871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~$1,975–$2,015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624929" y="3239319"/>
            <a:ext cx="4685035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Retake Fee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5105474" y="3239319"/>
            <a:ext cx="3870871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~$400–$500</a:t>
            </a:r>
            <a:endParaRPr lang="en-US" sz="950" dirty="0"/>
          </a:p>
        </p:txBody>
      </p:sp>
      <p:sp>
        <p:nvSpPr>
          <p:cNvPr id="13" name="Text 11"/>
          <p:cNvSpPr/>
          <p:nvPr/>
        </p:nvSpPr>
        <p:spPr>
          <a:xfrm>
            <a:off x="624929" y="3600896"/>
            <a:ext cx="4685035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Learning System Bundle + Exam</a:t>
            </a:r>
            <a:endParaRPr lang="en-US" sz="950" dirty="0"/>
          </a:p>
        </p:txBody>
      </p:sp>
      <p:sp>
        <p:nvSpPr>
          <p:cNvPr id="14" name="Text 12"/>
          <p:cNvSpPr/>
          <p:nvPr/>
        </p:nvSpPr>
        <p:spPr>
          <a:xfrm>
            <a:off x="5105474" y="3600896"/>
            <a:ext cx="3870871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~$2,620–$3,650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624929" y="3962474"/>
            <a:ext cx="4685035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Instructor-Led Prep Courses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5105474" y="3962474"/>
            <a:ext cx="3870871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~$2,750–$3,000+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748382"/>
            <a:ext cx="4051697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Is the Investment Worth It?</a:t>
            </a:r>
            <a:endParaRPr lang="en-US" sz="2400" dirty="0"/>
          </a:p>
        </p:txBody>
      </p:sp>
      <p:sp>
        <p:nvSpPr>
          <p:cNvPr id="4" name="Shape 1"/>
          <p:cNvSpPr/>
          <p:nvPr/>
        </p:nvSpPr>
        <p:spPr>
          <a:xfrm>
            <a:off x="496119" y="1321966"/>
            <a:ext cx="4722763" cy="941710"/>
          </a:xfrm>
          <a:prstGeom prst="roundRect">
            <a:avLst>
              <a:gd name="adj" fmla="val 7282"/>
            </a:avLst>
          </a:prstGeom>
          <a:solidFill>
            <a:srgbClr val="FFFCFA"/>
          </a:solidFill>
          <a:ln w="14288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481831" y="1321966"/>
            <a:ext cx="57150" cy="941710"/>
          </a:xfrm>
          <a:prstGeom prst="roundRect">
            <a:avLst>
              <a:gd name="adj" fmla="val 91163"/>
            </a:avLst>
          </a:prstGeom>
          <a:solidFill>
            <a:srgbClr val="835E5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677242" y="1460227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Career Expansion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677242" y="1728490"/>
            <a:ext cx="4403378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Opens leadership roles in operations, transformation, procurement, logistics, and enterprise program management</a:t>
            </a:r>
            <a:endParaRPr lang="en-US" sz="950" dirty="0"/>
          </a:p>
        </p:txBody>
      </p:sp>
      <p:sp>
        <p:nvSpPr>
          <p:cNvPr id="8" name="Shape 5"/>
          <p:cNvSpPr/>
          <p:nvPr/>
        </p:nvSpPr>
        <p:spPr>
          <a:xfrm>
            <a:off x="496119" y="2387650"/>
            <a:ext cx="4722763" cy="941710"/>
          </a:xfrm>
          <a:prstGeom prst="roundRect">
            <a:avLst>
              <a:gd name="adj" fmla="val 7282"/>
            </a:avLst>
          </a:prstGeom>
          <a:solidFill>
            <a:srgbClr val="FFFCFA"/>
          </a:solidFill>
          <a:ln w="14288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6"/>
          <p:cNvSpPr/>
          <p:nvPr/>
        </p:nvSpPr>
        <p:spPr>
          <a:xfrm>
            <a:off x="481831" y="2387650"/>
            <a:ext cx="57150" cy="941710"/>
          </a:xfrm>
          <a:prstGeom prst="roundRect">
            <a:avLst>
              <a:gd name="adj" fmla="val 91163"/>
            </a:avLst>
          </a:prstGeom>
          <a:solidFill>
            <a:srgbClr val="835E5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677242" y="2525911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Salary Growth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677242" y="2794174"/>
            <a:ext cx="4403378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Broader strategic knowledge translates to stronger ROI through expanded opportunities and compensation</a:t>
            </a:r>
            <a:endParaRPr lang="en-US" sz="950" dirty="0"/>
          </a:p>
        </p:txBody>
      </p:sp>
      <p:sp>
        <p:nvSpPr>
          <p:cNvPr id="12" name="Shape 9"/>
          <p:cNvSpPr/>
          <p:nvPr/>
        </p:nvSpPr>
        <p:spPr>
          <a:xfrm>
            <a:off x="496119" y="3453333"/>
            <a:ext cx="4722763" cy="941710"/>
          </a:xfrm>
          <a:prstGeom prst="roundRect">
            <a:avLst>
              <a:gd name="adj" fmla="val 7282"/>
            </a:avLst>
          </a:prstGeom>
          <a:solidFill>
            <a:srgbClr val="FFFCFA"/>
          </a:solidFill>
          <a:ln w="14288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0"/>
          <p:cNvSpPr/>
          <p:nvPr/>
        </p:nvSpPr>
        <p:spPr>
          <a:xfrm>
            <a:off x="481831" y="3453333"/>
            <a:ext cx="57150" cy="941710"/>
          </a:xfrm>
          <a:prstGeom prst="roundRect">
            <a:avLst>
              <a:gd name="adj" fmla="val 91163"/>
            </a:avLst>
          </a:prstGeom>
          <a:solidFill>
            <a:srgbClr val="835E5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677242" y="3591595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Long-Term Value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677242" y="3859857"/>
            <a:ext cx="4403378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Deepens expertise in supply chain strategy, risk management, global operations, and digital transformation</a:t>
            </a:r>
            <a:endParaRPr lang="en-US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344588"/>
            <a:ext cx="4737199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What Makes the CSCP Different?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682154" y="2119685"/>
            <a:ext cx="8422928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The best decision is usually the one that improves the </a:t>
            </a:r>
            <a:r>
              <a:rPr lang="en-US" sz="950" b="1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entire supply chain</a:t>
            </a: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—not just one department.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96119" y="1980158"/>
            <a:ext cx="14288" cy="477515"/>
          </a:xfrm>
          <a:prstGeom prst="rect">
            <a:avLst/>
          </a:prstGeom>
          <a:solidFill>
            <a:srgbClr val="835E5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496119" y="2597200"/>
            <a:ext cx="860896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The CSCP's core principle is end-to-end thinking. Disconnected optimization creates unintended consequences:</a:t>
            </a:r>
            <a:endParaRPr lang="en-US" sz="95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2627" y="2938983"/>
            <a:ext cx="186035" cy="18603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899145" y="2935188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Inventory Risk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899145" y="3203451"/>
            <a:ext cx="2210842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Reducing inventory too aggressively may harm customer service levels</a:t>
            </a:r>
            <a:endParaRPr lang="en-US" sz="950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11500" y="2938983"/>
            <a:ext cx="186035" cy="186035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3668018" y="2935188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Supplier Risk</a:t>
            </a:r>
            <a:endParaRPr lang="en-US" sz="1200" dirty="0"/>
          </a:p>
        </p:txBody>
      </p:sp>
      <p:sp>
        <p:nvSpPr>
          <p:cNvPr id="11" name="Text 7"/>
          <p:cNvSpPr/>
          <p:nvPr/>
        </p:nvSpPr>
        <p:spPr>
          <a:xfrm>
            <a:off x="3668018" y="3203451"/>
            <a:ext cx="2210916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Choosing the lowest-cost supplier may increase geopolitical exposure</a:t>
            </a:r>
            <a:endParaRPr lang="en-US" sz="95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80447" y="2938983"/>
            <a:ext cx="186035" cy="186035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6436965" y="2935188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Operational Risk</a:t>
            </a:r>
            <a:endParaRPr lang="en-US" sz="1200" dirty="0"/>
          </a:p>
        </p:txBody>
      </p:sp>
      <p:sp>
        <p:nvSpPr>
          <p:cNvPr id="14" name="Text 9"/>
          <p:cNvSpPr/>
          <p:nvPr/>
        </p:nvSpPr>
        <p:spPr>
          <a:xfrm>
            <a:off x="6436965" y="3203451"/>
            <a:ext cx="2210916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Optimizing manufacturing without transportation visibility creates downstream bottlenecks</a:t>
            </a:r>
            <a:endParaRPr lang="en-US" sz="9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559147"/>
            <a:ext cx="4069556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The Strategic Balancing Act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194718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The CSCP teaches professionals how to balance competing priorities—separating tactical managers from true enterprise supply chain leaders.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1408807" y="2300957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Cost</a:t>
            </a:r>
            <a:endParaRPr lang="en-US" sz="12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5408" y="1731169"/>
            <a:ext cx="2853110" cy="2853110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671255" y="2477877"/>
            <a:ext cx="185589" cy="185589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184553" y="2047726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Responsiveness</a:t>
            </a:r>
            <a:endParaRPr lang="en-US" sz="120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45408" y="1731169"/>
            <a:ext cx="2853110" cy="2853110"/>
          </a:xfrm>
          <a:prstGeom prst="rect">
            <a:avLst/>
          </a:prstGeom>
        </p:spPr>
      </p:pic>
      <p:pic>
        <p:nvPicPr>
          <p:cNvPr id="9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787689" y="2115108"/>
            <a:ext cx="185589" cy="185589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6246540" y="3060725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Resilience</a:t>
            </a:r>
            <a:endParaRPr lang="en-US" sz="1200" dirty="0"/>
          </a:p>
        </p:txBody>
      </p:sp>
      <p:pic>
        <p:nvPicPr>
          <p:cNvPr id="11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45408" y="1731169"/>
            <a:ext cx="2853110" cy="2853110"/>
          </a:xfrm>
          <a:prstGeom prst="rect">
            <a:avLst/>
          </a:prstGeom>
        </p:spPr>
      </p:pic>
      <p:pic>
        <p:nvPicPr>
          <p:cNvPr id="12" name="Image 5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477656" y="3064855"/>
            <a:ext cx="185589" cy="185589"/>
          </a:xfrm>
          <a:prstGeom prst="rect">
            <a:avLst/>
          </a:prstGeom>
        </p:spPr>
      </p:pic>
      <p:sp>
        <p:nvSpPr>
          <p:cNvPr id="13" name="Text 5"/>
          <p:cNvSpPr/>
          <p:nvPr/>
        </p:nvSpPr>
        <p:spPr>
          <a:xfrm>
            <a:off x="6184553" y="4073798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Service Levels</a:t>
            </a:r>
            <a:endParaRPr lang="en-US" sz="1200" dirty="0"/>
          </a:p>
        </p:txBody>
      </p:sp>
      <p:pic>
        <p:nvPicPr>
          <p:cNvPr id="14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45408" y="1731169"/>
            <a:ext cx="2853110" cy="2853110"/>
          </a:xfrm>
          <a:prstGeom prst="rect">
            <a:avLst/>
          </a:prstGeom>
        </p:spPr>
      </p:pic>
      <p:pic>
        <p:nvPicPr>
          <p:cNvPr id="15" name="Image 7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787689" y="4014601"/>
            <a:ext cx="185589" cy="185589"/>
          </a:xfrm>
          <a:prstGeom prst="rect">
            <a:avLst/>
          </a:prstGeom>
        </p:spPr>
      </p:pic>
      <p:sp>
        <p:nvSpPr>
          <p:cNvPr id="16" name="Text 6"/>
          <p:cNvSpPr/>
          <p:nvPr/>
        </p:nvSpPr>
        <p:spPr>
          <a:xfrm>
            <a:off x="1408807" y="3820492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Sustainability</a:t>
            </a:r>
            <a:endParaRPr lang="en-US" sz="1200" dirty="0"/>
          </a:p>
        </p:txBody>
      </p:sp>
      <p:pic>
        <p:nvPicPr>
          <p:cNvPr id="17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145408" y="1731169"/>
            <a:ext cx="2853110" cy="2853110"/>
          </a:xfrm>
          <a:prstGeom prst="rect">
            <a:avLst/>
          </a:prstGeom>
        </p:spPr>
      </p:pic>
      <p:pic>
        <p:nvPicPr>
          <p:cNvPr id="18" name="Image 9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671255" y="3651833"/>
            <a:ext cx="185589" cy="18558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88379" y="367457"/>
            <a:ext cx="4589562" cy="3815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8 Domains of the CSCP Program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488379" y="989335"/>
            <a:ext cx="8167241" cy="3137818"/>
          </a:xfrm>
          <a:prstGeom prst="roundRect">
            <a:avLst>
              <a:gd name="adj" fmla="val 1634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493142" y="994097"/>
            <a:ext cx="8157716" cy="347588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615255" y="1070967"/>
            <a:ext cx="1434331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950" b="1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Module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1841227" y="1070967"/>
            <a:ext cx="714479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950" b="1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Focus Area</a:t>
            </a:r>
            <a:endParaRPr lang="en-US" sz="950" dirty="0"/>
          </a:p>
        </p:txBody>
      </p:sp>
      <p:sp>
        <p:nvSpPr>
          <p:cNvPr id="7" name="Shape 5"/>
          <p:cNvSpPr/>
          <p:nvPr/>
        </p:nvSpPr>
        <p:spPr>
          <a:xfrm>
            <a:off x="493142" y="1341686"/>
            <a:ext cx="8157716" cy="347588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15255" y="1418555"/>
            <a:ext cx="1434331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1841227" y="1418555"/>
            <a:ext cx="714479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Supply Chains, Demand Management, and Forecasting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493142" y="1689274"/>
            <a:ext cx="8157716" cy="347588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615255" y="1766143"/>
            <a:ext cx="1434331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2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1841227" y="1766143"/>
            <a:ext cx="714479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Global Supply Chain Networks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493142" y="2036862"/>
            <a:ext cx="8157716" cy="347588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615255" y="2113731"/>
            <a:ext cx="1434331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3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1841227" y="2113731"/>
            <a:ext cx="714479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Sourcing Products and Services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493142" y="2384450"/>
            <a:ext cx="8157716" cy="347588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615255" y="2461320"/>
            <a:ext cx="1434331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4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1841227" y="2461320"/>
            <a:ext cx="714479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Internal Operations and Inventory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493142" y="2732038"/>
            <a:ext cx="8157716" cy="347588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615255" y="2808908"/>
            <a:ext cx="1434331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5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1841227" y="2808908"/>
            <a:ext cx="714479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Forward and Reverse Logistics</a:t>
            </a:r>
            <a:endParaRPr lang="en-US" sz="950" dirty="0"/>
          </a:p>
        </p:txBody>
      </p:sp>
      <p:sp>
        <p:nvSpPr>
          <p:cNvPr id="22" name="Shape 20"/>
          <p:cNvSpPr/>
          <p:nvPr/>
        </p:nvSpPr>
        <p:spPr>
          <a:xfrm>
            <a:off x="493142" y="3079626"/>
            <a:ext cx="8157716" cy="347588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615255" y="3156496"/>
            <a:ext cx="1434331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6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1841227" y="3156496"/>
            <a:ext cx="714479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Supply Chain Relationships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493142" y="3427214"/>
            <a:ext cx="8157716" cy="347588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615255" y="3504084"/>
            <a:ext cx="1434331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7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1841227" y="3504084"/>
            <a:ext cx="714479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Supply Chain Risk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493142" y="3774802"/>
            <a:ext cx="8157716" cy="347588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615255" y="3851672"/>
            <a:ext cx="1434331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8</a:t>
            </a:r>
            <a:endParaRPr lang="en-US" sz="950" dirty="0"/>
          </a:p>
        </p:txBody>
      </p:sp>
      <p:sp>
        <p:nvSpPr>
          <p:cNvPr id="30" name="Text 28"/>
          <p:cNvSpPr/>
          <p:nvPr/>
        </p:nvSpPr>
        <p:spPr>
          <a:xfrm>
            <a:off x="1841227" y="3851672"/>
            <a:ext cx="714479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Optimization, Sustainability, and Technology</a:t>
            </a:r>
            <a:endParaRPr lang="en-US" sz="950" dirty="0"/>
          </a:p>
        </p:txBody>
      </p:sp>
      <p:sp>
        <p:nvSpPr>
          <p:cNvPr id="31" name="Shape 29"/>
          <p:cNvSpPr/>
          <p:nvPr/>
        </p:nvSpPr>
        <p:spPr>
          <a:xfrm>
            <a:off x="488379" y="4262363"/>
            <a:ext cx="8167241" cy="513680"/>
          </a:xfrm>
          <a:prstGeom prst="roundRect">
            <a:avLst>
              <a:gd name="adj" fmla="val 9984"/>
            </a:avLst>
          </a:prstGeom>
          <a:solidFill>
            <a:srgbClr val="B6D6FC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419" y="4446240"/>
            <a:ext cx="152623" cy="122039"/>
          </a:xfrm>
          <a:prstGeom prst="rect">
            <a:avLst/>
          </a:prstGeom>
        </p:spPr>
      </p:pic>
      <p:sp>
        <p:nvSpPr>
          <p:cNvPr id="33" name="Text 30"/>
          <p:cNvSpPr/>
          <p:nvPr/>
        </p:nvSpPr>
        <p:spPr>
          <a:xfrm>
            <a:off x="885081" y="4413052"/>
            <a:ext cx="8105701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The exam is highly scenario-based, focusing on strategic decision-making and tradeoff analysis—not rote memorization.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1020</Words>
  <Application>Microsoft Office PowerPoint</Application>
  <PresentationFormat>On-screen Show (16:9)</PresentationFormat>
  <Paragraphs>160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Crimson Pro Bold</vt:lpstr>
      <vt:lpstr>Arial</vt:lpstr>
      <vt:lpstr>Crimson Pro Light</vt:lpstr>
      <vt:lpstr>Open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>Kimberly Wiethoff</cp:lastModifiedBy>
  <cp:revision>1</cp:revision>
  <dcterms:created xsi:type="dcterms:W3CDTF">2026-05-23T18:04:12Z</dcterms:created>
  <dcterms:modified xsi:type="dcterms:W3CDTF">2026-05-23T18:29:54Z</dcterms:modified>
</cp:coreProperties>
</file>