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5143500" cy="9144000"/>
  <p:embeddedFontLst>
    <p:embeddedFont>
      <p:font typeface="Crimson Pro Bold" panose="020B0604020202020204" charset="0"/>
      <p:regular r:id="rId18"/>
    </p:embeddedFont>
    <p:embeddedFont>
      <p:font typeface="Open Sans" panose="020B0606030504020204" pitchFamily="34" charset="0"/>
      <p:regular r:id="rId19"/>
      <p:bold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96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8389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Mastering the ASCM CSCP Certification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96119" y="1845022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Strategic Guide for Modern Supply Chain Leaders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496119" y="2187773"/>
            <a:ext cx="1324719" cy="233214"/>
          </a:xfrm>
          <a:prstGeom prst="roundRect">
            <a:avLst>
              <a:gd name="adj" fmla="val 17872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70533" y="2224980"/>
            <a:ext cx="1633091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 STRATEGY</a:t>
            </a:r>
            <a:endParaRPr lang="en-US" sz="750" dirty="0"/>
          </a:p>
        </p:txBody>
      </p:sp>
      <p:sp>
        <p:nvSpPr>
          <p:cNvPr id="7" name="Shape 4"/>
          <p:cNvSpPr/>
          <p:nvPr/>
        </p:nvSpPr>
        <p:spPr>
          <a:xfrm>
            <a:off x="1882825" y="2183011"/>
            <a:ext cx="1152376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962001" y="2224980"/>
            <a:ext cx="1451223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835E5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ASCM CERTIFICATION</a:t>
            </a:r>
            <a:endParaRPr lang="en-US" sz="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565276"/>
            <a:ext cx="3048000" cy="56249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96119" y="3267298"/>
            <a:ext cx="472276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#CSCP #ASCM #SupplyChain #SupplyChainManagement #DigitalTransformation #AI #Forecasting #Procurement #Logistics #InventoryManagement #OperationsManagement #BusinessTransformation #SupplyChainRisk #ESG #AgileLeadership #ProjectManagement #ERP #SupplyChainStrategy #Leadership #ManagingProjectsTheAgileWay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59409"/>
            <a:ext cx="402170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Most Heavily Tested Topics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21569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Planning &amp; Operations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96119" y="2474788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S&amp;OP (Sales &amp; Operations Planning)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Forecast accuracy &amp; bullwhip effect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Lean vs. Agile supply chains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Inventory management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Business continuity planning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728046" y="21569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Strategy &amp; Technology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728046" y="2474788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Supplier collaboration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 resilience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ESG and sustainability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AI, IoT, and blockchain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 supply chains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73908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CSCP and Digital Transformation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700213"/>
            <a:ext cx="4722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 supply chains are complex digital ecosystems—no longer simply moving products. The CSCP is highly relevant for leaders navigating this shift.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2236663"/>
            <a:ext cx="2299395" cy="1121122"/>
          </a:xfrm>
          <a:prstGeom prst="roundRect">
            <a:avLst>
              <a:gd name="adj" fmla="val 4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053855" y="23654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AI &amp; Analytics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053855" y="2633663"/>
            <a:ext cx="20419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AI-driven forecasting, real-time analytics, and predictive risk management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6348487" y="2236663"/>
            <a:ext cx="2299395" cy="1121122"/>
          </a:xfrm>
          <a:prstGeom prst="roundRect">
            <a:avLst>
              <a:gd name="adj" fmla="val 4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77223" y="236540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Connected Systems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6477223" y="2633663"/>
            <a:ext cx="20419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IoT-enabled visibility, automation platforms, cloud ERP, and digital twins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3925119" y="3481760"/>
            <a:ext cx="4722763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053855" y="361049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High-Value Industries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053855" y="3878759"/>
            <a:ext cx="446529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Healthcare, manufacturing, energy, retail, logistics, technology, and financial services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2903"/>
            <a:ext cx="539829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My Biggest Takeaway While Studying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82154" y="1378000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"best" answer is often the one that improves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communication, collaboration, visibility, and long-term performance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—not a short-term operational fix.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238473"/>
            <a:ext cx="14288" cy="675977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96119" y="2053977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CSCP constantly reinforces end-to-end thinking. Many exam questions test whether you are thinking departmentally or enterprise-wide. This mindset extends far beyond supply chain—it applies to digital transformation, PMO leadership, Agile delivery, and organizational strategy overall.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788890"/>
            <a:ext cx="4013895" cy="372070"/>
          </a:xfrm>
          <a:prstGeom prst="roundRect">
            <a:avLst>
              <a:gd name="adj" fmla="val 48008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048" y="2881833"/>
            <a:ext cx="186035" cy="18603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20092" y="328493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Visibility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4633987" y="2788890"/>
            <a:ext cx="4013895" cy="372070"/>
          </a:xfrm>
          <a:prstGeom prst="roundRect">
            <a:avLst>
              <a:gd name="adj" fmla="val 48008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7917" y="2881833"/>
            <a:ext cx="186035" cy="18603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757961" y="328493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Collaboration</a:t>
            </a: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496119" y="3726731"/>
            <a:ext cx="4013895" cy="372070"/>
          </a:xfrm>
          <a:prstGeom prst="roundRect">
            <a:avLst>
              <a:gd name="adj" fmla="val 48008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0048" y="3819674"/>
            <a:ext cx="186035" cy="18603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20092" y="422277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Strategic Alignment</a:t>
            </a:r>
            <a:endParaRPr lang="en-US" sz="1200" dirty="0"/>
          </a:p>
        </p:txBody>
      </p:sp>
      <p:sp>
        <p:nvSpPr>
          <p:cNvPr id="15" name="Shape 10"/>
          <p:cNvSpPr/>
          <p:nvPr/>
        </p:nvSpPr>
        <p:spPr>
          <a:xfrm>
            <a:off x="4633987" y="3726731"/>
            <a:ext cx="4013895" cy="372070"/>
          </a:xfrm>
          <a:prstGeom prst="roundRect">
            <a:avLst>
              <a:gd name="adj" fmla="val 48008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7917" y="3819674"/>
            <a:ext cx="186035" cy="1860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757961" y="422277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Customer-Centric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14226"/>
            <a:ext cx="439296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Recommended Study Strategy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349797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546250"/>
            <a:ext cx="4013895" cy="14288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96119" y="163681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Understand Concepts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96119" y="1905074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Focus on how supply chain tradeoffs work—not just memorizing definitions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633987" y="1349797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633987" y="1546250"/>
            <a:ext cx="4013895" cy="14288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633987" y="163681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Practice Scenarios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633987" y="1905074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Build strong forecasting and inventory fundamentals through scenario-based questions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496119" y="2518990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496119" y="2715444"/>
            <a:ext cx="4013895" cy="14288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96119" y="2806005"/>
            <a:ext cx="171338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Apply Real-World Context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496119" y="3074268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Relate concepts back to global supply chain risk and actual business operations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4633987" y="2518990"/>
            <a:ext cx="24802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633987" y="2715444"/>
            <a:ext cx="4013895" cy="14288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633987" y="2806005"/>
            <a:ext cx="16223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Follow a Structured Plan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633987" y="3074268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12–16 week study plan with regular practice is far more effective than cramming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496119" y="3703737"/>
            <a:ext cx="8151763" cy="725463"/>
          </a:xfrm>
          <a:prstGeom prst="roundRect">
            <a:avLst>
              <a:gd name="adj" fmla="val 7182"/>
            </a:avLst>
          </a:prstGeom>
          <a:solidFill>
            <a:srgbClr val="E1D4D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893046"/>
            <a:ext cx="155004" cy="123974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899071" y="3858667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Professionals with backgrounds in project management, ERP, Agile, or risk management will find many strategic concepts familiar. The biggest learning curve is supply chain terminology, forecasting calculations, and logistics operations.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9566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Who Will Benefit Most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05136"/>
            <a:ext cx="1150069" cy="11500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110210"/>
            <a:ext cx="178876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Supply Chain &amp; Operations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96119" y="3378473"/>
            <a:ext cx="261386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Professionals managing procurement, logistics, inventory, and distribution networks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1" y="1805136"/>
            <a:ext cx="1150069" cy="11500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64991" y="3110210"/>
            <a:ext cx="158941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Transformation Leaders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3264991" y="3378473"/>
            <a:ext cx="261394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Program managers driving ERP implementations, AI programs, and enterprise modernization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9" y="1805136"/>
            <a:ext cx="1150069" cy="11500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33939" y="31102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Technology Executives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6033939" y="3378473"/>
            <a:ext cx="261394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Tech leaders connecting operational decisions to enterprise performance and customer value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63898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Final Thoughts: More Than a Supply Chain Credential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96119" y="2025030"/>
            <a:ext cx="472276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CSCP is a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strategic business certification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focused on operational excellence, resilience, collaboration, and enterprise optimization. As organizations navigate global uncertainty, AI-driven disruption, sustainability expectations, and digital transformation, professionals who understand end-to-end supply chain strategy will remain in high demand.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496119" y="3156868"/>
            <a:ext cx="4722763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500881" y="3161630"/>
            <a:ext cx="1571030" cy="913135"/>
          </a:xfrm>
          <a:prstGeom prst="roundRect">
            <a:avLst>
              <a:gd name="adj" fmla="val 5706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24855" y="3285604"/>
            <a:ext cx="132308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Strategic Depth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24855" y="3553867"/>
            <a:ext cx="132308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End-to-end supply chain mastery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2071911" y="3161630"/>
            <a:ext cx="1571104" cy="913135"/>
          </a:xfrm>
          <a:prstGeom prst="rect">
            <a:avLst/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2071911" y="3161630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D1C8C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2195885" y="3285604"/>
            <a:ext cx="132315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Career Impact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2195885" y="3553867"/>
            <a:ext cx="132315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Leadership roles across industries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3643015" y="3161630"/>
            <a:ext cx="1571104" cy="913135"/>
          </a:xfrm>
          <a:prstGeom prst="rect">
            <a:avLst/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3643015" y="3161630"/>
            <a:ext cx="14288" cy="913135"/>
          </a:xfrm>
          <a:prstGeom prst="roundRect">
            <a:avLst>
              <a:gd name="adj" fmla="val 364638"/>
            </a:avLst>
          </a:prstGeom>
          <a:solidFill>
            <a:srgbClr val="D1C8C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766989" y="3285604"/>
            <a:ext cx="132315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Future-Ready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766989" y="3553867"/>
            <a:ext cx="132315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Built for the AI and digital era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92709"/>
            <a:ext cx="645995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Supply Chains Are Now Strategic Drivers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06822" y="1766292"/>
            <a:ext cx="4103191" cy="2184425"/>
          </a:xfrm>
          <a:prstGeom prst="roundRect">
            <a:avLst>
              <a:gd name="adj" fmla="val 4089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30796" y="18902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New Reality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0796" y="2208088"/>
            <a:ext cx="385524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chains are no longer just operational support—they are strategic business drivers under constant pressure to improve resilience, reduce costs, increase visibility, and leverage AI, automation, and predictive analytics.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728046" y="18902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Who the CSCP Is For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28046" y="2208088"/>
            <a:ext cx="39245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Project &amp; program managers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Transformation leaders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Operations &amp; procurement managers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Technology executives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4728046" y="3243709"/>
            <a:ext cx="392459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CSCP provides a foundation for understanding how organizations deliver value through interconnected supply chain ecosystems.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032049"/>
            <a:ext cx="516545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the CSCP Certification Matters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96119" y="1605632"/>
            <a:ext cx="4722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chains today face challenges that did not exist a decade ago. Organizations need leaders who can think strategically across the entire chain.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496119" y="2142083"/>
            <a:ext cx="2299395" cy="1121122"/>
          </a:xfrm>
          <a:prstGeom prst="roundRect">
            <a:avLst>
              <a:gd name="adj" fmla="val 4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4855" y="227082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Global Instability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24855" y="2539082"/>
            <a:ext cx="20419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Geopolitical risk, port congestion, and transportation disruptions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2919487" y="2142083"/>
            <a:ext cx="2299395" cy="1121122"/>
          </a:xfrm>
          <a:prstGeom prst="roundRect">
            <a:avLst>
              <a:gd name="adj" fmla="val 4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048223" y="227082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Digital Disruption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048223" y="2539082"/>
            <a:ext cx="20419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AI-driven transformation, cybersecurity threats, and demand volatility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496119" y="3387179"/>
            <a:ext cx="4722763" cy="724198"/>
          </a:xfrm>
          <a:prstGeom prst="roundRect">
            <a:avLst>
              <a:gd name="adj" fmla="val 7194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24855" y="351591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ESG Pressures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24855" y="3784178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Sustainability expectations and rapidly shifting customer demands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64766"/>
            <a:ext cx="384601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Expertise the CSCP Builds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2100337"/>
            <a:ext cx="310083" cy="3100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1206" y="2100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Demand Planning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961206" y="2368600"/>
            <a:ext cx="353325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Forecasting, S&amp;OP, and inventory optimization across global networks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9465" y="2100337"/>
            <a:ext cx="310083" cy="310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14553" y="2100337"/>
            <a:ext cx="162319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Sourcing &amp; Procurement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114553" y="2368600"/>
            <a:ext cx="3533329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Strategic sourcing, supplier relationship management, and collaboration</a:t>
            </a:r>
            <a:endParaRPr lang="en-US" sz="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3013546"/>
            <a:ext cx="310083" cy="31008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1206" y="301354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Risk &amp; Resilience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961206" y="3281809"/>
            <a:ext cx="353325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Business continuity planning, risk management, and sustainability</a:t>
            </a:r>
            <a:endParaRPr lang="en-US" sz="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9465" y="3013546"/>
            <a:ext cx="310083" cy="31008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114553" y="301354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Digital Transformation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5114553" y="3281809"/>
            <a:ext cx="3533329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ERP implementations, AI programs, analytics, and enterprise modernization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98624"/>
            <a:ext cx="565479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What Does the CSCP Certification Cost?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534195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Costs vary by region and membership status. Purchasing an ASCM membership often lowers overall cost, as member discounts frequently exceed the membership fee itself. Many employers also reimburse certification expenses.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2070646"/>
            <a:ext cx="8151763" cy="2174230"/>
          </a:xfrm>
          <a:prstGeom prst="roundRect">
            <a:avLst>
              <a:gd name="adj" fmla="val 2396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4929" y="2154585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Item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105474" y="2154585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Estimated Cost (USD)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624929" y="2516163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CSCP Exam (ASCM PLUS Member)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5105474" y="2516163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~$1,420–$1,450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624929" y="2877741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CSCP Exam (Non-Member)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5105474" y="2877741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~$1,975–$2,015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24929" y="3239319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Retake Fee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5105474" y="3239319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~$400–$500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624929" y="3600896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Learning System Bundle + Exam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5105474" y="3600896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~$2,620–$3,650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624929" y="3962474"/>
            <a:ext cx="468503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Instructor-Led Prep Courses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5105474" y="3962474"/>
            <a:ext cx="38708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~$2,750–$3,000+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48382"/>
            <a:ext cx="405169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Is the Investment Worth It?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496119" y="1321966"/>
            <a:ext cx="4722763" cy="941710"/>
          </a:xfrm>
          <a:prstGeom prst="roundRect">
            <a:avLst>
              <a:gd name="adj" fmla="val 7282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481831" y="1321966"/>
            <a:ext cx="57150" cy="941710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77242" y="146022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Career Expansion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77242" y="1728490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Opens leadership roles in operations, transformation, procurement, logistics, and enterprise program management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496119" y="2387650"/>
            <a:ext cx="4722763" cy="941710"/>
          </a:xfrm>
          <a:prstGeom prst="roundRect">
            <a:avLst>
              <a:gd name="adj" fmla="val 7282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81831" y="2387650"/>
            <a:ext cx="57150" cy="941710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77242" y="252591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Salary Growth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77242" y="2794174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Broader strategic knowledge translates to stronger ROI through expanded opportunities and compensation</a:t>
            </a:r>
            <a:endParaRPr lang="en-US" sz="950" dirty="0"/>
          </a:p>
        </p:txBody>
      </p:sp>
      <p:sp>
        <p:nvSpPr>
          <p:cNvPr id="12" name="Shape 9"/>
          <p:cNvSpPr/>
          <p:nvPr/>
        </p:nvSpPr>
        <p:spPr>
          <a:xfrm>
            <a:off x="496119" y="3453333"/>
            <a:ext cx="4722763" cy="941710"/>
          </a:xfrm>
          <a:prstGeom prst="roundRect">
            <a:avLst>
              <a:gd name="adj" fmla="val 7282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481831" y="3453333"/>
            <a:ext cx="57150" cy="941710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77242" y="359159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Long-Term Value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677242" y="3859857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Deepens expertise in supply chain strategy, risk management, global operations, and digital transformation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44588"/>
            <a:ext cx="473719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What Makes the CSCP Different?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82154" y="2119685"/>
            <a:ext cx="8422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best decision is usually the one that improves the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entire supply chain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—not just one department.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980158"/>
            <a:ext cx="14288" cy="477515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96119" y="2597200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CSCP's core principle is end-to-end thinking. Disconnected optimization creates unintended consequences:</a:t>
            </a:r>
            <a:endParaRPr lang="en-US" sz="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27" y="2938983"/>
            <a:ext cx="186035" cy="1860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9145" y="293518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Inventory Risk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99145" y="3203451"/>
            <a:ext cx="22108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Reducing inventory too aggressively may harm customer service levels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500" y="2938983"/>
            <a:ext cx="186035" cy="1860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668018" y="293518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Supplier Risk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3668018" y="3203451"/>
            <a:ext cx="221091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Choosing the lowest-cost supplier may increase geopolitical exposure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447" y="2938983"/>
            <a:ext cx="186035" cy="1860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436965" y="293518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Operational Risk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436965" y="3203451"/>
            <a:ext cx="221091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Optimizing manufacturing without transportation visibility creates downstream bottlenecks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59147"/>
            <a:ext cx="406955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Strategic Balancing Act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9471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CSCP teaches professionals how to balance competing priorities—separating tactical managers from true enterprise supply chain leaders.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1408807" y="230095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Cost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408" y="1731169"/>
            <a:ext cx="2853110" cy="285311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1255" y="2477877"/>
            <a:ext cx="185589" cy="18558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84553" y="20477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Responsiveness</a:t>
            </a:r>
            <a:endParaRPr lang="en-US" sz="1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408" y="1731169"/>
            <a:ext cx="2853110" cy="285311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7689" y="2115108"/>
            <a:ext cx="185589" cy="18558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246540" y="306072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Resilience</a:t>
            </a:r>
            <a:endParaRPr lang="en-US" sz="12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408" y="1731169"/>
            <a:ext cx="2853110" cy="2853110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7656" y="3064855"/>
            <a:ext cx="185589" cy="185589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6184553" y="407379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Service Levels</a:t>
            </a:r>
            <a:endParaRPr lang="en-US" sz="120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5408" y="1731169"/>
            <a:ext cx="2853110" cy="2853110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87689" y="4014601"/>
            <a:ext cx="185589" cy="185589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408807" y="38204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Sustainability</a:t>
            </a:r>
            <a:endParaRPr lang="en-US" sz="120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5408" y="1731169"/>
            <a:ext cx="2853110" cy="2853110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71255" y="3651833"/>
            <a:ext cx="185589" cy="1855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367457"/>
            <a:ext cx="4589562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8 Domains of the CSCP Program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88379" y="989335"/>
            <a:ext cx="8167241" cy="3137818"/>
          </a:xfrm>
          <a:prstGeom prst="roundRect">
            <a:avLst>
              <a:gd name="adj" fmla="val 1634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493142" y="994097"/>
            <a:ext cx="8157716" cy="3475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15255" y="1070967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Module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1841227" y="1070967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Focus Area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493142" y="1341686"/>
            <a:ext cx="8157716" cy="34758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15255" y="1418555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1841227" y="1418555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Chains, Demand Management, and Forecasting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493142" y="1689274"/>
            <a:ext cx="8157716" cy="3475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15255" y="1766143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1841227" y="1766143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Supply Chain Networks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93142" y="2036862"/>
            <a:ext cx="8157716" cy="34758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15255" y="2113731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1841227" y="2113731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Sourcing Products and Services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93142" y="2384450"/>
            <a:ext cx="8157716" cy="3475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15255" y="2461320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1841227" y="2461320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Internal Operations and Inventory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493142" y="2732038"/>
            <a:ext cx="8157716" cy="34758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15255" y="2808908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1841227" y="2808908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Forward and Reverse Logistics</a:t>
            </a:r>
            <a:endParaRPr lang="en-US" sz="950" dirty="0"/>
          </a:p>
        </p:txBody>
      </p:sp>
      <p:sp>
        <p:nvSpPr>
          <p:cNvPr id="22" name="Shape 20"/>
          <p:cNvSpPr/>
          <p:nvPr/>
        </p:nvSpPr>
        <p:spPr>
          <a:xfrm>
            <a:off x="493142" y="3079626"/>
            <a:ext cx="8157716" cy="3475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615255" y="3156496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1841227" y="3156496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 Relationships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493142" y="3427214"/>
            <a:ext cx="8157716" cy="34758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15255" y="3504084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1841227" y="3504084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Supply Chain Risk</a:t>
            </a:r>
            <a:endParaRPr lang="en-US" sz="950" dirty="0"/>
          </a:p>
        </p:txBody>
      </p:sp>
      <p:sp>
        <p:nvSpPr>
          <p:cNvPr id="28" name="Shape 26"/>
          <p:cNvSpPr/>
          <p:nvPr/>
        </p:nvSpPr>
        <p:spPr>
          <a:xfrm>
            <a:off x="493142" y="3774802"/>
            <a:ext cx="8157716" cy="3475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615255" y="3851672"/>
            <a:ext cx="14343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</a:t>
            </a:r>
            <a:endParaRPr lang="en-US" sz="950" dirty="0"/>
          </a:p>
        </p:txBody>
      </p:sp>
      <p:sp>
        <p:nvSpPr>
          <p:cNvPr id="30" name="Text 28"/>
          <p:cNvSpPr/>
          <p:nvPr/>
        </p:nvSpPr>
        <p:spPr>
          <a:xfrm>
            <a:off x="1841227" y="3851672"/>
            <a:ext cx="71447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Optimization, Sustainability, and Technology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488379" y="4262363"/>
            <a:ext cx="8167241" cy="513680"/>
          </a:xfrm>
          <a:prstGeom prst="roundRect">
            <a:avLst>
              <a:gd name="adj" fmla="val 998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9" y="4446240"/>
            <a:ext cx="152623" cy="122039"/>
          </a:xfrm>
          <a:prstGeom prst="rect">
            <a:avLst/>
          </a:prstGeom>
        </p:spPr>
      </p:pic>
      <p:sp>
        <p:nvSpPr>
          <p:cNvPr id="33" name="Text 30"/>
          <p:cNvSpPr/>
          <p:nvPr/>
        </p:nvSpPr>
        <p:spPr>
          <a:xfrm>
            <a:off x="885081" y="4413052"/>
            <a:ext cx="81057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exam is highly scenario-based, focusing on strategic decision-making and tradeoff analysis—not rote memorization.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1020</Words>
  <Application>Microsoft Office PowerPoint</Application>
  <PresentationFormat>On-screen Show (16:9)</PresentationFormat>
  <Paragraphs>160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Crimson Pro Bold</vt:lpstr>
      <vt:lpstr>Arial</vt:lpstr>
      <vt:lpstr>Crimson Pro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2026-05-23T18:04:12Z</dcterms:created>
  <dcterms:modified xsi:type="dcterms:W3CDTF">2026-05-23T18:29:54Z</dcterms:modified>
</cp:coreProperties>
</file>