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67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159431"/>
            <a:ext cx="93852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Integrating ServiceNow with Zuora, AgentForce, Sitracker, and the Enterprise SaaS Ecosystem</a:t>
            </a:r>
            <a:endParaRPr lang="en-US" sz="3900" dirty="0"/>
          </a:p>
        </p:txBody>
      </p:sp>
      <p:sp>
        <p:nvSpPr>
          <p:cNvPr id="4" name="Text 1"/>
          <p:cNvSpPr/>
          <p:nvPr/>
        </p:nvSpPr>
        <p:spPr>
          <a:xfrm>
            <a:off x="4451390" y="3317319"/>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Building the central nervous system of enterprise service delivery through strategic platform integration</a:t>
            </a:r>
            <a:endParaRPr lang="en-US" sz="1550" dirty="0"/>
          </a:p>
        </p:txBody>
      </p:sp>
      <p:pic>
        <p:nvPicPr>
          <p:cNvPr id="5" name="Image 1" descr="preencoded.png"/>
          <p:cNvPicPr>
            <a:picLocks noChangeAspect="1"/>
          </p:cNvPicPr>
          <p:nvPr/>
        </p:nvPicPr>
        <p:blipFill>
          <a:blip r:embed="rId4"/>
          <a:stretch>
            <a:fillRect/>
          </a:stretch>
        </p:blipFill>
        <p:spPr>
          <a:xfrm>
            <a:off x="4451390" y="4175641"/>
            <a:ext cx="9385221" cy="1718548"/>
          </a:xfrm>
          <a:prstGeom prst="rect">
            <a:avLst/>
          </a:prstGeom>
        </p:spPr>
      </p:pic>
      <p:sp>
        <p:nvSpPr>
          <p:cNvPr id="6" name="Text 2"/>
          <p:cNvSpPr/>
          <p:nvPr/>
        </p:nvSpPr>
        <p:spPr>
          <a:xfrm>
            <a:off x="4451390" y="6117431"/>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#SystemsIntegration #Zuora #AgentForce #Sitracker #SaaSIntegration #EnterpriseArchitecture #WorkflowAutomation #ITSM #CSM #FSM #DigitalTransformation #PlatformEngineering #CustomerExperience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77240" y="554950"/>
            <a:ext cx="7610237" cy="607338"/>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Security, Compliance, and Trust</a:t>
            </a:r>
            <a:endParaRPr lang="en-US" sz="3800" dirty="0"/>
          </a:p>
        </p:txBody>
      </p:sp>
      <p:sp>
        <p:nvSpPr>
          <p:cNvPr id="3" name="Text 1"/>
          <p:cNvSpPr/>
          <p:nvPr/>
        </p:nvSpPr>
        <p:spPr>
          <a:xfrm>
            <a:off x="777240" y="1648063"/>
            <a:ext cx="4455438" cy="364331"/>
          </a:xfrm>
          <a:prstGeom prst="rect">
            <a:avLst/>
          </a:prstGeom>
          <a:noFill/>
          <a:ln/>
        </p:spPr>
        <p:txBody>
          <a:bodyPr wrap="none" lIns="0" tIns="0" rIns="0" bIns="0" rtlCol="0" anchor="t"/>
          <a:lstStyle/>
          <a:p>
            <a:pPr marL="0" indent="0" algn="l">
              <a:lnSpc>
                <a:spcPts val="2850"/>
              </a:lnSpc>
              <a:buNone/>
            </a:pPr>
            <a:r>
              <a:rPr lang="en-US" sz="2250" dirty="0">
                <a:solidFill>
                  <a:srgbClr val="1B1B27"/>
                </a:solidFill>
                <a:latin typeface="Alexandria" pitchFamily="34" charset="0"/>
                <a:ea typeface="Alexandria" pitchFamily="34" charset="-122"/>
                <a:cs typeface="Alexandria" pitchFamily="34" charset="-120"/>
              </a:rPr>
              <a:t>Non-Negotiable Requirements</a:t>
            </a:r>
            <a:endParaRPr lang="en-US" sz="2250" dirty="0"/>
          </a:p>
        </p:txBody>
      </p:sp>
      <p:sp>
        <p:nvSpPr>
          <p:cNvPr id="4" name="Text 2"/>
          <p:cNvSpPr/>
          <p:nvPr/>
        </p:nvSpPr>
        <p:spPr>
          <a:xfrm>
            <a:off x="777240" y="2206704"/>
            <a:ext cx="6300907" cy="932617"/>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Enterprise integrations must meet stringent standards that protect sensitive data and maintain regulatory compliance across jurisdictions.</a:t>
            </a:r>
            <a:endParaRPr lang="en-US" sz="1500" dirty="0"/>
          </a:p>
        </p:txBody>
      </p:sp>
      <p:sp>
        <p:nvSpPr>
          <p:cNvPr id="5" name="Shape 3"/>
          <p:cNvSpPr/>
          <p:nvPr/>
        </p:nvSpPr>
        <p:spPr>
          <a:xfrm>
            <a:off x="777240" y="3461147"/>
            <a:ext cx="97155" cy="97155"/>
          </a:xfrm>
          <a:prstGeom prst="roundRect">
            <a:avLst>
              <a:gd name="adj" fmla="val 470588"/>
            </a:avLst>
          </a:prstGeom>
          <a:solidFill>
            <a:srgbClr val="1B54DA"/>
          </a:solidFill>
          <a:ln/>
        </p:spPr>
        <p:txBody>
          <a:bodyPr/>
          <a:lstStyle/>
          <a:p>
            <a:endParaRPr lang="en-US"/>
          </a:p>
        </p:txBody>
      </p:sp>
      <p:sp>
        <p:nvSpPr>
          <p:cNvPr id="6" name="Text 4"/>
          <p:cNvSpPr/>
          <p:nvPr/>
        </p:nvSpPr>
        <p:spPr>
          <a:xfrm>
            <a:off x="1068705" y="3357920"/>
            <a:ext cx="3769995" cy="303609"/>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Authentication &amp; Authorization</a:t>
            </a:r>
            <a:endParaRPr lang="en-US" sz="1900" dirty="0"/>
          </a:p>
        </p:txBody>
      </p:sp>
      <p:sp>
        <p:nvSpPr>
          <p:cNvPr id="7" name="Text 5"/>
          <p:cNvSpPr/>
          <p:nvPr/>
        </p:nvSpPr>
        <p:spPr>
          <a:xfrm>
            <a:off x="1068705" y="3855839"/>
            <a:ext cx="6009442" cy="62174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OAuth 2.0, API keys, service accounts with principle of least privilege</a:t>
            </a:r>
            <a:endParaRPr lang="en-US" sz="1500" dirty="0"/>
          </a:p>
        </p:txBody>
      </p:sp>
      <p:sp>
        <p:nvSpPr>
          <p:cNvPr id="8" name="Shape 6"/>
          <p:cNvSpPr/>
          <p:nvPr/>
        </p:nvSpPr>
        <p:spPr>
          <a:xfrm>
            <a:off x="777240" y="4969431"/>
            <a:ext cx="97155" cy="97155"/>
          </a:xfrm>
          <a:prstGeom prst="roundRect">
            <a:avLst>
              <a:gd name="adj" fmla="val 470588"/>
            </a:avLst>
          </a:prstGeom>
          <a:solidFill>
            <a:srgbClr val="1B54DA"/>
          </a:solidFill>
          <a:ln/>
        </p:spPr>
        <p:txBody>
          <a:bodyPr/>
          <a:lstStyle/>
          <a:p>
            <a:endParaRPr lang="en-US"/>
          </a:p>
        </p:txBody>
      </p:sp>
      <p:sp>
        <p:nvSpPr>
          <p:cNvPr id="9" name="Text 7"/>
          <p:cNvSpPr/>
          <p:nvPr/>
        </p:nvSpPr>
        <p:spPr>
          <a:xfrm>
            <a:off x="1068705" y="4866203"/>
            <a:ext cx="3057287" cy="303609"/>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Data Privacy &amp; Protection</a:t>
            </a:r>
            <a:endParaRPr lang="en-US" sz="1900" dirty="0"/>
          </a:p>
        </p:txBody>
      </p:sp>
      <p:sp>
        <p:nvSpPr>
          <p:cNvPr id="10" name="Text 8"/>
          <p:cNvSpPr/>
          <p:nvPr/>
        </p:nvSpPr>
        <p:spPr>
          <a:xfrm>
            <a:off x="1068705" y="5364123"/>
            <a:ext cx="6009442" cy="310872"/>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Encryption in transit and at rest, PII handling, GDPR compliance</a:t>
            </a:r>
            <a:endParaRPr lang="en-US" sz="1500" dirty="0"/>
          </a:p>
        </p:txBody>
      </p:sp>
      <p:sp>
        <p:nvSpPr>
          <p:cNvPr id="11" name="Shape 9"/>
          <p:cNvSpPr/>
          <p:nvPr/>
        </p:nvSpPr>
        <p:spPr>
          <a:xfrm>
            <a:off x="777240" y="6166842"/>
            <a:ext cx="97155" cy="97155"/>
          </a:xfrm>
          <a:prstGeom prst="roundRect">
            <a:avLst>
              <a:gd name="adj" fmla="val 470588"/>
            </a:avLst>
          </a:prstGeom>
          <a:solidFill>
            <a:srgbClr val="1B54DA"/>
          </a:solidFill>
          <a:ln/>
        </p:spPr>
        <p:txBody>
          <a:bodyPr/>
          <a:lstStyle/>
          <a:p>
            <a:endParaRPr lang="en-US"/>
          </a:p>
        </p:txBody>
      </p:sp>
      <p:sp>
        <p:nvSpPr>
          <p:cNvPr id="12" name="Text 10"/>
          <p:cNvSpPr/>
          <p:nvPr/>
        </p:nvSpPr>
        <p:spPr>
          <a:xfrm>
            <a:off x="1068705" y="6063615"/>
            <a:ext cx="3084671" cy="303609"/>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Auditability &amp; Traceability</a:t>
            </a:r>
            <a:endParaRPr lang="en-US" sz="1900" dirty="0"/>
          </a:p>
        </p:txBody>
      </p:sp>
      <p:sp>
        <p:nvSpPr>
          <p:cNvPr id="13" name="Text 11"/>
          <p:cNvSpPr/>
          <p:nvPr/>
        </p:nvSpPr>
        <p:spPr>
          <a:xfrm>
            <a:off x="1068705" y="6561534"/>
            <a:ext cx="6009442" cy="62174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Complete audit trails for data access, modifications, and cross-system flows</a:t>
            </a:r>
            <a:endParaRPr lang="en-US" sz="1500" dirty="0"/>
          </a:p>
        </p:txBody>
      </p:sp>
      <p:pic>
        <p:nvPicPr>
          <p:cNvPr id="14" name="Image 0" descr="preencoded.png"/>
          <p:cNvPicPr>
            <a:picLocks noChangeAspect="1"/>
          </p:cNvPicPr>
          <p:nvPr/>
        </p:nvPicPr>
        <p:blipFill>
          <a:blip r:embed="rId3"/>
          <a:stretch>
            <a:fillRect/>
          </a:stretch>
        </p:blipFill>
        <p:spPr>
          <a:xfrm>
            <a:off x="8372118" y="1672352"/>
            <a:ext cx="4676299" cy="4676299"/>
          </a:xfrm>
          <a:prstGeom prst="rect">
            <a:avLst/>
          </a:prstGeom>
        </p:spPr>
      </p:pic>
      <p:sp>
        <p:nvSpPr>
          <p:cNvPr id="15" name="Text 12"/>
          <p:cNvSpPr/>
          <p:nvPr/>
        </p:nvSpPr>
        <p:spPr>
          <a:xfrm>
            <a:off x="7559873" y="6567249"/>
            <a:ext cx="6300907" cy="932617"/>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highlight>
                  <a:srgbClr val="D2DDF8"/>
                </a:highlight>
                <a:latin typeface="Nobile" pitchFamily="34" charset="0"/>
                <a:ea typeface="Nobile" pitchFamily="34" charset="-122"/>
                <a:cs typeface="Nobile" pitchFamily="34" charset="-120"/>
              </a:rPr>
              <a:t>Security and compliance must be built into integration design from the start</a:t>
            </a:r>
            <a:r>
              <a:rPr lang="en-US" sz="1500" dirty="0">
                <a:solidFill>
                  <a:srgbClr val="404155"/>
                </a:solidFill>
                <a:latin typeface="Nobile" pitchFamily="34" charset="0"/>
                <a:ea typeface="Nobile" pitchFamily="34" charset="-122"/>
                <a:cs typeface="Nobile" pitchFamily="34" charset="-120"/>
              </a:rPr>
              <a:t>, not layered on as an afterthought. This approach prevents costly rework and reduces risk exposure.</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22948"/>
            <a:ext cx="786776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Designing for Scale and Change</a:t>
            </a:r>
            <a:endParaRPr lang="en-US" sz="3900" dirty="0"/>
          </a:p>
        </p:txBody>
      </p:sp>
      <p:pic>
        <p:nvPicPr>
          <p:cNvPr id="3" name="Image 0" descr="preencoded.png"/>
          <p:cNvPicPr>
            <a:picLocks noChangeAspect="1"/>
          </p:cNvPicPr>
          <p:nvPr/>
        </p:nvPicPr>
        <p:blipFill>
          <a:blip r:embed="rId3"/>
          <a:stretch>
            <a:fillRect/>
          </a:stretch>
        </p:blipFill>
        <p:spPr>
          <a:xfrm>
            <a:off x="3408759" y="1739860"/>
            <a:ext cx="1291233" cy="706874"/>
          </a:xfrm>
          <a:prstGeom prst="rect">
            <a:avLst/>
          </a:prstGeom>
        </p:spPr>
      </p:pic>
      <p:sp>
        <p:nvSpPr>
          <p:cNvPr id="4" name="Text 1"/>
          <p:cNvSpPr/>
          <p:nvPr/>
        </p:nvSpPr>
        <p:spPr>
          <a:xfrm>
            <a:off x="3914775" y="1995011"/>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1</a:t>
            </a:r>
            <a:endParaRPr lang="en-US" sz="2150" dirty="0"/>
          </a:p>
        </p:txBody>
      </p:sp>
      <p:sp>
        <p:nvSpPr>
          <p:cNvPr id="5" name="Text 2"/>
          <p:cNvSpPr/>
          <p:nvPr/>
        </p:nvSpPr>
        <p:spPr>
          <a:xfrm>
            <a:off x="4898350" y="1938218"/>
            <a:ext cx="126289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Standards</a:t>
            </a:r>
            <a:endParaRPr lang="en-US" sz="1950" dirty="0"/>
          </a:p>
        </p:txBody>
      </p:sp>
      <p:sp>
        <p:nvSpPr>
          <p:cNvPr id="6" name="Shape 3"/>
          <p:cNvSpPr/>
          <p:nvPr/>
        </p:nvSpPr>
        <p:spPr>
          <a:xfrm>
            <a:off x="4749522" y="2461974"/>
            <a:ext cx="9037558" cy="11430"/>
          </a:xfrm>
          <a:prstGeom prst="roundRect">
            <a:avLst>
              <a:gd name="adj" fmla="val 729302"/>
            </a:avLst>
          </a:prstGeom>
          <a:solidFill>
            <a:srgbClr val="B8C3DF"/>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2763203" y="2496264"/>
            <a:ext cx="2582466" cy="706874"/>
          </a:xfrm>
          <a:prstGeom prst="rect">
            <a:avLst/>
          </a:prstGeom>
        </p:spPr>
      </p:pic>
      <p:sp>
        <p:nvSpPr>
          <p:cNvPr id="8" name="Text 4"/>
          <p:cNvSpPr/>
          <p:nvPr/>
        </p:nvSpPr>
        <p:spPr>
          <a:xfrm>
            <a:off x="3914894" y="2675215"/>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2</a:t>
            </a:r>
            <a:endParaRPr lang="en-US" sz="2150" dirty="0"/>
          </a:p>
        </p:txBody>
      </p:sp>
      <p:sp>
        <p:nvSpPr>
          <p:cNvPr id="9" name="Text 5"/>
          <p:cNvSpPr/>
          <p:nvPr/>
        </p:nvSpPr>
        <p:spPr>
          <a:xfrm>
            <a:off x="5544026" y="2694623"/>
            <a:ext cx="244863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Patterns &amp; Practices</a:t>
            </a:r>
            <a:endParaRPr lang="en-US" sz="1950" dirty="0"/>
          </a:p>
        </p:txBody>
      </p:sp>
      <p:sp>
        <p:nvSpPr>
          <p:cNvPr id="10" name="Shape 6"/>
          <p:cNvSpPr/>
          <p:nvPr/>
        </p:nvSpPr>
        <p:spPr>
          <a:xfrm>
            <a:off x="5395198" y="3218378"/>
            <a:ext cx="8391882" cy="11430"/>
          </a:xfrm>
          <a:prstGeom prst="roundRect">
            <a:avLst>
              <a:gd name="adj" fmla="val 729302"/>
            </a:avLst>
          </a:prstGeom>
          <a:solidFill>
            <a:srgbClr val="B8C3DF"/>
          </a:solidFill>
          <a:ln/>
        </p:spPr>
        <p:txBody>
          <a:bodyPr/>
          <a:lstStyle/>
          <a:p>
            <a:endParaRPr lang="en-US"/>
          </a:p>
        </p:txBody>
      </p:sp>
      <p:pic>
        <p:nvPicPr>
          <p:cNvPr id="11" name="Image 2" descr="preencoded.png"/>
          <p:cNvPicPr>
            <a:picLocks noChangeAspect="1"/>
          </p:cNvPicPr>
          <p:nvPr/>
        </p:nvPicPr>
        <p:blipFill>
          <a:blip r:embed="rId5"/>
          <a:stretch>
            <a:fillRect/>
          </a:stretch>
        </p:blipFill>
        <p:spPr>
          <a:xfrm>
            <a:off x="2117527" y="3252668"/>
            <a:ext cx="3873698" cy="706874"/>
          </a:xfrm>
          <a:prstGeom prst="rect">
            <a:avLst/>
          </a:prstGeom>
        </p:spPr>
      </p:pic>
      <p:sp>
        <p:nvSpPr>
          <p:cNvPr id="12" name="Text 7"/>
          <p:cNvSpPr/>
          <p:nvPr/>
        </p:nvSpPr>
        <p:spPr>
          <a:xfrm>
            <a:off x="3914775" y="3431619"/>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3</a:t>
            </a:r>
            <a:endParaRPr lang="en-US" sz="2150" dirty="0"/>
          </a:p>
        </p:txBody>
      </p:sp>
      <p:sp>
        <p:nvSpPr>
          <p:cNvPr id="13" name="Text 8"/>
          <p:cNvSpPr/>
          <p:nvPr/>
        </p:nvSpPr>
        <p:spPr>
          <a:xfrm>
            <a:off x="6189583" y="3451027"/>
            <a:ext cx="189333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Loose Coupling</a:t>
            </a:r>
            <a:endParaRPr lang="en-US" sz="1950" dirty="0"/>
          </a:p>
        </p:txBody>
      </p:sp>
      <p:sp>
        <p:nvSpPr>
          <p:cNvPr id="14" name="Shape 9"/>
          <p:cNvSpPr/>
          <p:nvPr/>
        </p:nvSpPr>
        <p:spPr>
          <a:xfrm>
            <a:off x="6040755" y="3974783"/>
            <a:ext cx="7746325" cy="11430"/>
          </a:xfrm>
          <a:prstGeom prst="roundRect">
            <a:avLst>
              <a:gd name="adj" fmla="val 729302"/>
            </a:avLst>
          </a:prstGeom>
          <a:solidFill>
            <a:srgbClr val="B8C3DF"/>
          </a:solidFill>
          <a:ln/>
        </p:spPr>
        <p:txBody>
          <a:bodyPr/>
          <a:lstStyle/>
          <a:p>
            <a:endParaRPr lang="en-US"/>
          </a:p>
        </p:txBody>
      </p:sp>
      <p:pic>
        <p:nvPicPr>
          <p:cNvPr id="15" name="Image 3" descr="preencoded.png"/>
          <p:cNvPicPr>
            <a:picLocks noChangeAspect="1"/>
          </p:cNvPicPr>
          <p:nvPr/>
        </p:nvPicPr>
        <p:blipFill>
          <a:blip r:embed="rId6"/>
          <a:stretch>
            <a:fillRect/>
          </a:stretch>
        </p:blipFill>
        <p:spPr>
          <a:xfrm>
            <a:off x="1471970" y="4009073"/>
            <a:ext cx="5164931" cy="706874"/>
          </a:xfrm>
          <a:prstGeom prst="rect">
            <a:avLst/>
          </a:prstGeom>
        </p:spPr>
      </p:pic>
      <p:sp>
        <p:nvSpPr>
          <p:cNvPr id="16" name="Text 10"/>
          <p:cNvSpPr/>
          <p:nvPr/>
        </p:nvSpPr>
        <p:spPr>
          <a:xfrm>
            <a:off x="3914775" y="4188023"/>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4</a:t>
            </a:r>
            <a:endParaRPr lang="en-US" sz="2150" dirty="0"/>
          </a:p>
        </p:txBody>
      </p:sp>
      <p:sp>
        <p:nvSpPr>
          <p:cNvPr id="17" name="Text 11"/>
          <p:cNvSpPr/>
          <p:nvPr/>
        </p:nvSpPr>
        <p:spPr>
          <a:xfrm>
            <a:off x="6835259" y="4207431"/>
            <a:ext cx="265104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Modular Architecture</a:t>
            </a:r>
            <a:endParaRPr lang="en-US" sz="1950" dirty="0"/>
          </a:p>
        </p:txBody>
      </p:sp>
      <p:sp>
        <p:nvSpPr>
          <p:cNvPr id="18" name="Shape 12"/>
          <p:cNvSpPr/>
          <p:nvPr/>
        </p:nvSpPr>
        <p:spPr>
          <a:xfrm>
            <a:off x="6686431" y="4731187"/>
            <a:ext cx="7100649" cy="11430"/>
          </a:xfrm>
          <a:prstGeom prst="roundRect">
            <a:avLst>
              <a:gd name="adj" fmla="val 729302"/>
            </a:avLst>
          </a:prstGeom>
          <a:solidFill>
            <a:srgbClr val="B8C3DF"/>
          </a:solidFill>
          <a:ln/>
        </p:spPr>
        <p:txBody>
          <a:bodyPr/>
          <a:lstStyle/>
          <a:p>
            <a:endParaRPr lang="en-US"/>
          </a:p>
        </p:txBody>
      </p:sp>
      <p:pic>
        <p:nvPicPr>
          <p:cNvPr id="19" name="Image 4" descr="preencoded.png"/>
          <p:cNvPicPr>
            <a:picLocks noChangeAspect="1"/>
          </p:cNvPicPr>
          <p:nvPr/>
        </p:nvPicPr>
        <p:blipFill>
          <a:blip r:embed="rId7"/>
          <a:stretch>
            <a:fillRect/>
          </a:stretch>
        </p:blipFill>
        <p:spPr>
          <a:xfrm>
            <a:off x="826294" y="4765477"/>
            <a:ext cx="6456164" cy="706874"/>
          </a:xfrm>
          <a:prstGeom prst="rect">
            <a:avLst/>
          </a:prstGeom>
        </p:spPr>
      </p:pic>
      <p:sp>
        <p:nvSpPr>
          <p:cNvPr id="20" name="Text 13"/>
          <p:cNvSpPr/>
          <p:nvPr/>
        </p:nvSpPr>
        <p:spPr>
          <a:xfrm>
            <a:off x="3914775" y="4944428"/>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5</a:t>
            </a:r>
            <a:endParaRPr lang="en-US" sz="2150" dirty="0"/>
          </a:p>
        </p:txBody>
      </p:sp>
      <p:sp>
        <p:nvSpPr>
          <p:cNvPr id="21" name="Text 14"/>
          <p:cNvSpPr/>
          <p:nvPr/>
        </p:nvSpPr>
        <p:spPr>
          <a:xfrm>
            <a:off x="7480816" y="4963835"/>
            <a:ext cx="331196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Change-Ready Foundation</a:t>
            </a:r>
            <a:endParaRPr lang="en-US" sz="1950" dirty="0"/>
          </a:p>
        </p:txBody>
      </p:sp>
      <p:sp>
        <p:nvSpPr>
          <p:cNvPr id="22" name="Text 15"/>
          <p:cNvSpPr/>
          <p:nvPr/>
        </p:nvSpPr>
        <p:spPr>
          <a:xfrm>
            <a:off x="793790" y="569559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resilient ServiceNow integration architectures are designed for </a:t>
            </a:r>
            <a:r>
              <a:rPr lang="en-US" sz="1550" b="1" dirty="0">
                <a:solidFill>
                  <a:srgbClr val="404155"/>
                </a:solidFill>
                <a:latin typeface="Nobile" pitchFamily="34" charset="0"/>
                <a:ea typeface="Nobile" pitchFamily="34" charset="-122"/>
                <a:cs typeface="Nobile" pitchFamily="34" charset="-120"/>
              </a:rPr>
              <a:t>evolution, not perfection</a:t>
            </a:r>
            <a:r>
              <a:rPr lang="en-US" sz="1550" dirty="0">
                <a:solidFill>
                  <a:srgbClr val="404155"/>
                </a:solidFill>
                <a:latin typeface="Nobile" pitchFamily="34" charset="0"/>
                <a:ea typeface="Nobile" pitchFamily="34" charset="-122"/>
                <a:cs typeface="Nobile" pitchFamily="34" charset="-120"/>
              </a:rPr>
              <a:t>. They embrace modularity and loose coupling, enabling organizations to onboard new platforms, evolve service offerings, and scale operations without constant architectural rework.</a:t>
            </a:r>
            <a:endParaRPr lang="en-US" sz="1550" dirty="0"/>
          </a:p>
        </p:txBody>
      </p:sp>
      <p:sp>
        <p:nvSpPr>
          <p:cNvPr id="23" name="Text 16"/>
          <p:cNvSpPr/>
          <p:nvPr/>
        </p:nvSpPr>
        <p:spPr>
          <a:xfrm>
            <a:off x="793790" y="687145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Governed by clear standards and reusable patterns, these architectures reduce time-to-value for new integrations while maintaining consistency and quality across the enterprise ecosystem.</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52976"/>
            <a:ext cx="870775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Integration Architecture in Practice</a:t>
            </a:r>
            <a:endParaRPr lang="en-US" sz="3900" dirty="0"/>
          </a:p>
        </p:txBody>
      </p:sp>
      <p:pic>
        <p:nvPicPr>
          <p:cNvPr id="3" name="Image 0" descr="preencoded.png"/>
          <p:cNvPicPr>
            <a:picLocks noChangeAspect="1"/>
          </p:cNvPicPr>
          <p:nvPr/>
        </p:nvPicPr>
        <p:blipFill>
          <a:blip r:embed="rId3"/>
          <a:stretch>
            <a:fillRect/>
          </a:stretch>
        </p:blipFill>
        <p:spPr>
          <a:xfrm>
            <a:off x="793790" y="1969889"/>
            <a:ext cx="13042583" cy="4448294"/>
          </a:xfrm>
          <a:prstGeom prst="rect">
            <a:avLst/>
          </a:prstGeom>
        </p:spPr>
      </p:pic>
      <p:sp>
        <p:nvSpPr>
          <p:cNvPr id="4" name="Text 1"/>
          <p:cNvSpPr/>
          <p:nvPr/>
        </p:nvSpPr>
        <p:spPr>
          <a:xfrm>
            <a:off x="793790" y="664142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Organizations with mature integration practices demonstrate higher levels of operational excellence, faster time-to-resolution, and improved customer satisfaction across all service channels.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631150"/>
            <a:ext cx="689133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Central Nervous System</a:t>
            </a:r>
            <a:endParaRPr lang="en-US" sz="3900" dirty="0"/>
          </a:p>
        </p:txBody>
      </p:sp>
      <p:pic>
        <p:nvPicPr>
          <p:cNvPr id="3" name="Image 0" descr="preencoded.png"/>
          <p:cNvPicPr>
            <a:picLocks noChangeAspect="1"/>
          </p:cNvPicPr>
          <p:nvPr/>
        </p:nvPicPr>
        <p:blipFill>
          <a:blip r:embed="rId3"/>
          <a:stretch>
            <a:fillRect/>
          </a:stretch>
        </p:blipFill>
        <p:spPr>
          <a:xfrm>
            <a:off x="793790" y="1772126"/>
            <a:ext cx="5602962" cy="5602962"/>
          </a:xfrm>
          <a:prstGeom prst="rect">
            <a:avLst/>
          </a:prstGeom>
        </p:spPr>
      </p:pic>
      <p:sp>
        <p:nvSpPr>
          <p:cNvPr id="4" name="Text 1"/>
          <p:cNvSpPr/>
          <p:nvPr/>
        </p:nvSpPr>
        <p:spPr>
          <a:xfrm>
            <a:off x="6888480" y="1747242"/>
            <a:ext cx="4267914"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Where Everything Converges</a:t>
            </a:r>
            <a:endParaRPr lang="en-US" sz="2300" dirty="0"/>
          </a:p>
        </p:txBody>
      </p:sp>
      <p:sp>
        <p:nvSpPr>
          <p:cNvPr id="5" name="Text 2"/>
          <p:cNvSpPr/>
          <p:nvPr/>
        </p:nvSpPr>
        <p:spPr>
          <a:xfrm>
            <a:off x="6888480" y="2317671"/>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Integrations are not a technical afterthought—they are </a:t>
            </a:r>
            <a:r>
              <a:rPr lang="en-US" sz="1550" b="1" dirty="0">
                <a:solidFill>
                  <a:srgbClr val="1B54DA"/>
                </a:solidFill>
                <a:latin typeface="Nobile" pitchFamily="34" charset="0"/>
                <a:ea typeface="Nobile" pitchFamily="34" charset="-122"/>
                <a:cs typeface="Nobile" pitchFamily="34" charset="-120"/>
              </a:rPr>
              <a:t>where customer experience, operational efficiency, and business outcomes converge</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6" name="Text 3"/>
          <p:cNvSpPr/>
          <p:nvPr/>
        </p:nvSpPr>
        <p:spPr>
          <a:xfrm>
            <a:off x="6888480" y="3448883"/>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ServiceNow is thoughtfully integrated with platforms like Zuora, AgentForce, Sitracker, and the broader SaaS ecosystem, it transcends its role as a workflow engine.</a:t>
            </a:r>
            <a:endParaRPr lang="en-US" sz="1550" dirty="0"/>
          </a:p>
        </p:txBody>
      </p:sp>
      <p:sp>
        <p:nvSpPr>
          <p:cNvPr id="7" name="Text 4"/>
          <p:cNvSpPr/>
          <p:nvPr/>
        </p:nvSpPr>
        <p:spPr>
          <a:xfrm>
            <a:off x="6888480" y="4580096"/>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It becomes the </a:t>
            </a:r>
            <a:r>
              <a:rPr lang="en-US" sz="1550" b="1" dirty="0">
                <a:solidFill>
                  <a:srgbClr val="404155"/>
                </a:solidFill>
                <a:highlight>
                  <a:srgbClr val="D2DDF8"/>
                </a:highlight>
                <a:latin typeface="Nobile" pitchFamily="34" charset="0"/>
                <a:ea typeface="Nobile" pitchFamily="34" charset="-122"/>
                <a:cs typeface="Nobile" pitchFamily="34" charset="-120"/>
              </a:rPr>
              <a:t>central nervous system of the enterprise</a:t>
            </a:r>
            <a:r>
              <a:rPr lang="en-US" sz="1550" dirty="0">
                <a:solidFill>
                  <a:srgbClr val="404155"/>
                </a:solidFill>
                <a:latin typeface="Nobile" pitchFamily="34" charset="0"/>
                <a:ea typeface="Nobile" pitchFamily="34" charset="-122"/>
                <a:cs typeface="Nobile" pitchFamily="34" charset="-120"/>
              </a:rPr>
              <a:t>—orchestrating intelligence, coordinating action, and enabling the organization to sense and respond to customer needs with precision and speed.</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15383"/>
            <a:ext cx="655451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Integration Imperative</a:t>
            </a:r>
            <a:endParaRPr lang="en-US" sz="3900" dirty="0"/>
          </a:p>
        </p:txBody>
      </p:sp>
      <p:sp>
        <p:nvSpPr>
          <p:cNvPr id="4" name="Text 1"/>
          <p:cNvSpPr/>
          <p:nvPr/>
        </p:nvSpPr>
        <p:spPr>
          <a:xfrm>
            <a:off x="793790" y="303311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rarely delivers outcomes in isolation. In modern enterprise environments—particularly in subscription-based, asset-heavy, or service-driven businesses—the platform's true value emerges through </a:t>
            </a:r>
            <a:r>
              <a:rPr lang="en-US" sz="1550" b="1" dirty="0">
                <a:solidFill>
                  <a:srgbClr val="404155"/>
                </a:solidFill>
                <a:latin typeface="Nobile" pitchFamily="34" charset="0"/>
                <a:ea typeface="Nobile" pitchFamily="34" charset="-122"/>
                <a:cs typeface="Nobile" pitchFamily="34" charset="-120"/>
              </a:rPr>
              <a:t>tight, reliable integrations</a:t>
            </a:r>
            <a:r>
              <a:rPr lang="en-US" sz="1550" dirty="0">
                <a:solidFill>
                  <a:srgbClr val="404155"/>
                </a:solidFill>
                <a:latin typeface="Nobile" pitchFamily="34" charset="0"/>
                <a:ea typeface="Nobile" pitchFamily="34" charset="-122"/>
                <a:cs typeface="Nobile" pitchFamily="34" charset="-120"/>
              </a:rPr>
              <a:t> with surrounding systems.</a:t>
            </a:r>
            <a:endParaRPr lang="en-US" sz="1550" dirty="0"/>
          </a:p>
        </p:txBody>
      </p:sp>
      <p:sp>
        <p:nvSpPr>
          <p:cNvPr id="5" name="Text 2"/>
          <p:cNvSpPr/>
          <p:nvPr/>
        </p:nvSpPr>
        <p:spPr>
          <a:xfrm>
            <a:off x="793790" y="4526518"/>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Platforms like Zuora, AgentForce, and Sitracker don't simply exchange data with ServiceNow—they </a:t>
            </a:r>
            <a:r>
              <a:rPr lang="en-US" sz="1550" b="1" dirty="0">
                <a:solidFill>
                  <a:srgbClr val="404155"/>
                </a:solidFill>
                <a:latin typeface="Nobile" pitchFamily="34" charset="0"/>
                <a:ea typeface="Nobile" pitchFamily="34" charset="-122"/>
                <a:cs typeface="Nobile" pitchFamily="34" charset="-120"/>
              </a:rPr>
              <a:t>complete the service lifecycle</a:t>
            </a:r>
            <a:r>
              <a:rPr lang="en-US" sz="1550" dirty="0">
                <a:solidFill>
                  <a:srgbClr val="404155"/>
                </a:solidFill>
                <a:latin typeface="Nobile" pitchFamily="34" charset="0"/>
                <a:ea typeface="Nobile" pitchFamily="34" charset="-122"/>
                <a:cs typeface="Nobile" pitchFamily="34" charset="-120"/>
              </a:rPr>
              <a:t>. Weak integration strategies lead to broken workflows, delayed resolutions, and customer frustration. Strong integrations create seamless, end-to-end service experiences that drive business outcomes.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883450"/>
            <a:ext cx="772679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ServiceNow's Strategic Position</a:t>
            </a:r>
            <a:endParaRPr lang="en-US" sz="3900" dirty="0"/>
          </a:p>
        </p:txBody>
      </p:sp>
      <p:sp>
        <p:nvSpPr>
          <p:cNvPr id="3" name="Shape 1"/>
          <p:cNvSpPr/>
          <p:nvPr/>
        </p:nvSpPr>
        <p:spPr>
          <a:xfrm>
            <a:off x="793790" y="2900363"/>
            <a:ext cx="4215289"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999768" y="3106341"/>
            <a:ext cx="595313" cy="595313"/>
          </a:xfrm>
          <a:prstGeom prst="roundRect">
            <a:avLst>
              <a:gd name="adj" fmla="val 15358451"/>
            </a:avLst>
          </a:prstGeom>
          <a:solidFill>
            <a:srgbClr val="1B54DA"/>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269933"/>
            <a:ext cx="267891" cy="267891"/>
          </a:xfrm>
          <a:prstGeom prst="rect">
            <a:avLst/>
          </a:prstGeom>
        </p:spPr>
      </p:pic>
      <p:sp>
        <p:nvSpPr>
          <p:cNvPr id="6" name="Text 3"/>
          <p:cNvSpPr/>
          <p:nvPr/>
        </p:nvSpPr>
        <p:spPr>
          <a:xfrm>
            <a:off x="999768" y="39000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Orchestration Layer</a:t>
            </a:r>
            <a:endParaRPr lang="en-US" sz="1950" dirty="0"/>
          </a:p>
        </p:txBody>
      </p:sp>
      <p:sp>
        <p:nvSpPr>
          <p:cNvPr id="7" name="Text 4"/>
          <p:cNvSpPr/>
          <p:nvPr/>
        </p:nvSpPr>
        <p:spPr>
          <a:xfrm>
            <a:off x="999768" y="4329232"/>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Coordinates workflows across multiple systems, ensuring processes flow smoothly from initiation to completion</a:t>
            </a:r>
            <a:endParaRPr lang="en-US" sz="1550" dirty="0"/>
          </a:p>
        </p:txBody>
      </p:sp>
      <p:sp>
        <p:nvSpPr>
          <p:cNvPr id="8" name="Shape 5"/>
          <p:cNvSpPr/>
          <p:nvPr/>
        </p:nvSpPr>
        <p:spPr>
          <a:xfrm>
            <a:off x="5207437" y="2900363"/>
            <a:ext cx="4215408"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5413415" y="3106341"/>
            <a:ext cx="595313" cy="595313"/>
          </a:xfrm>
          <a:prstGeom prst="roundRect">
            <a:avLst>
              <a:gd name="adj" fmla="val 15358451"/>
            </a:avLst>
          </a:prstGeom>
          <a:solidFill>
            <a:srgbClr val="1B54DA"/>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3269933"/>
            <a:ext cx="267891" cy="267891"/>
          </a:xfrm>
          <a:prstGeom prst="rect">
            <a:avLst/>
          </a:prstGeom>
        </p:spPr>
      </p:pic>
      <p:sp>
        <p:nvSpPr>
          <p:cNvPr id="11" name="Text 7"/>
          <p:cNvSpPr/>
          <p:nvPr/>
        </p:nvSpPr>
        <p:spPr>
          <a:xfrm>
            <a:off x="5413415" y="39000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System of Record</a:t>
            </a:r>
            <a:endParaRPr lang="en-US" sz="1950" dirty="0"/>
          </a:p>
        </p:txBody>
      </p:sp>
      <p:sp>
        <p:nvSpPr>
          <p:cNvPr id="12" name="Text 8"/>
          <p:cNvSpPr/>
          <p:nvPr/>
        </p:nvSpPr>
        <p:spPr>
          <a:xfrm>
            <a:off x="5413415" y="4329232"/>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Maintains authoritative data for service execution, incidents, and customer interactions</a:t>
            </a:r>
            <a:endParaRPr lang="en-US" sz="1550" dirty="0"/>
          </a:p>
        </p:txBody>
      </p:sp>
      <p:sp>
        <p:nvSpPr>
          <p:cNvPr id="13" name="Shape 9"/>
          <p:cNvSpPr/>
          <p:nvPr/>
        </p:nvSpPr>
        <p:spPr>
          <a:xfrm>
            <a:off x="9621203" y="2900363"/>
            <a:ext cx="4215289"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9827181" y="3106341"/>
            <a:ext cx="595313" cy="595313"/>
          </a:xfrm>
          <a:prstGeom prst="roundRect">
            <a:avLst>
              <a:gd name="adj" fmla="val 15358451"/>
            </a:avLst>
          </a:prstGeom>
          <a:solidFill>
            <a:srgbClr val="1B54DA"/>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3269933"/>
            <a:ext cx="267891" cy="267891"/>
          </a:xfrm>
          <a:prstGeom prst="rect">
            <a:avLst/>
          </a:prstGeom>
        </p:spPr>
      </p:pic>
      <p:sp>
        <p:nvSpPr>
          <p:cNvPr id="16" name="Text 11"/>
          <p:cNvSpPr/>
          <p:nvPr/>
        </p:nvSpPr>
        <p:spPr>
          <a:xfrm>
            <a:off x="9827181" y="39000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Visibility Layer</a:t>
            </a:r>
            <a:endParaRPr lang="en-US" sz="1950" dirty="0"/>
          </a:p>
        </p:txBody>
      </p:sp>
      <p:sp>
        <p:nvSpPr>
          <p:cNvPr id="17" name="Text 12"/>
          <p:cNvSpPr/>
          <p:nvPr/>
        </p:nvSpPr>
        <p:spPr>
          <a:xfrm>
            <a:off x="9827181" y="4329232"/>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Provides unified insights for customers, agents, and leadership across the service ecosystem</a:t>
            </a:r>
            <a:endParaRPr lang="en-US" sz="1550" dirty="0"/>
          </a:p>
        </p:txBody>
      </p:sp>
      <p:sp>
        <p:nvSpPr>
          <p:cNvPr id="18" name="Text 13"/>
          <p:cNvSpPr/>
          <p:nvPr/>
        </p:nvSpPr>
        <p:spPr>
          <a:xfrm>
            <a:off x="793790" y="57110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should </a:t>
            </a:r>
            <a:r>
              <a:rPr lang="en-US" sz="1550" i="1" dirty="0">
                <a:solidFill>
                  <a:srgbClr val="404155"/>
                </a:solidFill>
                <a:latin typeface="Nobile" pitchFamily="34" charset="0"/>
                <a:ea typeface="Nobile" pitchFamily="34" charset="-122"/>
                <a:cs typeface="Nobile" pitchFamily="34" charset="-120"/>
              </a:rPr>
              <a:t>not</a:t>
            </a:r>
            <a:r>
              <a:rPr lang="en-US" sz="1550" dirty="0">
                <a:solidFill>
                  <a:srgbClr val="404155"/>
                </a:solidFill>
                <a:latin typeface="Nobile" pitchFamily="34" charset="0"/>
                <a:ea typeface="Nobile" pitchFamily="34" charset="-122"/>
                <a:cs typeface="Nobile" pitchFamily="34" charset="-120"/>
              </a:rPr>
              <a:t> be positioned as the billing engine, CRM, or provisioning system. Attempting to force it into these roles introduces unnecessary complexity and architectural fragility. Clear role definition is the foundation of successful integration strategy.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455182"/>
            <a:ext cx="1040499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Zuora Integration: Closing the Billing Loop</a:t>
            </a:r>
            <a:endParaRPr lang="en-US" sz="3900" dirty="0"/>
          </a:p>
        </p:txBody>
      </p:sp>
      <p:sp>
        <p:nvSpPr>
          <p:cNvPr id="3" name="Text 1"/>
          <p:cNvSpPr/>
          <p:nvPr/>
        </p:nvSpPr>
        <p:spPr>
          <a:xfrm>
            <a:off x="793790" y="237291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Zuora serves as the subscription billing, usage-based charging, and revenue recognition engine for many enterprises. Integration with ServiceNow creates powerful synergies that transform how billing-related service issues are handled.</a:t>
            </a:r>
            <a:endParaRPr lang="en-US" sz="1550" dirty="0"/>
          </a:p>
        </p:txBody>
      </p:sp>
      <p:sp>
        <p:nvSpPr>
          <p:cNvPr id="4" name="Text 2"/>
          <p:cNvSpPr/>
          <p:nvPr/>
        </p:nvSpPr>
        <p:spPr>
          <a:xfrm>
            <a:off x="793790" y="323123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5" name="Shape 3"/>
          <p:cNvSpPr/>
          <p:nvPr/>
        </p:nvSpPr>
        <p:spPr>
          <a:xfrm>
            <a:off x="793790" y="3545562"/>
            <a:ext cx="6422231" cy="22860"/>
          </a:xfrm>
          <a:prstGeom prst="rect">
            <a:avLst/>
          </a:prstGeom>
          <a:solidFill>
            <a:srgbClr val="1B54DA"/>
          </a:solidFill>
          <a:ln/>
        </p:spPr>
        <p:txBody>
          <a:bodyPr/>
          <a:lstStyle/>
          <a:p>
            <a:endParaRPr lang="en-US"/>
          </a:p>
        </p:txBody>
      </p:sp>
      <p:sp>
        <p:nvSpPr>
          <p:cNvPr id="6" name="Text 4"/>
          <p:cNvSpPr/>
          <p:nvPr/>
        </p:nvSpPr>
        <p:spPr>
          <a:xfrm>
            <a:off x="793790" y="3690461"/>
            <a:ext cx="32167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Real-Time Billing Visibility</a:t>
            </a:r>
            <a:endParaRPr lang="en-US" sz="1950" dirty="0"/>
          </a:p>
        </p:txBody>
      </p:sp>
      <p:sp>
        <p:nvSpPr>
          <p:cNvPr id="7" name="Text 5"/>
          <p:cNvSpPr/>
          <p:nvPr/>
        </p:nvSpPr>
        <p:spPr>
          <a:xfrm>
            <a:off x="793790" y="4119682"/>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Agents access current billing status directly within customer cases, eliminating context switching</a:t>
            </a:r>
            <a:endParaRPr lang="en-US" sz="1550" dirty="0"/>
          </a:p>
        </p:txBody>
      </p:sp>
      <p:sp>
        <p:nvSpPr>
          <p:cNvPr id="8" name="Text 6"/>
          <p:cNvSpPr/>
          <p:nvPr/>
        </p:nvSpPr>
        <p:spPr>
          <a:xfrm>
            <a:off x="7414379" y="323123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9" name="Shape 7"/>
          <p:cNvSpPr/>
          <p:nvPr/>
        </p:nvSpPr>
        <p:spPr>
          <a:xfrm>
            <a:off x="7414379" y="3545562"/>
            <a:ext cx="6422231" cy="22860"/>
          </a:xfrm>
          <a:prstGeom prst="rect">
            <a:avLst/>
          </a:prstGeom>
          <a:solidFill>
            <a:srgbClr val="1B54DA"/>
          </a:solidFill>
          <a:ln/>
        </p:spPr>
        <p:txBody>
          <a:bodyPr/>
          <a:lstStyle/>
          <a:p>
            <a:endParaRPr lang="en-US"/>
          </a:p>
        </p:txBody>
      </p:sp>
      <p:sp>
        <p:nvSpPr>
          <p:cNvPr id="10" name="Text 8"/>
          <p:cNvSpPr/>
          <p:nvPr/>
        </p:nvSpPr>
        <p:spPr>
          <a:xfrm>
            <a:off x="7414379" y="3690461"/>
            <a:ext cx="371713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Automated Incident Handling</a:t>
            </a:r>
            <a:endParaRPr lang="en-US" sz="1950" dirty="0"/>
          </a:p>
        </p:txBody>
      </p:sp>
      <p:sp>
        <p:nvSpPr>
          <p:cNvPr id="11" name="Text 9"/>
          <p:cNvSpPr/>
          <p:nvPr/>
        </p:nvSpPr>
        <p:spPr>
          <a:xfrm>
            <a:off x="7414379" y="4119682"/>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Billing disputes and payment issues trigger automated workflows, reducing manual intervention</a:t>
            </a:r>
            <a:endParaRPr lang="en-US" sz="1550" dirty="0"/>
          </a:p>
        </p:txBody>
      </p:sp>
      <p:sp>
        <p:nvSpPr>
          <p:cNvPr id="12" name="Text 10"/>
          <p:cNvSpPr/>
          <p:nvPr/>
        </p:nvSpPr>
        <p:spPr>
          <a:xfrm>
            <a:off x="793790" y="510194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3" name="Shape 11"/>
          <p:cNvSpPr/>
          <p:nvPr/>
        </p:nvSpPr>
        <p:spPr>
          <a:xfrm>
            <a:off x="793790" y="5416272"/>
            <a:ext cx="6422231" cy="22860"/>
          </a:xfrm>
          <a:prstGeom prst="rect">
            <a:avLst/>
          </a:prstGeom>
          <a:solidFill>
            <a:srgbClr val="1B54DA"/>
          </a:solidFill>
          <a:ln/>
        </p:spPr>
        <p:txBody>
          <a:bodyPr/>
          <a:lstStyle/>
          <a:p>
            <a:endParaRPr lang="en-US"/>
          </a:p>
        </p:txBody>
      </p:sp>
      <p:sp>
        <p:nvSpPr>
          <p:cNvPr id="14" name="Text 12"/>
          <p:cNvSpPr/>
          <p:nvPr/>
        </p:nvSpPr>
        <p:spPr>
          <a:xfrm>
            <a:off x="793790" y="5561171"/>
            <a:ext cx="332779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Service State Management</a:t>
            </a:r>
            <a:endParaRPr lang="en-US" sz="1950" dirty="0"/>
          </a:p>
        </p:txBody>
      </p:sp>
      <p:sp>
        <p:nvSpPr>
          <p:cNvPr id="15" name="Text 13"/>
          <p:cNvSpPr/>
          <p:nvPr/>
        </p:nvSpPr>
        <p:spPr>
          <a:xfrm>
            <a:off x="793790" y="5990392"/>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Account status changes automatically drive service suspension or restoration workflows</a:t>
            </a:r>
            <a:endParaRPr lang="en-US" sz="1550" dirty="0"/>
          </a:p>
        </p:txBody>
      </p:sp>
      <p:sp>
        <p:nvSpPr>
          <p:cNvPr id="16" name="Text 14"/>
          <p:cNvSpPr/>
          <p:nvPr/>
        </p:nvSpPr>
        <p:spPr>
          <a:xfrm>
            <a:off x="7414379" y="510194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7" name="Shape 15"/>
          <p:cNvSpPr/>
          <p:nvPr/>
        </p:nvSpPr>
        <p:spPr>
          <a:xfrm>
            <a:off x="7414379" y="5416272"/>
            <a:ext cx="6422231" cy="22860"/>
          </a:xfrm>
          <a:prstGeom prst="rect">
            <a:avLst/>
          </a:prstGeom>
          <a:solidFill>
            <a:srgbClr val="1B54DA"/>
          </a:solidFill>
          <a:ln/>
        </p:spPr>
        <p:txBody>
          <a:bodyPr/>
          <a:lstStyle/>
          <a:p>
            <a:endParaRPr lang="en-US"/>
          </a:p>
        </p:txBody>
      </p:sp>
      <p:sp>
        <p:nvSpPr>
          <p:cNvPr id="18" name="Text 16"/>
          <p:cNvSpPr/>
          <p:nvPr/>
        </p:nvSpPr>
        <p:spPr>
          <a:xfrm>
            <a:off x="7414379" y="556117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Reduced Handoffs</a:t>
            </a:r>
            <a:endParaRPr lang="en-US" sz="1950" dirty="0"/>
          </a:p>
        </p:txBody>
      </p:sp>
      <p:sp>
        <p:nvSpPr>
          <p:cNvPr id="19" name="Text 17"/>
          <p:cNvSpPr/>
          <p:nvPr/>
        </p:nvSpPr>
        <p:spPr>
          <a:xfrm>
            <a:off x="7414379" y="5990392"/>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Seamless coordination between support, finance, and operations teams improves resolution speed</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200269"/>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Zuora Integration: Technical Considerations</a:t>
            </a:r>
            <a:endParaRPr lang="en-US" sz="3900" dirty="0"/>
          </a:p>
        </p:txBody>
      </p:sp>
      <p:sp>
        <p:nvSpPr>
          <p:cNvPr id="4" name="Text 1"/>
          <p:cNvSpPr/>
          <p:nvPr/>
        </p:nvSpPr>
        <p:spPr>
          <a:xfrm>
            <a:off x="4451390" y="2936438"/>
            <a:ext cx="3276243"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Key Integration Points</a:t>
            </a:r>
            <a:endParaRPr lang="en-US" sz="2300" dirty="0"/>
          </a:p>
        </p:txBody>
      </p:sp>
      <p:sp>
        <p:nvSpPr>
          <p:cNvPr id="5" name="Text 2"/>
          <p:cNvSpPr/>
          <p:nvPr/>
        </p:nvSpPr>
        <p:spPr>
          <a:xfrm>
            <a:off x="4451390" y="3506867"/>
            <a:ext cx="3463528"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Contract and entitlement synchronization</a:t>
            </a:r>
            <a:endParaRPr lang="en-US" sz="1550" dirty="0"/>
          </a:p>
        </p:txBody>
      </p:sp>
      <p:sp>
        <p:nvSpPr>
          <p:cNvPr id="6" name="Text 3"/>
          <p:cNvSpPr/>
          <p:nvPr/>
        </p:nvSpPr>
        <p:spPr>
          <a:xfrm>
            <a:off x="4451390" y="4211360"/>
            <a:ext cx="3463528"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Event-driven updates for billing state changes</a:t>
            </a:r>
            <a:endParaRPr lang="en-US" sz="1550" dirty="0"/>
          </a:p>
        </p:txBody>
      </p:sp>
      <p:sp>
        <p:nvSpPr>
          <p:cNvPr id="7" name="Text 4"/>
          <p:cNvSpPr/>
          <p:nvPr/>
        </p:nvSpPr>
        <p:spPr>
          <a:xfrm>
            <a:off x="4451390" y="4915853"/>
            <a:ext cx="3463528"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Strong data governance around financial records</a:t>
            </a:r>
            <a:endParaRPr lang="en-US" sz="1550" dirty="0"/>
          </a:p>
        </p:txBody>
      </p:sp>
      <p:sp>
        <p:nvSpPr>
          <p:cNvPr id="8" name="Text 5"/>
          <p:cNvSpPr/>
          <p:nvPr/>
        </p:nvSpPr>
        <p:spPr>
          <a:xfrm>
            <a:off x="4451390" y="5620345"/>
            <a:ext cx="3463528"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Bi-directional communication patterns</a:t>
            </a:r>
            <a:endParaRPr lang="en-US" sz="1550" dirty="0"/>
          </a:p>
        </p:txBody>
      </p:sp>
      <p:sp>
        <p:nvSpPr>
          <p:cNvPr id="9" name="Text 6"/>
          <p:cNvSpPr/>
          <p:nvPr/>
        </p:nvSpPr>
        <p:spPr>
          <a:xfrm>
            <a:off x="4451390" y="6324838"/>
            <a:ext cx="3463528"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Exception handling for failed transactions</a:t>
            </a:r>
            <a:endParaRPr lang="en-US" sz="1550" dirty="0"/>
          </a:p>
        </p:txBody>
      </p:sp>
      <p:sp>
        <p:nvSpPr>
          <p:cNvPr id="10" name="Shape 7"/>
          <p:cNvSpPr/>
          <p:nvPr/>
        </p:nvSpPr>
        <p:spPr>
          <a:xfrm>
            <a:off x="8406646" y="2961323"/>
            <a:ext cx="5437465" cy="2939415"/>
          </a:xfrm>
          <a:prstGeom prst="roundRect">
            <a:avLst>
              <a:gd name="adj" fmla="val 2836"/>
            </a:avLst>
          </a:prstGeom>
          <a:solidFill>
            <a:srgbClr val="BBCDF7"/>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8605004" y="3236000"/>
            <a:ext cx="310039" cy="248007"/>
          </a:xfrm>
          <a:prstGeom prst="rect">
            <a:avLst/>
          </a:prstGeom>
        </p:spPr>
      </p:pic>
      <p:sp>
        <p:nvSpPr>
          <p:cNvPr id="12" name="Text 8"/>
          <p:cNvSpPr/>
          <p:nvPr/>
        </p:nvSpPr>
        <p:spPr>
          <a:xfrm>
            <a:off x="9113401" y="32092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Business Impact</a:t>
            </a:r>
            <a:endParaRPr lang="en-US" sz="1950" dirty="0"/>
          </a:p>
        </p:txBody>
      </p:sp>
      <p:sp>
        <p:nvSpPr>
          <p:cNvPr id="13" name="Text 9"/>
          <p:cNvSpPr/>
          <p:nvPr/>
        </p:nvSpPr>
        <p:spPr>
          <a:xfrm>
            <a:off x="9113401" y="3717727"/>
            <a:ext cx="4532352"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When ServiceNow and Zuora are properly aligned, customer service teams resolve billing issues </a:t>
            </a:r>
            <a:r>
              <a:rPr lang="en-US" sz="1550" b="1" dirty="0">
                <a:solidFill>
                  <a:srgbClr val="000000"/>
                </a:solidFill>
                <a:latin typeface="Nobile" pitchFamily="34" charset="0"/>
                <a:ea typeface="Nobile" pitchFamily="34" charset="-122"/>
                <a:cs typeface="Nobile" pitchFamily="34" charset="-120"/>
              </a:rPr>
              <a:t>40-60% faster</a:t>
            </a:r>
            <a:r>
              <a:rPr lang="en-US" sz="1550" dirty="0">
                <a:solidFill>
                  <a:srgbClr val="000000"/>
                </a:solidFill>
                <a:latin typeface="Nobile" pitchFamily="34" charset="0"/>
                <a:ea typeface="Nobile" pitchFamily="34" charset="-122"/>
                <a:cs typeface="Nobile" pitchFamily="34" charset="-120"/>
              </a:rPr>
              <a:t> with significantly fewer escalations to finance departments. This directly impacts customer satisfaction and operational efficiency.</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952982"/>
            <a:ext cx="10581203"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AgentForce Integration: Empowering Assisted Service</a:t>
            </a:r>
            <a:endParaRPr lang="en-US" sz="3100" dirty="0"/>
          </a:p>
        </p:txBody>
      </p:sp>
      <p:pic>
        <p:nvPicPr>
          <p:cNvPr id="3" name="Image 0" descr="preencoded.png"/>
          <p:cNvPicPr>
            <a:picLocks noChangeAspect="1"/>
          </p:cNvPicPr>
          <p:nvPr/>
        </p:nvPicPr>
        <p:blipFill>
          <a:blip r:embed="rId3"/>
          <a:stretch>
            <a:fillRect/>
          </a:stretch>
        </p:blipFill>
        <p:spPr>
          <a:xfrm>
            <a:off x="793790" y="2845951"/>
            <a:ext cx="4347567" cy="793790"/>
          </a:xfrm>
          <a:prstGeom prst="rect">
            <a:avLst/>
          </a:prstGeom>
        </p:spPr>
      </p:pic>
      <p:sp>
        <p:nvSpPr>
          <p:cNvPr id="4" name="Text 1"/>
          <p:cNvSpPr/>
          <p:nvPr/>
        </p:nvSpPr>
        <p:spPr>
          <a:xfrm>
            <a:off x="992148" y="38380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Guided Workflows</a:t>
            </a:r>
            <a:endParaRPr lang="en-US" sz="1950" dirty="0"/>
          </a:p>
        </p:txBody>
      </p:sp>
      <p:sp>
        <p:nvSpPr>
          <p:cNvPr id="5" name="Text 2"/>
          <p:cNvSpPr/>
          <p:nvPr/>
        </p:nvSpPr>
        <p:spPr>
          <a:xfrm>
            <a:off x="992148" y="4267319"/>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Agents follow structured paths through complex resolution scenarios</a:t>
            </a:r>
            <a:endParaRPr lang="en-US" sz="1550" dirty="0"/>
          </a:p>
        </p:txBody>
      </p:sp>
      <p:pic>
        <p:nvPicPr>
          <p:cNvPr id="6" name="Image 1" descr="preencoded.png"/>
          <p:cNvPicPr>
            <a:picLocks noChangeAspect="1"/>
          </p:cNvPicPr>
          <p:nvPr/>
        </p:nvPicPr>
        <p:blipFill>
          <a:blip r:embed="rId4"/>
          <a:stretch>
            <a:fillRect/>
          </a:stretch>
        </p:blipFill>
        <p:spPr>
          <a:xfrm>
            <a:off x="5141357" y="2845951"/>
            <a:ext cx="4347567" cy="793790"/>
          </a:xfrm>
          <a:prstGeom prst="rect">
            <a:avLst/>
          </a:prstGeom>
        </p:spPr>
      </p:pic>
      <p:sp>
        <p:nvSpPr>
          <p:cNvPr id="7" name="Text 3"/>
          <p:cNvSpPr/>
          <p:nvPr/>
        </p:nvSpPr>
        <p:spPr>
          <a:xfrm>
            <a:off x="5339715" y="3838099"/>
            <a:ext cx="258210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Scripted Interactions</a:t>
            </a:r>
            <a:endParaRPr lang="en-US" sz="1950" dirty="0"/>
          </a:p>
        </p:txBody>
      </p:sp>
      <p:sp>
        <p:nvSpPr>
          <p:cNvPr id="8" name="Text 4"/>
          <p:cNvSpPr/>
          <p:nvPr/>
        </p:nvSpPr>
        <p:spPr>
          <a:xfrm>
            <a:off x="5339715" y="4267319"/>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Consistent customer experiences through standardized conversation flows</a:t>
            </a:r>
            <a:endParaRPr lang="en-US" sz="1550" dirty="0"/>
          </a:p>
        </p:txBody>
      </p:sp>
      <p:pic>
        <p:nvPicPr>
          <p:cNvPr id="9" name="Image 2" descr="preencoded.png"/>
          <p:cNvPicPr>
            <a:picLocks noChangeAspect="1"/>
          </p:cNvPicPr>
          <p:nvPr/>
        </p:nvPicPr>
        <p:blipFill>
          <a:blip r:embed="rId5"/>
          <a:stretch>
            <a:fillRect/>
          </a:stretch>
        </p:blipFill>
        <p:spPr>
          <a:xfrm>
            <a:off x="9488924" y="2845951"/>
            <a:ext cx="4347567" cy="793790"/>
          </a:xfrm>
          <a:prstGeom prst="rect">
            <a:avLst/>
          </a:prstGeom>
        </p:spPr>
      </p:pic>
      <p:sp>
        <p:nvSpPr>
          <p:cNvPr id="10" name="Text 5"/>
          <p:cNvSpPr/>
          <p:nvPr/>
        </p:nvSpPr>
        <p:spPr>
          <a:xfrm>
            <a:off x="9687282" y="38380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Rapid Onboarding</a:t>
            </a:r>
            <a:endParaRPr lang="en-US" sz="1950" dirty="0"/>
          </a:p>
        </p:txBody>
      </p:sp>
      <p:sp>
        <p:nvSpPr>
          <p:cNvPr id="11" name="Text 6"/>
          <p:cNvSpPr/>
          <p:nvPr/>
        </p:nvSpPr>
        <p:spPr>
          <a:xfrm>
            <a:off x="9687282" y="4267319"/>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New support staff become productive faster with contextual guidance</a:t>
            </a:r>
            <a:endParaRPr lang="en-US" sz="1550" dirty="0"/>
          </a:p>
        </p:txBody>
      </p:sp>
      <p:sp>
        <p:nvSpPr>
          <p:cNvPr id="12" name="Text 7"/>
          <p:cNvSpPr/>
          <p:nvPr/>
        </p:nvSpPr>
        <p:spPr>
          <a:xfrm>
            <a:off x="793790" y="532399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integrated with ServiceNow, AgentForce consumes rich case context and customer data, drives consistent resolution paths, and feeds outcomes back into ServiceNow for reporting and continuous learning. The result is </a:t>
            </a:r>
            <a:r>
              <a:rPr lang="en-US" sz="1550" b="1" dirty="0">
                <a:solidFill>
                  <a:srgbClr val="1B54DA"/>
                </a:solidFill>
                <a:latin typeface="Nobile" pitchFamily="34" charset="0"/>
                <a:ea typeface="Nobile" pitchFamily="34" charset="-122"/>
                <a:cs typeface="Nobile" pitchFamily="34" charset="-120"/>
              </a:rPr>
              <a:t>higher first-contact resolution rates</a:t>
            </a:r>
            <a:r>
              <a:rPr lang="en-US" sz="1550" dirty="0">
                <a:solidFill>
                  <a:srgbClr val="404155"/>
                </a:solidFill>
                <a:latin typeface="Nobile" pitchFamily="34" charset="0"/>
                <a:ea typeface="Nobile" pitchFamily="34" charset="-122"/>
                <a:cs typeface="Nobile" pitchFamily="34" charset="-120"/>
              </a:rPr>
              <a:t> and more predictable customer experiences across the support organization.</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93182"/>
            <a:ext cx="11073765"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Sitracker Integration: Bridging Digital and Physical Work</a:t>
            </a:r>
            <a:endParaRPr lang="en-US" sz="3100" dirty="0"/>
          </a:p>
        </p:txBody>
      </p:sp>
      <p:sp>
        <p:nvSpPr>
          <p:cNvPr id="3" name="Text 1"/>
          <p:cNvSpPr/>
          <p:nvPr/>
        </p:nvSpPr>
        <p:spPr>
          <a:xfrm>
            <a:off x="793790" y="1665565"/>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Sitracker and similar operational systems support asset lifecycle management, network deployment, maintenance operations, and field service provisioning. Integration with ServiceNow creates a crucial bridge between digital workflows and physical execution.</a:t>
            </a:r>
            <a:endParaRPr lang="en-US" sz="1550" dirty="0"/>
          </a:p>
        </p:txBody>
      </p:sp>
      <p:sp>
        <p:nvSpPr>
          <p:cNvPr id="4" name="Text 2"/>
          <p:cNvSpPr/>
          <p:nvPr/>
        </p:nvSpPr>
        <p:spPr>
          <a:xfrm>
            <a:off x="793790" y="3134082"/>
            <a:ext cx="3464243"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Integration Capabilities</a:t>
            </a:r>
            <a:endParaRPr lang="en-US" sz="2300" dirty="0"/>
          </a:p>
        </p:txBody>
      </p:sp>
      <p:sp>
        <p:nvSpPr>
          <p:cNvPr id="5" name="Text 3"/>
          <p:cNvSpPr/>
          <p:nvPr/>
        </p:nvSpPr>
        <p:spPr>
          <a:xfrm>
            <a:off x="793790" y="3704511"/>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Automatic work order creation</a:t>
            </a:r>
            <a:r>
              <a:rPr lang="en-US" sz="1550" dirty="0">
                <a:solidFill>
                  <a:srgbClr val="404155"/>
                </a:solidFill>
                <a:latin typeface="Nobile" pitchFamily="34" charset="0"/>
                <a:ea typeface="Nobile" pitchFamily="34" charset="-122"/>
                <a:cs typeface="Nobile" pitchFamily="34" charset="-120"/>
              </a:rPr>
              <a:t> from incidents or service requests</a:t>
            </a:r>
            <a:endParaRPr lang="en-US" sz="1550" dirty="0"/>
          </a:p>
        </p:txBody>
      </p:sp>
      <p:sp>
        <p:nvSpPr>
          <p:cNvPr id="6" name="Text 4"/>
          <p:cNvSpPr/>
          <p:nvPr/>
        </p:nvSpPr>
        <p:spPr>
          <a:xfrm>
            <a:off x="793790" y="4091464"/>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Real-time status updates</a:t>
            </a:r>
            <a:r>
              <a:rPr lang="en-US" sz="1550" dirty="0">
                <a:solidFill>
                  <a:srgbClr val="404155"/>
                </a:solidFill>
                <a:latin typeface="Nobile" pitchFamily="34" charset="0"/>
                <a:ea typeface="Nobile" pitchFamily="34" charset="-122"/>
                <a:cs typeface="Nobile" pitchFamily="34" charset="-120"/>
              </a:rPr>
              <a:t> visible to customers and agents</a:t>
            </a:r>
            <a:endParaRPr lang="en-US" sz="1550" dirty="0"/>
          </a:p>
        </p:txBody>
      </p:sp>
      <p:sp>
        <p:nvSpPr>
          <p:cNvPr id="7" name="Text 5"/>
          <p:cNvSpPr/>
          <p:nvPr/>
        </p:nvSpPr>
        <p:spPr>
          <a:xfrm>
            <a:off x="793790" y="4478417"/>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Asset relationship management</a:t>
            </a:r>
            <a:r>
              <a:rPr lang="en-US" sz="1550" dirty="0">
                <a:solidFill>
                  <a:srgbClr val="404155"/>
                </a:solidFill>
                <a:latin typeface="Nobile" pitchFamily="34" charset="0"/>
                <a:ea typeface="Nobile" pitchFamily="34" charset="-122"/>
                <a:cs typeface="Nobile" pitchFamily="34" charset="-120"/>
              </a:rPr>
              <a:t> synchronized with the CMDB</a:t>
            </a:r>
            <a:endParaRPr lang="en-US" sz="1550" dirty="0"/>
          </a:p>
        </p:txBody>
      </p:sp>
      <p:sp>
        <p:nvSpPr>
          <p:cNvPr id="8" name="Text 6"/>
          <p:cNvSpPr/>
          <p:nvPr/>
        </p:nvSpPr>
        <p:spPr>
          <a:xfrm>
            <a:off x="793790" y="4865370"/>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Coordinated scheduling</a:t>
            </a:r>
            <a:r>
              <a:rPr lang="en-US" sz="1550" dirty="0">
                <a:solidFill>
                  <a:srgbClr val="404155"/>
                </a:solidFill>
                <a:latin typeface="Nobile" pitchFamily="34" charset="0"/>
                <a:ea typeface="Nobile" pitchFamily="34" charset="-122"/>
                <a:cs typeface="Nobile" pitchFamily="34" charset="-120"/>
              </a:rPr>
              <a:t> between digital and field operations</a:t>
            </a:r>
            <a:endParaRPr lang="en-US" sz="1550" dirty="0"/>
          </a:p>
        </p:txBody>
      </p:sp>
      <p:sp>
        <p:nvSpPr>
          <p:cNvPr id="9" name="Text 7"/>
          <p:cNvSpPr/>
          <p:nvPr/>
        </p:nvSpPr>
        <p:spPr>
          <a:xfrm>
            <a:off x="793790" y="5361503"/>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integration point represents where ServiceNow, Field Service Management, and operational systems converge to deliver tangible, real-world outcomes for customers.</a:t>
            </a:r>
            <a:endParaRPr lang="en-US" sz="1550" dirty="0"/>
          </a:p>
        </p:txBody>
      </p:sp>
      <p:pic>
        <p:nvPicPr>
          <p:cNvPr id="10" name="Image 0" descr="preencoded.png"/>
          <p:cNvPicPr>
            <a:picLocks noChangeAspect="1"/>
          </p:cNvPicPr>
          <p:nvPr/>
        </p:nvPicPr>
        <p:blipFill>
          <a:blip r:embed="rId3"/>
          <a:stretch>
            <a:fillRect/>
          </a:stretch>
        </p:blipFill>
        <p:spPr>
          <a:xfrm>
            <a:off x="8241149" y="1710214"/>
            <a:ext cx="5602962" cy="56029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90838"/>
            <a:ext cx="740985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Common Integration Patterns</a:t>
            </a:r>
            <a:endParaRPr lang="en-US" sz="3900" dirty="0"/>
          </a:p>
        </p:txBody>
      </p:sp>
      <p:sp>
        <p:nvSpPr>
          <p:cNvPr id="3" name="Shape 1"/>
          <p:cNvSpPr/>
          <p:nvPr/>
        </p:nvSpPr>
        <p:spPr>
          <a:xfrm>
            <a:off x="793790" y="2007751"/>
            <a:ext cx="6422231" cy="1824276"/>
          </a:xfrm>
          <a:prstGeom prst="roundRect">
            <a:avLst>
              <a:gd name="adj" fmla="val 6015"/>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70930" y="2007751"/>
            <a:ext cx="91440" cy="1824276"/>
          </a:xfrm>
          <a:prstGeom prst="roundRect">
            <a:avLst>
              <a:gd name="adj" fmla="val 91163"/>
            </a:avLst>
          </a:prstGeom>
          <a:solidFill>
            <a:srgbClr val="1B54DA"/>
          </a:solidFill>
          <a:ln/>
        </p:spPr>
        <p:txBody>
          <a:bodyPr/>
          <a:lstStyle/>
          <a:p>
            <a:endParaRPr lang="en-US"/>
          </a:p>
        </p:txBody>
      </p:sp>
      <p:sp>
        <p:nvSpPr>
          <p:cNvPr id="5" name="Text 3"/>
          <p:cNvSpPr/>
          <p:nvPr/>
        </p:nvSpPr>
        <p:spPr>
          <a:xfrm>
            <a:off x="1083588" y="2228969"/>
            <a:ext cx="282356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API-Based Integrations</a:t>
            </a:r>
            <a:endParaRPr lang="en-US" sz="1950" dirty="0"/>
          </a:p>
        </p:txBody>
      </p:sp>
      <p:sp>
        <p:nvSpPr>
          <p:cNvPr id="6" name="Text 4"/>
          <p:cNvSpPr/>
          <p:nvPr/>
        </p:nvSpPr>
        <p:spPr>
          <a:xfrm>
            <a:off x="1083588" y="2658189"/>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Real-time orchestration and synchronous communication for immediate workflow coordination. Ideal for user-initiated actions requiring instant feedback.</a:t>
            </a:r>
            <a:endParaRPr lang="en-US" sz="1550" dirty="0"/>
          </a:p>
        </p:txBody>
      </p:sp>
      <p:sp>
        <p:nvSpPr>
          <p:cNvPr id="7" name="Shape 5"/>
          <p:cNvSpPr/>
          <p:nvPr/>
        </p:nvSpPr>
        <p:spPr>
          <a:xfrm>
            <a:off x="7414379" y="2007751"/>
            <a:ext cx="6422231" cy="1824276"/>
          </a:xfrm>
          <a:prstGeom prst="roundRect">
            <a:avLst>
              <a:gd name="adj" fmla="val 6015"/>
            </a:avLst>
          </a:prstGeom>
          <a:solidFill>
            <a:srgbClr val="F9F9FF"/>
          </a:solidFill>
          <a:ln w="22860">
            <a:solidFill>
              <a:srgbClr val="B8C3DF"/>
            </a:solidFill>
            <a:prstDash val="solid"/>
          </a:ln>
        </p:spPr>
        <p:txBody>
          <a:bodyPr/>
          <a:lstStyle/>
          <a:p>
            <a:endParaRPr lang="en-US"/>
          </a:p>
        </p:txBody>
      </p:sp>
      <p:sp>
        <p:nvSpPr>
          <p:cNvPr id="8" name="Shape 6"/>
          <p:cNvSpPr/>
          <p:nvPr/>
        </p:nvSpPr>
        <p:spPr>
          <a:xfrm>
            <a:off x="7391519" y="2007751"/>
            <a:ext cx="91440" cy="1824276"/>
          </a:xfrm>
          <a:prstGeom prst="roundRect">
            <a:avLst>
              <a:gd name="adj" fmla="val 91163"/>
            </a:avLst>
          </a:prstGeom>
          <a:solidFill>
            <a:srgbClr val="1B54DA"/>
          </a:solidFill>
          <a:ln/>
        </p:spPr>
        <p:txBody>
          <a:bodyPr/>
          <a:lstStyle/>
          <a:p>
            <a:endParaRPr lang="en-US"/>
          </a:p>
        </p:txBody>
      </p:sp>
      <p:sp>
        <p:nvSpPr>
          <p:cNvPr id="9" name="Text 7"/>
          <p:cNvSpPr/>
          <p:nvPr/>
        </p:nvSpPr>
        <p:spPr>
          <a:xfrm>
            <a:off x="7704177" y="2228969"/>
            <a:ext cx="320182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Event-Driven Architecture</a:t>
            </a:r>
            <a:endParaRPr lang="en-US" sz="1950" dirty="0"/>
          </a:p>
        </p:txBody>
      </p:sp>
      <p:sp>
        <p:nvSpPr>
          <p:cNvPr id="10" name="Text 8"/>
          <p:cNvSpPr/>
          <p:nvPr/>
        </p:nvSpPr>
        <p:spPr>
          <a:xfrm>
            <a:off x="7704177" y="2658189"/>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Proactive service management through asynchronous event propagation. Enables loose coupling and resilient, scalable system interactions.</a:t>
            </a:r>
            <a:endParaRPr lang="en-US" sz="1550" dirty="0"/>
          </a:p>
        </p:txBody>
      </p:sp>
      <p:sp>
        <p:nvSpPr>
          <p:cNvPr id="11" name="Shape 9"/>
          <p:cNvSpPr/>
          <p:nvPr/>
        </p:nvSpPr>
        <p:spPr>
          <a:xfrm>
            <a:off x="793790" y="4030385"/>
            <a:ext cx="6422231" cy="1824276"/>
          </a:xfrm>
          <a:prstGeom prst="roundRect">
            <a:avLst>
              <a:gd name="adj" fmla="val 6015"/>
            </a:avLst>
          </a:prstGeom>
          <a:solidFill>
            <a:srgbClr val="F9F9FF"/>
          </a:solidFill>
          <a:ln w="22860">
            <a:solidFill>
              <a:srgbClr val="B8C3DF"/>
            </a:solidFill>
            <a:prstDash val="solid"/>
          </a:ln>
        </p:spPr>
        <p:txBody>
          <a:bodyPr/>
          <a:lstStyle/>
          <a:p>
            <a:endParaRPr lang="en-US"/>
          </a:p>
        </p:txBody>
      </p:sp>
      <p:sp>
        <p:nvSpPr>
          <p:cNvPr id="12" name="Shape 10"/>
          <p:cNvSpPr/>
          <p:nvPr/>
        </p:nvSpPr>
        <p:spPr>
          <a:xfrm>
            <a:off x="770930" y="4030385"/>
            <a:ext cx="91440" cy="1824276"/>
          </a:xfrm>
          <a:prstGeom prst="roundRect">
            <a:avLst>
              <a:gd name="adj" fmla="val 91163"/>
            </a:avLst>
          </a:prstGeom>
          <a:solidFill>
            <a:srgbClr val="1B54DA"/>
          </a:solidFill>
          <a:ln/>
        </p:spPr>
        <p:txBody>
          <a:bodyPr/>
          <a:lstStyle/>
          <a:p>
            <a:endParaRPr lang="en-US"/>
          </a:p>
        </p:txBody>
      </p:sp>
      <p:sp>
        <p:nvSpPr>
          <p:cNvPr id="13" name="Text 11"/>
          <p:cNvSpPr/>
          <p:nvPr/>
        </p:nvSpPr>
        <p:spPr>
          <a:xfrm>
            <a:off x="1083588" y="4251603"/>
            <a:ext cx="350162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Middleware-Mediated Flows</a:t>
            </a:r>
            <a:endParaRPr lang="en-US" sz="1950" dirty="0"/>
          </a:p>
        </p:txBody>
      </p:sp>
      <p:sp>
        <p:nvSpPr>
          <p:cNvPr id="14" name="Text 12"/>
          <p:cNvSpPr/>
          <p:nvPr/>
        </p:nvSpPr>
        <p:spPr>
          <a:xfrm>
            <a:off x="1083588" y="4680823"/>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Transformation, routing, and resilience through integration platforms. Provides abstraction layer for complex enterprise architectures.</a:t>
            </a:r>
            <a:endParaRPr lang="en-US" sz="1550" dirty="0"/>
          </a:p>
        </p:txBody>
      </p:sp>
      <p:sp>
        <p:nvSpPr>
          <p:cNvPr id="15" name="Shape 13"/>
          <p:cNvSpPr/>
          <p:nvPr/>
        </p:nvSpPr>
        <p:spPr>
          <a:xfrm>
            <a:off x="7414379" y="4030385"/>
            <a:ext cx="6422231" cy="1824276"/>
          </a:xfrm>
          <a:prstGeom prst="roundRect">
            <a:avLst>
              <a:gd name="adj" fmla="val 6015"/>
            </a:avLst>
          </a:prstGeom>
          <a:solidFill>
            <a:srgbClr val="F9F9FF"/>
          </a:solidFill>
          <a:ln w="22860">
            <a:solidFill>
              <a:srgbClr val="B8C3DF"/>
            </a:solidFill>
            <a:prstDash val="solid"/>
          </a:ln>
        </p:spPr>
        <p:txBody>
          <a:bodyPr/>
          <a:lstStyle/>
          <a:p>
            <a:endParaRPr lang="en-US"/>
          </a:p>
        </p:txBody>
      </p:sp>
      <p:sp>
        <p:nvSpPr>
          <p:cNvPr id="16" name="Shape 14"/>
          <p:cNvSpPr/>
          <p:nvPr/>
        </p:nvSpPr>
        <p:spPr>
          <a:xfrm>
            <a:off x="7391519" y="4030385"/>
            <a:ext cx="91440" cy="1824276"/>
          </a:xfrm>
          <a:prstGeom prst="roundRect">
            <a:avLst>
              <a:gd name="adj" fmla="val 91163"/>
            </a:avLst>
          </a:prstGeom>
          <a:solidFill>
            <a:srgbClr val="1B54DA"/>
          </a:solidFill>
          <a:ln/>
        </p:spPr>
        <p:txBody>
          <a:bodyPr/>
          <a:lstStyle/>
          <a:p>
            <a:endParaRPr lang="en-US"/>
          </a:p>
        </p:txBody>
      </p:sp>
      <p:sp>
        <p:nvSpPr>
          <p:cNvPr id="17" name="Text 15"/>
          <p:cNvSpPr/>
          <p:nvPr/>
        </p:nvSpPr>
        <p:spPr>
          <a:xfrm>
            <a:off x="7704177" y="4251603"/>
            <a:ext cx="280475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Batch Synchronization</a:t>
            </a:r>
            <a:endParaRPr lang="en-US" sz="1950" dirty="0"/>
          </a:p>
        </p:txBody>
      </p:sp>
      <p:sp>
        <p:nvSpPr>
          <p:cNvPr id="18" name="Text 16"/>
          <p:cNvSpPr/>
          <p:nvPr/>
        </p:nvSpPr>
        <p:spPr>
          <a:xfrm>
            <a:off x="7704177" y="4680823"/>
            <a:ext cx="591121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Scheduled data reconciliation for reporting, analytics, and non-time-critical updates. Balances completeness with system load.</a:t>
            </a:r>
            <a:endParaRPr lang="en-US" sz="1550" dirty="0"/>
          </a:p>
        </p:txBody>
      </p:sp>
      <p:sp>
        <p:nvSpPr>
          <p:cNvPr id="19" name="Shape 17"/>
          <p:cNvSpPr/>
          <p:nvPr/>
        </p:nvSpPr>
        <p:spPr>
          <a:xfrm>
            <a:off x="793790" y="6077903"/>
            <a:ext cx="13042821" cy="1160740"/>
          </a:xfrm>
          <a:prstGeom prst="roundRect">
            <a:avLst>
              <a:gd name="adj" fmla="val 7182"/>
            </a:avLst>
          </a:prstGeom>
          <a:solidFill>
            <a:srgbClr val="BBCDF7"/>
          </a:solidFill>
          <a:ln/>
        </p:spPr>
        <p:txBody>
          <a:bodyPr/>
          <a:lstStyle/>
          <a:p>
            <a:endParaRPr lang="en-US"/>
          </a:p>
        </p:txBody>
      </p:sp>
      <p:pic>
        <p:nvPicPr>
          <p:cNvPr id="20" name="Image 0" descr="preencoded.png"/>
          <p:cNvPicPr>
            <a:picLocks noChangeAspect="1"/>
          </p:cNvPicPr>
          <p:nvPr/>
        </p:nvPicPr>
        <p:blipFill>
          <a:blip r:embed="rId3"/>
          <a:stretch>
            <a:fillRect/>
          </a:stretch>
        </p:blipFill>
        <p:spPr>
          <a:xfrm>
            <a:off x="992148" y="6365558"/>
            <a:ext cx="248007" cy="198358"/>
          </a:xfrm>
          <a:prstGeom prst="rect">
            <a:avLst/>
          </a:prstGeom>
        </p:spPr>
      </p:pic>
      <p:sp>
        <p:nvSpPr>
          <p:cNvPr id="21" name="Text 18"/>
          <p:cNvSpPr/>
          <p:nvPr/>
        </p:nvSpPr>
        <p:spPr>
          <a:xfrm>
            <a:off x="1438513" y="6325791"/>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Guiding Principle:</a:t>
            </a:r>
            <a:r>
              <a:rPr lang="en-US" sz="1550" dirty="0">
                <a:solidFill>
                  <a:srgbClr val="000000"/>
                </a:solidFill>
                <a:latin typeface="Nobile" pitchFamily="34" charset="0"/>
                <a:ea typeface="Nobile" pitchFamily="34" charset="-122"/>
                <a:cs typeface="Nobile" pitchFamily="34" charset="-120"/>
              </a:rPr>
              <a:t> ServiceNow orchestrates workflows and maintains service context; specialized systems execute their domain-specific functions. This separation of concerns creates maintainable, scalable architectures.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91025" y="1091922"/>
            <a:ext cx="6403538" cy="572929"/>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Observability and Reliability</a:t>
            </a:r>
            <a:endParaRPr lang="en-US" sz="3600" dirty="0"/>
          </a:p>
        </p:txBody>
      </p:sp>
      <p:sp>
        <p:nvSpPr>
          <p:cNvPr id="4" name="Text 1"/>
          <p:cNvSpPr/>
          <p:nvPr/>
        </p:nvSpPr>
        <p:spPr>
          <a:xfrm>
            <a:off x="4391025" y="1939885"/>
            <a:ext cx="9505950" cy="880110"/>
          </a:xfrm>
          <a:prstGeom prst="rect">
            <a:avLst/>
          </a:prstGeom>
          <a:noFill/>
          <a:ln/>
        </p:spPr>
        <p:txBody>
          <a:bodyPr wrap="squar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Integrated systems introduce architectural complexity—and complexity demands comprehensive visibility. Without proper observability, integration failures surface as customer complaints rather than actionable technical insights.</a:t>
            </a:r>
            <a:endParaRPr lang="en-US" sz="1400" dirty="0"/>
          </a:p>
        </p:txBody>
      </p:sp>
      <p:sp>
        <p:nvSpPr>
          <p:cNvPr id="5" name="Shape 2"/>
          <p:cNvSpPr/>
          <p:nvPr/>
        </p:nvSpPr>
        <p:spPr>
          <a:xfrm>
            <a:off x="4391025" y="3026212"/>
            <a:ext cx="412552" cy="412552"/>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6" name="Text 3"/>
          <p:cNvSpPr/>
          <p:nvPr/>
        </p:nvSpPr>
        <p:spPr>
          <a:xfrm>
            <a:off x="4986933" y="3089196"/>
            <a:ext cx="3600450" cy="286464"/>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End-to-End Transaction Tracing</a:t>
            </a:r>
            <a:endParaRPr lang="en-US" sz="1800" dirty="0"/>
          </a:p>
        </p:txBody>
      </p:sp>
      <p:sp>
        <p:nvSpPr>
          <p:cNvPr id="7" name="Text 4"/>
          <p:cNvSpPr/>
          <p:nvPr/>
        </p:nvSpPr>
        <p:spPr>
          <a:xfrm>
            <a:off x="4986933" y="3485674"/>
            <a:ext cx="8910042" cy="293370"/>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Track requests across system boundaries to identify bottlenecks and failures in distributed workflows</a:t>
            </a:r>
            <a:endParaRPr lang="en-US" sz="1400" dirty="0"/>
          </a:p>
        </p:txBody>
      </p:sp>
      <p:sp>
        <p:nvSpPr>
          <p:cNvPr id="8" name="Shape 5"/>
          <p:cNvSpPr/>
          <p:nvPr/>
        </p:nvSpPr>
        <p:spPr>
          <a:xfrm>
            <a:off x="4391025" y="4145756"/>
            <a:ext cx="412552" cy="412552"/>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9" name="Text 6"/>
          <p:cNvSpPr/>
          <p:nvPr/>
        </p:nvSpPr>
        <p:spPr>
          <a:xfrm>
            <a:off x="4986933" y="4208740"/>
            <a:ext cx="2291953" cy="286464"/>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Correlated Logging</a:t>
            </a:r>
            <a:endParaRPr lang="en-US" sz="1800" dirty="0"/>
          </a:p>
        </p:txBody>
      </p:sp>
      <p:sp>
        <p:nvSpPr>
          <p:cNvPr id="10" name="Text 7"/>
          <p:cNvSpPr/>
          <p:nvPr/>
        </p:nvSpPr>
        <p:spPr>
          <a:xfrm>
            <a:off x="4986933" y="4605218"/>
            <a:ext cx="8910042" cy="293370"/>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Unified logging strategies that connect events across platforms, enabling rapid root cause analysis</a:t>
            </a:r>
            <a:endParaRPr lang="en-US" sz="1400" dirty="0"/>
          </a:p>
        </p:txBody>
      </p:sp>
      <p:sp>
        <p:nvSpPr>
          <p:cNvPr id="11" name="Shape 8"/>
          <p:cNvSpPr/>
          <p:nvPr/>
        </p:nvSpPr>
        <p:spPr>
          <a:xfrm>
            <a:off x="4391025" y="5265301"/>
            <a:ext cx="412552" cy="412552"/>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4986933" y="5328285"/>
            <a:ext cx="2783562" cy="286464"/>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Clear Ownership Models</a:t>
            </a:r>
            <a:endParaRPr lang="en-US" sz="1800" dirty="0"/>
          </a:p>
        </p:txBody>
      </p:sp>
      <p:sp>
        <p:nvSpPr>
          <p:cNvPr id="13" name="Text 10"/>
          <p:cNvSpPr/>
          <p:nvPr/>
        </p:nvSpPr>
        <p:spPr>
          <a:xfrm>
            <a:off x="4986933" y="5724763"/>
            <a:ext cx="8910042" cy="293370"/>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Defined escalation paths and on-call responsibilities for each integration point and system boundary</a:t>
            </a:r>
            <a:endParaRPr lang="en-US" sz="1400" dirty="0"/>
          </a:p>
        </p:txBody>
      </p:sp>
      <p:sp>
        <p:nvSpPr>
          <p:cNvPr id="14" name="Shape 11"/>
          <p:cNvSpPr/>
          <p:nvPr/>
        </p:nvSpPr>
        <p:spPr>
          <a:xfrm>
            <a:off x="4391025" y="6384846"/>
            <a:ext cx="412552" cy="412552"/>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15" name="Text 12"/>
          <p:cNvSpPr/>
          <p:nvPr/>
        </p:nvSpPr>
        <p:spPr>
          <a:xfrm>
            <a:off x="4986933" y="6447830"/>
            <a:ext cx="2871073" cy="286464"/>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Business-Impact Alerting</a:t>
            </a:r>
            <a:endParaRPr lang="en-US" sz="1800" dirty="0"/>
          </a:p>
        </p:txBody>
      </p:sp>
      <p:sp>
        <p:nvSpPr>
          <p:cNvPr id="16" name="Text 13"/>
          <p:cNvSpPr/>
          <p:nvPr/>
        </p:nvSpPr>
        <p:spPr>
          <a:xfrm>
            <a:off x="4986933" y="6844308"/>
            <a:ext cx="8910042" cy="293370"/>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Automated notifications tied to customer impact and SLA violations, not just technical metrics</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1114</Words>
  <Application>Microsoft Office PowerPoint</Application>
  <PresentationFormat>Custom</PresentationFormat>
  <Paragraphs>116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Alexandria</vt:lpstr>
      <vt:lpstr>Arial</vt:lpstr>
      <vt:lpstr>Nobile</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2025-12-26T17:22:50Z</dcterms:created>
  <dcterms:modified xsi:type="dcterms:W3CDTF">2025-12-26T17:28:11Z</dcterms:modified>
</cp:coreProperties>
</file>