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ice" panose="020B0604020202020204" charset="0"/>
      <p:regular r:id="rId17"/>
    </p:embeddedFont>
    <p:embeddedFont>
      <p:font typeface="Lora" pitchFamily="2"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28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txBody>
          <a:bodyPr/>
          <a:lstStyle/>
          <a:p>
            <a:endParaRPr lang="en-US"/>
          </a:p>
        </p:txBody>
      </p:sp>
      <p:sp>
        <p:nvSpPr>
          <p:cNvPr id="3" name="Shape 1"/>
          <p:cNvSpPr/>
          <p:nvPr/>
        </p:nvSpPr>
        <p:spPr>
          <a:xfrm>
            <a:off x="0" y="0"/>
            <a:ext cx="14630400" cy="8229600"/>
          </a:xfrm>
          <a:prstGeom prst="rect">
            <a:avLst/>
          </a:prstGeom>
          <a:solidFill>
            <a:srgbClr val="FCFBF8"/>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453801"/>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PM Metrics That Matter in Hedge Funds</a:t>
            </a:r>
            <a:endParaRPr lang="en-US" sz="4450" dirty="0"/>
          </a:p>
        </p:txBody>
      </p:sp>
      <p:sp>
        <p:nvSpPr>
          <p:cNvPr id="4" name="Text 1"/>
          <p:cNvSpPr/>
          <p:nvPr/>
        </p:nvSpPr>
        <p:spPr>
          <a:xfrm>
            <a:off x="6280190" y="2211520"/>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Every second counts in hedge funds—and so does every decision. Traditional project metrics often miss the mark in fast-paced financial services.</a:t>
            </a:r>
            <a:endParaRPr lang="en-US" sz="1750" dirty="0"/>
          </a:p>
        </p:txBody>
      </p:sp>
      <p:sp>
        <p:nvSpPr>
          <p:cNvPr id="5" name="Text 2"/>
          <p:cNvSpPr/>
          <p:nvPr/>
        </p:nvSpPr>
        <p:spPr>
          <a:xfrm>
            <a:off x="6280190" y="3555379"/>
            <a:ext cx="7556421"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Let's explore the KPIs that truly matter for high-stakes projects.</a:t>
            </a:r>
            <a:endParaRPr lang="en-US" sz="1750" dirty="0"/>
          </a:p>
        </p:txBody>
      </p:sp>
      <p:pic>
        <p:nvPicPr>
          <p:cNvPr id="9" name="Image 1" descr="preencoded.png">
            <a:extLst>
              <a:ext uri="{FF2B5EF4-FFF2-40B4-BE49-F238E27FC236}">
                <a16:creationId xmlns:a16="http://schemas.microsoft.com/office/drawing/2014/main" id="{FA3B8344-F736-6DC5-CA40-1286173B9584}"/>
              </a:ext>
            </a:extLst>
          </p:cNvPr>
          <p:cNvPicPr>
            <a:picLocks noChangeAspect="1"/>
          </p:cNvPicPr>
          <p:nvPr/>
        </p:nvPicPr>
        <p:blipFill>
          <a:blip r:embed="rId4"/>
          <a:stretch>
            <a:fillRect/>
          </a:stretch>
        </p:blipFill>
        <p:spPr>
          <a:xfrm>
            <a:off x="6280190" y="4173433"/>
            <a:ext cx="6049246" cy="1116059"/>
          </a:xfrm>
          <a:prstGeom prst="rect">
            <a:avLst/>
          </a:prstGeom>
        </p:spPr>
      </p:pic>
      <p:sp>
        <p:nvSpPr>
          <p:cNvPr id="10" name="TextBox 9">
            <a:extLst>
              <a:ext uri="{FF2B5EF4-FFF2-40B4-BE49-F238E27FC236}">
                <a16:creationId xmlns:a16="http://schemas.microsoft.com/office/drawing/2014/main" id="{E6F946CF-D673-85E2-F6B9-E48829442BC5}"/>
              </a:ext>
            </a:extLst>
          </p:cNvPr>
          <p:cNvSpPr txBox="1"/>
          <p:nvPr/>
        </p:nvSpPr>
        <p:spPr>
          <a:xfrm>
            <a:off x="6143946" y="5732980"/>
            <a:ext cx="7931650" cy="1200329"/>
          </a:xfrm>
          <a:prstGeom prst="rect">
            <a:avLst/>
          </a:prstGeom>
          <a:noFill/>
        </p:spPr>
        <p:txBody>
          <a:bodyPr wrap="square" rtlCol="0">
            <a:spAutoFit/>
          </a:bodyPr>
          <a:lstStyle/>
          <a:p>
            <a:r>
              <a:rPr lang="en-US" dirty="0"/>
              <a:t>#HedgeFundPM #ProjectManagement #CapitalMarkets #FintechProjects #DataDrivenPM #PMMetrics #FinancialServices #AgileFinance #AlphaGeneration #RiskReduction #TechLeadership</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04255"/>
            <a:ext cx="6442591"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Creating a PM Dashboard</a:t>
            </a:r>
            <a:endParaRPr lang="en-US" sz="4450" dirty="0"/>
          </a:p>
        </p:txBody>
      </p:sp>
      <p:sp>
        <p:nvSpPr>
          <p:cNvPr id="4" name="Shape 1"/>
          <p:cNvSpPr/>
          <p:nvPr/>
        </p:nvSpPr>
        <p:spPr>
          <a:xfrm>
            <a:off x="6280190" y="1753195"/>
            <a:ext cx="170021" cy="1216223"/>
          </a:xfrm>
          <a:prstGeom prst="roundRect">
            <a:avLst>
              <a:gd name="adj" fmla="val 20012"/>
            </a:avLst>
          </a:prstGeom>
          <a:solidFill>
            <a:srgbClr val="F0EDE6"/>
          </a:solidFill>
          <a:ln/>
        </p:spPr>
        <p:txBody>
          <a:bodyPr/>
          <a:lstStyle/>
          <a:p>
            <a:endParaRPr lang="en-US"/>
          </a:p>
        </p:txBody>
      </p:sp>
      <p:sp>
        <p:nvSpPr>
          <p:cNvPr id="5" name="Text 2"/>
          <p:cNvSpPr/>
          <p:nvPr/>
        </p:nvSpPr>
        <p:spPr>
          <a:xfrm>
            <a:off x="6790373" y="175319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Define Key Metrics</a:t>
            </a:r>
            <a:endParaRPr lang="en-US" sz="2200" dirty="0"/>
          </a:p>
        </p:txBody>
      </p:sp>
      <p:sp>
        <p:nvSpPr>
          <p:cNvPr id="6" name="Text 3"/>
          <p:cNvSpPr/>
          <p:nvPr/>
        </p:nvSpPr>
        <p:spPr>
          <a:xfrm>
            <a:off x="6790373" y="2243614"/>
            <a:ext cx="7046238"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Collaborate with stakeholders to identify the metrics that truly matter for your specific project.</a:t>
            </a:r>
            <a:endParaRPr lang="en-US" sz="1750" dirty="0"/>
          </a:p>
        </p:txBody>
      </p:sp>
      <p:sp>
        <p:nvSpPr>
          <p:cNvPr id="7" name="Shape 4"/>
          <p:cNvSpPr/>
          <p:nvPr/>
        </p:nvSpPr>
        <p:spPr>
          <a:xfrm>
            <a:off x="6620351" y="3196233"/>
            <a:ext cx="170021" cy="1216223"/>
          </a:xfrm>
          <a:prstGeom prst="roundRect">
            <a:avLst>
              <a:gd name="adj" fmla="val 20012"/>
            </a:avLst>
          </a:prstGeom>
          <a:solidFill>
            <a:srgbClr val="F0EDE6"/>
          </a:solidFill>
          <a:ln/>
        </p:spPr>
        <p:txBody>
          <a:bodyPr/>
          <a:lstStyle/>
          <a:p>
            <a:endParaRPr lang="en-US"/>
          </a:p>
        </p:txBody>
      </p:sp>
      <p:sp>
        <p:nvSpPr>
          <p:cNvPr id="8" name="Text 5"/>
          <p:cNvSpPr/>
          <p:nvPr/>
        </p:nvSpPr>
        <p:spPr>
          <a:xfrm>
            <a:off x="7130534" y="319623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Establish Baselines</a:t>
            </a:r>
            <a:endParaRPr lang="en-US" sz="2200" dirty="0"/>
          </a:p>
        </p:txBody>
      </p:sp>
      <p:sp>
        <p:nvSpPr>
          <p:cNvPr id="9" name="Text 6"/>
          <p:cNvSpPr/>
          <p:nvPr/>
        </p:nvSpPr>
        <p:spPr>
          <a:xfrm>
            <a:off x="7130534" y="3686651"/>
            <a:ext cx="6706076"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Measure current performance to create meaningful comparison points for improvements.</a:t>
            </a:r>
            <a:endParaRPr lang="en-US" sz="1750" dirty="0"/>
          </a:p>
        </p:txBody>
      </p:sp>
      <p:sp>
        <p:nvSpPr>
          <p:cNvPr id="10" name="Shape 7"/>
          <p:cNvSpPr/>
          <p:nvPr/>
        </p:nvSpPr>
        <p:spPr>
          <a:xfrm>
            <a:off x="6960632" y="4639270"/>
            <a:ext cx="170021" cy="1216223"/>
          </a:xfrm>
          <a:prstGeom prst="roundRect">
            <a:avLst>
              <a:gd name="adj" fmla="val 20012"/>
            </a:avLst>
          </a:prstGeom>
          <a:solidFill>
            <a:srgbClr val="F0EDE6"/>
          </a:solidFill>
          <a:ln/>
        </p:spPr>
        <p:txBody>
          <a:bodyPr/>
          <a:lstStyle/>
          <a:p>
            <a:endParaRPr lang="en-US"/>
          </a:p>
        </p:txBody>
      </p:sp>
      <p:sp>
        <p:nvSpPr>
          <p:cNvPr id="11" name="Text 8"/>
          <p:cNvSpPr/>
          <p:nvPr/>
        </p:nvSpPr>
        <p:spPr>
          <a:xfrm>
            <a:off x="7470815" y="463927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Implement Tracking</a:t>
            </a:r>
            <a:endParaRPr lang="en-US" sz="2200" dirty="0"/>
          </a:p>
        </p:txBody>
      </p:sp>
      <p:sp>
        <p:nvSpPr>
          <p:cNvPr id="12" name="Text 9"/>
          <p:cNvSpPr/>
          <p:nvPr/>
        </p:nvSpPr>
        <p:spPr>
          <a:xfrm>
            <a:off x="7470815" y="5129689"/>
            <a:ext cx="6365796"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Build automated dashboards in tools like Power BI or Excel. Update metrics regularly.</a:t>
            </a:r>
            <a:endParaRPr lang="en-US" sz="1750" dirty="0"/>
          </a:p>
        </p:txBody>
      </p:sp>
      <p:sp>
        <p:nvSpPr>
          <p:cNvPr id="13" name="Shape 10"/>
          <p:cNvSpPr/>
          <p:nvPr/>
        </p:nvSpPr>
        <p:spPr>
          <a:xfrm>
            <a:off x="7300913" y="6082308"/>
            <a:ext cx="170021" cy="1216223"/>
          </a:xfrm>
          <a:prstGeom prst="roundRect">
            <a:avLst>
              <a:gd name="adj" fmla="val 20012"/>
            </a:avLst>
          </a:prstGeom>
          <a:solidFill>
            <a:srgbClr val="F0EDE6"/>
          </a:solidFill>
          <a:ln/>
        </p:spPr>
        <p:txBody>
          <a:bodyPr/>
          <a:lstStyle/>
          <a:p>
            <a:endParaRPr lang="en-US"/>
          </a:p>
        </p:txBody>
      </p:sp>
      <p:sp>
        <p:nvSpPr>
          <p:cNvPr id="14" name="Text 11"/>
          <p:cNvSpPr/>
          <p:nvPr/>
        </p:nvSpPr>
        <p:spPr>
          <a:xfrm>
            <a:off x="7811095" y="60823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Review &amp; Refine</a:t>
            </a:r>
            <a:endParaRPr lang="en-US" sz="2200" dirty="0"/>
          </a:p>
        </p:txBody>
      </p:sp>
      <p:sp>
        <p:nvSpPr>
          <p:cNvPr id="15" name="Text 12"/>
          <p:cNvSpPr/>
          <p:nvPr/>
        </p:nvSpPr>
        <p:spPr>
          <a:xfrm>
            <a:off x="7811095" y="6572726"/>
            <a:ext cx="6025515"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Adjust your metrics as project goals evolve. Eliminate metrics that don't drive decisions.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969288"/>
            <a:ext cx="5700951"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Think Like a Strategist</a:t>
            </a:r>
            <a:endParaRPr lang="en-US" sz="4450" dirty="0"/>
          </a:p>
        </p:txBody>
      </p:sp>
      <p:sp>
        <p:nvSpPr>
          <p:cNvPr id="3" name="Shape 1"/>
          <p:cNvSpPr/>
          <p:nvPr/>
        </p:nvSpPr>
        <p:spPr>
          <a:xfrm>
            <a:off x="793790" y="2131695"/>
            <a:ext cx="2173724" cy="1306949"/>
          </a:xfrm>
          <a:prstGeom prst="roundRect">
            <a:avLst>
              <a:gd name="adj" fmla="val 2603"/>
            </a:avLst>
          </a:prstGeom>
          <a:solidFill>
            <a:srgbClr val="F0EDE6"/>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721167" y="2585799"/>
            <a:ext cx="318968" cy="398621"/>
          </a:xfrm>
          <a:prstGeom prst="rect">
            <a:avLst/>
          </a:prstGeom>
        </p:spPr>
      </p:pic>
      <p:sp>
        <p:nvSpPr>
          <p:cNvPr id="5" name="Text 2"/>
          <p:cNvSpPr/>
          <p:nvPr/>
        </p:nvSpPr>
        <p:spPr>
          <a:xfrm>
            <a:off x="3194328" y="235850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Scheduler</a:t>
            </a:r>
            <a:endParaRPr lang="en-US" sz="2200" dirty="0"/>
          </a:p>
        </p:txBody>
      </p:sp>
      <p:sp>
        <p:nvSpPr>
          <p:cNvPr id="6" name="Text 3"/>
          <p:cNvSpPr/>
          <p:nvPr/>
        </p:nvSpPr>
        <p:spPr>
          <a:xfrm>
            <a:off x="3194328" y="2848928"/>
            <a:ext cx="4904661"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Focuses only on timelines and task completion</a:t>
            </a:r>
            <a:endParaRPr lang="en-US" sz="1750" dirty="0"/>
          </a:p>
        </p:txBody>
      </p:sp>
      <p:sp>
        <p:nvSpPr>
          <p:cNvPr id="7" name="Shape 4"/>
          <p:cNvSpPr/>
          <p:nvPr/>
        </p:nvSpPr>
        <p:spPr>
          <a:xfrm>
            <a:off x="3080861" y="3423404"/>
            <a:ext cx="10642402" cy="15240"/>
          </a:xfrm>
          <a:prstGeom prst="roundRect">
            <a:avLst>
              <a:gd name="adj" fmla="val 223256"/>
            </a:avLst>
          </a:prstGeom>
          <a:solidFill>
            <a:srgbClr val="D6D3CC"/>
          </a:solidFill>
          <a:ln/>
        </p:spPr>
        <p:txBody>
          <a:bodyPr/>
          <a:lstStyle/>
          <a:p>
            <a:endParaRPr lang="en-US"/>
          </a:p>
        </p:txBody>
      </p:sp>
      <p:sp>
        <p:nvSpPr>
          <p:cNvPr id="8" name="Shape 5"/>
          <p:cNvSpPr/>
          <p:nvPr/>
        </p:nvSpPr>
        <p:spPr>
          <a:xfrm>
            <a:off x="793790" y="3551992"/>
            <a:ext cx="4347567" cy="1306949"/>
          </a:xfrm>
          <a:prstGeom prst="roundRect">
            <a:avLst>
              <a:gd name="adj" fmla="val 2603"/>
            </a:avLst>
          </a:prstGeom>
          <a:solidFill>
            <a:srgbClr val="F0EDE6"/>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808089" y="4006096"/>
            <a:ext cx="318968" cy="398621"/>
          </a:xfrm>
          <a:prstGeom prst="rect">
            <a:avLst/>
          </a:prstGeom>
        </p:spPr>
      </p:pic>
      <p:sp>
        <p:nvSpPr>
          <p:cNvPr id="10" name="Text 6"/>
          <p:cNvSpPr/>
          <p:nvPr/>
        </p:nvSpPr>
        <p:spPr>
          <a:xfrm>
            <a:off x="5368171" y="37788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Reporter</a:t>
            </a:r>
            <a:endParaRPr lang="en-US" sz="2200" dirty="0"/>
          </a:p>
        </p:txBody>
      </p:sp>
      <p:sp>
        <p:nvSpPr>
          <p:cNvPr id="11" name="Text 7"/>
          <p:cNvSpPr/>
          <p:nvPr/>
        </p:nvSpPr>
        <p:spPr>
          <a:xfrm>
            <a:off x="5368171" y="4269224"/>
            <a:ext cx="4428053"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Tracks and communicates project metrics</a:t>
            </a:r>
            <a:endParaRPr lang="en-US" sz="1750" dirty="0"/>
          </a:p>
        </p:txBody>
      </p:sp>
      <p:sp>
        <p:nvSpPr>
          <p:cNvPr id="12" name="Shape 8"/>
          <p:cNvSpPr/>
          <p:nvPr/>
        </p:nvSpPr>
        <p:spPr>
          <a:xfrm>
            <a:off x="5254704" y="4843701"/>
            <a:ext cx="8468558" cy="15240"/>
          </a:xfrm>
          <a:prstGeom prst="roundRect">
            <a:avLst>
              <a:gd name="adj" fmla="val 223256"/>
            </a:avLst>
          </a:prstGeom>
          <a:solidFill>
            <a:srgbClr val="D6D3CC"/>
          </a:solidFill>
          <a:ln/>
        </p:spPr>
        <p:txBody>
          <a:bodyPr/>
          <a:lstStyle/>
          <a:p>
            <a:endParaRPr lang="en-US"/>
          </a:p>
        </p:txBody>
      </p:sp>
      <p:sp>
        <p:nvSpPr>
          <p:cNvPr id="13" name="Shape 9"/>
          <p:cNvSpPr/>
          <p:nvPr/>
        </p:nvSpPr>
        <p:spPr>
          <a:xfrm>
            <a:off x="793790" y="4972288"/>
            <a:ext cx="6521410" cy="1306949"/>
          </a:xfrm>
          <a:prstGeom prst="roundRect">
            <a:avLst>
              <a:gd name="adj" fmla="val 2603"/>
            </a:avLst>
          </a:prstGeom>
          <a:solidFill>
            <a:srgbClr val="F0EDE6"/>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895011" y="5426393"/>
            <a:ext cx="318968" cy="398621"/>
          </a:xfrm>
          <a:prstGeom prst="rect">
            <a:avLst/>
          </a:prstGeom>
        </p:spPr>
      </p:pic>
      <p:sp>
        <p:nvSpPr>
          <p:cNvPr id="15" name="Text 10"/>
          <p:cNvSpPr/>
          <p:nvPr/>
        </p:nvSpPr>
        <p:spPr>
          <a:xfrm>
            <a:off x="7542014" y="519910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Strategist</a:t>
            </a:r>
            <a:endParaRPr lang="en-US" sz="2200" dirty="0"/>
          </a:p>
        </p:txBody>
      </p:sp>
      <p:sp>
        <p:nvSpPr>
          <p:cNvPr id="16" name="Text 11"/>
          <p:cNvSpPr/>
          <p:nvPr/>
        </p:nvSpPr>
        <p:spPr>
          <a:xfrm>
            <a:off x="7542014" y="5689521"/>
            <a:ext cx="5136952"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Links project outcomes to business performance</a:t>
            </a:r>
            <a:endParaRPr lang="en-US" sz="1750" dirty="0"/>
          </a:p>
        </p:txBody>
      </p:sp>
      <p:sp>
        <p:nvSpPr>
          <p:cNvPr id="17" name="Text 12"/>
          <p:cNvSpPr/>
          <p:nvPr/>
        </p:nvSpPr>
        <p:spPr>
          <a:xfrm>
            <a:off x="793790" y="653438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In hedge funds, successful PMs must evolve beyond schedulers. Your metrics should reflect how projects enable smarter decisions and better fund performance.</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4607" y="522208"/>
            <a:ext cx="5293876" cy="593527"/>
          </a:xfrm>
          <a:prstGeom prst="rect">
            <a:avLst/>
          </a:prstGeom>
          <a:noFill/>
          <a:ln/>
        </p:spPr>
        <p:txBody>
          <a:bodyPr wrap="none" lIns="0" tIns="0" rIns="0" bIns="0" rtlCol="0" anchor="t"/>
          <a:lstStyle/>
          <a:p>
            <a:pPr marL="0" indent="0" algn="l">
              <a:lnSpc>
                <a:spcPts val="4650"/>
              </a:lnSpc>
              <a:buNone/>
            </a:pPr>
            <a:r>
              <a:rPr lang="en-US" sz="3700" dirty="0">
                <a:solidFill>
                  <a:srgbClr val="233E32"/>
                </a:solidFill>
                <a:latin typeface="Alice" pitchFamily="34" charset="0"/>
                <a:ea typeface="Alice" pitchFamily="34" charset="-122"/>
                <a:cs typeface="Alice" pitchFamily="34" charset="-120"/>
              </a:rPr>
              <a:t>KPI Dashboard Template</a:t>
            </a:r>
            <a:endParaRPr lang="en-US" sz="3700" dirty="0"/>
          </a:p>
        </p:txBody>
      </p:sp>
      <p:sp>
        <p:nvSpPr>
          <p:cNvPr id="3" name="Shape 1"/>
          <p:cNvSpPr/>
          <p:nvPr/>
        </p:nvSpPr>
        <p:spPr>
          <a:xfrm>
            <a:off x="664607" y="1495544"/>
            <a:ext cx="13301186" cy="6214110"/>
          </a:xfrm>
          <a:prstGeom prst="roundRect">
            <a:avLst>
              <a:gd name="adj" fmla="val 458"/>
            </a:avLst>
          </a:prstGeom>
          <a:noFill/>
          <a:ln w="7620">
            <a:solidFill>
              <a:srgbClr val="000000">
                <a:alpha val="8000"/>
              </a:srgbClr>
            </a:solidFill>
            <a:prstDash val="solid"/>
          </a:ln>
        </p:spPr>
        <p:txBody>
          <a:bodyPr/>
          <a:lstStyle/>
          <a:p>
            <a:endParaRPr lang="en-US"/>
          </a:p>
        </p:txBody>
      </p:sp>
      <p:sp>
        <p:nvSpPr>
          <p:cNvPr id="4" name="Shape 2"/>
          <p:cNvSpPr/>
          <p:nvPr/>
        </p:nvSpPr>
        <p:spPr>
          <a:xfrm>
            <a:off x="672227" y="1503164"/>
            <a:ext cx="13285946" cy="850821"/>
          </a:xfrm>
          <a:prstGeom prst="rect">
            <a:avLst/>
          </a:prstGeom>
          <a:solidFill>
            <a:srgbClr val="FFFFFF">
              <a:alpha val="4000"/>
            </a:srgbClr>
          </a:solidFill>
          <a:ln/>
        </p:spPr>
        <p:txBody>
          <a:bodyPr/>
          <a:lstStyle/>
          <a:p>
            <a:endParaRPr lang="en-US"/>
          </a:p>
        </p:txBody>
      </p:sp>
      <p:sp>
        <p:nvSpPr>
          <p:cNvPr id="5" name="Text 3"/>
          <p:cNvSpPr/>
          <p:nvPr/>
        </p:nvSpPr>
        <p:spPr>
          <a:xfrm>
            <a:off x="862251" y="1624727"/>
            <a:ext cx="293786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Metric Category</a:t>
            </a:r>
            <a:endParaRPr lang="en-US" sz="1450" dirty="0"/>
          </a:p>
        </p:txBody>
      </p:sp>
      <p:sp>
        <p:nvSpPr>
          <p:cNvPr id="6" name="Text 4"/>
          <p:cNvSpPr/>
          <p:nvPr/>
        </p:nvSpPr>
        <p:spPr>
          <a:xfrm>
            <a:off x="4187547" y="1624727"/>
            <a:ext cx="472225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Sample KPI</a:t>
            </a:r>
            <a:endParaRPr lang="en-US" sz="1450" dirty="0"/>
          </a:p>
        </p:txBody>
      </p:sp>
      <p:sp>
        <p:nvSpPr>
          <p:cNvPr id="7" name="Text 5"/>
          <p:cNvSpPr/>
          <p:nvPr/>
        </p:nvSpPr>
        <p:spPr>
          <a:xfrm>
            <a:off x="9297233" y="1624727"/>
            <a:ext cx="2039898"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Measurement Frequency</a:t>
            </a:r>
            <a:endParaRPr lang="en-US" sz="1450" dirty="0"/>
          </a:p>
        </p:txBody>
      </p:sp>
      <p:sp>
        <p:nvSpPr>
          <p:cNvPr id="8" name="Text 6"/>
          <p:cNvSpPr/>
          <p:nvPr/>
        </p:nvSpPr>
        <p:spPr>
          <a:xfrm>
            <a:off x="11724561" y="1624727"/>
            <a:ext cx="2043708"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Target Threshold (Example)</a:t>
            </a:r>
            <a:endParaRPr lang="en-US" sz="1450" dirty="0"/>
          </a:p>
        </p:txBody>
      </p:sp>
      <p:sp>
        <p:nvSpPr>
          <p:cNvPr id="9" name="Shape 7"/>
          <p:cNvSpPr/>
          <p:nvPr/>
        </p:nvSpPr>
        <p:spPr>
          <a:xfrm>
            <a:off x="672227" y="2353985"/>
            <a:ext cx="13285946" cy="546973"/>
          </a:xfrm>
          <a:prstGeom prst="rect">
            <a:avLst/>
          </a:prstGeom>
          <a:solidFill>
            <a:srgbClr val="000000">
              <a:alpha val="4000"/>
            </a:srgbClr>
          </a:solidFill>
          <a:ln/>
        </p:spPr>
        <p:txBody>
          <a:bodyPr/>
          <a:lstStyle/>
          <a:p>
            <a:endParaRPr lang="en-US"/>
          </a:p>
        </p:txBody>
      </p:sp>
      <p:sp>
        <p:nvSpPr>
          <p:cNvPr id="10" name="Text 8"/>
          <p:cNvSpPr/>
          <p:nvPr/>
        </p:nvSpPr>
        <p:spPr>
          <a:xfrm>
            <a:off x="862251" y="2475548"/>
            <a:ext cx="293786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Time-to-Impact</a:t>
            </a:r>
            <a:endParaRPr lang="en-US" sz="1450" dirty="0"/>
          </a:p>
        </p:txBody>
      </p:sp>
      <p:sp>
        <p:nvSpPr>
          <p:cNvPr id="11" name="Text 9"/>
          <p:cNvSpPr/>
          <p:nvPr/>
        </p:nvSpPr>
        <p:spPr>
          <a:xfrm>
            <a:off x="4187547" y="2475548"/>
            <a:ext cx="472225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Days from go-live to measurable business outcome</a:t>
            </a:r>
            <a:endParaRPr lang="en-US" sz="1450" dirty="0"/>
          </a:p>
        </p:txBody>
      </p:sp>
      <p:sp>
        <p:nvSpPr>
          <p:cNvPr id="12" name="Text 10"/>
          <p:cNvSpPr/>
          <p:nvPr/>
        </p:nvSpPr>
        <p:spPr>
          <a:xfrm>
            <a:off x="9297233" y="2475548"/>
            <a:ext cx="203989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Weekly/Monthly</a:t>
            </a:r>
            <a:endParaRPr lang="en-US" sz="1450" dirty="0"/>
          </a:p>
        </p:txBody>
      </p:sp>
      <p:sp>
        <p:nvSpPr>
          <p:cNvPr id="13" name="Text 11"/>
          <p:cNvSpPr/>
          <p:nvPr/>
        </p:nvSpPr>
        <p:spPr>
          <a:xfrm>
            <a:off x="11724561" y="2475548"/>
            <a:ext cx="204370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&lt; 14 days</a:t>
            </a:r>
            <a:endParaRPr lang="en-US" sz="1450" dirty="0"/>
          </a:p>
        </p:txBody>
      </p:sp>
      <p:sp>
        <p:nvSpPr>
          <p:cNvPr id="14" name="Shape 12"/>
          <p:cNvSpPr/>
          <p:nvPr/>
        </p:nvSpPr>
        <p:spPr>
          <a:xfrm>
            <a:off x="672227" y="2900958"/>
            <a:ext cx="13285946" cy="546973"/>
          </a:xfrm>
          <a:prstGeom prst="rect">
            <a:avLst/>
          </a:prstGeom>
          <a:solidFill>
            <a:srgbClr val="FFFFFF">
              <a:alpha val="4000"/>
            </a:srgbClr>
          </a:solidFill>
          <a:ln/>
        </p:spPr>
        <p:txBody>
          <a:bodyPr/>
          <a:lstStyle/>
          <a:p>
            <a:endParaRPr lang="en-US"/>
          </a:p>
        </p:txBody>
      </p:sp>
      <p:sp>
        <p:nvSpPr>
          <p:cNvPr id="15" name="Text 13"/>
          <p:cNvSpPr/>
          <p:nvPr/>
        </p:nvSpPr>
        <p:spPr>
          <a:xfrm>
            <a:off x="862251" y="3022521"/>
            <a:ext cx="293786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Operational Risk Reduction</a:t>
            </a:r>
            <a:endParaRPr lang="en-US" sz="1450" dirty="0"/>
          </a:p>
        </p:txBody>
      </p:sp>
      <p:sp>
        <p:nvSpPr>
          <p:cNvPr id="16" name="Text 14"/>
          <p:cNvSpPr/>
          <p:nvPr/>
        </p:nvSpPr>
        <p:spPr>
          <a:xfrm>
            <a:off x="4187547" y="3022521"/>
            <a:ext cx="472225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Reduction in trade breaks / manual interventions</a:t>
            </a:r>
            <a:endParaRPr lang="en-US" sz="1450" dirty="0"/>
          </a:p>
        </p:txBody>
      </p:sp>
      <p:sp>
        <p:nvSpPr>
          <p:cNvPr id="17" name="Text 15"/>
          <p:cNvSpPr/>
          <p:nvPr/>
        </p:nvSpPr>
        <p:spPr>
          <a:xfrm>
            <a:off x="9297233" y="3022521"/>
            <a:ext cx="203989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Monthly</a:t>
            </a:r>
            <a:endParaRPr lang="en-US" sz="1450" dirty="0"/>
          </a:p>
        </p:txBody>
      </p:sp>
      <p:sp>
        <p:nvSpPr>
          <p:cNvPr id="18" name="Text 16"/>
          <p:cNvSpPr/>
          <p:nvPr/>
        </p:nvSpPr>
        <p:spPr>
          <a:xfrm>
            <a:off x="11724561" y="3022521"/>
            <a:ext cx="204370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 30% reduction</a:t>
            </a:r>
            <a:endParaRPr lang="en-US" sz="1450" dirty="0"/>
          </a:p>
        </p:txBody>
      </p:sp>
      <p:sp>
        <p:nvSpPr>
          <p:cNvPr id="19" name="Shape 17"/>
          <p:cNvSpPr/>
          <p:nvPr/>
        </p:nvSpPr>
        <p:spPr>
          <a:xfrm>
            <a:off x="672227" y="3447931"/>
            <a:ext cx="13285946" cy="850821"/>
          </a:xfrm>
          <a:prstGeom prst="rect">
            <a:avLst/>
          </a:prstGeom>
          <a:solidFill>
            <a:srgbClr val="000000">
              <a:alpha val="4000"/>
            </a:srgbClr>
          </a:solidFill>
          <a:ln/>
        </p:spPr>
        <p:txBody>
          <a:bodyPr/>
          <a:lstStyle/>
          <a:p>
            <a:endParaRPr lang="en-US"/>
          </a:p>
        </p:txBody>
      </p:sp>
      <p:sp>
        <p:nvSpPr>
          <p:cNvPr id="20" name="Text 18"/>
          <p:cNvSpPr/>
          <p:nvPr/>
        </p:nvSpPr>
        <p:spPr>
          <a:xfrm>
            <a:off x="862251" y="3569494"/>
            <a:ext cx="293786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Alpha-Enhancing Enablement</a:t>
            </a:r>
            <a:endParaRPr lang="en-US" sz="1450" dirty="0"/>
          </a:p>
        </p:txBody>
      </p:sp>
      <p:sp>
        <p:nvSpPr>
          <p:cNvPr id="21" name="Text 19"/>
          <p:cNvSpPr/>
          <p:nvPr/>
        </p:nvSpPr>
        <p:spPr>
          <a:xfrm>
            <a:off x="4187547" y="3569494"/>
            <a:ext cx="472225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Improvement in model forecast accuracy / latency</a:t>
            </a:r>
            <a:endParaRPr lang="en-US" sz="1450" dirty="0"/>
          </a:p>
        </p:txBody>
      </p:sp>
      <p:sp>
        <p:nvSpPr>
          <p:cNvPr id="22" name="Text 20"/>
          <p:cNvSpPr/>
          <p:nvPr/>
        </p:nvSpPr>
        <p:spPr>
          <a:xfrm>
            <a:off x="9297233" y="3569494"/>
            <a:ext cx="203989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Bi-weekly</a:t>
            </a:r>
            <a:endParaRPr lang="en-US" sz="1450" dirty="0"/>
          </a:p>
        </p:txBody>
      </p:sp>
      <p:sp>
        <p:nvSpPr>
          <p:cNvPr id="23" name="Text 21"/>
          <p:cNvSpPr/>
          <p:nvPr/>
        </p:nvSpPr>
        <p:spPr>
          <a:xfrm>
            <a:off x="11724561" y="3569494"/>
            <a:ext cx="2043708"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 10% accuracy increase</a:t>
            </a:r>
            <a:endParaRPr lang="en-US" sz="1450" dirty="0"/>
          </a:p>
        </p:txBody>
      </p:sp>
      <p:sp>
        <p:nvSpPr>
          <p:cNvPr id="24" name="Shape 22"/>
          <p:cNvSpPr/>
          <p:nvPr/>
        </p:nvSpPr>
        <p:spPr>
          <a:xfrm>
            <a:off x="672227" y="4298752"/>
            <a:ext cx="13285946" cy="850821"/>
          </a:xfrm>
          <a:prstGeom prst="rect">
            <a:avLst/>
          </a:prstGeom>
          <a:solidFill>
            <a:srgbClr val="FFFFFF">
              <a:alpha val="4000"/>
            </a:srgbClr>
          </a:solidFill>
          <a:ln/>
        </p:spPr>
        <p:txBody>
          <a:bodyPr/>
          <a:lstStyle/>
          <a:p>
            <a:endParaRPr lang="en-US"/>
          </a:p>
        </p:txBody>
      </p:sp>
      <p:sp>
        <p:nvSpPr>
          <p:cNvPr id="25" name="Text 23"/>
          <p:cNvSpPr/>
          <p:nvPr/>
        </p:nvSpPr>
        <p:spPr>
          <a:xfrm>
            <a:off x="862251" y="4420314"/>
            <a:ext cx="293786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Data Accuracy &amp; Accessibility</a:t>
            </a:r>
            <a:endParaRPr lang="en-US" sz="1450" dirty="0"/>
          </a:p>
        </p:txBody>
      </p:sp>
      <p:sp>
        <p:nvSpPr>
          <p:cNvPr id="26" name="Text 24"/>
          <p:cNvSpPr/>
          <p:nvPr/>
        </p:nvSpPr>
        <p:spPr>
          <a:xfrm>
            <a:off x="4187547" y="4420314"/>
            <a:ext cx="472225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Percentage of clean real-time data available</a:t>
            </a:r>
            <a:endParaRPr lang="en-US" sz="1450" dirty="0"/>
          </a:p>
        </p:txBody>
      </p:sp>
      <p:sp>
        <p:nvSpPr>
          <p:cNvPr id="27" name="Text 25"/>
          <p:cNvSpPr/>
          <p:nvPr/>
        </p:nvSpPr>
        <p:spPr>
          <a:xfrm>
            <a:off x="9297233" y="4420314"/>
            <a:ext cx="203989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Daily/Weekly</a:t>
            </a:r>
            <a:endParaRPr lang="en-US" sz="1450" dirty="0"/>
          </a:p>
        </p:txBody>
      </p:sp>
      <p:sp>
        <p:nvSpPr>
          <p:cNvPr id="28" name="Text 26"/>
          <p:cNvSpPr/>
          <p:nvPr/>
        </p:nvSpPr>
        <p:spPr>
          <a:xfrm>
            <a:off x="11724561" y="4420314"/>
            <a:ext cx="2043708"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 95% clean data available</a:t>
            </a:r>
            <a:endParaRPr lang="en-US" sz="1450" dirty="0"/>
          </a:p>
        </p:txBody>
      </p:sp>
      <p:sp>
        <p:nvSpPr>
          <p:cNvPr id="29" name="Shape 27"/>
          <p:cNvSpPr/>
          <p:nvPr/>
        </p:nvSpPr>
        <p:spPr>
          <a:xfrm>
            <a:off x="672227" y="5149572"/>
            <a:ext cx="13285946" cy="850821"/>
          </a:xfrm>
          <a:prstGeom prst="rect">
            <a:avLst/>
          </a:prstGeom>
          <a:solidFill>
            <a:srgbClr val="000000">
              <a:alpha val="4000"/>
            </a:srgbClr>
          </a:solidFill>
          <a:ln/>
        </p:spPr>
        <p:txBody>
          <a:bodyPr/>
          <a:lstStyle/>
          <a:p>
            <a:endParaRPr lang="en-US"/>
          </a:p>
        </p:txBody>
      </p:sp>
      <p:sp>
        <p:nvSpPr>
          <p:cNvPr id="30" name="Text 28"/>
          <p:cNvSpPr/>
          <p:nvPr/>
        </p:nvSpPr>
        <p:spPr>
          <a:xfrm>
            <a:off x="862251" y="5271135"/>
            <a:ext cx="293786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Compliance &amp; Audit Readiness</a:t>
            </a:r>
            <a:endParaRPr lang="en-US" sz="1450" dirty="0"/>
          </a:p>
        </p:txBody>
      </p:sp>
      <p:sp>
        <p:nvSpPr>
          <p:cNvPr id="31" name="Text 29"/>
          <p:cNvSpPr/>
          <p:nvPr/>
        </p:nvSpPr>
        <p:spPr>
          <a:xfrm>
            <a:off x="4187547" y="5271135"/>
            <a:ext cx="4722257"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Time to audit completion / number of unresolved findings</a:t>
            </a:r>
            <a:endParaRPr lang="en-US" sz="1450" dirty="0"/>
          </a:p>
        </p:txBody>
      </p:sp>
      <p:sp>
        <p:nvSpPr>
          <p:cNvPr id="32" name="Text 30"/>
          <p:cNvSpPr/>
          <p:nvPr/>
        </p:nvSpPr>
        <p:spPr>
          <a:xfrm>
            <a:off x="9297233" y="5271135"/>
            <a:ext cx="203989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Quarterly</a:t>
            </a:r>
            <a:endParaRPr lang="en-US" sz="1450" dirty="0"/>
          </a:p>
        </p:txBody>
      </p:sp>
      <p:sp>
        <p:nvSpPr>
          <p:cNvPr id="33" name="Text 31"/>
          <p:cNvSpPr/>
          <p:nvPr/>
        </p:nvSpPr>
        <p:spPr>
          <a:xfrm>
            <a:off x="11724561" y="5271135"/>
            <a:ext cx="204370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&lt; 5 unresolved findings</a:t>
            </a:r>
            <a:endParaRPr lang="en-US" sz="1450" dirty="0"/>
          </a:p>
        </p:txBody>
      </p:sp>
      <p:sp>
        <p:nvSpPr>
          <p:cNvPr id="34" name="Shape 32"/>
          <p:cNvSpPr/>
          <p:nvPr/>
        </p:nvSpPr>
        <p:spPr>
          <a:xfrm>
            <a:off x="672227" y="6000393"/>
            <a:ext cx="13285946" cy="850821"/>
          </a:xfrm>
          <a:prstGeom prst="rect">
            <a:avLst/>
          </a:prstGeom>
          <a:solidFill>
            <a:srgbClr val="FFFFFF">
              <a:alpha val="4000"/>
            </a:srgbClr>
          </a:solidFill>
          <a:ln/>
        </p:spPr>
        <p:txBody>
          <a:bodyPr/>
          <a:lstStyle/>
          <a:p>
            <a:endParaRPr lang="en-US"/>
          </a:p>
        </p:txBody>
      </p:sp>
      <p:sp>
        <p:nvSpPr>
          <p:cNvPr id="35" name="Text 33"/>
          <p:cNvSpPr/>
          <p:nvPr/>
        </p:nvSpPr>
        <p:spPr>
          <a:xfrm>
            <a:off x="862251" y="6121956"/>
            <a:ext cx="2937867"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Stakeholder Satisfaction &amp; Adoption</a:t>
            </a:r>
            <a:endParaRPr lang="en-US" sz="1450" dirty="0"/>
          </a:p>
        </p:txBody>
      </p:sp>
      <p:sp>
        <p:nvSpPr>
          <p:cNvPr id="36" name="Text 34"/>
          <p:cNvSpPr/>
          <p:nvPr/>
        </p:nvSpPr>
        <p:spPr>
          <a:xfrm>
            <a:off x="4187547" y="6121956"/>
            <a:ext cx="472225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User adoption rate / stakeholder satisfaction score</a:t>
            </a:r>
            <a:endParaRPr lang="en-US" sz="1450" dirty="0"/>
          </a:p>
        </p:txBody>
      </p:sp>
      <p:sp>
        <p:nvSpPr>
          <p:cNvPr id="37" name="Text 35"/>
          <p:cNvSpPr/>
          <p:nvPr/>
        </p:nvSpPr>
        <p:spPr>
          <a:xfrm>
            <a:off x="9297233" y="6121956"/>
            <a:ext cx="203989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Monthly</a:t>
            </a:r>
            <a:endParaRPr lang="en-US" sz="1450" dirty="0"/>
          </a:p>
        </p:txBody>
      </p:sp>
      <p:sp>
        <p:nvSpPr>
          <p:cNvPr id="38" name="Text 36"/>
          <p:cNvSpPr/>
          <p:nvPr/>
        </p:nvSpPr>
        <p:spPr>
          <a:xfrm>
            <a:off x="11724561" y="6121956"/>
            <a:ext cx="2043708"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 80% adoption / NPS &gt; 7</a:t>
            </a:r>
            <a:endParaRPr lang="en-US" sz="1450" dirty="0"/>
          </a:p>
        </p:txBody>
      </p:sp>
      <p:sp>
        <p:nvSpPr>
          <p:cNvPr id="39" name="Shape 37"/>
          <p:cNvSpPr/>
          <p:nvPr/>
        </p:nvSpPr>
        <p:spPr>
          <a:xfrm>
            <a:off x="672227" y="6851213"/>
            <a:ext cx="13285946" cy="850821"/>
          </a:xfrm>
          <a:prstGeom prst="rect">
            <a:avLst/>
          </a:prstGeom>
          <a:solidFill>
            <a:srgbClr val="000000">
              <a:alpha val="4000"/>
            </a:srgbClr>
          </a:solidFill>
          <a:ln/>
        </p:spPr>
        <p:txBody>
          <a:bodyPr/>
          <a:lstStyle/>
          <a:p>
            <a:endParaRPr lang="en-US"/>
          </a:p>
        </p:txBody>
      </p:sp>
      <p:sp>
        <p:nvSpPr>
          <p:cNvPr id="40" name="Text 38"/>
          <p:cNvSpPr/>
          <p:nvPr/>
        </p:nvSpPr>
        <p:spPr>
          <a:xfrm>
            <a:off x="862251" y="6972776"/>
            <a:ext cx="293786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Project Velocity + Value Delivery</a:t>
            </a:r>
            <a:endParaRPr lang="en-US" sz="1450" dirty="0"/>
          </a:p>
        </p:txBody>
      </p:sp>
      <p:sp>
        <p:nvSpPr>
          <p:cNvPr id="41" name="Text 39"/>
          <p:cNvSpPr/>
          <p:nvPr/>
        </p:nvSpPr>
        <p:spPr>
          <a:xfrm>
            <a:off x="4187547" y="6972776"/>
            <a:ext cx="4722257"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Story points delivered mapped to strategic objectives</a:t>
            </a:r>
            <a:endParaRPr lang="en-US" sz="1450" dirty="0"/>
          </a:p>
        </p:txBody>
      </p:sp>
      <p:sp>
        <p:nvSpPr>
          <p:cNvPr id="42" name="Text 40"/>
          <p:cNvSpPr/>
          <p:nvPr/>
        </p:nvSpPr>
        <p:spPr>
          <a:xfrm>
            <a:off x="9297233" y="6972776"/>
            <a:ext cx="2039898" cy="303848"/>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Per Sprint</a:t>
            </a:r>
            <a:endParaRPr lang="en-US" sz="1450" dirty="0"/>
          </a:p>
        </p:txBody>
      </p:sp>
      <p:sp>
        <p:nvSpPr>
          <p:cNvPr id="43" name="Text 41"/>
          <p:cNvSpPr/>
          <p:nvPr/>
        </p:nvSpPr>
        <p:spPr>
          <a:xfrm>
            <a:off x="11724561" y="6972776"/>
            <a:ext cx="2043708" cy="607695"/>
          </a:xfrm>
          <a:prstGeom prst="rect">
            <a:avLst/>
          </a:prstGeom>
          <a:noFill/>
          <a:ln/>
        </p:spPr>
        <p:txBody>
          <a:bodyPr wrap="squar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 90% planned vs delivered</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50689" y="591026"/>
            <a:ext cx="6401038" cy="670322"/>
          </a:xfrm>
          <a:prstGeom prst="rect">
            <a:avLst/>
          </a:prstGeom>
          <a:noFill/>
          <a:ln/>
        </p:spPr>
        <p:txBody>
          <a:bodyPr wrap="none" lIns="0" tIns="0" rIns="0" bIns="0" rtlCol="0" anchor="t"/>
          <a:lstStyle/>
          <a:p>
            <a:pPr marL="0" indent="0" algn="l">
              <a:lnSpc>
                <a:spcPts val="5250"/>
              </a:lnSpc>
              <a:buNone/>
            </a:pPr>
            <a:r>
              <a:rPr lang="en-US" sz="4200" dirty="0">
                <a:solidFill>
                  <a:srgbClr val="233E32"/>
                </a:solidFill>
                <a:latin typeface="Alice" pitchFamily="34" charset="0"/>
                <a:ea typeface="Alice" pitchFamily="34" charset="-122"/>
                <a:cs typeface="Alice" pitchFamily="34" charset="-120"/>
              </a:rPr>
              <a:t>Sample Metrics Dashboard</a:t>
            </a:r>
            <a:endParaRPr lang="en-US" sz="4200" dirty="0"/>
          </a:p>
        </p:txBody>
      </p:sp>
      <p:sp>
        <p:nvSpPr>
          <p:cNvPr id="3" name="Text 1"/>
          <p:cNvSpPr/>
          <p:nvPr/>
        </p:nvSpPr>
        <p:spPr>
          <a:xfrm>
            <a:off x="1072396" y="1931551"/>
            <a:ext cx="12807315" cy="1029772"/>
          </a:xfrm>
          <a:prstGeom prst="rect">
            <a:avLst/>
          </a:prstGeom>
          <a:noFill/>
          <a:ln/>
        </p:spPr>
        <p:txBody>
          <a:bodyPr wrap="square" lIns="0" tIns="0" rIns="0" bIns="0" rtlCol="0" anchor="t"/>
          <a:lstStyle/>
          <a:p>
            <a:pPr marL="0" indent="0" algn="l">
              <a:lnSpc>
                <a:spcPts val="2700"/>
              </a:lnSpc>
              <a:buNone/>
            </a:pPr>
            <a:r>
              <a:rPr lang="en-US" sz="1650" dirty="0">
                <a:solidFill>
                  <a:srgbClr val="2C2821"/>
                </a:solidFill>
                <a:latin typeface="Lora" pitchFamily="34" charset="0"/>
                <a:ea typeface="Lora" pitchFamily="34" charset="-122"/>
                <a:cs typeface="Lora" pitchFamily="34" charset="-120"/>
              </a:rPr>
              <a:t>This dashboard compares importance scores against implementation difficulty across key metric categories. Alpha Enhancement shows highest importance (95) but is most challenging to implement (85), while Compliance offers strong importance (90) with moderate implementation effort (60).</a:t>
            </a:r>
            <a:endParaRPr lang="en-US" sz="1650" dirty="0"/>
          </a:p>
        </p:txBody>
      </p:sp>
      <p:sp>
        <p:nvSpPr>
          <p:cNvPr id="4" name="Shape 2"/>
          <p:cNvSpPr/>
          <p:nvPr/>
        </p:nvSpPr>
        <p:spPr>
          <a:xfrm>
            <a:off x="750689" y="1690330"/>
            <a:ext cx="30480" cy="1512213"/>
          </a:xfrm>
          <a:prstGeom prst="rect">
            <a:avLst/>
          </a:prstGeom>
          <a:solidFill>
            <a:srgbClr val="1B5F39"/>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1469708" y="3443764"/>
            <a:ext cx="11690866" cy="3551158"/>
          </a:xfrm>
          <a:prstGeom prst="rect">
            <a:avLst/>
          </a:prstGeom>
        </p:spPr>
      </p:pic>
      <p:sp>
        <p:nvSpPr>
          <p:cNvPr id="6" name="Shape 3"/>
          <p:cNvSpPr/>
          <p:nvPr/>
        </p:nvSpPr>
        <p:spPr>
          <a:xfrm>
            <a:off x="5176838" y="6994922"/>
            <a:ext cx="214432" cy="214432"/>
          </a:xfrm>
          <a:prstGeom prst="roundRect">
            <a:avLst>
              <a:gd name="adj" fmla="val 8529"/>
            </a:avLst>
          </a:prstGeom>
          <a:solidFill>
            <a:srgbClr val="113C24"/>
          </a:solidFill>
          <a:ln/>
        </p:spPr>
        <p:txBody>
          <a:bodyPr/>
          <a:lstStyle/>
          <a:p>
            <a:endParaRPr lang="en-US"/>
          </a:p>
        </p:txBody>
      </p:sp>
      <p:sp>
        <p:nvSpPr>
          <p:cNvPr id="7" name="Text 4"/>
          <p:cNvSpPr/>
          <p:nvPr/>
        </p:nvSpPr>
        <p:spPr>
          <a:xfrm>
            <a:off x="5452229" y="6994922"/>
            <a:ext cx="1786652" cy="214432"/>
          </a:xfrm>
          <a:prstGeom prst="rect">
            <a:avLst/>
          </a:prstGeom>
          <a:noFill/>
          <a:ln/>
        </p:spPr>
        <p:txBody>
          <a:bodyPr wrap="none" lIns="0" tIns="0" rIns="0" bIns="0" rtlCol="0" anchor="t"/>
          <a:lstStyle/>
          <a:p>
            <a:pPr marL="0" indent="0" algn="l">
              <a:lnSpc>
                <a:spcPts val="1650"/>
              </a:lnSpc>
              <a:buNone/>
            </a:pPr>
            <a:r>
              <a:rPr lang="en-US" sz="1650" dirty="0">
                <a:solidFill>
                  <a:srgbClr val="2C2821"/>
                </a:solidFill>
                <a:latin typeface="Lora" pitchFamily="34" charset="0"/>
                <a:ea typeface="Lora" pitchFamily="34" charset="-122"/>
                <a:cs typeface="Lora" pitchFamily="34" charset="-120"/>
              </a:rPr>
              <a:t>Importance Score</a:t>
            </a:r>
            <a:endParaRPr lang="en-US" sz="1650" dirty="0"/>
          </a:p>
        </p:txBody>
      </p:sp>
      <p:sp>
        <p:nvSpPr>
          <p:cNvPr id="8" name="Shape 5"/>
          <p:cNvSpPr/>
          <p:nvPr/>
        </p:nvSpPr>
        <p:spPr>
          <a:xfrm>
            <a:off x="7391281" y="6994922"/>
            <a:ext cx="214432" cy="214432"/>
          </a:xfrm>
          <a:prstGeom prst="roundRect">
            <a:avLst>
              <a:gd name="adj" fmla="val 8529"/>
            </a:avLst>
          </a:prstGeom>
          <a:solidFill>
            <a:srgbClr val="206F43"/>
          </a:solidFill>
          <a:ln/>
        </p:spPr>
        <p:txBody>
          <a:bodyPr/>
          <a:lstStyle/>
          <a:p>
            <a:endParaRPr lang="en-US"/>
          </a:p>
        </p:txBody>
      </p:sp>
      <p:sp>
        <p:nvSpPr>
          <p:cNvPr id="9" name="Text 6"/>
          <p:cNvSpPr/>
          <p:nvPr/>
        </p:nvSpPr>
        <p:spPr>
          <a:xfrm>
            <a:off x="7666673" y="6994922"/>
            <a:ext cx="2579013" cy="214432"/>
          </a:xfrm>
          <a:prstGeom prst="rect">
            <a:avLst/>
          </a:prstGeom>
          <a:noFill/>
          <a:ln/>
        </p:spPr>
        <p:txBody>
          <a:bodyPr wrap="none" lIns="0" tIns="0" rIns="0" bIns="0" rtlCol="0" anchor="t"/>
          <a:lstStyle/>
          <a:p>
            <a:pPr marL="0" indent="0" algn="l">
              <a:lnSpc>
                <a:spcPts val="1650"/>
              </a:lnSpc>
              <a:buNone/>
            </a:pPr>
            <a:r>
              <a:rPr lang="en-US" sz="1650" dirty="0">
                <a:solidFill>
                  <a:srgbClr val="2C2821"/>
                </a:solidFill>
                <a:latin typeface="Lora" pitchFamily="34" charset="0"/>
                <a:ea typeface="Lora" pitchFamily="34" charset="-122"/>
                <a:cs typeface="Lora" pitchFamily="34" charset="-120"/>
              </a:rPr>
              <a:t>Implementation Difficulty</a:t>
            </a:r>
            <a:endParaRPr lang="en-US" sz="1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0925" y="574238"/>
            <a:ext cx="6878598" cy="652582"/>
          </a:xfrm>
          <a:prstGeom prst="rect">
            <a:avLst/>
          </a:prstGeom>
          <a:noFill/>
          <a:ln/>
        </p:spPr>
        <p:txBody>
          <a:bodyPr wrap="none" lIns="0" tIns="0" rIns="0" bIns="0" rtlCol="0" anchor="t"/>
          <a:lstStyle/>
          <a:p>
            <a:pPr marL="0" indent="0" algn="l">
              <a:lnSpc>
                <a:spcPts val="5100"/>
              </a:lnSpc>
              <a:buNone/>
            </a:pPr>
            <a:r>
              <a:rPr lang="en-US" sz="4100" dirty="0">
                <a:solidFill>
                  <a:srgbClr val="233E32"/>
                </a:solidFill>
                <a:latin typeface="Alice" pitchFamily="34" charset="0"/>
                <a:ea typeface="Alice" pitchFamily="34" charset="-122"/>
                <a:cs typeface="Alice" pitchFamily="34" charset="-120"/>
              </a:rPr>
              <a:t>Final Thought: Value Creation</a:t>
            </a:r>
            <a:endParaRPr lang="en-US" sz="4100" dirty="0"/>
          </a:p>
        </p:txBody>
      </p:sp>
      <p:sp>
        <p:nvSpPr>
          <p:cNvPr id="3" name="Text 1"/>
          <p:cNvSpPr/>
          <p:nvPr/>
        </p:nvSpPr>
        <p:spPr>
          <a:xfrm>
            <a:off x="730925" y="1644491"/>
            <a:ext cx="13168551" cy="1002268"/>
          </a:xfrm>
          <a:prstGeom prst="rect">
            <a:avLst/>
          </a:prstGeom>
          <a:noFill/>
          <a:ln/>
        </p:spPr>
        <p:txBody>
          <a:bodyPr wrap="square" lIns="0" tIns="0" rIns="0" bIns="0" rtlCol="0" anchor="t"/>
          <a:lstStyle/>
          <a:p>
            <a:pPr marL="0" indent="0" algn="l">
              <a:lnSpc>
                <a:spcPts val="2600"/>
              </a:lnSpc>
              <a:buNone/>
            </a:pPr>
            <a:r>
              <a:rPr lang="en-US" sz="1600" dirty="0">
                <a:solidFill>
                  <a:srgbClr val="2C2821"/>
                </a:solidFill>
                <a:latin typeface="Lora" pitchFamily="34" charset="0"/>
                <a:ea typeface="Lora" pitchFamily="34" charset="-122"/>
                <a:cs typeface="Lora" pitchFamily="34" charset="-120"/>
              </a:rPr>
              <a:t>In hedge funds, PMs must think like strategists—not just schedulers. Your metrics should reflect how your project enables smarter decisions, faster execution, stronger compliance, and ultimately, better fund performance. If your KPIs aren’t speaking the same language as your portfolio manager or CTO, it’s time to realign.</a:t>
            </a:r>
            <a:endParaRPr lang="en-US" sz="1600" dirty="0"/>
          </a:p>
        </p:txBody>
      </p:sp>
      <p:sp>
        <p:nvSpPr>
          <p:cNvPr id="4" name="Text 2"/>
          <p:cNvSpPr/>
          <p:nvPr/>
        </p:nvSpPr>
        <p:spPr>
          <a:xfrm>
            <a:off x="2087047" y="3395663"/>
            <a:ext cx="2610445" cy="326350"/>
          </a:xfrm>
          <a:prstGeom prst="rect">
            <a:avLst/>
          </a:prstGeom>
          <a:noFill/>
          <a:ln/>
        </p:spPr>
        <p:txBody>
          <a:bodyPr wrap="none" lIns="0" tIns="0" rIns="0" bIns="0" rtlCol="0" anchor="t"/>
          <a:lstStyle/>
          <a:p>
            <a:pPr marL="0" indent="0" algn="r">
              <a:lnSpc>
                <a:spcPts val="2550"/>
              </a:lnSpc>
              <a:buNone/>
            </a:pPr>
            <a:r>
              <a:rPr lang="en-US" sz="2050" dirty="0">
                <a:solidFill>
                  <a:srgbClr val="2C2821"/>
                </a:solidFill>
                <a:latin typeface="Alice" pitchFamily="34" charset="0"/>
                <a:ea typeface="Alice" pitchFamily="34" charset="-122"/>
                <a:cs typeface="Alice" pitchFamily="34" charset="-120"/>
              </a:rPr>
              <a:t>Build</a:t>
            </a:r>
            <a:endParaRPr lang="en-US" sz="2050" dirty="0"/>
          </a:p>
        </p:txBody>
      </p:sp>
      <p:sp>
        <p:nvSpPr>
          <p:cNvPr id="5" name="Text 3"/>
          <p:cNvSpPr/>
          <p:nvPr/>
        </p:nvSpPr>
        <p:spPr>
          <a:xfrm>
            <a:off x="730925" y="3847267"/>
            <a:ext cx="3966567" cy="668179"/>
          </a:xfrm>
          <a:prstGeom prst="rect">
            <a:avLst/>
          </a:prstGeom>
          <a:noFill/>
          <a:ln/>
        </p:spPr>
        <p:txBody>
          <a:bodyPr wrap="square" lIns="0" tIns="0" rIns="0" bIns="0" rtlCol="0" anchor="t"/>
          <a:lstStyle/>
          <a:p>
            <a:pPr marL="0" indent="0" algn="r">
              <a:lnSpc>
                <a:spcPts val="2600"/>
              </a:lnSpc>
              <a:buNone/>
            </a:pPr>
            <a:r>
              <a:rPr lang="en-US" sz="1600" dirty="0">
                <a:solidFill>
                  <a:srgbClr val="2C2821"/>
                </a:solidFill>
                <a:latin typeface="Lora" pitchFamily="34" charset="0"/>
                <a:ea typeface="Lora" pitchFamily="34" charset="-122"/>
                <a:cs typeface="Lora" pitchFamily="34" charset="-120"/>
              </a:rPr>
              <a:t>Technical excellence and quality delivery</a:t>
            </a:r>
            <a:endParaRPr lang="en-US" sz="1600" dirty="0"/>
          </a:p>
        </p:txBody>
      </p:sp>
      <p:pic>
        <p:nvPicPr>
          <p:cNvPr id="6" name="Image 0" descr="preencoded.png"/>
          <p:cNvPicPr>
            <a:picLocks noChangeAspect="1"/>
          </p:cNvPicPr>
          <p:nvPr/>
        </p:nvPicPr>
        <p:blipFill>
          <a:blip r:embed="rId3"/>
          <a:stretch>
            <a:fillRect/>
          </a:stretch>
        </p:blipFill>
        <p:spPr>
          <a:xfrm>
            <a:off x="5010745" y="2881670"/>
            <a:ext cx="4608909" cy="4608909"/>
          </a:xfrm>
          <a:prstGeom prst="rect">
            <a:avLst/>
          </a:prstGeom>
        </p:spPr>
      </p:pic>
      <p:pic>
        <p:nvPicPr>
          <p:cNvPr id="7" name="Image 1" descr="preencoded.png"/>
          <p:cNvPicPr>
            <a:picLocks noChangeAspect="1"/>
          </p:cNvPicPr>
          <p:nvPr/>
        </p:nvPicPr>
        <p:blipFill>
          <a:blip r:embed="rId4"/>
          <a:stretch>
            <a:fillRect/>
          </a:stretch>
        </p:blipFill>
        <p:spPr>
          <a:xfrm>
            <a:off x="6231315" y="3670995"/>
            <a:ext cx="312420" cy="390525"/>
          </a:xfrm>
          <a:prstGeom prst="rect">
            <a:avLst/>
          </a:prstGeom>
        </p:spPr>
      </p:pic>
      <p:sp>
        <p:nvSpPr>
          <p:cNvPr id="8" name="Text 4"/>
          <p:cNvSpPr/>
          <p:nvPr/>
        </p:nvSpPr>
        <p:spPr>
          <a:xfrm>
            <a:off x="9932908" y="3562707"/>
            <a:ext cx="2610445" cy="326350"/>
          </a:xfrm>
          <a:prstGeom prst="rect">
            <a:avLst/>
          </a:prstGeom>
          <a:noFill/>
          <a:ln/>
        </p:spPr>
        <p:txBody>
          <a:bodyPr wrap="none" lIns="0" tIns="0" rIns="0" bIns="0" rtlCol="0" anchor="t"/>
          <a:lstStyle/>
          <a:p>
            <a:pPr marL="0" indent="0" algn="l">
              <a:lnSpc>
                <a:spcPts val="2550"/>
              </a:lnSpc>
              <a:buNone/>
            </a:pPr>
            <a:r>
              <a:rPr lang="en-US" sz="2050" dirty="0">
                <a:solidFill>
                  <a:srgbClr val="2C2821"/>
                </a:solidFill>
                <a:latin typeface="Alice" pitchFamily="34" charset="0"/>
                <a:ea typeface="Alice" pitchFamily="34" charset="-122"/>
                <a:cs typeface="Alice" pitchFamily="34" charset="-120"/>
              </a:rPr>
              <a:t>Enable</a:t>
            </a:r>
            <a:endParaRPr lang="en-US" sz="2050" dirty="0"/>
          </a:p>
        </p:txBody>
      </p:sp>
      <p:sp>
        <p:nvSpPr>
          <p:cNvPr id="9" name="Text 5"/>
          <p:cNvSpPr/>
          <p:nvPr/>
        </p:nvSpPr>
        <p:spPr>
          <a:xfrm>
            <a:off x="9932908" y="4014311"/>
            <a:ext cx="3966567" cy="334089"/>
          </a:xfrm>
          <a:prstGeom prst="rect">
            <a:avLst/>
          </a:prstGeom>
          <a:noFill/>
          <a:ln/>
        </p:spPr>
        <p:txBody>
          <a:bodyPr wrap="none" lIns="0" tIns="0" rIns="0" bIns="0" rtlCol="0" anchor="t"/>
          <a:lstStyle/>
          <a:p>
            <a:pPr marL="0" indent="0" algn="l">
              <a:lnSpc>
                <a:spcPts val="2600"/>
              </a:lnSpc>
              <a:buNone/>
            </a:pPr>
            <a:r>
              <a:rPr lang="en-US" sz="1600" dirty="0">
                <a:solidFill>
                  <a:srgbClr val="2C2821"/>
                </a:solidFill>
                <a:latin typeface="Lora" pitchFamily="34" charset="0"/>
                <a:ea typeface="Lora" pitchFamily="34" charset="-122"/>
                <a:cs typeface="Lora" pitchFamily="34" charset="-120"/>
              </a:rPr>
              <a:t>Smarter decisions and faster execution</a:t>
            </a:r>
            <a:endParaRPr lang="en-US" sz="1600" dirty="0"/>
          </a:p>
        </p:txBody>
      </p:sp>
      <p:pic>
        <p:nvPicPr>
          <p:cNvPr id="10" name="Image 2" descr="preencoded.png"/>
          <p:cNvPicPr>
            <a:picLocks noChangeAspect="1"/>
          </p:cNvPicPr>
          <p:nvPr/>
        </p:nvPicPr>
        <p:blipFill>
          <a:blip r:embed="rId5"/>
          <a:stretch>
            <a:fillRect/>
          </a:stretch>
        </p:blipFill>
        <p:spPr>
          <a:xfrm>
            <a:off x="5010745" y="2881670"/>
            <a:ext cx="4608909" cy="4608909"/>
          </a:xfrm>
          <a:prstGeom prst="rect">
            <a:avLst/>
          </a:prstGeom>
        </p:spPr>
      </p:pic>
      <p:pic>
        <p:nvPicPr>
          <p:cNvPr id="11" name="Image 3" descr="preencoded.png"/>
          <p:cNvPicPr>
            <a:picLocks noChangeAspect="1"/>
          </p:cNvPicPr>
          <p:nvPr/>
        </p:nvPicPr>
        <p:blipFill>
          <a:blip r:embed="rId6"/>
          <a:stretch>
            <a:fillRect/>
          </a:stretch>
        </p:blipFill>
        <p:spPr>
          <a:xfrm>
            <a:off x="8478619" y="4063186"/>
            <a:ext cx="312420" cy="390525"/>
          </a:xfrm>
          <a:prstGeom prst="rect">
            <a:avLst/>
          </a:prstGeom>
        </p:spPr>
      </p:pic>
      <p:sp>
        <p:nvSpPr>
          <p:cNvPr id="12" name="Text 6"/>
          <p:cNvSpPr/>
          <p:nvPr/>
        </p:nvSpPr>
        <p:spPr>
          <a:xfrm>
            <a:off x="9932908" y="6023729"/>
            <a:ext cx="2610445" cy="326350"/>
          </a:xfrm>
          <a:prstGeom prst="rect">
            <a:avLst/>
          </a:prstGeom>
          <a:noFill/>
          <a:ln/>
        </p:spPr>
        <p:txBody>
          <a:bodyPr wrap="none" lIns="0" tIns="0" rIns="0" bIns="0" rtlCol="0" anchor="t"/>
          <a:lstStyle/>
          <a:p>
            <a:pPr marL="0" indent="0" algn="l">
              <a:lnSpc>
                <a:spcPts val="2550"/>
              </a:lnSpc>
              <a:buNone/>
            </a:pPr>
            <a:r>
              <a:rPr lang="en-US" sz="2050" dirty="0">
                <a:solidFill>
                  <a:srgbClr val="2C2821"/>
                </a:solidFill>
                <a:latin typeface="Alice" pitchFamily="34" charset="0"/>
                <a:ea typeface="Alice" pitchFamily="34" charset="-122"/>
                <a:cs typeface="Alice" pitchFamily="34" charset="-120"/>
              </a:rPr>
              <a:t>Protect</a:t>
            </a:r>
            <a:endParaRPr lang="en-US" sz="2050" dirty="0"/>
          </a:p>
        </p:txBody>
      </p:sp>
      <p:sp>
        <p:nvSpPr>
          <p:cNvPr id="13" name="Text 7"/>
          <p:cNvSpPr/>
          <p:nvPr/>
        </p:nvSpPr>
        <p:spPr>
          <a:xfrm>
            <a:off x="9932908" y="6475333"/>
            <a:ext cx="3966567" cy="334089"/>
          </a:xfrm>
          <a:prstGeom prst="rect">
            <a:avLst/>
          </a:prstGeom>
          <a:noFill/>
          <a:ln/>
        </p:spPr>
        <p:txBody>
          <a:bodyPr wrap="none" lIns="0" tIns="0" rIns="0" bIns="0" rtlCol="0" anchor="t"/>
          <a:lstStyle/>
          <a:p>
            <a:pPr marL="0" indent="0" algn="l">
              <a:lnSpc>
                <a:spcPts val="2600"/>
              </a:lnSpc>
              <a:buNone/>
            </a:pPr>
            <a:r>
              <a:rPr lang="en-US" sz="1600" dirty="0">
                <a:solidFill>
                  <a:srgbClr val="2C2821"/>
                </a:solidFill>
                <a:latin typeface="Lora" pitchFamily="34" charset="0"/>
                <a:ea typeface="Lora" pitchFamily="34" charset="-122"/>
                <a:cs typeface="Lora" pitchFamily="34" charset="-120"/>
              </a:rPr>
              <a:t>Stronger compliance and reduced risk</a:t>
            </a:r>
            <a:endParaRPr lang="en-US" sz="1600" dirty="0"/>
          </a:p>
        </p:txBody>
      </p:sp>
      <p:pic>
        <p:nvPicPr>
          <p:cNvPr id="14" name="Image 4" descr="preencoded.png"/>
          <p:cNvPicPr>
            <a:picLocks noChangeAspect="1"/>
          </p:cNvPicPr>
          <p:nvPr/>
        </p:nvPicPr>
        <p:blipFill>
          <a:blip r:embed="rId7"/>
          <a:stretch>
            <a:fillRect/>
          </a:stretch>
        </p:blipFill>
        <p:spPr>
          <a:xfrm>
            <a:off x="5010745" y="2881670"/>
            <a:ext cx="4608909" cy="4608909"/>
          </a:xfrm>
          <a:prstGeom prst="rect">
            <a:avLst/>
          </a:prstGeom>
        </p:spPr>
      </p:pic>
      <p:pic>
        <p:nvPicPr>
          <p:cNvPr id="15" name="Image 5" descr="preencoded.png"/>
          <p:cNvPicPr>
            <a:picLocks noChangeAspect="1"/>
          </p:cNvPicPr>
          <p:nvPr/>
        </p:nvPicPr>
        <p:blipFill>
          <a:blip r:embed="rId8"/>
          <a:stretch>
            <a:fillRect/>
          </a:stretch>
        </p:blipFill>
        <p:spPr>
          <a:xfrm>
            <a:off x="8086427" y="6310491"/>
            <a:ext cx="312420" cy="390525"/>
          </a:xfrm>
          <a:prstGeom prst="rect">
            <a:avLst/>
          </a:prstGeom>
        </p:spPr>
      </p:pic>
      <p:sp>
        <p:nvSpPr>
          <p:cNvPr id="16" name="Text 8"/>
          <p:cNvSpPr/>
          <p:nvPr/>
        </p:nvSpPr>
        <p:spPr>
          <a:xfrm>
            <a:off x="2087047" y="5856684"/>
            <a:ext cx="2610445" cy="326350"/>
          </a:xfrm>
          <a:prstGeom prst="rect">
            <a:avLst/>
          </a:prstGeom>
          <a:noFill/>
          <a:ln/>
        </p:spPr>
        <p:txBody>
          <a:bodyPr wrap="none" lIns="0" tIns="0" rIns="0" bIns="0" rtlCol="0" anchor="t"/>
          <a:lstStyle/>
          <a:p>
            <a:pPr marL="0" indent="0" algn="r">
              <a:lnSpc>
                <a:spcPts val="2550"/>
              </a:lnSpc>
              <a:buNone/>
            </a:pPr>
            <a:r>
              <a:rPr lang="en-US" sz="2050" dirty="0">
                <a:solidFill>
                  <a:srgbClr val="2C2821"/>
                </a:solidFill>
                <a:latin typeface="Alice" pitchFamily="34" charset="0"/>
                <a:ea typeface="Alice" pitchFamily="34" charset="-122"/>
                <a:cs typeface="Alice" pitchFamily="34" charset="-120"/>
              </a:rPr>
              <a:t>Perform</a:t>
            </a:r>
            <a:endParaRPr lang="en-US" sz="2050" dirty="0"/>
          </a:p>
        </p:txBody>
      </p:sp>
      <p:sp>
        <p:nvSpPr>
          <p:cNvPr id="17" name="Text 9"/>
          <p:cNvSpPr/>
          <p:nvPr/>
        </p:nvSpPr>
        <p:spPr>
          <a:xfrm>
            <a:off x="730925" y="6308288"/>
            <a:ext cx="3966567" cy="668179"/>
          </a:xfrm>
          <a:prstGeom prst="rect">
            <a:avLst/>
          </a:prstGeom>
          <a:noFill/>
          <a:ln/>
        </p:spPr>
        <p:txBody>
          <a:bodyPr wrap="square" lIns="0" tIns="0" rIns="0" bIns="0" rtlCol="0" anchor="t"/>
          <a:lstStyle/>
          <a:p>
            <a:pPr marL="0" indent="0" algn="r">
              <a:lnSpc>
                <a:spcPts val="2600"/>
              </a:lnSpc>
              <a:buNone/>
            </a:pPr>
            <a:r>
              <a:rPr lang="en-US" sz="1600" dirty="0">
                <a:solidFill>
                  <a:srgbClr val="2C2821"/>
                </a:solidFill>
                <a:latin typeface="Lora" pitchFamily="34" charset="0"/>
                <a:ea typeface="Lora" pitchFamily="34" charset="-122"/>
                <a:cs typeface="Lora" pitchFamily="34" charset="-120"/>
              </a:rPr>
              <a:t>Better fund performance and business outcomes</a:t>
            </a:r>
            <a:endParaRPr lang="en-US" sz="1600" dirty="0"/>
          </a:p>
        </p:txBody>
      </p:sp>
      <p:pic>
        <p:nvPicPr>
          <p:cNvPr id="18" name="Image 6" descr="preencoded.png"/>
          <p:cNvPicPr>
            <a:picLocks noChangeAspect="1"/>
          </p:cNvPicPr>
          <p:nvPr/>
        </p:nvPicPr>
        <p:blipFill>
          <a:blip r:embed="rId9"/>
          <a:stretch>
            <a:fillRect/>
          </a:stretch>
        </p:blipFill>
        <p:spPr>
          <a:xfrm>
            <a:off x="5010745" y="2881670"/>
            <a:ext cx="4608909" cy="4608909"/>
          </a:xfrm>
          <a:prstGeom prst="rect">
            <a:avLst/>
          </a:prstGeom>
        </p:spPr>
      </p:pic>
      <p:pic>
        <p:nvPicPr>
          <p:cNvPr id="19" name="Image 7" descr="preencoded.png"/>
          <p:cNvPicPr>
            <a:picLocks noChangeAspect="1"/>
          </p:cNvPicPr>
          <p:nvPr/>
        </p:nvPicPr>
        <p:blipFill>
          <a:blip r:embed="rId10"/>
          <a:stretch>
            <a:fillRect/>
          </a:stretch>
        </p:blipFill>
        <p:spPr>
          <a:xfrm>
            <a:off x="5839123" y="5918299"/>
            <a:ext cx="312420" cy="390525"/>
          </a:xfrm>
          <a:prstGeom prst="rect">
            <a:avLst/>
          </a:prstGeom>
        </p:spPr>
      </p:pic>
      <p:sp>
        <p:nvSpPr>
          <p:cNvPr id="20" name="Text 10"/>
          <p:cNvSpPr/>
          <p:nvPr/>
        </p:nvSpPr>
        <p:spPr>
          <a:xfrm>
            <a:off x="730925" y="7725489"/>
            <a:ext cx="13168551" cy="334089"/>
          </a:xfrm>
          <a:prstGeom prst="rect">
            <a:avLst/>
          </a:prstGeom>
          <a:noFill/>
          <a:ln/>
        </p:spPr>
        <p:txBody>
          <a:bodyPr wrap="none" lIns="0" tIns="0" rIns="0" bIns="0" rtlCol="0" anchor="t"/>
          <a:lstStyle/>
          <a:p>
            <a:pPr marL="0" indent="0" algn="l">
              <a:lnSpc>
                <a:spcPts val="2600"/>
              </a:lnSpc>
              <a:buNone/>
            </a:pPr>
            <a:r>
              <a:rPr lang="en-US" sz="1600" dirty="0">
                <a:solidFill>
                  <a:srgbClr val="2C2821"/>
                </a:solidFill>
                <a:latin typeface="Lora" pitchFamily="34" charset="0"/>
                <a:ea typeface="Lora" pitchFamily="34" charset="-122"/>
                <a:cs typeface="Lora" pitchFamily="34" charset="-120"/>
              </a:rPr>
              <a:t>It's not just about what you build—</a:t>
            </a:r>
            <a:r>
              <a:rPr lang="en-US" sz="1600" b="1" dirty="0">
                <a:solidFill>
                  <a:srgbClr val="2C2821"/>
                </a:solidFill>
                <a:latin typeface="Lora" pitchFamily="34" charset="0"/>
                <a:ea typeface="Lora" pitchFamily="34" charset="-122"/>
                <a:cs typeface="Lora" pitchFamily="34" charset="-120"/>
              </a:rPr>
              <a:t>it's about the value it creates.</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089779"/>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The Challenge for Hedge Fund PMs</a:t>
            </a:r>
            <a:endParaRPr lang="en-US" sz="4450" dirty="0"/>
          </a:p>
        </p:txBody>
      </p:sp>
      <p:sp>
        <p:nvSpPr>
          <p:cNvPr id="4" name="Shape 1"/>
          <p:cNvSpPr/>
          <p:nvPr/>
        </p:nvSpPr>
        <p:spPr>
          <a:xfrm>
            <a:off x="793790" y="2847499"/>
            <a:ext cx="3664863" cy="2395657"/>
          </a:xfrm>
          <a:prstGeom prst="roundRect">
            <a:avLst>
              <a:gd name="adj" fmla="val 1420"/>
            </a:avLst>
          </a:prstGeom>
          <a:solidFill>
            <a:srgbClr val="F0EDE6"/>
          </a:solidFill>
          <a:ln/>
        </p:spPr>
        <p:txBody>
          <a:bodyPr/>
          <a:lstStyle/>
          <a:p>
            <a:endParaRPr lang="en-US"/>
          </a:p>
        </p:txBody>
      </p:sp>
      <p:sp>
        <p:nvSpPr>
          <p:cNvPr id="5" name="Text 2"/>
          <p:cNvSpPr/>
          <p:nvPr/>
        </p:nvSpPr>
        <p:spPr>
          <a:xfrm>
            <a:off x="1020604" y="307431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Time Sensitivity</a:t>
            </a:r>
            <a:endParaRPr lang="en-US" sz="2200" dirty="0"/>
          </a:p>
        </p:txBody>
      </p:sp>
      <p:sp>
        <p:nvSpPr>
          <p:cNvPr id="6" name="Text 3"/>
          <p:cNvSpPr/>
          <p:nvPr/>
        </p:nvSpPr>
        <p:spPr>
          <a:xfrm>
            <a:off x="1020604" y="3564731"/>
            <a:ext cx="3211235"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In hedge funds, delays directly impact the bottom line. Every minute counts when markets are moving.</a:t>
            </a:r>
            <a:endParaRPr lang="en-US" sz="1750" dirty="0"/>
          </a:p>
        </p:txBody>
      </p:sp>
      <p:sp>
        <p:nvSpPr>
          <p:cNvPr id="7" name="Shape 4"/>
          <p:cNvSpPr/>
          <p:nvPr/>
        </p:nvSpPr>
        <p:spPr>
          <a:xfrm>
            <a:off x="4685467" y="2847499"/>
            <a:ext cx="3664863" cy="2395657"/>
          </a:xfrm>
          <a:prstGeom prst="roundRect">
            <a:avLst>
              <a:gd name="adj" fmla="val 1420"/>
            </a:avLst>
          </a:prstGeom>
          <a:solidFill>
            <a:srgbClr val="F0EDE6"/>
          </a:solidFill>
          <a:ln/>
        </p:spPr>
        <p:txBody>
          <a:bodyPr/>
          <a:lstStyle/>
          <a:p>
            <a:endParaRPr lang="en-US"/>
          </a:p>
        </p:txBody>
      </p:sp>
      <p:sp>
        <p:nvSpPr>
          <p:cNvPr id="8" name="Text 5"/>
          <p:cNvSpPr/>
          <p:nvPr/>
        </p:nvSpPr>
        <p:spPr>
          <a:xfrm>
            <a:off x="4912281" y="3074313"/>
            <a:ext cx="286178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Business Impact Focus</a:t>
            </a:r>
            <a:endParaRPr lang="en-US" sz="2200" dirty="0"/>
          </a:p>
        </p:txBody>
      </p:sp>
      <p:sp>
        <p:nvSpPr>
          <p:cNvPr id="9" name="Text 6"/>
          <p:cNvSpPr/>
          <p:nvPr/>
        </p:nvSpPr>
        <p:spPr>
          <a:xfrm>
            <a:off x="4912281" y="3564731"/>
            <a:ext cx="3211235"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Task completion isn't enough. Projects must prove their value in performance, compliance, and ROI terms.</a:t>
            </a:r>
            <a:endParaRPr lang="en-US" sz="1750" dirty="0"/>
          </a:p>
        </p:txBody>
      </p:sp>
      <p:sp>
        <p:nvSpPr>
          <p:cNvPr id="10" name="Shape 7"/>
          <p:cNvSpPr/>
          <p:nvPr/>
        </p:nvSpPr>
        <p:spPr>
          <a:xfrm>
            <a:off x="793790" y="5469969"/>
            <a:ext cx="7556421" cy="1669852"/>
          </a:xfrm>
          <a:prstGeom prst="roundRect">
            <a:avLst>
              <a:gd name="adj" fmla="val 2038"/>
            </a:avLst>
          </a:prstGeom>
          <a:solidFill>
            <a:srgbClr val="F0EDE6"/>
          </a:solidFill>
          <a:ln/>
        </p:spPr>
        <p:txBody>
          <a:bodyPr/>
          <a:lstStyle/>
          <a:p>
            <a:endParaRPr lang="en-US"/>
          </a:p>
        </p:txBody>
      </p:sp>
      <p:sp>
        <p:nvSpPr>
          <p:cNvPr id="11" name="Text 8"/>
          <p:cNvSpPr/>
          <p:nvPr/>
        </p:nvSpPr>
        <p:spPr>
          <a:xfrm>
            <a:off x="1020604" y="569678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Speaking Finance</a:t>
            </a:r>
            <a:endParaRPr lang="en-US" sz="2200" dirty="0"/>
          </a:p>
        </p:txBody>
      </p:sp>
      <p:sp>
        <p:nvSpPr>
          <p:cNvPr id="12" name="Text 9"/>
          <p:cNvSpPr/>
          <p:nvPr/>
        </p:nvSpPr>
        <p:spPr>
          <a:xfrm>
            <a:off x="1020604" y="6187202"/>
            <a:ext cx="7102793"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Project managers need KPIs that translate technical progress into the language of finance, risk, and results.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283970"/>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Time-to-Impact (TTI)</a:t>
            </a:r>
            <a:endParaRPr lang="en-US" sz="4450" dirty="0"/>
          </a:p>
        </p:txBody>
      </p:sp>
      <p:sp>
        <p:nvSpPr>
          <p:cNvPr id="4" name="Shape 1"/>
          <p:cNvSpPr/>
          <p:nvPr/>
        </p:nvSpPr>
        <p:spPr>
          <a:xfrm>
            <a:off x="793790" y="2588062"/>
            <a:ext cx="510302" cy="510302"/>
          </a:xfrm>
          <a:prstGeom prst="roundRect">
            <a:avLst>
              <a:gd name="adj" fmla="val 6667"/>
            </a:avLst>
          </a:prstGeom>
          <a:solidFill>
            <a:srgbClr val="F0EDE6"/>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878860" y="2630567"/>
            <a:ext cx="340162" cy="425291"/>
          </a:xfrm>
          <a:prstGeom prst="rect">
            <a:avLst/>
          </a:prstGeom>
        </p:spPr>
      </p:pic>
      <p:sp>
        <p:nvSpPr>
          <p:cNvPr id="6" name="Text 2"/>
          <p:cNvSpPr/>
          <p:nvPr/>
        </p:nvSpPr>
        <p:spPr>
          <a:xfrm>
            <a:off x="1530906" y="2588062"/>
            <a:ext cx="2927747" cy="708660"/>
          </a:xfrm>
          <a:prstGeom prst="rect">
            <a:avLst/>
          </a:prstGeom>
          <a:noFill/>
          <a:ln/>
        </p:spPr>
        <p:txBody>
          <a:bodyPr wrap="squar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Beyond Time-to-Market</a:t>
            </a:r>
            <a:endParaRPr lang="en-US" sz="2200" dirty="0"/>
          </a:p>
        </p:txBody>
      </p:sp>
      <p:sp>
        <p:nvSpPr>
          <p:cNvPr id="7" name="Text 3"/>
          <p:cNvSpPr/>
          <p:nvPr/>
        </p:nvSpPr>
        <p:spPr>
          <a:xfrm>
            <a:off x="1530906" y="3432810"/>
            <a:ext cx="2927747"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Hedge funds care about how quickly projects deliver measurable business value, not just go-live dates.</a:t>
            </a:r>
            <a:endParaRPr lang="en-US" sz="1750" dirty="0"/>
          </a:p>
        </p:txBody>
      </p:sp>
      <p:sp>
        <p:nvSpPr>
          <p:cNvPr id="8" name="Shape 4"/>
          <p:cNvSpPr/>
          <p:nvPr/>
        </p:nvSpPr>
        <p:spPr>
          <a:xfrm>
            <a:off x="4685467" y="2588062"/>
            <a:ext cx="510302" cy="510302"/>
          </a:xfrm>
          <a:prstGeom prst="roundRect">
            <a:avLst>
              <a:gd name="adj" fmla="val 6667"/>
            </a:avLst>
          </a:prstGeom>
          <a:solidFill>
            <a:srgbClr val="F0EDE6"/>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4770537" y="2630567"/>
            <a:ext cx="340162" cy="425291"/>
          </a:xfrm>
          <a:prstGeom prst="rect">
            <a:avLst/>
          </a:prstGeom>
        </p:spPr>
      </p:pic>
      <p:sp>
        <p:nvSpPr>
          <p:cNvPr id="10" name="Text 5"/>
          <p:cNvSpPr/>
          <p:nvPr/>
        </p:nvSpPr>
        <p:spPr>
          <a:xfrm>
            <a:off x="5422583" y="258806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Measured in Results</a:t>
            </a:r>
            <a:endParaRPr lang="en-US" sz="2200" dirty="0"/>
          </a:p>
        </p:txBody>
      </p:sp>
      <p:sp>
        <p:nvSpPr>
          <p:cNvPr id="11" name="Text 6"/>
          <p:cNvSpPr/>
          <p:nvPr/>
        </p:nvSpPr>
        <p:spPr>
          <a:xfrm>
            <a:off x="5422583" y="3078480"/>
            <a:ext cx="2927747"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Track improvements like "40% reduction in processing time" rather than just completion percentages.</a:t>
            </a:r>
            <a:endParaRPr lang="en-US" sz="1750" dirty="0"/>
          </a:p>
        </p:txBody>
      </p:sp>
      <p:sp>
        <p:nvSpPr>
          <p:cNvPr id="12" name="Shape 7"/>
          <p:cNvSpPr/>
          <p:nvPr/>
        </p:nvSpPr>
        <p:spPr>
          <a:xfrm>
            <a:off x="793790" y="5729288"/>
            <a:ext cx="510302" cy="510302"/>
          </a:xfrm>
          <a:prstGeom prst="roundRect">
            <a:avLst>
              <a:gd name="adj" fmla="val 6667"/>
            </a:avLst>
          </a:prstGeom>
          <a:solidFill>
            <a:srgbClr val="F0EDE6"/>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878860" y="5771793"/>
            <a:ext cx="340162" cy="425291"/>
          </a:xfrm>
          <a:prstGeom prst="rect">
            <a:avLst/>
          </a:prstGeom>
        </p:spPr>
      </p:pic>
      <p:sp>
        <p:nvSpPr>
          <p:cNvPr id="14" name="Text 8"/>
          <p:cNvSpPr/>
          <p:nvPr/>
        </p:nvSpPr>
        <p:spPr>
          <a:xfrm>
            <a:off x="1530906" y="572928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Financial Impact</a:t>
            </a:r>
            <a:endParaRPr lang="en-US" sz="2200" dirty="0"/>
          </a:p>
        </p:txBody>
      </p:sp>
      <p:sp>
        <p:nvSpPr>
          <p:cNvPr id="15" name="Text 9"/>
          <p:cNvSpPr/>
          <p:nvPr/>
        </p:nvSpPr>
        <p:spPr>
          <a:xfrm>
            <a:off x="1530906" y="6219706"/>
            <a:ext cx="6819305"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Quantify early wins in dollar terms whenever possible. Link technical improvements to bottom-line benefits.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085493"/>
            <a:ext cx="7007304"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Operational Risk Reduction</a:t>
            </a:r>
            <a:endParaRPr lang="en-US" sz="4450" dirty="0"/>
          </a:p>
        </p:txBody>
      </p:sp>
      <p:pic>
        <p:nvPicPr>
          <p:cNvPr id="4" name="Image 1" descr="preencoded.png"/>
          <p:cNvPicPr>
            <a:picLocks noChangeAspect="1"/>
          </p:cNvPicPr>
          <p:nvPr/>
        </p:nvPicPr>
        <p:blipFill>
          <a:blip r:embed="rId4"/>
          <a:stretch>
            <a:fillRect/>
          </a:stretch>
        </p:blipFill>
        <p:spPr>
          <a:xfrm>
            <a:off x="793790" y="2134433"/>
            <a:ext cx="1134070" cy="1669852"/>
          </a:xfrm>
          <a:prstGeom prst="rect">
            <a:avLst/>
          </a:prstGeom>
        </p:spPr>
      </p:pic>
      <p:sp>
        <p:nvSpPr>
          <p:cNvPr id="5" name="Text 1"/>
          <p:cNvSpPr/>
          <p:nvPr/>
        </p:nvSpPr>
        <p:spPr>
          <a:xfrm>
            <a:off x="2268022" y="23612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Automation Gains</a:t>
            </a:r>
            <a:endParaRPr lang="en-US" sz="2200" dirty="0"/>
          </a:p>
        </p:txBody>
      </p:sp>
      <p:sp>
        <p:nvSpPr>
          <p:cNvPr id="6" name="Text 2"/>
          <p:cNvSpPr/>
          <p:nvPr/>
        </p:nvSpPr>
        <p:spPr>
          <a:xfrm>
            <a:off x="2268022" y="2851666"/>
            <a:ext cx="6082189"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Eliminate manual steps in critical processes. Count each handoff automated.</a:t>
            </a:r>
            <a:endParaRPr lang="en-US" sz="1750" dirty="0"/>
          </a:p>
        </p:txBody>
      </p:sp>
      <p:pic>
        <p:nvPicPr>
          <p:cNvPr id="7" name="Image 2" descr="preencoded.png"/>
          <p:cNvPicPr>
            <a:picLocks noChangeAspect="1"/>
          </p:cNvPicPr>
          <p:nvPr/>
        </p:nvPicPr>
        <p:blipFill>
          <a:blip r:embed="rId5"/>
          <a:stretch>
            <a:fillRect/>
          </a:stretch>
        </p:blipFill>
        <p:spPr>
          <a:xfrm>
            <a:off x="793790" y="3804285"/>
            <a:ext cx="1134070" cy="1669852"/>
          </a:xfrm>
          <a:prstGeom prst="rect">
            <a:avLst/>
          </a:prstGeom>
        </p:spPr>
      </p:pic>
      <p:sp>
        <p:nvSpPr>
          <p:cNvPr id="8" name="Text 3"/>
          <p:cNvSpPr/>
          <p:nvPr/>
        </p:nvSpPr>
        <p:spPr>
          <a:xfrm>
            <a:off x="2268022" y="403109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Error Reduction</a:t>
            </a:r>
            <a:endParaRPr lang="en-US" sz="2200" dirty="0"/>
          </a:p>
        </p:txBody>
      </p:sp>
      <p:sp>
        <p:nvSpPr>
          <p:cNvPr id="9" name="Text 4"/>
          <p:cNvSpPr/>
          <p:nvPr/>
        </p:nvSpPr>
        <p:spPr>
          <a:xfrm>
            <a:off x="2268022" y="4521517"/>
            <a:ext cx="6082189"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Measure decreases in trade breaks and reconciliation issues. Track error rate improvements.</a:t>
            </a:r>
            <a:endParaRPr lang="en-US" sz="1750" dirty="0"/>
          </a:p>
        </p:txBody>
      </p:sp>
      <p:pic>
        <p:nvPicPr>
          <p:cNvPr id="10" name="Image 3" descr="preencoded.png"/>
          <p:cNvPicPr>
            <a:picLocks noChangeAspect="1"/>
          </p:cNvPicPr>
          <p:nvPr/>
        </p:nvPicPr>
        <p:blipFill>
          <a:blip r:embed="rId6"/>
          <a:stretch>
            <a:fillRect/>
          </a:stretch>
        </p:blipFill>
        <p:spPr>
          <a:xfrm>
            <a:off x="793790" y="5474137"/>
            <a:ext cx="1134070" cy="1669852"/>
          </a:xfrm>
          <a:prstGeom prst="rect">
            <a:avLst/>
          </a:prstGeom>
        </p:spPr>
      </p:pic>
      <p:sp>
        <p:nvSpPr>
          <p:cNvPr id="11" name="Text 5"/>
          <p:cNvSpPr/>
          <p:nvPr/>
        </p:nvSpPr>
        <p:spPr>
          <a:xfrm>
            <a:off x="2268022" y="57009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System Resilience</a:t>
            </a:r>
            <a:endParaRPr lang="en-US" sz="2200" dirty="0"/>
          </a:p>
        </p:txBody>
      </p:sp>
      <p:sp>
        <p:nvSpPr>
          <p:cNvPr id="12" name="Text 6"/>
          <p:cNvSpPr/>
          <p:nvPr/>
        </p:nvSpPr>
        <p:spPr>
          <a:xfrm>
            <a:off x="2268022" y="6191369"/>
            <a:ext cx="6082189"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Monitor uptime guarantees and successful failover tests. Document recovery time improvements.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05169"/>
          </a:xfrm>
          <a:prstGeom prst="rect">
            <a:avLst/>
          </a:prstGeom>
        </p:spPr>
      </p:pic>
      <p:sp>
        <p:nvSpPr>
          <p:cNvPr id="3" name="Text 0"/>
          <p:cNvSpPr/>
          <p:nvPr/>
        </p:nvSpPr>
        <p:spPr>
          <a:xfrm>
            <a:off x="645438" y="2812494"/>
            <a:ext cx="6123146" cy="576263"/>
          </a:xfrm>
          <a:prstGeom prst="rect">
            <a:avLst/>
          </a:prstGeom>
          <a:noFill/>
          <a:ln/>
        </p:spPr>
        <p:txBody>
          <a:bodyPr wrap="none" lIns="0" tIns="0" rIns="0" bIns="0" rtlCol="0" anchor="t"/>
          <a:lstStyle/>
          <a:p>
            <a:pPr marL="0" indent="0" algn="l">
              <a:lnSpc>
                <a:spcPts val="4500"/>
              </a:lnSpc>
              <a:buNone/>
            </a:pPr>
            <a:r>
              <a:rPr lang="en-US" sz="3600" dirty="0">
                <a:solidFill>
                  <a:srgbClr val="233E32"/>
                </a:solidFill>
                <a:latin typeface="Alice" pitchFamily="34" charset="0"/>
                <a:ea typeface="Alice" pitchFamily="34" charset="-122"/>
                <a:cs typeface="Alice" pitchFamily="34" charset="-120"/>
              </a:rPr>
              <a:t>Alpha-Enhancing Enablement</a:t>
            </a:r>
            <a:endParaRPr lang="en-US" sz="3600" dirty="0"/>
          </a:p>
        </p:txBody>
      </p:sp>
      <p:sp>
        <p:nvSpPr>
          <p:cNvPr id="4" name="Shape 1"/>
          <p:cNvSpPr/>
          <p:nvPr/>
        </p:nvSpPr>
        <p:spPr>
          <a:xfrm>
            <a:off x="7303770" y="3665339"/>
            <a:ext cx="22860" cy="4056936"/>
          </a:xfrm>
          <a:prstGeom prst="roundRect">
            <a:avLst>
              <a:gd name="adj" fmla="val 121008"/>
            </a:avLst>
          </a:prstGeom>
          <a:solidFill>
            <a:srgbClr val="D6D3CC"/>
          </a:solidFill>
          <a:ln/>
        </p:spPr>
        <p:txBody>
          <a:bodyPr/>
          <a:lstStyle/>
          <a:p>
            <a:endParaRPr lang="en-US"/>
          </a:p>
        </p:txBody>
      </p:sp>
      <p:sp>
        <p:nvSpPr>
          <p:cNvPr id="5" name="Shape 2"/>
          <p:cNvSpPr/>
          <p:nvPr/>
        </p:nvSpPr>
        <p:spPr>
          <a:xfrm>
            <a:off x="6577429" y="4068723"/>
            <a:ext cx="553164" cy="22860"/>
          </a:xfrm>
          <a:prstGeom prst="roundRect">
            <a:avLst>
              <a:gd name="adj" fmla="val 121008"/>
            </a:avLst>
          </a:prstGeom>
          <a:solidFill>
            <a:srgbClr val="D6D3CC"/>
          </a:solidFill>
          <a:ln/>
        </p:spPr>
        <p:txBody>
          <a:bodyPr/>
          <a:lstStyle/>
          <a:p>
            <a:endParaRPr lang="en-US"/>
          </a:p>
        </p:txBody>
      </p:sp>
      <p:sp>
        <p:nvSpPr>
          <p:cNvPr id="6" name="Shape 3"/>
          <p:cNvSpPr/>
          <p:nvPr/>
        </p:nvSpPr>
        <p:spPr>
          <a:xfrm>
            <a:off x="7107734" y="3872746"/>
            <a:ext cx="414933" cy="414933"/>
          </a:xfrm>
          <a:prstGeom prst="roundRect">
            <a:avLst>
              <a:gd name="adj" fmla="val 6667"/>
            </a:avLst>
          </a:prstGeom>
          <a:solidFill>
            <a:srgbClr val="F0EDE6"/>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7176849" y="3907274"/>
            <a:ext cx="276582" cy="345758"/>
          </a:xfrm>
          <a:prstGeom prst="rect">
            <a:avLst/>
          </a:prstGeom>
        </p:spPr>
      </p:pic>
      <p:sp>
        <p:nvSpPr>
          <p:cNvPr id="8" name="Text 4"/>
          <p:cNvSpPr/>
          <p:nvPr/>
        </p:nvSpPr>
        <p:spPr>
          <a:xfrm>
            <a:off x="4088011" y="3849648"/>
            <a:ext cx="2305169" cy="288131"/>
          </a:xfrm>
          <a:prstGeom prst="rect">
            <a:avLst/>
          </a:prstGeom>
          <a:noFill/>
          <a:ln/>
        </p:spPr>
        <p:txBody>
          <a:bodyPr wrap="none" lIns="0" tIns="0" rIns="0" bIns="0" rtlCol="0" anchor="t"/>
          <a:lstStyle/>
          <a:p>
            <a:pPr marL="0" indent="0" algn="r">
              <a:lnSpc>
                <a:spcPts val="2250"/>
              </a:lnSpc>
              <a:buNone/>
            </a:pPr>
            <a:r>
              <a:rPr lang="en-US" sz="1800" dirty="0">
                <a:solidFill>
                  <a:srgbClr val="2C2821"/>
                </a:solidFill>
                <a:latin typeface="Alice" pitchFamily="34" charset="0"/>
                <a:ea typeface="Alice" pitchFamily="34" charset="-122"/>
                <a:cs typeface="Alice" pitchFamily="34" charset="-120"/>
              </a:rPr>
              <a:t>Execution Speed</a:t>
            </a:r>
            <a:endParaRPr lang="en-US" sz="1800" dirty="0"/>
          </a:p>
        </p:txBody>
      </p:sp>
      <p:sp>
        <p:nvSpPr>
          <p:cNvPr id="9" name="Text 5"/>
          <p:cNvSpPr/>
          <p:nvPr/>
        </p:nvSpPr>
        <p:spPr>
          <a:xfrm>
            <a:off x="645438" y="4248388"/>
            <a:ext cx="5747742" cy="590074"/>
          </a:xfrm>
          <a:prstGeom prst="rect">
            <a:avLst/>
          </a:prstGeom>
          <a:noFill/>
          <a:ln/>
        </p:spPr>
        <p:txBody>
          <a:bodyPr wrap="square" lIns="0" tIns="0" rIns="0" bIns="0" rtlCol="0" anchor="t"/>
          <a:lstStyle/>
          <a:p>
            <a:pPr marL="0" indent="0" algn="r">
              <a:lnSpc>
                <a:spcPts val="2300"/>
              </a:lnSpc>
              <a:buNone/>
            </a:pPr>
            <a:r>
              <a:rPr lang="en-US" sz="1450" dirty="0">
                <a:solidFill>
                  <a:srgbClr val="2C2821"/>
                </a:solidFill>
                <a:latin typeface="Lora" pitchFamily="34" charset="0"/>
                <a:ea typeface="Lora" pitchFamily="34" charset="-122"/>
                <a:cs typeface="Lora" pitchFamily="34" charset="-120"/>
              </a:rPr>
              <a:t>Measure decreased trade latency in milliseconds. Every microsecond matters.</a:t>
            </a:r>
            <a:endParaRPr lang="en-US" sz="1450" dirty="0"/>
          </a:p>
        </p:txBody>
      </p:sp>
      <p:sp>
        <p:nvSpPr>
          <p:cNvPr id="10" name="Shape 6"/>
          <p:cNvSpPr/>
          <p:nvPr/>
        </p:nvSpPr>
        <p:spPr>
          <a:xfrm>
            <a:off x="7499806" y="4990624"/>
            <a:ext cx="553164" cy="22860"/>
          </a:xfrm>
          <a:prstGeom prst="roundRect">
            <a:avLst>
              <a:gd name="adj" fmla="val 121008"/>
            </a:avLst>
          </a:prstGeom>
          <a:solidFill>
            <a:srgbClr val="D6D3CC"/>
          </a:solidFill>
          <a:ln/>
        </p:spPr>
        <p:txBody>
          <a:bodyPr/>
          <a:lstStyle/>
          <a:p>
            <a:endParaRPr lang="en-US"/>
          </a:p>
        </p:txBody>
      </p:sp>
      <p:sp>
        <p:nvSpPr>
          <p:cNvPr id="11" name="Shape 7"/>
          <p:cNvSpPr/>
          <p:nvPr/>
        </p:nvSpPr>
        <p:spPr>
          <a:xfrm>
            <a:off x="7107734" y="4794647"/>
            <a:ext cx="414933" cy="414933"/>
          </a:xfrm>
          <a:prstGeom prst="roundRect">
            <a:avLst>
              <a:gd name="adj" fmla="val 6667"/>
            </a:avLst>
          </a:prstGeom>
          <a:solidFill>
            <a:srgbClr val="F0EDE6"/>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7176849" y="4829175"/>
            <a:ext cx="276582" cy="345758"/>
          </a:xfrm>
          <a:prstGeom prst="rect">
            <a:avLst/>
          </a:prstGeom>
        </p:spPr>
      </p:pic>
      <p:sp>
        <p:nvSpPr>
          <p:cNvPr id="13" name="Text 8"/>
          <p:cNvSpPr/>
          <p:nvPr/>
        </p:nvSpPr>
        <p:spPr>
          <a:xfrm>
            <a:off x="8237220" y="4771549"/>
            <a:ext cx="2305169" cy="288131"/>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Predictive Power</a:t>
            </a:r>
            <a:endParaRPr lang="en-US" sz="1800" dirty="0"/>
          </a:p>
        </p:txBody>
      </p:sp>
      <p:sp>
        <p:nvSpPr>
          <p:cNvPr id="14" name="Text 9"/>
          <p:cNvSpPr/>
          <p:nvPr/>
        </p:nvSpPr>
        <p:spPr>
          <a:xfrm>
            <a:off x="8237220" y="5170289"/>
            <a:ext cx="5747742" cy="590074"/>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Track improvements in forecast accuracy from new models or analytics.</a:t>
            </a:r>
            <a:endParaRPr lang="en-US" sz="1450" dirty="0"/>
          </a:p>
        </p:txBody>
      </p:sp>
      <p:sp>
        <p:nvSpPr>
          <p:cNvPr id="15" name="Shape 10"/>
          <p:cNvSpPr/>
          <p:nvPr/>
        </p:nvSpPr>
        <p:spPr>
          <a:xfrm>
            <a:off x="6577429" y="5820370"/>
            <a:ext cx="553164" cy="22860"/>
          </a:xfrm>
          <a:prstGeom prst="roundRect">
            <a:avLst>
              <a:gd name="adj" fmla="val 121008"/>
            </a:avLst>
          </a:prstGeom>
          <a:solidFill>
            <a:srgbClr val="D6D3CC"/>
          </a:solidFill>
          <a:ln/>
        </p:spPr>
        <p:txBody>
          <a:bodyPr/>
          <a:lstStyle/>
          <a:p>
            <a:endParaRPr lang="en-US"/>
          </a:p>
        </p:txBody>
      </p:sp>
      <p:sp>
        <p:nvSpPr>
          <p:cNvPr id="16" name="Shape 11"/>
          <p:cNvSpPr/>
          <p:nvPr/>
        </p:nvSpPr>
        <p:spPr>
          <a:xfrm>
            <a:off x="7107734" y="5624393"/>
            <a:ext cx="414933" cy="414933"/>
          </a:xfrm>
          <a:prstGeom prst="roundRect">
            <a:avLst>
              <a:gd name="adj" fmla="val 6667"/>
            </a:avLst>
          </a:prstGeom>
          <a:solidFill>
            <a:srgbClr val="F0EDE6"/>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7176849" y="5658922"/>
            <a:ext cx="276582" cy="345758"/>
          </a:xfrm>
          <a:prstGeom prst="rect">
            <a:avLst/>
          </a:prstGeom>
        </p:spPr>
      </p:pic>
      <p:sp>
        <p:nvSpPr>
          <p:cNvPr id="18" name="Text 12"/>
          <p:cNvSpPr/>
          <p:nvPr/>
        </p:nvSpPr>
        <p:spPr>
          <a:xfrm>
            <a:off x="4088011" y="5601295"/>
            <a:ext cx="2305169" cy="288131"/>
          </a:xfrm>
          <a:prstGeom prst="rect">
            <a:avLst/>
          </a:prstGeom>
          <a:noFill/>
          <a:ln/>
        </p:spPr>
        <p:txBody>
          <a:bodyPr wrap="none" lIns="0" tIns="0" rIns="0" bIns="0" rtlCol="0" anchor="t"/>
          <a:lstStyle/>
          <a:p>
            <a:pPr marL="0" indent="0" algn="r">
              <a:lnSpc>
                <a:spcPts val="2250"/>
              </a:lnSpc>
              <a:buNone/>
            </a:pPr>
            <a:r>
              <a:rPr lang="en-US" sz="1800" dirty="0">
                <a:solidFill>
                  <a:srgbClr val="2C2821"/>
                </a:solidFill>
                <a:latin typeface="Alice" pitchFamily="34" charset="0"/>
                <a:ea typeface="Alice" pitchFamily="34" charset="-122"/>
                <a:cs typeface="Alice" pitchFamily="34" charset="-120"/>
              </a:rPr>
              <a:t>Decision Quality</a:t>
            </a:r>
            <a:endParaRPr lang="en-US" sz="1800" dirty="0"/>
          </a:p>
        </p:txBody>
      </p:sp>
      <p:sp>
        <p:nvSpPr>
          <p:cNvPr id="19" name="Text 13"/>
          <p:cNvSpPr/>
          <p:nvPr/>
        </p:nvSpPr>
        <p:spPr>
          <a:xfrm>
            <a:off x="645438" y="6000036"/>
            <a:ext cx="5747742" cy="590074"/>
          </a:xfrm>
          <a:prstGeom prst="rect">
            <a:avLst/>
          </a:prstGeom>
          <a:noFill/>
          <a:ln/>
        </p:spPr>
        <p:txBody>
          <a:bodyPr wrap="square" lIns="0" tIns="0" rIns="0" bIns="0" rtlCol="0" anchor="t"/>
          <a:lstStyle/>
          <a:p>
            <a:pPr marL="0" indent="0" algn="r">
              <a:lnSpc>
                <a:spcPts val="2300"/>
              </a:lnSpc>
              <a:buNone/>
            </a:pPr>
            <a:r>
              <a:rPr lang="en-US" sz="1450" dirty="0">
                <a:solidFill>
                  <a:srgbClr val="2C2821"/>
                </a:solidFill>
                <a:latin typeface="Lora" pitchFamily="34" charset="0"/>
                <a:ea typeface="Lora" pitchFamily="34" charset="-122"/>
                <a:cs typeface="Lora" pitchFamily="34" charset="-120"/>
              </a:rPr>
              <a:t>Measure how quickly traders can access and act on new information.</a:t>
            </a:r>
            <a:endParaRPr lang="en-US" sz="1450" dirty="0"/>
          </a:p>
        </p:txBody>
      </p:sp>
      <p:sp>
        <p:nvSpPr>
          <p:cNvPr id="20" name="Shape 14"/>
          <p:cNvSpPr/>
          <p:nvPr/>
        </p:nvSpPr>
        <p:spPr>
          <a:xfrm>
            <a:off x="7499806" y="6650236"/>
            <a:ext cx="553164" cy="22860"/>
          </a:xfrm>
          <a:prstGeom prst="roundRect">
            <a:avLst>
              <a:gd name="adj" fmla="val 121008"/>
            </a:avLst>
          </a:prstGeom>
          <a:solidFill>
            <a:srgbClr val="D6D3CC"/>
          </a:solidFill>
          <a:ln/>
        </p:spPr>
        <p:txBody>
          <a:bodyPr/>
          <a:lstStyle/>
          <a:p>
            <a:endParaRPr lang="en-US"/>
          </a:p>
        </p:txBody>
      </p:sp>
      <p:sp>
        <p:nvSpPr>
          <p:cNvPr id="21" name="Shape 15"/>
          <p:cNvSpPr/>
          <p:nvPr/>
        </p:nvSpPr>
        <p:spPr>
          <a:xfrm>
            <a:off x="7107734" y="6454259"/>
            <a:ext cx="414933" cy="414933"/>
          </a:xfrm>
          <a:prstGeom prst="roundRect">
            <a:avLst>
              <a:gd name="adj" fmla="val 6667"/>
            </a:avLst>
          </a:prstGeom>
          <a:solidFill>
            <a:srgbClr val="F0EDE6"/>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7176849" y="6488787"/>
            <a:ext cx="276582" cy="345758"/>
          </a:xfrm>
          <a:prstGeom prst="rect">
            <a:avLst/>
          </a:prstGeom>
        </p:spPr>
      </p:pic>
      <p:sp>
        <p:nvSpPr>
          <p:cNvPr id="23" name="Text 16"/>
          <p:cNvSpPr/>
          <p:nvPr/>
        </p:nvSpPr>
        <p:spPr>
          <a:xfrm>
            <a:off x="8237220" y="6431161"/>
            <a:ext cx="2305169" cy="288131"/>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Performance Link</a:t>
            </a:r>
            <a:endParaRPr lang="en-US" sz="1800" dirty="0"/>
          </a:p>
        </p:txBody>
      </p:sp>
      <p:sp>
        <p:nvSpPr>
          <p:cNvPr id="24" name="Text 17"/>
          <p:cNvSpPr/>
          <p:nvPr/>
        </p:nvSpPr>
        <p:spPr>
          <a:xfrm>
            <a:off x="8237220" y="6829901"/>
            <a:ext cx="5747742" cy="590074"/>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Document correlation between technical improvements and fund performance metrics.</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834628"/>
            <a:ext cx="7618452"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Data Accuracy &amp; Accessibility</a:t>
            </a:r>
            <a:endParaRPr lang="en-US" sz="4450" dirty="0"/>
          </a:p>
        </p:txBody>
      </p:sp>
      <p:pic>
        <p:nvPicPr>
          <p:cNvPr id="3" name="Image 0" descr="preencoded.png"/>
          <p:cNvPicPr>
            <a:picLocks noChangeAspect="1"/>
          </p:cNvPicPr>
          <p:nvPr/>
        </p:nvPicPr>
        <p:blipFill>
          <a:blip r:embed="rId3"/>
          <a:stretch>
            <a:fillRect/>
          </a:stretch>
        </p:blipFill>
        <p:spPr>
          <a:xfrm>
            <a:off x="3247430" y="1997035"/>
            <a:ext cx="1614011" cy="1306949"/>
          </a:xfrm>
          <a:prstGeom prst="rect">
            <a:avLst/>
          </a:prstGeom>
        </p:spPr>
      </p:pic>
      <p:pic>
        <p:nvPicPr>
          <p:cNvPr id="4" name="Image 1" descr="preencoded.png"/>
          <p:cNvPicPr>
            <a:picLocks noChangeAspect="1"/>
          </p:cNvPicPr>
          <p:nvPr/>
        </p:nvPicPr>
        <p:blipFill>
          <a:blip r:embed="rId4"/>
          <a:stretch>
            <a:fillRect/>
          </a:stretch>
        </p:blipFill>
        <p:spPr>
          <a:xfrm>
            <a:off x="3894892" y="2613065"/>
            <a:ext cx="318968" cy="398621"/>
          </a:xfrm>
          <a:prstGeom prst="rect">
            <a:avLst/>
          </a:prstGeom>
        </p:spPr>
      </p:pic>
      <p:sp>
        <p:nvSpPr>
          <p:cNvPr id="5" name="Text 1"/>
          <p:cNvSpPr/>
          <p:nvPr/>
        </p:nvSpPr>
        <p:spPr>
          <a:xfrm>
            <a:off x="5088255" y="22238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Clean Data</a:t>
            </a:r>
            <a:endParaRPr lang="en-US" sz="2200" dirty="0"/>
          </a:p>
        </p:txBody>
      </p:sp>
      <p:sp>
        <p:nvSpPr>
          <p:cNvPr id="6" name="Text 2"/>
          <p:cNvSpPr/>
          <p:nvPr/>
        </p:nvSpPr>
        <p:spPr>
          <a:xfrm>
            <a:off x="5088255" y="2714268"/>
            <a:ext cx="5367933"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Percentage of error-free data available in real-time</a:t>
            </a:r>
            <a:endParaRPr lang="en-US" sz="1750" dirty="0"/>
          </a:p>
        </p:txBody>
      </p:sp>
      <p:sp>
        <p:nvSpPr>
          <p:cNvPr id="7" name="Shape 3"/>
          <p:cNvSpPr/>
          <p:nvPr/>
        </p:nvSpPr>
        <p:spPr>
          <a:xfrm>
            <a:off x="4918115" y="3317081"/>
            <a:ext cx="8861822" cy="15240"/>
          </a:xfrm>
          <a:prstGeom prst="roundRect">
            <a:avLst>
              <a:gd name="adj" fmla="val 223256"/>
            </a:avLst>
          </a:prstGeom>
          <a:solidFill>
            <a:srgbClr val="D6D3CC"/>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440424" y="3360658"/>
            <a:ext cx="3228022" cy="1306949"/>
          </a:xfrm>
          <a:prstGeom prst="rect">
            <a:avLst/>
          </a:prstGeom>
        </p:spPr>
      </p:pic>
      <p:pic>
        <p:nvPicPr>
          <p:cNvPr id="9" name="Image 3" descr="preencoded.png"/>
          <p:cNvPicPr>
            <a:picLocks noChangeAspect="1"/>
          </p:cNvPicPr>
          <p:nvPr/>
        </p:nvPicPr>
        <p:blipFill>
          <a:blip r:embed="rId6"/>
          <a:stretch>
            <a:fillRect/>
          </a:stretch>
        </p:blipFill>
        <p:spPr>
          <a:xfrm>
            <a:off x="3894892" y="3814762"/>
            <a:ext cx="318968" cy="398621"/>
          </a:xfrm>
          <a:prstGeom prst="rect">
            <a:avLst/>
          </a:prstGeom>
        </p:spPr>
      </p:pic>
      <p:sp>
        <p:nvSpPr>
          <p:cNvPr id="10" name="Text 4"/>
          <p:cNvSpPr/>
          <p:nvPr/>
        </p:nvSpPr>
        <p:spPr>
          <a:xfrm>
            <a:off x="5895261" y="358747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Ingestion Speed</a:t>
            </a:r>
            <a:endParaRPr lang="en-US" sz="2200" dirty="0"/>
          </a:p>
        </p:txBody>
      </p:sp>
      <p:sp>
        <p:nvSpPr>
          <p:cNvPr id="11" name="Text 5"/>
          <p:cNvSpPr/>
          <p:nvPr/>
        </p:nvSpPr>
        <p:spPr>
          <a:xfrm>
            <a:off x="5895261" y="4077891"/>
            <a:ext cx="4522232"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Time from market event to data availability</a:t>
            </a:r>
            <a:endParaRPr lang="en-US" sz="1750" dirty="0"/>
          </a:p>
        </p:txBody>
      </p:sp>
      <p:sp>
        <p:nvSpPr>
          <p:cNvPr id="12" name="Shape 6"/>
          <p:cNvSpPr/>
          <p:nvPr/>
        </p:nvSpPr>
        <p:spPr>
          <a:xfrm>
            <a:off x="5725120" y="4680704"/>
            <a:ext cx="8054816" cy="15240"/>
          </a:xfrm>
          <a:prstGeom prst="roundRect">
            <a:avLst>
              <a:gd name="adj" fmla="val 223256"/>
            </a:avLst>
          </a:prstGeom>
          <a:solidFill>
            <a:srgbClr val="D6D3CC"/>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633418" y="4724281"/>
            <a:ext cx="4842034" cy="1306949"/>
          </a:xfrm>
          <a:prstGeom prst="rect">
            <a:avLst/>
          </a:prstGeom>
        </p:spPr>
      </p:pic>
      <p:pic>
        <p:nvPicPr>
          <p:cNvPr id="14" name="Image 5" descr="preencoded.png"/>
          <p:cNvPicPr>
            <a:picLocks noChangeAspect="1"/>
          </p:cNvPicPr>
          <p:nvPr/>
        </p:nvPicPr>
        <p:blipFill>
          <a:blip r:embed="rId8"/>
          <a:stretch>
            <a:fillRect/>
          </a:stretch>
        </p:blipFill>
        <p:spPr>
          <a:xfrm>
            <a:off x="3894892" y="5178385"/>
            <a:ext cx="318968" cy="398621"/>
          </a:xfrm>
          <a:prstGeom prst="rect">
            <a:avLst/>
          </a:prstGeom>
        </p:spPr>
      </p:pic>
      <p:sp>
        <p:nvSpPr>
          <p:cNvPr id="15" name="Text 7"/>
          <p:cNvSpPr/>
          <p:nvPr/>
        </p:nvSpPr>
        <p:spPr>
          <a:xfrm>
            <a:off x="6702266" y="495109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Processing Time</a:t>
            </a:r>
            <a:endParaRPr lang="en-US" sz="2200" dirty="0"/>
          </a:p>
        </p:txBody>
      </p:sp>
      <p:sp>
        <p:nvSpPr>
          <p:cNvPr id="16" name="Text 8"/>
          <p:cNvSpPr/>
          <p:nvPr/>
        </p:nvSpPr>
        <p:spPr>
          <a:xfrm>
            <a:off x="6702266" y="5441513"/>
            <a:ext cx="4754523"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Run time for models and analytical processes</a:t>
            </a:r>
            <a:endParaRPr lang="en-US" sz="1750" dirty="0"/>
          </a:p>
        </p:txBody>
      </p:sp>
      <p:sp>
        <p:nvSpPr>
          <p:cNvPr id="17" name="Shape 9"/>
          <p:cNvSpPr/>
          <p:nvPr/>
        </p:nvSpPr>
        <p:spPr>
          <a:xfrm>
            <a:off x="6532126" y="6044327"/>
            <a:ext cx="7247811" cy="15240"/>
          </a:xfrm>
          <a:prstGeom prst="roundRect">
            <a:avLst>
              <a:gd name="adj" fmla="val 223256"/>
            </a:avLst>
          </a:prstGeom>
          <a:solidFill>
            <a:srgbClr val="D6D3CC"/>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826294" y="6087904"/>
            <a:ext cx="6456164" cy="1306949"/>
          </a:xfrm>
          <a:prstGeom prst="rect">
            <a:avLst/>
          </a:prstGeom>
        </p:spPr>
      </p:pic>
      <p:pic>
        <p:nvPicPr>
          <p:cNvPr id="19" name="Image 7" descr="preencoded.png"/>
          <p:cNvPicPr>
            <a:picLocks noChangeAspect="1"/>
          </p:cNvPicPr>
          <p:nvPr/>
        </p:nvPicPr>
        <p:blipFill>
          <a:blip r:embed="rId10"/>
          <a:stretch>
            <a:fillRect/>
          </a:stretch>
        </p:blipFill>
        <p:spPr>
          <a:xfrm>
            <a:off x="3894773" y="6542008"/>
            <a:ext cx="318968" cy="398621"/>
          </a:xfrm>
          <a:prstGeom prst="rect">
            <a:avLst/>
          </a:prstGeom>
        </p:spPr>
      </p:pic>
      <p:sp>
        <p:nvSpPr>
          <p:cNvPr id="20" name="Text 10"/>
          <p:cNvSpPr/>
          <p:nvPr/>
        </p:nvSpPr>
        <p:spPr>
          <a:xfrm>
            <a:off x="7509272" y="631471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User Access</a:t>
            </a:r>
            <a:endParaRPr lang="en-US" sz="2200" dirty="0"/>
          </a:p>
        </p:txBody>
      </p:sp>
      <p:sp>
        <p:nvSpPr>
          <p:cNvPr id="21" name="Text 11"/>
          <p:cNvSpPr/>
          <p:nvPr/>
        </p:nvSpPr>
        <p:spPr>
          <a:xfrm>
            <a:off x="7509272" y="6805136"/>
            <a:ext cx="5964436"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Time for quants/analysts to retrieve needed information</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2934"/>
          </a:xfrm>
          <a:prstGeom prst="rect">
            <a:avLst/>
          </a:prstGeom>
        </p:spPr>
      </p:pic>
      <p:sp>
        <p:nvSpPr>
          <p:cNvPr id="3" name="Text 0"/>
          <p:cNvSpPr/>
          <p:nvPr/>
        </p:nvSpPr>
        <p:spPr>
          <a:xfrm>
            <a:off x="777240" y="610672"/>
            <a:ext cx="7589520" cy="1387793"/>
          </a:xfrm>
          <a:prstGeom prst="rect">
            <a:avLst/>
          </a:prstGeom>
          <a:noFill/>
          <a:ln/>
        </p:spPr>
        <p:txBody>
          <a:bodyPr wrap="square" lIns="0" tIns="0" rIns="0" bIns="0" rtlCol="0" anchor="t"/>
          <a:lstStyle/>
          <a:p>
            <a:pPr marL="0" indent="0" algn="l">
              <a:lnSpc>
                <a:spcPts val="5450"/>
              </a:lnSpc>
              <a:buNone/>
            </a:pPr>
            <a:r>
              <a:rPr lang="en-US" sz="4350" dirty="0">
                <a:solidFill>
                  <a:srgbClr val="233E32"/>
                </a:solidFill>
                <a:latin typeface="Alice" pitchFamily="34" charset="0"/>
                <a:ea typeface="Alice" pitchFamily="34" charset="-122"/>
                <a:cs typeface="Alice" pitchFamily="34" charset="-120"/>
              </a:rPr>
              <a:t>Compliance &amp; Audit Readiness</a:t>
            </a:r>
            <a:endParaRPr lang="en-US" sz="4350" dirty="0"/>
          </a:p>
        </p:txBody>
      </p:sp>
      <p:sp>
        <p:nvSpPr>
          <p:cNvPr id="4" name="Text 1"/>
          <p:cNvSpPr/>
          <p:nvPr/>
        </p:nvSpPr>
        <p:spPr>
          <a:xfrm>
            <a:off x="777240" y="2442567"/>
            <a:ext cx="3628192" cy="732830"/>
          </a:xfrm>
          <a:prstGeom prst="rect">
            <a:avLst/>
          </a:prstGeom>
          <a:noFill/>
          <a:ln/>
        </p:spPr>
        <p:txBody>
          <a:bodyPr wrap="none" lIns="0" tIns="0" rIns="0" bIns="0" rtlCol="0" anchor="t"/>
          <a:lstStyle/>
          <a:p>
            <a:pPr marL="0" indent="0" algn="ctr">
              <a:lnSpc>
                <a:spcPts val="5750"/>
              </a:lnSpc>
              <a:buNone/>
            </a:pPr>
            <a:r>
              <a:rPr lang="en-US" sz="5750" dirty="0">
                <a:solidFill>
                  <a:srgbClr val="2C2821"/>
                </a:solidFill>
                <a:latin typeface="Alice" pitchFamily="34" charset="0"/>
                <a:ea typeface="Alice" pitchFamily="34" charset="-122"/>
                <a:cs typeface="Alice" pitchFamily="34" charset="-120"/>
              </a:rPr>
              <a:t>24h</a:t>
            </a:r>
            <a:endParaRPr lang="en-US" sz="5750" dirty="0"/>
          </a:p>
        </p:txBody>
      </p:sp>
      <p:sp>
        <p:nvSpPr>
          <p:cNvPr id="5" name="Text 2"/>
          <p:cNvSpPr/>
          <p:nvPr/>
        </p:nvSpPr>
        <p:spPr>
          <a:xfrm>
            <a:off x="1203246" y="3452932"/>
            <a:ext cx="2776180" cy="347067"/>
          </a:xfrm>
          <a:prstGeom prst="rect">
            <a:avLst/>
          </a:prstGeom>
          <a:noFill/>
          <a:ln/>
        </p:spPr>
        <p:txBody>
          <a:bodyPr wrap="none" lIns="0" tIns="0" rIns="0" bIns="0" rtlCol="0" anchor="t"/>
          <a:lstStyle/>
          <a:p>
            <a:pPr marL="0" indent="0" algn="ctr">
              <a:lnSpc>
                <a:spcPts val="2700"/>
              </a:lnSpc>
              <a:buNone/>
            </a:pPr>
            <a:r>
              <a:rPr lang="en-US" sz="2150" dirty="0">
                <a:solidFill>
                  <a:srgbClr val="2C2821"/>
                </a:solidFill>
                <a:latin typeface="Alice" pitchFamily="34" charset="0"/>
                <a:ea typeface="Alice" pitchFamily="34" charset="-122"/>
                <a:cs typeface="Alice" pitchFamily="34" charset="-120"/>
              </a:rPr>
              <a:t>Audit Response</a:t>
            </a:r>
            <a:endParaRPr lang="en-US" sz="2150" dirty="0"/>
          </a:p>
        </p:txBody>
      </p:sp>
      <p:sp>
        <p:nvSpPr>
          <p:cNvPr id="6" name="Text 3"/>
          <p:cNvSpPr/>
          <p:nvPr/>
        </p:nvSpPr>
        <p:spPr>
          <a:xfrm>
            <a:off x="777240" y="3933230"/>
            <a:ext cx="3628192" cy="355283"/>
          </a:xfrm>
          <a:prstGeom prst="rect">
            <a:avLst/>
          </a:prstGeom>
          <a:noFill/>
          <a:ln/>
        </p:spPr>
        <p:txBody>
          <a:bodyPr wrap="none" lIns="0" tIns="0" rIns="0" bIns="0" rtlCol="0" anchor="t"/>
          <a:lstStyle/>
          <a:p>
            <a:pPr marL="0" indent="0" algn="ctr">
              <a:lnSpc>
                <a:spcPts val="2750"/>
              </a:lnSpc>
              <a:buNone/>
            </a:pPr>
            <a:r>
              <a:rPr lang="en-US" sz="1700" dirty="0">
                <a:solidFill>
                  <a:srgbClr val="2C2821"/>
                </a:solidFill>
                <a:latin typeface="Lora" pitchFamily="34" charset="0"/>
                <a:ea typeface="Lora" pitchFamily="34" charset="-122"/>
                <a:cs typeface="Lora" pitchFamily="34" charset="-120"/>
              </a:rPr>
              <a:t>Time to deliver required artifacts</a:t>
            </a:r>
            <a:endParaRPr lang="en-US" sz="1700" dirty="0"/>
          </a:p>
        </p:txBody>
      </p:sp>
      <p:sp>
        <p:nvSpPr>
          <p:cNvPr id="7" name="Text 4"/>
          <p:cNvSpPr/>
          <p:nvPr/>
        </p:nvSpPr>
        <p:spPr>
          <a:xfrm>
            <a:off x="4738568" y="2442567"/>
            <a:ext cx="3628192" cy="732830"/>
          </a:xfrm>
          <a:prstGeom prst="rect">
            <a:avLst/>
          </a:prstGeom>
          <a:noFill/>
          <a:ln/>
        </p:spPr>
        <p:txBody>
          <a:bodyPr wrap="none" lIns="0" tIns="0" rIns="0" bIns="0" rtlCol="0" anchor="t"/>
          <a:lstStyle/>
          <a:p>
            <a:pPr marL="0" indent="0" algn="ctr">
              <a:lnSpc>
                <a:spcPts val="5750"/>
              </a:lnSpc>
              <a:buNone/>
            </a:pPr>
            <a:r>
              <a:rPr lang="en-US" sz="5750" dirty="0">
                <a:solidFill>
                  <a:srgbClr val="2C2821"/>
                </a:solidFill>
                <a:latin typeface="Alice" pitchFamily="34" charset="0"/>
                <a:ea typeface="Alice" pitchFamily="34" charset="-122"/>
                <a:cs typeface="Alice" pitchFamily="34" charset="-120"/>
              </a:rPr>
              <a:t>0</a:t>
            </a:r>
            <a:endParaRPr lang="en-US" sz="5750" dirty="0"/>
          </a:p>
        </p:txBody>
      </p:sp>
      <p:sp>
        <p:nvSpPr>
          <p:cNvPr id="8" name="Text 5"/>
          <p:cNvSpPr/>
          <p:nvPr/>
        </p:nvSpPr>
        <p:spPr>
          <a:xfrm>
            <a:off x="5164574" y="3452932"/>
            <a:ext cx="2776180" cy="347067"/>
          </a:xfrm>
          <a:prstGeom prst="rect">
            <a:avLst/>
          </a:prstGeom>
          <a:noFill/>
          <a:ln/>
        </p:spPr>
        <p:txBody>
          <a:bodyPr wrap="none" lIns="0" tIns="0" rIns="0" bIns="0" rtlCol="0" anchor="t"/>
          <a:lstStyle/>
          <a:p>
            <a:pPr marL="0" indent="0" algn="ctr">
              <a:lnSpc>
                <a:spcPts val="2700"/>
              </a:lnSpc>
              <a:buNone/>
            </a:pPr>
            <a:r>
              <a:rPr lang="en-US" sz="2150" dirty="0">
                <a:solidFill>
                  <a:srgbClr val="2C2821"/>
                </a:solidFill>
                <a:latin typeface="Alice" pitchFamily="34" charset="0"/>
                <a:ea typeface="Alice" pitchFamily="34" charset="-122"/>
                <a:cs typeface="Alice" pitchFamily="34" charset="-120"/>
              </a:rPr>
              <a:t>Findings</a:t>
            </a:r>
            <a:endParaRPr lang="en-US" sz="2150" dirty="0"/>
          </a:p>
        </p:txBody>
      </p:sp>
      <p:sp>
        <p:nvSpPr>
          <p:cNvPr id="9" name="Text 6"/>
          <p:cNvSpPr/>
          <p:nvPr/>
        </p:nvSpPr>
        <p:spPr>
          <a:xfrm>
            <a:off x="4738568" y="3933230"/>
            <a:ext cx="3628192" cy="710565"/>
          </a:xfrm>
          <a:prstGeom prst="rect">
            <a:avLst/>
          </a:prstGeom>
          <a:noFill/>
          <a:ln/>
        </p:spPr>
        <p:txBody>
          <a:bodyPr wrap="square" lIns="0" tIns="0" rIns="0" bIns="0" rtlCol="0" anchor="t"/>
          <a:lstStyle/>
          <a:p>
            <a:pPr marL="0" indent="0" algn="ctr">
              <a:lnSpc>
                <a:spcPts val="2750"/>
              </a:lnSpc>
              <a:buNone/>
            </a:pPr>
            <a:r>
              <a:rPr lang="en-US" sz="1700" dirty="0">
                <a:solidFill>
                  <a:srgbClr val="2C2821"/>
                </a:solidFill>
                <a:latin typeface="Lora" pitchFamily="34" charset="0"/>
                <a:ea typeface="Lora" pitchFamily="34" charset="-122"/>
                <a:cs typeface="Lora" pitchFamily="34" charset="-120"/>
              </a:rPr>
              <a:t>Target for unresolved compliance issues</a:t>
            </a:r>
            <a:endParaRPr lang="en-US" sz="1700" dirty="0"/>
          </a:p>
        </p:txBody>
      </p:sp>
      <p:sp>
        <p:nvSpPr>
          <p:cNvPr id="10" name="Text 7"/>
          <p:cNvSpPr/>
          <p:nvPr/>
        </p:nvSpPr>
        <p:spPr>
          <a:xfrm>
            <a:off x="2757845" y="5421035"/>
            <a:ext cx="3628192" cy="732830"/>
          </a:xfrm>
          <a:prstGeom prst="rect">
            <a:avLst/>
          </a:prstGeom>
          <a:noFill/>
          <a:ln/>
        </p:spPr>
        <p:txBody>
          <a:bodyPr wrap="none" lIns="0" tIns="0" rIns="0" bIns="0" rtlCol="0" anchor="t"/>
          <a:lstStyle/>
          <a:p>
            <a:pPr marL="0" indent="0" algn="ctr">
              <a:lnSpc>
                <a:spcPts val="5750"/>
              </a:lnSpc>
              <a:buNone/>
            </a:pPr>
            <a:r>
              <a:rPr lang="en-US" sz="5750" dirty="0">
                <a:solidFill>
                  <a:srgbClr val="2C2821"/>
                </a:solidFill>
                <a:latin typeface="Alice" pitchFamily="34" charset="0"/>
                <a:ea typeface="Alice" pitchFamily="34" charset="-122"/>
                <a:cs typeface="Alice" pitchFamily="34" charset="-120"/>
              </a:rPr>
              <a:t>100%</a:t>
            </a:r>
            <a:endParaRPr lang="en-US" sz="5750" dirty="0"/>
          </a:p>
        </p:txBody>
      </p:sp>
      <p:sp>
        <p:nvSpPr>
          <p:cNvPr id="11" name="Text 8"/>
          <p:cNvSpPr/>
          <p:nvPr/>
        </p:nvSpPr>
        <p:spPr>
          <a:xfrm>
            <a:off x="3183850" y="6431399"/>
            <a:ext cx="2776180" cy="347067"/>
          </a:xfrm>
          <a:prstGeom prst="rect">
            <a:avLst/>
          </a:prstGeom>
          <a:noFill/>
          <a:ln/>
        </p:spPr>
        <p:txBody>
          <a:bodyPr wrap="none" lIns="0" tIns="0" rIns="0" bIns="0" rtlCol="0" anchor="t"/>
          <a:lstStyle/>
          <a:p>
            <a:pPr marL="0" indent="0" algn="ctr">
              <a:lnSpc>
                <a:spcPts val="2700"/>
              </a:lnSpc>
              <a:buNone/>
            </a:pPr>
            <a:r>
              <a:rPr lang="en-US" sz="2150" dirty="0">
                <a:solidFill>
                  <a:srgbClr val="2C2821"/>
                </a:solidFill>
                <a:latin typeface="Alice" pitchFamily="34" charset="0"/>
                <a:ea typeface="Alice" pitchFamily="34" charset="-122"/>
                <a:cs typeface="Alice" pitchFamily="34" charset="-120"/>
              </a:rPr>
              <a:t>Sign-off</a:t>
            </a:r>
            <a:endParaRPr lang="en-US" sz="2150" dirty="0"/>
          </a:p>
        </p:txBody>
      </p:sp>
      <p:sp>
        <p:nvSpPr>
          <p:cNvPr id="12" name="Text 9"/>
          <p:cNvSpPr/>
          <p:nvPr/>
        </p:nvSpPr>
        <p:spPr>
          <a:xfrm>
            <a:off x="2757845" y="6911697"/>
            <a:ext cx="3628192" cy="710565"/>
          </a:xfrm>
          <a:prstGeom prst="rect">
            <a:avLst/>
          </a:prstGeom>
          <a:noFill/>
          <a:ln/>
        </p:spPr>
        <p:txBody>
          <a:bodyPr wrap="square" lIns="0" tIns="0" rIns="0" bIns="0" rtlCol="0" anchor="t"/>
          <a:lstStyle/>
          <a:p>
            <a:pPr marL="0" indent="0" algn="ctr">
              <a:lnSpc>
                <a:spcPts val="2750"/>
              </a:lnSpc>
              <a:buNone/>
            </a:pPr>
            <a:r>
              <a:rPr lang="en-US" sz="1700" dirty="0">
                <a:solidFill>
                  <a:srgbClr val="2C2821"/>
                </a:solidFill>
                <a:latin typeface="Lora" pitchFamily="34" charset="0"/>
                <a:ea typeface="Lora" pitchFamily="34" charset="-122"/>
                <a:cs typeface="Lora" pitchFamily="34" charset="-120"/>
              </a:rPr>
              <a:t>Compliance approval rate for new features</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251109"/>
            <a:ext cx="9276874"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Stakeholder Satisfaction &amp; Adoption</a:t>
            </a:r>
            <a:endParaRPr lang="en-US" sz="4450" dirty="0"/>
          </a:p>
        </p:txBody>
      </p:sp>
      <p:sp>
        <p:nvSpPr>
          <p:cNvPr id="3" name="Text 1"/>
          <p:cNvSpPr/>
          <p:nvPr/>
        </p:nvSpPr>
        <p:spPr>
          <a:xfrm>
            <a:off x="2197418" y="2884289"/>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Traders</a:t>
            </a:r>
            <a:endParaRPr lang="en-US" sz="2200" dirty="0"/>
          </a:p>
        </p:txBody>
      </p:sp>
      <p:sp>
        <p:nvSpPr>
          <p:cNvPr id="4" name="Text 2"/>
          <p:cNvSpPr/>
          <p:nvPr/>
        </p:nvSpPr>
        <p:spPr>
          <a:xfrm>
            <a:off x="793790" y="3374708"/>
            <a:ext cx="4238863" cy="362903"/>
          </a:xfrm>
          <a:prstGeom prst="rect">
            <a:avLst/>
          </a:prstGeom>
          <a:noFill/>
          <a:ln/>
        </p:spPr>
        <p:txBody>
          <a:bodyPr wrap="none" lIns="0" tIns="0" rIns="0" bIns="0" rtlCol="0" anchor="t"/>
          <a:lstStyle/>
          <a:p>
            <a:pPr marL="0" indent="0" algn="r">
              <a:lnSpc>
                <a:spcPts val="2850"/>
              </a:lnSpc>
              <a:buNone/>
            </a:pPr>
            <a:r>
              <a:rPr lang="en-US" sz="1750" dirty="0">
                <a:solidFill>
                  <a:srgbClr val="2C2821"/>
                </a:solidFill>
                <a:latin typeface="Lora" pitchFamily="34" charset="0"/>
                <a:ea typeface="Lora" pitchFamily="34" charset="-122"/>
                <a:cs typeface="Lora" pitchFamily="34" charset="-120"/>
              </a:rPr>
              <a:t>Daily active usage of new tools</a:t>
            </a:r>
            <a:endParaRPr lang="en-US" sz="1750" dirty="0"/>
          </a:p>
        </p:txBody>
      </p:sp>
      <p:sp>
        <p:nvSpPr>
          <p:cNvPr id="5" name="Text 3"/>
          <p:cNvSpPr/>
          <p:nvPr/>
        </p:nvSpPr>
        <p:spPr>
          <a:xfrm>
            <a:off x="793790" y="3873698"/>
            <a:ext cx="4238863" cy="362903"/>
          </a:xfrm>
          <a:prstGeom prst="rect">
            <a:avLst/>
          </a:prstGeom>
          <a:noFill/>
          <a:ln/>
        </p:spPr>
        <p:txBody>
          <a:bodyPr wrap="none" lIns="0" tIns="0" rIns="0" bIns="0" rtlCol="0" anchor="t"/>
          <a:lstStyle/>
          <a:p>
            <a:pPr marL="0" indent="0" algn="r">
              <a:lnSpc>
                <a:spcPts val="2850"/>
              </a:lnSpc>
              <a:buNone/>
            </a:pPr>
            <a:r>
              <a:rPr lang="en-US" sz="1750" dirty="0">
                <a:solidFill>
                  <a:srgbClr val="2C2821"/>
                </a:solidFill>
                <a:latin typeface="Lora" pitchFamily="34" charset="0"/>
                <a:ea typeface="Lora" pitchFamily="34" charset="-122"/>
                <a:cs typeface="Lora" pitchFamily="34" charset="-120"/>
              </a:rPr>
              <a:t>Reduction in manual workarounds</a:t>
            </a:r>
            <a:endParaRPr lang="en-US" sz="1750" dirty="0"/>
          </a:p>
        </p:txBody>
      </p:sp>
      <p:pic>
        <p:nvPicPr>
          <p:cNvPr id="6"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7" name="Image 1" descr="preencoded.png"/>
          <p:cNvPicPr>
            <a:picLocks noChangeAspect="1"/>
          </p:cNvPicPr>
          <p:nvPr/>
        </p:nvPicPr>
        <p:blipFill>
          <a:blip r:embed="rId4"/>
          <a:stretch>
            <a:fillRect/>
          </a:stretch>
        </p:blipFill>
        <p:spPr>
          <a:xfrm>
            <a:off x="6324362" y="3665458"/>
            <a:ext cx="318968" cy="398621"/>
          </a:xfrm>
          <a:prstGeom prst="rect">
            <a:avLst/>
          </a:prstGeom>
        </p:spPr>
      </p:pic>
      <p:sp>
        <p:nvSpPr>
          <p:cNvPr id="8" name="Text 4"/>
          <p:cNvSpPr/>
          <p:nvPr/>
        </p:nvSpPr>
        <p:spPr>
          <a:xfrm>
            <a:off x="9597628" y="252138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Portfolio Managers</a:t>
            </a:r>
            <a:endParaRPr lang="en-US" sz="2200" dirty="0"/>
          </a:p>
        </p:txBody>
      </p:sp>
      <p:sp>
        <p:nvSpPr>
          <p:cNvPr id="9" name="Text 5"/>
          <p:cNvSpPr/>
          <p:nvPr/>
        </p:nvSpPr>
        <p:spPr>
          <a:xfrm>
            <a:off x="9597628" y="3011805"/>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Satisfaction scores from key decision-makers</a:t>
            </a:r>
            <a:endParaRPr lang="en-US" sz="1750" dirty="0"/>
          </a:p>
        </p:txBody>
      </p:sp>
      <p:sp>
        <p:nvSpPr>
          <p:cNvPr id="10" name="Text 6"/>
          <p:cNvSpPr/>
          <p:nvPr/>
        </p:nvSpPr>
        <p:spPr>
          <a:xfrm>
            <a:off x="9597628" y="3873698"/>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Time saved accessing critical information</a:t>
            </a:r>
            <a:endParaRPr lang="en-US" sz="1750" dirty="0"/>
          </a:p>
        </p:txBody>
      </p:sp>
      <p:pic>
        <p:nvPicPr>
          <p:cNvPr id="11"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2" name="Image 3" descr="preencoded.png"/>
          <p:cNvPicPr>
            <a:picLocks noChangeAspect="1"/>
          </p:cNvPicPr>
          <p:nvPr/>
        </p:nvPicPr>
        <p:blipFill>
          <a:blip r:embed="rId6"/>
          <a:stretch>
            <a:fillRect/>
          </a:stretch>
        </p:blipFill>
        <p:spPr>
          <a:xfrm>
            <a:off x="7986713" y="3665458"/>
            <a:ext cx="318968" cy="398621"/>
          </a:xfrm>
          <a:prstGeom prst="rect">
            <a:avLst/>
          </a:prstGeom>
        </p:spPr>
      </p:pic>
      <p:sp>
        <p:nvSpPr>
          <p:cNvPr id="13" name="Text 7"/>
          <p:cNvSpPr/>
          <p:nvPr/>
        </p:nvSpPr>
        <p:spPr>
          <a:xfrm>
            <a:off x="9597628" y="5155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Compliance Team</a:t>
            </a:r>
            <a:endParaRPr lang="en-US" sz="2200" dirty="0"/>
          </a:p>
        </p:txBody>
      </p:sp>
      <p:sp>
        <p:nvSpPr>
          <p:cNvPr id="14" name="Text 8"/>
          <p:cNvSpPr/>
          <p:nvPr/>
        </p:nvSpPr>
        <p:spPr>
          <a:xfrm>
            <a:off x="9597628" y="5645825"/>
            <a:ext cx="4238982"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Ease of generating regulatory reports</a:t>
            </a:r>
            <a:endParaRPr lang="en-US" sz="1750" dirty="0"/>
          </a:p>
        </p:txBody>
      </p:sp>
      <p:sp>
        <p:nvSpPr>
          <p:cNvPr id="15" name="Text 9"/>
          <p:cNvSpPr/>
          <p:nvPr/>
        </p:nvSpPr>
        <p:spPr>
          <a:xfrm>
            <a:off x="9597628" y="6144816"/>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Reduction in compliance-related questions</a:t>
            </a:r>
            <a:endParaRPr lang="en-US" sz="1750" dirty="0"/>
          </a:p>
        </p:txBody>
      </p:sp>
      <p:pic>
        <p:nvPicPr>
          <p:cNvPr id="16"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7" name="Image 5" descr="preencoded.png"/>
          <p:cNvPicPr>
            <a:picLocks noChangeAspect="1"/>
          </p:cNvPicPr>
          <p:nvPr/>
        </p:nvPicPr>
        <p:blipFill>
          <a:blip r:embed="rId8"/>
          <a:stretch>
            <a:fillRect/>
          </a:stretch>
        </p:blipFill>
        <p:spPr>
          <a:xfrm>
            <a:off x="7986713" y="5327809"/>
            <a:ext cx="318968" cy="398621"/>
          </a:xfrm>
          <a:prstGeom prst="rect">
            <a:avLst/>
          </a:prstGeom>
        </p:spPr>
      </p:pic>
      <p:sp>
        <p:nvSpPr>
          <p:cNvPr id="18" name="Text 10"/>
          <p:cNvSpPr/>
          <p:nvPr/>
        </p:nvSpPr>
        <p:spPr>
          <a:xfrm>
            <a:off x="2197418" y="5336858"/>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Investor Relations</a:t>
            </a:r>
            <a:endParaRPr lang="en-US" sz="2200" dirty="0"/>
          </a:p>
        </p:txBody>
      </p:sp>
      <p:sp>
        <p:nvSpPr>
          <p:cNvPr id="19" name="Text 11"/>
          <p:cNvSpPr/>
          <p:nvPr/>
        </p:nvSpPr>
        <p:spPr>
          <a:xfrm>
            <a:off x="793790" y="5827276"/>
            <a:ext cx="4238863" cy="362903"/>
          </a:xfrm>
          <a:prstGeom prst="rect">
            <a:avLst/>
          </a:prstGeom>
          <a:noFill/>
          <a:ln/>
        </p:spPr>
        <p:txBody>
          <a:bodyPr wrap="none" lIns="0" tIns="0" rIns="0" bIns="0" rtlCol="0" anchor="t"/>
          <a:lstStyle/>
          <a:p>
            <a:pPr marL="0" indent="0" algn="r">
              <a:lnSpc>
                <a:spcPts val="2850"/>
              </a:lnSpc>
              <a:buNone/>
            </a:pPr>
            <a:r>
              <a:rPr lang="en-US" sz="1750" dirty="0">
                <a:solidFill>
                  <a:srgbClr val="2C2821"/>
                </a:solidFill>
                <a:latin typeface="Lora" pitchFamily="34" charset="0"/>
                <a:ea typeface="Lora" pitchFamily="34" charset="-122"/>
                <a:cs typeface="Lora" pitchFamily="34" charset="-120"/>
              </a:rPr>
              <a:t>Improved client reporting capabilities</a:t>
            </a:r>
            <a:endParaRPr lang="en-US" sz="1750" dirty="0"/>
          </a:p>
        </p:txBody>
      </p:sp>
      <p:sp>
        <p:nvSpPr>
          <p:cNvPr id="20" name="Text 12"/>
          <p:cNvSpPr/>
          <p:nvPr/>
        </p:nvSpPr>
        <p:spPr>
          <a:xfrm>
            <a:off x="793790" y="6326267"/>
            <a:ext cx="4238863" cy="362903"/>
          </a:xfrm>
          <a:prstGeom prst="rect">
            <a:avLst/>
          </a:prstGeom>
          <a:noFill/>
          <a:ln/>
        </p:spPr>
        <p:txBody>
          <a:bodyPr wrap="none" lIns="0" tIns="0" rIns="0" bIns="0" rtlCol="0" anchor="t"/>
          <a:lstStyle/>
          <a:p>
            <a:pPr marL="0" indent="0" algn="r">
              <a:lnSpc>
                <a:spcPts val="2850"/>
              </a:lnSpc>
              <a:buNone/>
            </a:pPr>
            <a:r>
              <a:rPr lang="en-US" sz="1750" dirty="0">
                <a:solidFill>
                  <a:srgbClr val="2C2821"/>
                </a:solidFill>
                <a:latin typeface="Lora" pitchFamily="34" charset="0"/>
                <a:ea typeface="Lora" pitchFamily="34" charset="-122"/>
                <a:cs typeface="Lora" pitchFamily="34" charset="-120"/>
              </a:rPr>
              <a:t>Time saved preparing investor materials</a:t>
            </a:r>
            <a:endParaRPr lang="en-US" sz="1750" dirty="0"/>
          </a:p>
        </p:txBody>
      </p:sp>
      <p:pic>
        <p:nvPicPr>
          <p:cNvPr id="21"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22" name="Image 7" descr="preencoded.png"/>
          <p:cNvPicPr>
            <a:picLocks noChangeAspect="1"/>
          </p:cNvPicPr>
          <p:nvPr/>
        </p:nvPicPr>
        <p:blipFill>
          <a:blip r:embed="rId10"/>
          <a:stretch>
            <a:fillRect/>
          </a:stretch>
        </p:blipFill>
        <p:spPr>
          <a:xfrm>
            <a:off x="6324362" y="5327809"/>
            <a:ext cx="318968" cy="39862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4250" y="521970"/>
            <a:ext cx="6838950" cy="593169"/>
          </a:xfrm>
          <a:prstGeom prst="rect">
            <a:avLst/>
          </a:prstGeom>
          <a:noFill/>
          <a:ln/>
        </p:spPr>
        <p:txBody>
          <a:bodyPr wrap="none" lIns="0" tIns="0" rIns="0" bIns="0" rtlCol="0" anchor="t"/>
          <a:lstStyle/>
          <a:p>
            <a:pPr marL="0" indent="0" algn="l">
              <a:lnSpc>
                <a:spcPts val="4650"/>
              </a:lnSpc>
              <a:buNone/>
            </a:pPr>
            <a:r>
              <a:rPr lang="en-US" sz="3700" dirty="0">
                <a:solidFill>
                  <a:srgbClr val="233E32"/>
                </a:solidFill>
                <a:latin typeface="Alice" pitchFamily="34" charset="0"/>
                <a:ea typeface="Alice" pitchFamily="34" charset="-122"/>
                <a:cs typeface="Alice" pitchFamily="34" charset="-120"/>
              </a:rPr>
              <a:t>Project Velocity + Value Delivery</a:t>
            </a:r>
            <a:endParaRPr lang="en-US" sz="3700" dirty="0"/>
          </a:p>
        </p:txBody>
      </p:sp>
      <p:sp>
        <p:nvSpPr>
          <p:cNvPr id="3" name="Text 1"/>
          <p:cNvSpPr/>
          <p:nvPr/>
        </p:nvSpPr>
        <p:spPr>
          <a:xfrm>
            <a:off x="664250" y="1494711"/>
            <a:ext cx="13301901" cy="303609"/>
          </a:xfrm>
          <a:prstGeom prst="rect">
            <a:avLst/>
          </a:prstGeom>
          <a:noFill/>
          <a:ln/>
        </p:spPr>
        <p:txBody>
          <a:bodyPr wrap="none" lIns="0" tIns="0" rIns="0" bIns="0" rtlCol="0" anchor="t"/>
          <a:lstStyle/>
          <a:p>
            <a:pPr marL="0" indent="0" algn="l">
              <a:lnSpc>
                <a:spcPts val="2350"/>
              </a:lnSpc>
              <a:buNone/>
            </a:pPr>
            <a:r>
              <a:rPr lang="en-US" sz="1450" dirty="0">
                <a:solidFill>
                  <a:srgbClr val="2C2821"/>
                </a:solidFill>
                <a:latin typeface="Lora" pitchFamily="34" charset="0"/>
                <a:ea typeface="Lora" pitchFamily="34" charset="-122"/>
                <a:cs typeface="Lora" pitchFamily="34" charset="-120"/>
              </a:rPr>
              <a:t>Transitioning from traditional project tracking to value-based measurement</a:t>
            </a:r>
            <a:endParaRPr lang="en-US" sz="1450" dirty="0"/>
          </a:p>
        </p:txBody>
      </p:sp>
      <p:pic>
        <p:nvPicPr>
          <p:cNvPr id="4" name="Image 0" descr="preencoded.png"/>
          <p:cNvPicPr>
            <a:picLocks noChangeAspect="1"/>
          </p:cNvPicPr>
          <p:nvPr/>
        </p:nvPicPr>
        <p:blipFill>
          <a:blip r:embed="rId3"/>
          <a:stretch>
            <a:fillRect/>
          </a:stretch>
        </p:blipFill>
        <p:spPr>
          <a:xfrm>
            <a:off x="664250" y="2011799"/>
            <a:ext cx="6508552" cy="4022527"/>
          </a:xfrm>
          <a:prstGeom prst="rect">
            <a:avLst/>
          </a:prstGeom>
        </p:spPr>
      </p:pic>
      <p:sp>
        <p:nvSpPr>
          <p:cNvPr id="5" name="Text 2"/>
          <p:cNvSpPr/>
          <p:nvPr/>
        </p:nvSpPr>
        <p:spPr>
          <a:xfrm>
            <a:off x="664250" y="6271498"/>
            <a:ext cx="2372678" cy="296585"/>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Traditional Metrics</a:t>
            </a:r>
            <a:endParaRPr lang="en-US" sz="1850" dirty="0"/>
          </a:p>
        </p:txBody>
      </p:sp>
      <p:sp>
        <p:nvSpPr>
          <p:cNvPr id="6" name="Text 3"/>
          <p:cNvSpPr/>
          <p:nvPr/>
        </p:nvSpPr>
        <p:spPr>
          <a:xfrm>
            <a:off x="664250" y="6681907"/>
            <a:ext cx="6508552"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Story points completed</a:t>
            </a:r>
            <a:endParaRPr lang="en-US" sz="1450" dirty="0"/>
          </a:p>
        </p:txBody>
      </p:sp>
      <p:sp>
        <p:nvSpPr>
          <p:cNvPr id="7" name="Text 4"/>
          <p:cNvSpPr/>
          <p:nvPr/>
        </p:nvSpPr>
        <p:spPr>
          <a:xfrm>
            <a:off x="664250" y="7051834"/>
            <a:ext cx="6508552"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Sprint velocities</a:t>
            </a:r>
            <a:endParaRPr lang="en-US" sz="1450" dirty="0"/>
          </a:p>
        </p:txBody>
      </p:sp>
      <p:sp>
        <p:nvSpPr>
          <p:cNvPr id="8" name="Text 5"/>
          <p:cNvSpPr/>
          <p:nvPr/>
        </p:nvSpPr>
        <p:spPr>
          <a:xfrm>
            <a:off x="664250" y="7421761"/>
            <a:ext cx="6508552"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Burn-down rates</a:t>
            </a:r>
            <a:endParaRPr lang="en-US" sz="1450" dirty="0"/>
          </a:p>
        </p:txBody>
      </p:sp>
      <p:sp>
        <p:nvSpPr>
          <p:cNvPr id="9" name="Text 6"/>
          <p:cNvSpPr/>
          <p:nvPr/>
        </p:nvSpPr>
        <p:spPr>
          <a:xfrm>
            <a:off x="664250" y="7791688"/>
            <a:ext cx="6508552"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Backlog size</a:t>
            </a:r>
            <a:endParaRPr lang="en-US" sz="1450" dirty="0"/>
          </a:p>
        </p:txBody>
      </p:sp>
      <p:pic>
        <p:nvPicPr>
          <p:cNvPr id="10" name="Image 1" descr="preencoded.png"/>
          <p:cNvPicPr>
            <a:picLocks noChangeAspect="1"/>
          </p:cNvPicPr>
          <p:nvPr/>
        </p:nvPicPr>
        <p:blipFill>
          <a:blip r:embed="rId4"/>
          <a:stretch>
            <a:fillRect/>
          </a:stretch>
        </p:blipFill>
        <p:spPr>
          <a:xfrm>
            <a:off x="7457480" y="2011799"/>
            <a:ext cx="6508671" cy="4022646"/>
          </a:xfrm>
          <a:prstGeom prst="rect">
            <a:avLst/>
          </a:prstGeom>
        </p:spPr>
      </p:pic>
      <p:sp>
        <p:nvSpPr>
          <p:cNvPr id="11" name="Text 7"/>
          <p:cNvSpPr/>
          <p:nvPr/>
        </p:nvSpPr>
        <p:spPr>
          <a:xfrm>
            <a:off x="7457480" y="6271617"/>
            <a:ext cx="2372678" cy="296585"/>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Value-Driven Metrics</a:t>
            </a:r>
            <a:endParaRPr lang="en-US" sz="1850" dirty="0"/>
          </a:p>
        </p:txBody>
      </p:sp>
      <p:sp>
        <p:nvSpPr>
          <p:cNvPr id="12" name="Text 8"/>
          <p:cNvSpPr/>
          <p:nvPr/>
        </p:nvSpPr>
        <p:spPr>
          <a:xfrm>
            <a:off x="7457480" y="6682026"/>
            <a:ext cx="6508671"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Features mapped to strategic objectives</a:t>
            </a:r>
            <a:endParaRPr lang="en-US" sz="1450" dirty="0"/>
          </a:p>
        </p:txBody>
      </p:sp>
      <p:sp>
        <p:nvSpPr>
          <p:cNvPr id="13" name="Text 9"/>
          <p:cNvSpPr/>
          <p:nvPr/>
        </p:nvSpPr>
        <p:spPr>
          <a:xfrm>
            <a:off x="7457480" y="7051953"/>
            <a:ext cx="6508671"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Progress against OKRs</a:t>
            </a:r>
            <a:endParaRPr lang="en-US" sz="1450" dirty="0"/>
          </a:p>
        </p:txBody>
      </p:sp>
      <p:sp>
        <p:nvSpPr>
          <p:cNvPr id="14" name="Text 10"/>
          <p:cNvSpPr/>
          <p:nvPr/>
        </p:nvSpPr>
        <p:spPr>
          <a:xfrm>
            <a:off x="7457480" y="7421880"/>
            <a:ext cx="6508671"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Business capabilities delivered</a:t>
            </a:r>
            <a:endParaRPr lang="en-US" sz="1450" dirty="0"/>
          </a:p>
        </p:txBody>
      </p:sp>
      <p:sp>
        <p:nvSpPr>
          <p:cNvPr id="15" name="Text 11"/>
          <p:cNvSpPr/>
          <p:nvPr/>
        </p:nvSpPr>
        <p:spPr>
          <a:xfrm>
            <a:off x="7457480" y="7791807"/>
            <a:ext cx="6508671" cy="303609"/>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2C2821"/>
                </a:solidFill>
                <a:latin typeface="Lora" pitchFamily="34" charset="0"/>
                <a:ea typeface="Lora" pitchFamily="34" charset="-122"/>
                <a:cs typeface="Lora" pitchFamily="34" charset="-120"/>
              </a:rPr>
              <a:t>Measurable objectives achieved</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881</Words>
  <Application>Microsoft Office PowerPoint</Application>
  <PresentationFormat>Custom</PresentationFormat>
  <Paragraphs>157</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Lora</vt:lpstr>
      <vt:lpstr>Alice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2</cp:revision>
  <dcterms:created xsi:type="dcterms:W3CDTF">2025-04-22T19:30:55Z</dcterms:created>
  <dcterms:modified xsi:type="dcterms:W3CDTF">2026-06-02T21:33:50Z</dcterms:modified>
</cp:coreProperties>
</file>