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4630400" cy="8229600"/>
  <p:notesSz cx="8229600" cy="14630400"/>
  <p:embeddedFontLst>
    <p:embeddedFont>
      <p:font typeface="DM Sans Medium" pitchFamily="2" charset="0"/>
      <p:regular r:id="rId17"/>
    </p:embeddedFont>
    <p:embeddedFont>
      <p:font typeface="Inter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6" d="100"/>
          <a:sy n="86" d="100"/>
        </p:scale>
        <p:origin x="85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588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82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82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480055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Microsoft Dynamics 365 Certification Guide: Your Path to Success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637944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Whether you're just starting your journey with Microsoft Dynamics 365 or already working with CRM and ERP applications, understanding the certification paths can be a game-changer. This guide will help you navigate the entire Dynamics 365 certification landscape to find the path that aligns with your career goals.</a:t>
            </a:r>
            <a:endParaRPr lang="en-US" sz="1550" dirty="0"/>
          </a:p>
        </p:txBody>
      </p:sp>
      <p:pic>
        <p:nvPicPr>
          <p:cNvPr id="5" name="Image 1" descr="preencoded.png">
            <a:extLst>
              <a:ext uri="{FF2B5EF4-FFF2-40B4-BE49-F238E27FC236}">
                <a16:creationId xmlns:a16="http://schemas.microsoft.com/office/drawing/2014/main" id="{10AE347C-31B9-6BA8-225D-558664F46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4523298"/>
            <a:ext cx="4338518" cy="7990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74495"/>
            <a:ext cx="833211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Certification Value: By the Numbers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815471"/>
            <a:ext cx="6279356" cy="351639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64874" y="2790587"/>
            <a:ext cx="383726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The Cross-Functional Advantage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564874" y="3299103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IT professionals who can bridge both CRM and ERP worlds command significantly higher salaries and are more valuable to employers. This is because they can: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564874" y="4430316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Design integrated business solutions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564874" y="4817269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Troubleshoot cross-platform issues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564874" y="5204222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Provide strategic business insights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564874" y="5591175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Support end-to-end processes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51390" y="1210151"/>
            <a:ext cx="845022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Legacy Certifications: Still Relevant?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4451390" y="2326243"/>
            <a:ext cx="309693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Legacy CRM Certifications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4451390" y="2834759"/>
            <a:ext cx="44505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Before role-based certifications, Dynamics CRM used exam codes like: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4451390" y="3648432"/>
            <a:ext cx="44505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MB2-631 (CRM 4.0 Applications)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4451390" y="4035385"/>
            <a:ext cx="44505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MB2-632 (CRM 4.0 Customization)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4451390" y="4422338"/>
            <a:ext cx="44505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MB2-876 (Extending CRM 2015)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9393674" y="2326243"/>
            <a:ext cx="299346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Legacy ERP Certifications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9393674" y="2834759"/>
            <a:ext cx="44505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Dynamics AX/Finance used exam codes like: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9393674" y="3330893"/>
            <a:ext cx="44505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MB6-869 (AX 2012 Development)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9393674" y="3717846"/>
            <a:ext cx="44505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MB6-892 (AX Distribution and Trade)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9393674" y="4104799"/>
            <a:ext cx="44505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MB6-895 (Financial Management)</a:t>
            </a:r>
            <a:endParaRPr lang="en-US" sz="1550" dirty="0"/>
          </a:p>
        </p:txBody>
      </p:sp>
      <p:sp>
        <p:nvSpPr>
          <p:cNvPr id="14" name="Shape 11"/>
          <p:cNvSpPr/>
          <p:nvPr/>
        </p:nvSpPr>
        <p:spPr>
          <a:xfrm>
            <a:off x="4451390" y="5032534"/>
            <a:ext cx="9385221" cy="1986796"/>
          </a:xfrm>
          <a:prstGeom prst="roundRect">
            <a:avLst>
              <a:gd name="adj" fmla="val 1498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748" y="5299591"/>
            <a:ext cx="310039" cy="248007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5158145" y="528042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Why This Matters</a:t>
            </a:r>
            <a:endParaRPr lang="en-US" sz="1950" dirty="0"/>
          </a:p>
        </p:txBody>
      </p:sp>
      <p:sp>
        <p:nvSpPr>
          <p:cNvPr id="17" name="Text 13"/>
          <p:cNvSpPr/>
          <p:nvPr/>
        </p:nvSpPr>
        <p:spPr>
          <a:xfrm>
            <a:off x="5158145" y="5788938"/>
            <a:ext cx="84801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While these certifications are retired, understanding the legacy ecosystem is valuable if you're supporting on-premise installations or migrating from older versions to Dynamics 365 cloud solutions.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22377"/>
            <a:ext cx="841105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Building Your Certification Roadmap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939290"/>
            <a:ext cx="6521410" cy="7937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2148" y="2931438"/>
            <a:ext cx="304883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Assess Your Starting Point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992148" y="3360658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Evaluate your current experience with Dynamics 365 and determine if you need to start with fundamentals.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1939290"/>
            <a:ext cx="6521410" cy="7937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13558" y="2931438"/>
            <a:ext cx="291143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Define Your Career Goals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7513558" y="3360658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Decide whether you want to specialize in customer-facing (CRM) solutions, back-office (ERP) solutions, or both.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194096"/>
            <a:ext cx="6521410" cy="79379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92148" y="518624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Create a Study Plan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992148" y="5615464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Allow 4-8 weeks of preparation per exam, including hands-on practice with Dynamics 365.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4194096"/>
            <a:ext cx="6521410" cy="79379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513558" y="5186243"/>
            <a:ext cx="261080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Expand Your Expertise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7513558" y="5615464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After initial certification, continue building cross-functional skills to increase your market value.</a:t>
            </a:r>
            <a:endParaRPr lang="en-US" sz="1550" dirty="0"/>
          </a:p>
        </p:txBody>
      </p:sp>
      <p:sp>
        <p:nvSpPr>
          <p:cNvPr id="15" name="Text 9"/>
          <p:cNvSpPr/>
          <p:nvPr/>
        </p:nvSpPr>
        <p:spPr>
          <a:xfrm>
            <a:off x="793790" y="667214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most successful Dynamics 365 professionals follow a strategic certification path that aligns with both their interests and market demand, regularly updating their skills as the platform evolves.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37223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Study Resources for Certification Success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373392"/>
            <a:ext cx="329231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Official Microsoft Resources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2881908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Microsoft Learn paths (free, self-paced modules)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93790" y="3586401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Official exam study guides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3790" y="3973354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Microsoft certification practice assessments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4677847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Documentation at docs.microsoft.com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4821674" y="2373392"/>
            <a:ext cx="264973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Community Resources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4821674" y="2881908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Dynamics 365 Community forums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4821674" y="3268861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LinkedIn Learning courses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4821674" y="3655814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Third-party practice tests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4821674" y="4042767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YouTube channels focused on Dynamics 365</a:t>
            </a:r>
            <a:endParaRPr lang="en-US" sz="1550" dirty="0"/>
          </a:p>
        </p:txBody>
      </p:sp>
      <p:sp>
        <p:nvSpPr>
          <p:cNvPr id="14" name="Shape 11"/>
          <p:cNvSpPr/>
          <p:nvPr/>
        </p:nvSpPr>
        <p:spPr>
          <a:xfrm>
            <a:off x="793790" y="5605582"/>
            <a:ext cx="7556421" cy="1986796"/>
          </a:xfrm>
          <a:prstGeom prst="roundRect">
            <a:avLst>
              <a:gd name="adj" fmla="val 1498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48" y="5872639"/>
            <a:ext cx="310039" cy="248007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1500545" y="58534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Pro Tip</a:t>
            </a:r>
            <a:endParaRPr lang="en-US" sz="1950" dirty="0"/>
          </a:p>
        </p:txBody>
      </p:sp>
      <p:sp>
        <p:nvSpPr>
          <p:cNvPr id="17" name="Text 13"/>
          <p:cNvSpPr/>
          <p:nvPr/>
        </p:nvSpPr>
        <p:spPr>
          <a:xfrm>
            <a:off x="1500545" y="6361986"/>
            <a:ext cx="6651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Set up a trial instance of Dynamics 365 for hands-on practice. Nothing prepares you better than actually configuring and using the applications you'll be tested on.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51390" y="628378"/>
            <a:ext cx="93852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Your Next Steps to Dynamics 365 Certification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4451390" y="2166189"/>
            <a:ext cx="2996089" cy="3233261"/>
          </a:xfrm>
          <a:prstGeom prst="roundRect">
            <a:avLst>
              <a:gd name="adj" fmla="val 994"/>
            </a:avLst>
          </a:prstGeom>
          <a:solidFill>
            <a:srgbClr val="F9F8F5"/>
          </a:solidFill>
          <a:ln w="22860">
            <a:solidFill>
              <a:srgbClr val="D3D1C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4672608" y="238740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This Week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4672608" y="2816628"/>
            <a:ext cx="25536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Create a Microsoft Learn account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4672608" y="3521121"/>
            <a:ext cx="255365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Take the free Dynamics 365 fundamentals learning path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4672608" y="4543153"/>
            <a:ext cx="25536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Join the Dynamics 365 Community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7645837" y="2166189"/>
            <a:ext cx="2996208" cy="3233261"/>
          </a:xfrm>
          <a:prstGeom prst="roundRect">
            <a:avLst>
              <a:gd name="adj" fmla="val 994"/>
            </a:avLst>
          </a:prstGeom>
          <a:solidFill>
            <a:srgbClr val="F9F8F5"/>
          </a:solidFill>
          <a:ln w="22860">
            <a:solidFill>
              <a:srgbClr val="D3D1C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7867055" y="238740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This Month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7867055" y="2816628"/>
            <a:ext cx="255377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Set up your Dynamics 365 trial environment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7867055" y="3521121"/>
            <a:ext cx="255377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Schedule your first certification exam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7867055" y="4225613"/>
            <a:ext cx="255377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Complete 1-2 hands-on practice exercises weekly</a:t>
            </a:r>
            <a:endParaRPr lang="en-US" sz="1550" dirty="0"/>
          </a:p>
        </p:txBody>
      </p:sp>
      <p:sp>
        <p:nvSpPr>
          <p:cNvPr id="14" name="Shape 11"/>
          <p:cNvSpPr/>
          <p:nvPr/>
        </p:nvSpPr>
        <p:spPr>
          <a:xfrm>
            <a:off x="10840402" y="2166189"/>
            <a:ext cx="2996208" cy="3233261"/>
          </a:xfrm>
          <a:prstGeom prst="roundRect">
            <a:avLst>
              <a:gd name="adj" fmla="val 994"/>
            </a:avLst>
          </a:prstGeom>
          <a:solidFill>
            <a:srgbClr val="F9F8F5"/>
          </a:solidFill>
          <a:ln w="22860">
            <a:solidFill>
              <a:srgbClr val="D3D1C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11061621" y="238740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This Year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11061621" y="2816628"/>
            <a:ext cx="255377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Earn your first role-based certification</a:t>
            </a:r>
            <a:endParaRPr lang="en-US" sz="1550" dirty="0"/>
          </a:p>
        </p:txBody>
      </p:sp>
      <p:sp>
        <p:nvSpPr>
          <p:cNvPr id="17" name="Text 14"/>
          <p:cNvSpPr/>
          <p:nvPr/>
        </p:nvSpPr>
        <p:spPr>
          <a:xfrm>
            <a:off x="11061621" y="3521121"/>
            <a:ext cx="255377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Apply new skills in real-world projects</a:t>
            </a:r>
            <a:endParaRPr lang="en-US" sz="1550" dirty="0"/>
          </a:p>
        </p:txBody>
      </p:sp>
      <p:sp>
        <p:nvSpPr>
          <p:cNvPr id="18" name="Text 15"/>
          <p:cNvSpPr/>
          <p:nvPr/>
        </p:nvSpPr>
        <p:spPr>
          <a:xfrm>
            <a:off x="11061621" y="4225613"/>
            <a:ext cx="255377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Start working toward a complementary certification</a:t>
            </a:r>
            <a:endParaRPr lang="en-US" sz="1550" dirty="0"/>
          </a:p>
        </p:txBody>
      </p:sp>
      <p:sp>
        <p:nvSpPr>
          <p:cNvPr id="19" name="Text 16"/>
          <p:cNvSpPr/>
          <p:nvPr/>
        </p:nvSpPr>
        <p:spPr>
          <a:xfrm>
            <a:off x="4451390" y="5622693"/>
            <a:ext cx="93852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With CRM and ERP certifications under your belt, you'll validate your expertise and strengthen your ability to deliver true end-to-end business transformation with Dynamics 365. The journey starts now—which certification will you pursue first?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70978"/>
            <a:ext cx="1189839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Why Microsoft Dynamics 365 Certifications Matter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1687891"/>
            <a:ext cx="4215289" cy="1778556"/>
          </a:xfrm>
          <a:prstGeom prst="roundRect">
            <a:avLst>
              <a:gd name="adj" fmla="val 1674"/>
            </a:avLst>
          </a:prstGeom>
          <a:solidFill>
            <a:srgbClr val="EDEBE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992148" y="1886249"/>
            <a:ext cx="24868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Career Advancement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2148" y="2315469"/>
            <a:ext cx="38185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Stand out in a competitive job market and unlock new professional opportunities with validated skills.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5207437" y="1687891"/>
            <a:ext cx="4215408" cy="1778556"/>
          </a:xfrm>
          <a:prstGeom prst="roundRect">
            <a:avLst>
              <a:gd name="adj" fmla="val 1674"/>
            </a:avLst>
          </a:prstGeom>
          <a:solidFill>
            <a:srgbClr val="EDEBE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5405795" y="188624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Skill Validation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5405795" y="2315469"/>
            <a:ext cx="381869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Prove your expertise in implementing and optimizing Dynamics 365 solutions to solve real business problems.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9621203" y="1687891"/>
            <a:ext cx="4215289" cy="1778556"/>
          </a:xfrm>
          <a:prstGeom prst="roundRect">
            <a:avLst>
              <a:gd name="adj" fmla="val 1674"/>
            </a:avLst>
          </a:prstGeom>
          <a:solidFill>
            <a:srgbClr val="EDEBE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9819561" y="188624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Higher Value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819561" y="2315469"/>
            <a:ext cx="38185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Certified professionals typically earn more and are seen as more valuable to organizations and clients.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93790" y="368968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Dynamics 365 certifications demonstrate your ability to bridge the gap between customer experiences and core business operations, making you an invaluable asset to any organization.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79489" y="511493"/>
            <a:ext cx="9471303" cy="5804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550"/>
              </a:lnSpc>
              <a:buNone/>
            </a:pPr>
            <a:r>
              <a:rPr lang="en-US" sz="3650" dirty="0">
                <a:solidFill>
                  <a:srgbClr val="FFFFFF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The Two Worlds of Microsoft Dynamics 365</a:t>
            </a:r>
            <a:endParaRPr lang="en-US" sz="3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62" y="1579483"/>
            <a:ext cx="4245650" cy="424565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96239" y="6034088"/>
            <a:ext cx="3239095" cy="290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Customer Engagement (CRM)</a:t>
            </a:r>
            <a:endParaRPr lang="en-US" sz="1800" dirty="0"/>
          </a:p>
        </p:txBody>
      </p:sp>
      <p:sp>
        <p:nvSpPr>
          <p:cNvPr id="5" name="Text 2"/>
          <p:cNvSpPr/>
          <p:nvPr/>
        </p:nvSpPr>
        <p:spPr>
          <a:xfrm>
            <a:off x="742950" y="6509980"/>
            <a:ext cx="6345674" cy="237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1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front office: Sales, Marketing, Customer Service, and Field Service</a:t>
            </a:r>
            <a:endParaRPr lang="en-US" sz="11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5361" y="1579483"/>
            <a:ext cx="4233743" cy="423374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215795" y="6022181"/>
            <a:ext cx="3012758" cy="290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Finance &amp; Operations (ERP)</a:t>
            </a:r>
            <a:endParaRPr lang="en-US" sz="1800" dirty="0"/>
          </a:p>
        </p:txBody>
      </p:sp>
      <p:sp>
        <p:nvSpPr>
          <p:cNvPr id="8" name="Text 4"/>
          <p:cNvSpPr/>
          <p:nvPr/>
        </p:nvSpPr>
        <p:spPr>
          <a:xfrm>
            <a:off x="7549396" y="6498074"/>
            <a:ext cx="6345674" cy="237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1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back office: Finance, Supply Chain, Commerce, HR, and Manufacturing</a:t>
            </a:r>
            <a:endParaRPr lang="en-US" sz="1150" dirty="0"/>
          </a:p>
        </p:txBody>
      </p:sp>
      <p:sp>
        <p:nvSpPr>
          <p:cNvPr id="9" name="Text 5"/>
          <p:cNvSpPr/>
          <p:nvPr/>
        </p:nvSpPr>
        <p:spPr>
          <a:xfrm>
            <a:off x="742950" y="7123748"/>
            <a:ext cx="131445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Together, these create an end-to-end platform that connects customer experiences with core business operations. Professionals who understand both ecosystems are especially valuable.</a:t>
            </a:r>
            <a:endParaRPr lang="en-US" sz="14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409108"/>
            <a:ext cx="990433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Your Certification Journey: Where to Begin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021334"/>
            <a:ext cx="4215289" cy="198358"/>
          </a:xfrm>
          <a:prstGeom prst="roundRect">
            <a:avLst>
              <a:gd name="adj" fmla="val 15009"/>
            </a:avLst>
          </a:prstGeom>
          <a:solidFill>
            <a:srgbClr val="EDEBE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992148" y="24180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Step 1: Fundamentals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2148" y="2847270"/>
            <a:ext cx="38185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Start with MB-910 (CRM) or MB-920 (Finance &amp; Operations) to build a solid foundation.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5207437" y="1723678"/>
            <a:ext cx="4215408" cy="198358"/>
          </a:xfrm>
          <a:prstGeom prst="roundRect">
            <a:avLst>
              <a:gd name="adj" fmla="val 15009"/>
            </a:avLst>
          </a:prstGeom>
          <a:solidFill>
            <a:srgbClr val="EDEBE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5405795" y="2120394"/>
            <a:ext cx="248804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Step 2: Specialization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5405795" y="2549614"/>
            <a:ext cx="381869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Choose your path based on career goals: CRM (Sales, Marketing, Service) or ERP (Finance, Supply Chain, Commerce).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9621203" y="1426021"/>
            <a:ext cx="4215289" cy="198358"/>
          </a:xfrm>
          <a:prstGeom prst="roundRect">
            <a:avLst>
              <a:gd name="adj" fmla="val 15009"/>
            </a:avLst>
          </a:prstGeom>
          <a:solidFill>
            <a:srgbClr val="EDEBE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9819561" y="1822737"/>
            <a:ext cx="32107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Step 3: Advanced Expertise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819561" y="2251958"/>
            <a:ext cx="38185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Combine certifications to become a valuable cross-functional expert who understands both worlds.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93790" y="424137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Think of fundamentals as your launchpad—helping you speak the language of Dynamics 365 before diving into role-based specializations that align with your career goals.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69771"/>
            <a:ext cx="1120223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Fundamentals Certifications: Your Starting Point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1686684"/>
            <a:ext cx="6422231" cy="3096816"/>
          </a:xfrm>
          <a:prstGeom prst="roundRect">
            <a:avLst>
              <a:gd name="adj" fmla="val 3543"/>
            </a:avLst>
          </a:prstGeom>
          <a:solidFill>
            <a:srgbClr val="F9F8F5"/>
          </a:solidFill>
          <a:ln w="22860">
            <a:solidFill>
              <a:srgbClr val="D3D1C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770930" y="1686684"/>
            <a:ext cx="91440" cy="3096816"/>
          </a:xfrm>
          <a:prstGeom prst="roundRect">
            <a:avLst>
              <a:gd name="adj" fmla="val 32558"/>
            </a:avLst>
          </a:prstGeom>
          <a:solidFill>
            <a:srgbClr val="28282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083588" y="1907902"/>
            <a:ext cx="519684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MB-910: Dynamics 365 Fundamentals (CRM)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083588" y="2337122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Focus:</a:t>
            </a: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Customer engagement apps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1083588" y="2773724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Sales fundamentals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1083588" y="3160678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Marketing concepts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1083588" y="3547631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Customer service principles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1083588" y="3934584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Field service basics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7414379" y="1686684"/>
            <a:ext cx="6422231" cy="3096816"/>
          </a:xfrm>
          <a:prstGeom prst="roundRect">
            <a:avLst>
              <a:gd name="adj" fmla="val 3543"/>
            </a:avLst>
          </a:prstGeom>
          <a:solidFill>
            <a:srgbClr val="F9F8F5"/>
          </a:solidFill>
          <a:ln w="22860">
            <a:solidFill>
              <a:srgbClr val="D3D1C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7391519" y="1686684"/>
            <a:ext cx="91440" cy="3096816"/>
          </a:xfrm>
          <a:prstGeom prst="roundRect">
            <a:avLst>
              <a:gd name="adj" fmla="val 32558"/>
            </a:avLst>
          </a:prstGeom>
          <a:solidFill>
            <a:srgbClr val="28282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704177" y="1907902"/>
            <a:ext cx="591121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MB-920: Dynamics 365 Fundamentals (Finance &amp; Operations)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704177" y="2647280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Focus:</a:t>
            </a: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Core ERP concepts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704177" y="3083882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Financial management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7704177" y="3470835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Supply chain principles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7704177" y="3857789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Commerce operations</a:t>
            </a:r>
            <a:endParaRPr lang="en-US" sz="1550" dirty="0"/>
          </a:p>
        </p:txBody>
      </p:sp>
      <p:sp>
        <p:nvSpPr>
          <p:cNvPr id="18" name="Text 16"/>
          <p:cNvSpPr/>
          <p:nvPr/>
        </p:nvSpPr>
        <p:spPr>
          <a:xfrm>
            <a:off x="7704177" y="4244742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Human resources basics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793790" y="500674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While these fundamental exams are optional, they provide a solid foundation and common language that will help you succeed with more specialized certifications later in your journey.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32967"/>
            <a:ext cx="1115163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Customer Engagement (CRM) Certification Path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1649880"/>
            <a:ext cx="13042821" cy="3822383"/>
          </a:xfrm>
          <a:prstGeom prst="roundRect">
            <a:avLst>
              <a:gd name="adj" fmla="val 779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801410" y="1657500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000006" y="1784182"/>
            <a:ext cx="43961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Certification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5800487" y="1784182"/>
            <a:ext cx="108727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Exam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292102" y="1784182"/>
            <a:ext cx="633853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Focus Areas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801410" y="2228404"/>
            <a:ext cx="13027581" cy="88844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1000006" y="2355087"/>
            <a:ext cx="43961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Sales Functional Consultant Associate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5800487" y="2355087"/>
            <a:ext cx="108727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MB-210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292102" y="2355087"/>
            <a:ext cx="633853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Lead management, opportunity pipeline, forecasting, product catalog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801410" y="3116849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1000006" y="3243531"/>
            <a:ext cx="43961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Marketing Functional Consultant Associate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5800487" y="3243531"/>
            <a:ext cx="108727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MB-220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292102" y="3243531"/>
            <a:ext cx="633853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Marketing automation, customer journeys, segmentation, analytics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801410" y="3687753"/>
            <a:ext cx="13027581" cy="88844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1000006" y="3814436"/>
            <a:ext cx="439614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Customer Service Functional Consultant Associate</a:t>
            </a:r>
            <a:endParaRPr lang="en-US" sz="1550" dirty="0"/>
          </a:p>
        </p:txBody>
      </p:sp>
      <p:sp>
        <p:nvSpPr>
          <p:cNvPr id="18" name="Text 16"/>
          <p:cNvSpPr/>
          <p:nvPr/>
        </p:nvSpPr>
        <p:spPr>
          <a:xfrm>
            <a:off x="5800487" y="3814436"/>
            <a:ext cx="108727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MB-230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7292102" y="3814436"/>
            <a:ext cx="633853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Case management, SLAs, knowledge base, omnichannel service</a:t>
            </a:r>
            <a:endParaRPr lang="en-US" sz="1550" dirty="0"/>
          </a:p>
        </p:txBody>
      </p:sp>
      <p:sp>
        <p:nvSpPr>
          <p:cNvPr id="20" name="Shape 18"/>
          <p:cNvSpPr/>
          <p:nvPr/>
        </p:nvSpPr>
        <p:spPr>
          <a:xfrm>
            <a:off x="801410" y="4576198"/>
            <a:ext cx="13027581" cy="88844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1000006" y="4702880"/>
            <a:ext cx="43961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Field Service Functional Consultant Associate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5800487" y="4702880"/>
            <a:ext cx="108727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MB-240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7292102" y="4702880"/>
            <a:ext cx="633853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Work orders, resource scheduling, inventory management, mobile solutions</a:t>
            </a:r>
            <a:endParaRPr lang="en-US" sz="1550" dirty="0"/>
          </a:p>
        </p:txBody>
      </p:sp>
      <p:sp>
        <p:nvSpPr>
          <p:cNvPr id="24" name="Text 22"/>
          <p:cNvSpPr/>
          <p:nvPr/>
        </p:nvSpPr>
        <p:spPr>
          <a:xfrm>
            <a:off x="793790" y="569550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These certifications validate your ability to configure and optimize the customer-facing applications within Dynamics 365.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54908"/>
            <a:ext cx="1066788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Finance &amp; Operations (ERP) Certification Path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1571821"/>
            <a:ext cx="13042821" cy="3504843"/>
          </a:xfrm>
          <a:prstGeom prst="roundRect">
            <a:avLst>
              <a:gd name="adj" fmla="val 849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801410" y="1579441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999887" y="1706123"/>
            <a:ext cx="444698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Certification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5851208" y="1706123"/>
            <a:ext cx="113157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Exam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387114" y="1706123"/>
            <a:ext cx="624351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Focus Areas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801410" y="2150345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999887" y="2277028"/>
            <a:ext cx="444698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Finance Functional Consultant Associate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5851208" y="2277028"/>
            <a:ext cx="113157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MB-310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387114" y="2277028"/>
            <a:ext cx="624351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General ledger, accounts payable/receivable, tax, budgeting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801410" y="2721250"/>
            <a:ext cx="13027581" cy="88844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999887" y="2847933"/>
            <a:ext cx="444698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Supply Chain Management Functional Consultant Associate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5851208" y="2847933"/>
            <a:ext cx="113157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MB-330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387114" y="2847933"/>
            <a:ext cx="624351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Inventory, warehousing, manufacturing, procurement, logistics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801410" y="3609694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999887" y="3736377"/>
            <a:ext cx="444698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Commerce Functional Consultant Associate</a:t>
            </a:r>
            <a:endParaRPr lang="en-US" sz="1550" dirty="0"/>
          </a:p>
        </p:txBody>
      </p:sp>
      <p:sp>
        <p:nvSpPr>
          <p:cNvPr id="18" name="Text 16"/>
          <p:cNvSpPr/>
          <p:nvPr/>
        </p:nvSpPr>
        <p:spPr>
          <a:xfrm>
            <a:off x="5851208" y="3736377"/>
            <a:ext cx="113157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MB-340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7387114" y="3736377"/>
            <a:ext cx="624351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Retail stores, e-commerce, point-of-sale, merchandising</a:t>
            </a:r>
            <a:endParaRPr lang="en-US" sz="1550" dirty="0"/>
          </a:p>
        </p:txBody>
      </p:sp>
      <p:sp>
        <p:nvSpPr>
          <p:cNvPr id="20" name="Shape 18"/>
          <p:cNvSpPr/>
          <p:nvPr/>
        </p:nvSpPr>
        <p:spPr>
          <a:xfrm>
            <a:off x="801410" y="4180599"/>
            <a:ext cx="13027581" cy="88844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999887" y="4307282"/>
            <a:ext cx="444698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Finance &amp; Operations Apps Developer Associate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5851208" y="4307282"/>
            <a:ext cx="113157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MB-500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7387114" y="4307282"/>
            <a:ext cx="624351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Extending, integrating, customizing F&amp;O applications</a:t>
            </a:r>
            <a:endParaRPr lang="en-US" sz="1550" dirty="0"/>
          </a:p>
        </p:txBody>
      </p:sp>
      <p:sp>
        <p:nvSpPr>
          <p:cNvPr id="24" name="Text 22"/>
          <p:cNvSpPr/>
          <p:nvPr/>
        </p:nvSpPr>
        <p:spPr>
          <a:xfrm>
            <a:off x="793790" y="529990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Important Update:</a:t>
            </a: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Until February 2024, you needed MB-300 (Core F&amp;O) plus a specialization exam. Now you only need the specialization exam to earn the certification.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1161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610803" y="2942153"/>
            <a:ext cx="9408795" cy="6028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700"/>
              </a:lnSpc>
              <a:buNone/>
            </a:pPr>
            <a:r>
              <a:rPr lang="en-US" sz="3750" dirty="0">
                <a:solidFill>
                  <a:srgbClr val="FFFFFF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Upcoming Changes to CRM Certifications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771644" y="3834289"/>
            <a:ext cx="13087112" cy="3030736"/>
          </a:xfrm>
          <a:prstGeom prst="roundRect">
            <a:avLst>
              <a:gd name="adj" fmla="val 955"/>
            </a:avLst>
          </a:prstGeom>
          <a:solidFill>
            <a:srgbClr val="4B3F0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525" y="4093012"/>
            <a:ext cx="301347" cy="24110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458754" y="4075390"/>
            <a:ext cx="2808208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September 2024 Update</a:t>
            </a: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1458754" y="4569738"/>
            <a:ext cx="12207121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Microsoft is introducing the </a:t>
            </a:r>
            <a:r>
              <a:rPr lang="en-US" sz="15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Customer Experience Analyst Associate</a:t>
            </a:r>
            <a:r>
              <a:rPr lang="en-US" sz="15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certification, which will replace:</a:t>
            </a:r>
            <a:endParaRPr lang="en-US" sz="1500" dirty="0"/>
          </a:p>
        </p:txBody>
      </p:sp>
      <p:sp>
        <p:nvSpPr>
          <p:cNvPr id="8" name="Text 4"/>
          <p:cNvSpPr/>
          <p:nvPr/>
        </p:nvSpPr>
        <p:spPr>
          <a:xfrm>
            <a:off x="1458754" y="5051941"/>
            <a:ext cx="12207121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MB-210 (Sales)</a:t>
            </a:r>
            <a:endParaRPr lang="en-US" sz="1500" dirty="0"/>
          </a:p>
        </p:txBody>
      </p:sp>
      <p:sp>
        <p:nvSpPr>
          <p:cNvPr id="9" name="Text 5"/>
          <p:cNvSpPr/>
          <p:nvPr/>
        </p:nvSpPr>
        <p:spPr>
          <a:xfrm>
            <a:off x="1458754" y="5428059"/>
            <a:ext cx="12207121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MB-220 (Marketing)</a:t>
            </a:r>
            <a:endParaRPr lang="en-US" sz="1500" dirty="0"/>
          </a:p>
        </p:txBody>
      </p:sp>
      <p:sp>
        <p:nvSpPr>
          <p:cNvPr id="10" name="Text 6"/>
          <p:cNvSpPr/>
          <p:nvPr/>
        </p:nvSpPr>
        <p:spPr>
          <a:xfrm>
            <a:off x="1458754" y="5804178"/>
            <a:ext cx="12207121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MB-260 (Customer Insights Data)</a:t>
            </a:r>
            <a:endParaRPr lang="en-US" sz="1500" dirty="0"/>
          </a:p>
        </p:txBody>
      </p:sp>
      <p:sp>
        <p:nvSpPr>
          <p:cNvPr id="11" name="Text 7"/>
          <p:cNvSpPr/>
          <p:nvPr/>
        </p:nvSpPr>
        <p:spPr>
          <a:xfrm>
            <a:off x="1458754" y="6286381"/>
            <a:ext cx="12207121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These exams retire on November 30, 2024.</a:t>
            </a:r>
            <a:endParaRPr lang="en-US" sz="1500" dirty="0"/>
          </a:p>
        </p:txBody>
      </p:sp>
      <p:sp>
        <p:nvSpPr>
          <p:cNvPr id="12" name="Text 8"/>
          <p:cNvSpPr/>
          <p:nvPr/>
        </p:nvSpPr>
        <p:spPr>
          <a:xfrm>
            <a:off x="771644" y="7082076"/>
            <a:ext cx="13087112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This change reflects Microsoft's strategic shift toward customer insights and analytics, emphasizing a more holistic approach to customer data across the Dynamics 365 platform.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24245"/>
            <a:ext cx="775561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How CRM and ERP Work Together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2254091" y="217574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Sales (CRM)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604968"/>
            <a:ext cx="3941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Opportunities captured in Sales flow into demand planning.</a:t>
            </a:r>
            <a:endParaRPr lang="en-US" sz="1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1641158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864" y="2430840"/>
            <a:ext cx="296942" cy="37111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895284" y="217574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Supply Chain (ERP)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9895284" y="2604968"/>
            <a:ext cx="394132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Demand signals trigger procurement and production planning.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1641158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3738" y="2819340"/>
            <a:ext cx="296942" cy="37111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895284" y="460712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Fulfillment (ERP)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9895284" y="5036344"/>
            <a:ext cx="394132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Orders are processed, picked, packed, and shipped.</a:t>
            </a:r>
            <a:endParaRPr lang="en-US" sz="15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1641158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5237" y="5045214"/>
            <a:ext cx="296942" cy="37111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2254091" y="460712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Service (CRM)</a:t>
            </a:r>
            <a:endParaRPr lang="en-US" sz="1950" dirty="0"/>
          </a:p>
        </p:txBody>
      </p:sp>
      <p:sp>
        <p:nvSpPr>
          <p:cNvPr id="16" name="Text 8"/>
          <p:cNvSpPr/>
          <p:nvPr/>
        </p:nvSpPr>
        <p:spPr>
          <a:xfrm>
            <a:off x="793790" y="5036344"/>
            <a:ext cx="3941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Post-sale support maintains customer satisfaction.</a:t>
            </a:r>
            <a:endParaRPr lang="en-US" sz="15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1641158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9363" y="4656713"/>
            <a:ext cx="296942" cy="371118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793790" y="642937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Real-world projects often require both CRM and ERP expertise. For example, sales opportunities captured in CRM (MB-210) flow into demand planning in ERP (MB-330), while customer orders in CRM connect directly to invoicing in ERP (MB-310).</a:t>
            </a:r>
            <a:endParaRPr lang="en-US" sz="1550" dirty="0"/>
          </a:p>
        </p:txBody>
      </p:sp>
      <p:sp>
        <p:nvSpPr>
          <p:cNvPr id="20" name="Text 10"/>
          <p:cNvSpPr/>
          <p:nvPr/>
        </p:nvSpPr>
        <p:spPr>
          <a:xfrm>
            <a:off x="793790" y="728769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Professionals who understand both ecosystems can deliver true end-to-end business transformation with Dynamics 365.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1255</Words>
  <Application>Microsoft Office PowerPoint</Application>
  <PresentationFormat>Custom</PresentationFormat>
  <Paragraphs>162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DM Sans Medium</vt:lpstr>
      <vt:lpstr>Inter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Kimberly Wiethoff</cp:lastModifiedBy>
  <cp:revision>2</cp:revision>
  <dcterms:created xsi:type="dcterms:W3CDTF">2025-08-19T19:55:04Z</dcterms:created>
  <dcterms:modified xsi:type="dcterms:W3CDTF">2026-04-18T19:38:23Z</dcterms:modified>
</cp:coreProperties>
</file>