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Inter" panose="020B0604020202020204" charset="0"/>
      <p:regular r:id="rId18"/>
    </p:embeddedFont>
    <p:embeddedFont>
      <p:font typeface="Inter Medium"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75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15200" y="0"/>
            <a:ext cx="7315200" cy="8229600"/>
          </a:xfrm>
          <a:prstGeom prst="rect">
            <a:avLst/>
          </a:prstGeom>
        </p:spPr>
      </p:pic>
      <p:pic>
        <p:nvPicPr>
          <p:cNvPr id="3" name="Image 1" descr="preencoded.png"/>
          <p:cNvPicPr>
            <a:picLocks noChangeAspect="1"/>
          </p:cNvPicPr>
          <p:nvPr/>
        </p:nvPicPr>
        <p:blipFill>
          <a:blip r:embed="rId4"/>
          <a:stretch>
            <a:fillRect/>
          </a:stretch>
        </p:blipFill>
        <p:spPr>
          <a:xfrm>
            <a:off x="7583424" y="964853"/>
            <a:ext cx="6786372" cy="6535514"/>
          </a:xfrm>
          <a:prstGeom prst="rect">
            <a:avLst/>
          </a:prstGeom>
        </p:spPr>
      </p:pic>
      <p:sp>
        <p:nvSpPr>
          <p:cNvPr id="4" name="Text 0"/>
          <p:cNvSpPr/>
          <p:nvPr/>
        </p:nvSpPr>
        <p:spPr>
          <a:xfrm>
            <a:off x="793790" y="1213723"/>
            <a:ext cx="5727621" cy="3721298"/>
          </a:xfrm>
          <a:prstGeom prst="rect">
            <a:avLst/>
          </a:prstGeom>
          <a:noFill/>
          <a:ln/>
        </p:spPr>
        <p:txBody>
          <a:bodyPr wrap="squar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Navigating the Seas of IT Project Management: The Importance of Risk Management</a:t>
            </a:r>
            <a:endParaRPr lang="en-US" sz="4650" dirty="0"/>
          </a:p>
        </p:txBody>
      </p:sp>
      <p:sp>
        <p:nvSpPr>
          <p:cNvPr id="5" name="Text 1"/>
          <p:cNvSpPr/>
          <p:nvPr/>
        </p:nvSpPr>
        <p:spPr>
          <a:xfrm>
            <a:off x="793790" y="5275183"/>
            <a:ext cx="57276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Every IT project faces risks that can derail success. Effective risk management protects investments and ensures project objectives are met within constraints.</a:t>
            </a:r>
            <a:endParaRPr lang="en-US" sz="1750" dirty="0"/>
          </a:p>
        </p:txBody>
      </p:sp>
      <p:sp>
        <p:nvSpPr>
          <p:cNvPr id="6" name="Shape 2"/>
          <p:cNvSpPr/>
          <p:nvPr/>
        </p:nvSpPr>
        <p:spPr>
          <a:xfrm>
            <a:off x="793790" y="6635948"/>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3"/>
          <p:cNvSpPr/>
          <p:nvPr/>
        </p:nvSpPr>
        <p:spPr>
          <a:xfrm>
            <a:off x="892731" y="6768584"/>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4"/>
          <p:cNvSpPr/>
          <p:nvPr/>
        </p:nvSpPr>
        <p:spPr>
          <a:xfrm>
            <a:off x="1270040" y="6619042"/>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8396" y="736997"/>
            <a:ext cx="7612975" cy="686157"/>
          </a:xfrm>
          <a:prstGeom prst="rect">
            <a:avLst/>
          </a:prstGeom>
          <a:noFill/>
          <a:ln/>
        </p:spPr>
        <p:txBody>
          <a:bodyPr wrap="none" lIns="0" tIns="0" rIns="0" bIns="0" rtlCol="0" anchor="t"/>
          <a:lstStyle/>
          <a:p>
            <a:pPr marL="0" indent="0" algn="l">
              <a:lnSpc>
                <a:spcPts val="5400"/>
              </a:lnSpc>
              <a:buNone/>
            </a:pPr>
            <a:r>
              <a:rPr lang="en-US" sz="4300" b="1" dirty="0">
                <a:solidFill>
                  <a:srgbClr val="000000"/>
                </a:solidFill>
                <a:latin typeface="Petrona Bold" pitchFamily="34" charset="0"/>
                <a:ea typeface="Petrona Bold" pitchFamily="34" charset="-122"/>
                <a:cs typeface="Petrona Bold" pitchFamily="34" charset="-120"/>
              </a:rPr>
              <a:t>Building a Risk-Aware Culture</a:t>
            </a:r>
            <a:endParaRPr lang="en-US" sz="4300" dirty="0"/>
          </a:p>
        </p:txBody>
      </p:sp>
      <p:sp>
        <p:nvSpPr>
          <p:cNvPr id="4" name="Shape 1"/>
          <p:cNvSpPr/>
          <p:nvPr/>
        </p:nvSpPr>
        <p:spPr>
          <a:xfrm>
            <a:off x="6218396" y="1736765"/>
            <a:ext cx="156805" cy="1932623"/>
          </a:xfrm>
          <a:prstGeom prst="roundRect">
            <a:avLst>
              <a:gd name="adj" fmla="val 56020"/>
            </a:avLst>
          </a:prstGeom>
          <a:solidFill>
            <a:srgbClr val="CCEEFF"/>
          </a:solidFill>
          <a:ln w="7620">
            <a:solidFill>
              <a:srgbClr val="B2D4E5"/>
            </a:solidFill>
            <a:prstDash val="solid"/>
          </a:ln>
        </p:spPr>
        <p:txBody>
          <a:bodyPr/>
          <a:lstStyle/>
          <a:p>
            <a:endParaRPr lang="en-US"/>
          </a:p>
        </p:txBody>
      </p:sp>
      <p:sp>
        <p:nvSpPr>
          <p:cNvPr id="5" name="Text 2"/>
          <p:cNvSpPr/>
          <p:nvPr/>
        </p:nvSpPr>
        <p:spPr>
          <a:xfrm>
            <a:off x="6688812" y="1736765"/>
            <a:ext cx="2789396" cy="343138"/>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Petrona Bold" pitchFamily="34" charset="0"/>
                <a:ea typeface="Petrona Bold" pitchFamily="34" charset="-122"/>
                <a:cs typeface="Petrona Bold" pitchFamily="34" charset="-120"/>
              </a:rPr>
              <a:t>Open Communication</a:t>
            </a:r>
            <a:endParaRPr lang="en-US" sz="2150" dirty="0"/>
          </a:p>
        </p:txBody>
      </p:sp>
      <p:sp>
        <p:nvSpPr>
          <p:cNvPr id="6" name="Text 3"/>
          <p:cNvSpPr/>
          <p:nvPr/>
        </p:nvSpPr>
        <p:spPr>
          <a:xfrm>
            <a:off x="6688812" y="2205276"/>
            <a:ext cx="7209592"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Create psychological safety for team members to report potential risks without fear.</a:t>
            </a:r>
            <a:endParaRPr lang="en-US" sz="1600" dirty="0"/>
          </a:p>
        </p:txBody>
      </p:sp>
      <p:sp>
        <p:nvSpPr>
          <p:cNvPr id="7" name="Text 4"/>
          <p:cNvSpPr/>
          <p:nvPr/>
        </p:nvSpPr>
        <p:spPr>
          <a:xfrm>
            <a:off x="6688812" y="3000018"/>
            <a:ext cx="7209592"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Reward early problem identification rather than punishing the messenger.</a:t>
            </a:r>
            <a:endParaRPr lang="en-US" sz="1600" dirty="0"/>
          </a:p>
        </p:txBody>
      </p:sp>
      <p:sp>
        <p:nvSpPr>
          <p:cNvPr id="8" name="Shape 5"/>
          <p:cNvSpPr/>
          <p:nvPr/>
        </p:nvSpPr>
        <p:spPr>
          <a:xfrm>
            <a:off x="6532007" y="3878461"/>
            <a:ext cx="156805" cy="1597938"/>
          </a:xfrm>
          <a:prstGeom prst="roundRect">
            <a:avLst>
              <a:gd name="adj" fmla="val 56020"/>
            </a:avLst>
          </a:prstGeom>
          <a:solidFill>
            <a:srgbClr val="CCEEFF"/>
          </a:solidFill>
          <a:ln w="7620">
            <a:solidFill>
              <a:srgbClr val="B2D4E5"/>
            </a:solidFill>
            <a:prstDash val="solid"/>
          </a:ln>
        </p:spPr>
        <p:txBody>
          <a:bodyPr/>
          <a:lstStyle/>
          <a:p>
            <a:endParaRPr lang="en-US"/>
          </a:p>
        </p:txBody>
      </p:sp>
      <p:sp>
        <p:nvSpPr>
          <p:cNvPr id="9" name="Text 6"/>
          <p:cNvSpPr/>
          <p:nvPr/>
        </p:nvSpPr>
        <p:spPr>
          <a:xfrm>
            <a:off x="7002423" y="3878461"/>
            <a:ext cx="2744986" cy="343138"/>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Petrona Bold" pitchFamily="34" charset="0"/>
                <a:ea typeface="Petrona Bold" pitchFamily="34" charset="-122"/>
                <a:cs typeface="Petrona Bold" pitchFamily="34" charset="-120"/>
              </a:rPr>
              <a:t>Regular Training</a:t>
            </a:r>
            <a:endParaRPr lang="en-US" sz="2150" dirty="0"/>
          </a:p>
        </p:txBody>
      </p:sp>
      <p:sp>
        <p:nvSpPr>
          <p:cNvPr id="10" name="Text 7"/>
          <p:cNvSpPr/>
          <p:nvPr/>
        </p:nvSpPr>
        <p:spPr>
          <a:xfrm>
            <a:off x="7002423" y="4346972"/>
            <a:ext cx="6895981"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Provide ongoing education about risk management principles and techniques.</a:t>
            </a:r>
            <a:endParaRPr lang="en-US" sz="1600" dirty="0"/>
          </a:p>
        </p:txBody>
      </p:sp>
      <p:sp>
        <p:nvSpPr>
          <p:cNvPr id="11" name="Text 8"/>
          <p:cNvSpPr/>
          <p:nvPr/>
        </p:nvSpPr>
        <p:spPr>
          <a:xfrm>
            <a:off x="7002423" y="5141714"/>
            <a:ext cx="6895981" cy="334685"/>
          </a:xfrm>
          <a:prstGeom prst="rect">
            <a:avLst/>
          </a:prstGeom>
          <a:noFill/>
          <a:ln/>
        </p:spPr>
        <p:txBody>
          <a:bodyPr wrap="non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Build risk thinking into every team member's skillset.</a:t>
            </a:r>
            <a:endParaRPr lang="en-US" sz="1600" dirty="0"/>
          </a:p>
        </p:txBody>
      </p:sp>
      <p:sp>
        <p:nvSpPr>
          <p:cNvPr id="12" name="Shape 9"/>
          <p:cNvSpPr/>
          <p:nvPr/>
        </p:nvSpPr>
        <p:spPr>
          <a:xfrm>
            <a:off x="6845737" y="5685473"/>
            <a:ext cx="156805" cy="1597938"/>
          </a:xfrm>
          <a:prstGeom prst="roundRect">
            <a:avLst>
              <a:gd name="adj" fmla="val 56020"/>
            </a:avLst>
          </a:prstGeom>
          <a:solidFill>
            <a:srgbClr val="CCEEFF"/>
          </a:solidFill>
          <a:ln w="7620">
            <a:solidFill>
              <a:srgbClr val="B2D4E5"/>
            </a:solidFill>
            <a:prstDash val="solid"/>
          </a:ln>
        </p:spPr>
        <p:txBody>
          <a:bodyPr/>
          <a:lstStyle/>
          <a:p>
            <a:endParaRPr lang="en-US"/>
          </a:p>
        </p:txBody>
      </p:sp>
      <p:sp>
        <p:nvSpPr>
          <p:cNvPr id="13" name="Text 10"/>
          <p:cNvSpPr/>
          <p:nvPr/>
        </p:nvSpPr>
        <p:spPr>
          <a:xfrm>
            <a:off x="7316152" y="5685473"/>
            <a:ext cx="2744986" cy="343138"/>
          </a:xfrm>
          <a:prstGeom prst="rect">
            <a:avLst/>
          </a:prstGeom>
          <a:noFill/>
          <a:ln/>
        </p:spPr>
        <p:txBody>
          <a:bodyPr wrap="none" lIns="0" tIns="0" rIns="0" bIns="0" rtlCol="0" anchor="t"/>
          <a:lstStyle/>
          <a:p>
            <a:pPr marL="0" indent="0" algn="l">
              <a:lnSpc>
                <a:spcPts val="2700"/>
              </a:lnSpc>
              <a:buNone/>
            </a:pPr>
            <a:r>
              <a:rPr lang="en-US" sz="2150" b="1" dirty="0">
                <a:solidFill>
                  <a:srgbClr val="272525"/>
                </a:solidFill>
                <a:latin typeface="Petrona Bold" pitchFamily="34" charset="0"/>
                <a:ea typeface="Petrona Bold" pitchFamily="34" charset="-122"/>
                <a:cs typeface="Petrona Bold" pitchFamily="34" charset="-120"/>
              </a:rPr>
              <a:t>Leadership Modeling</a:t>
            </a:r>
            <a:endParaRPr lang="en-US" sz="2150" dirty="0"/>
          </a:p>
        </p:txBody>
      </p:sp>
      <p:sp>
        <p:nvSpPr>
          <p:cNvPr id="14" name="Text 11"/>
          <p:cNvSpPr/>
          <p:nvPr/>
        </p:nvSpPr>
        <p:spPr>
          <a:xfrm>
            <a:off x="7316152" y="6153983"/>
            <a:ext cx="6582251" cy="66936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Executives must demonstrate commitment to risk management through actions.</a:t>
            </a:r>
            <a:endParaRPr lang="en-US" sz="1600" dirty="0"/>
          </a:p>
        </p:txBody>
      </p:sp>
      <p:sp>
        <p:nvSpPr>
          <p:cNvPr id="15" name="Text 12"/>
          <p:cNvSpPr/>
          <p:nvPr/>
        </p:nvSpPr>
        <p:spPr>
          <a:xfrm>
            <a:off x="7316152" y="6948726"/>
            <a:ext cx="6582251" cy="334685"/>
          </a:xfrm>
          <a:prstGeom prst="rect">
            <a:avLst/>
          </a:prstGeom>
          <a:noFill/>
          <a:ln/>
        </p:spPr>
        <p:txBody>
          <a:bodyPr wrap="none" lIns="0" tIns="0" rIns="0" bIns="0" rtlCol="0" anchor="t"/>
          <a:lstStyle/>
          <a:p>
            <a:pPr marL="0" indent="0" algn="l">
              <a:lnSpc>
                <a:spcPts val="2600"/>
              </a:lnSpc>
              <a:buNone/>
            </a:pPr>
            <a:r>
              <a:rPr lang="en-US" sz="1600" dirty="0">
                <a:solidFill>
                  <a:srgbClr val="272525"/>
                </a:solidFill>
                <a:latin typeface="Inter" pitchFamily="34" charset="0"/>
                <a:ea typeface="Inter" pitchFamily="34" charset="-122"/>
                <a:cs typeface="Inter" pitchFamily="34" charset="-120"/>
              </a:rPr>
              <a:t>Include risk discussions in strategic planning sessions.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78669" y="611862"/>
            <a:ext cx="6810494" cy="730091"/>
          </a:xfrm>
          <a:prstGeom prst="rect">
            <a:avLst/>
          </a:prstGeom>
          <a:noFill/>
          <a:ln/>
        </p:spPr>
        <p:txBody>
          <a:bodyPr wrap="none" lIns="0" tIns="0" rIns="0" bIns="0" rtlCol="0" anchor="t"/>
          <a:lstStyle/>
          <a:p>
            <a:pPr marL="0" indent="0" algn="l">
              <a:lnSpc>
                <a:spcPts val="5700"/>
              </a:lnSpc>
              <a:buNone/>
            </a:pPr>
            <a:r>
              <a:rPr lang="en-US" sz="4550" b="1" dirty="0">
                <a:solidFill>
                  <a:srgbClr val="000000"/>
                </a:solidFill>
                <a:latin typeface="Petrona Bold" pitchFamily="34" charset="0"/>
                <a:ea typeface="Petrona Bold" pitchFamily="34" charset="-122"/>
                <a:cs typeface="Petrona Bold" pitchFamily="34" charset="-120"/>
              </a:rPr>
              <a:t>Common IT Project Risks</a:t>
            </a:r>
            <a:endParaRPr lang="en-US" sz="4550" dirty="0"/>
          </a:p>
        </p:txBody>
      </p:sp>
      <p:pic>
        <p:nvPicPr>
          <p:cNvPr id="3" name="Image 0" descr="preencoded.png"/>
          <p:cNvPicPr>
            <a:picLocks noChangeAspect="1"/>
          </p:cNvPicPr>
          <p:nvPr/>
        </p:nvPicPr>
        <p:blipFill>
          <a:blip r:embed="rId3"/>
          <a:stretch>
            <a:fillRect/>
          </a:stretch>
        </p:blipFill>
        <p:spPr>
          <a:xfrm>
            <a:off x="3393281" y="3774996"/>
            <a:ext cx="7843838" cy="7843838"/>
          </a:xfrm>
          <a:prstGeom prst="rect">
            <a:avLst/>
          </a:prstGeom>
        </p:spPr>
      </p:pic>
      <p:pic>
        <p:nvPicPr>
          <p:cNvPr id="4" name="Image 1" descr="preencoded.png"/>
          <p:cNvPicPr>
            <a:picLocks noChangeAspect="1"/>
          </p:cNvPicPr>
          <p:nvPr/>
        </p:nvPicPr>
        <p:blipFill>
          <a:blip r:embed="rId4"/>
          <a:stretch>
            <a:fillRect/>
          </a:stretch>
        </p:blipFill>
        <p:spPr>
          <a:xfrm>
            <a:off x="4409896" y="6336566"/>
            <a:ext cx="375404" cy="469225"/>
          </a:xfrm>
          <a:prstGeom prst="rect">
            <a:avLst/>
          </a:prstGeom>
        </p:spPr>
      </p:pic>
      <p:pic>
        <p:nvPicPr>
          <p:cNvPr id="5" name="Image 2" descr="preencoded.png"/>
          <p:cNvPicPr>
            <a:picLocks noChangeAspect="1"/>
          </p:cNvPicPr>
          <p:nvPr/>
        </p:nvPicPr>
        <p:blipFill>
          <a:blip r:embed="rId5"/>
          <a:stretch>
            <a:fillRect/>
          </a:stretch>
        </p:blipFill>
        <p:spPr>
          <a:xfrm>
            <a:off x="3393281" y="3774996"/>
            <a:ext cx="7843838" cy="7843838"/>
          </a:xfrm>
          <a:prstGeom prst="rect">
            <a:avLst/>
          </a:prstGeom>
        </p:spPr>
      </p:pic>
      <p:pic>
        <p:nvPicPr>
          <p:cNvPr id="6" name="Image 3" descr="preencoded.png"/>
          <p:cNvPicPr>
            <a:picLocks noChangeAspect="1"/>
          </p:cNvPicPr>
          <p:nvPr/>
        </p:nvPicPr>
        <p:blipFill>
          <a:blip r:embed="rId6"/>
          <a:stretch>
            <a:fillRect/>
          </a:stretch>
        </p:blipFill>
        <p:spPr>
          <a:xfrm>
            <a:off x="6001762" y="4744700"/>
            <a:ext cx="375404" cy="469225"/>
          </a:xfrm>
          <a:prstGeom prst="rect">
            <a:avLst/>
          </a:prstGeom>
        </p:spPr>
      </p:pic>
      <p:pic>
        <p:nvPicPr>
          <p:cNvPr id="7" name="Image 4" descr="preencoded.png"/>
          <p:cNvPicPr>
            <a:picLocks noChangeAspect="1"/>
          </p:cNvPicPr>
          <p:nvPr/>
        </p:nvPicPr>
        <p:blipFill>
          <a:blip r:embed="rId7"/>
          <a:stretch>
            <a:fillRect/>
          </a:stretch>
        </p:blipFill>
        <p:spPr>
          <a:xfrm>
            <a:off x="3393281" y="3774996"/>
            <a:ext cx="7843838" cy="7843838"/>
          </a:xfrm>
          <a:prstGeom prst="rect">
            <a:avLst/>
          </a:prstGeom>
        </p:spPr>
      </p:pic>
      <p:pic>
        <p:nvPicPr>
          <p:cNvPr id="8" name="Image 5" descr="preencoded.png"/>
          <p:cNvPicPr>
            <a:picLocks noChangeAspect="1"/>
          </p:cNvPicPr>
          <p:nvPr/>
        </p:nvPicPr>
        <p:blipFill>
          <a:blip r:embed="rId8"/>
          <a:stretch>
            <a:fillRect/>
          </a:stretch>
        </p:blipFill>
        <p:spPr>
          <a:xfrm>
            <a:off x="8253115" y="4744700"/>
            <a:ext cx="375404" cy="469225"/>
          </a:xfrm>
          <a:prstGeom prst="rect">
            <a:avLst/>
          </a:prstGeom>
        </p:spPr>
      </p:pic>
      <p:pic>
        <p:nvPicPr>
          <p:cNvPr id="9" name="Image 6" descr="preencoded.png"/>
          <p:cNvPicPr>
            <a:picLocks noChangeAspect="1"/>
          </p:cNvPicPr>
          <p:nvPr/>
        </p:nvPicPr>
        <p:blipFill>
          <a:blip r:embed="rId9"/>
          <a:stretch>
            <a:fillRect/>
          </a:stretch>
        </p:blipFill>
        <p:spPr>
          <a:xfrm>
            <a:off x="3393281" y="3774996"/>
            <a:ext cx="7843838" cy="7843838"/>
          </a:xfrm>
          <a:prstGeom prst="rect">
            <a:avLst/>
          </a:prstGeom>
        </p:spPr>
      </p:pic>
      <p:pic>
        <p:nvPicPr>
          <p:cNvPr id="10" name="Image 7" descr="preencoded.png"/>
          <p:cNvPicPr>
            <a:picLocks noChangeAspect="1"/>
          </p:cNvPicPr>
          <p:nvPr/>
        </p:nvPicPr>
        <p:blipFill>
          <a:blip r:embed="rId10"/>
          <a:stretch>
            <a:fillRect/>
          </a:stretch>
        </p:blipFill>
        <p:spPr>
          <a:xfrm>
            <a:off x="9844980" y="6336566"/>
            <a:ext cx="375404" cy="469225"/>
          </a:xfrm>
          <a:prstGeom prst="rect">
            <a:avLst/>
          </a:prstGeom>
        </p:spPr>
      </p:pic>
      <p:sp>
        <p:nvSpPr>
          <p:cNvPr id="11" name="Text 1"/>
          <p:cNvSpPr/>
          <p:nvPr/>
        </p:nvSpPr>
        <p:spPr>
          <a:xfrm>
            <a:off x="881777" y="3060383"/>
            <a:ext cx="2811661"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Stakeholder Risks</a:t>
            </a:r>
            <a:endParaRPr lang="en-US" sz="2250" dirty="0"/>
          </a:p>
        </p:txBody>
      </p:sp>
      <p:sp>
        <p:nvSpPr>
          <p:cNvPr id="12" name="Text 2"/>
          <p:cNvSpPr/>
          <p:nvPr/>
        </p:nvSpPr>
        <p:spPr>
          <a:xfrm>
            <a:off x="881777" y="3558897"/>
            <a:ext cx="2811661"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Changing requirements</a:t>
            </a:r>
            <a:endParaRPr lang="en-US" sz="1750" dirty="0"/>
          </a:p>
        </p:txBody>
      </p:sp>
      <p:sp>
        <p:nvSpPr>
          <p:cNvPr id="13" name="Text 3"/>
          <p:cNvSpPr/>
          <p:nvPr/>
        </p:nvSpPr>
        <p:spPr>
          <a:xfrm>
            <a:off x="881777" y="3992761"/>
            <a:ext cx="2811661"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Unclear expectations</a:t>
            </a:r>
            <a:endParaRPr lang="en-US" sz="1750" dirty="0"/>
          </a:p>
        </p:txBody>
      </p:sp>
      <p:sp>
        <p:nvSpPr>
          <p:cNvPr id="14" name="Text 4"/>
          <p:cNvSpPr/>
          <p:nvPr/>
        </p:nvSpPr>
        <p:spPr>
          <a:xfrm>
            <a:off x="881777" y="4426625"/>
            <a:ext cx="2811661"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Stakeholder conflicts</a:t>
            </a:r>
            <a:endParaRPr lang="en-US" sz="1750" dirty="0"/>
          </a:p>
        </p:txBody>
      </p:sp>
      <p:sp>
        <p:nvSpPr>
          <p:cNvPr id="15" name="Text 5"/>
          <p:cNvSpPr/>
          <p:nvPr/>
        </p:nvSpPr>
        <p:spPr>
          <a:xfrm>
            <a:off x="4298275" y="1786890"/>
            <a:ext cx="2682002"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Technical Risks</a:t>
            </a:r>
            <a:endParaRPr lang="en-US" sz="2250" dirty="0"/>
          </a:p>
        </p:txBody>
      </p:sp>
      <p:sp>
        <p:nvSpPr>
          <p:cNvPr id="16" name="Text 6"/>
          <p:cNvSpPr/>
          <p:nvPr/>
        </p:nvSpPr>
        <p:spPr>
          <a:xfrm>
            <a:off x="4298275" y="2285405"/>
            <a:ext cx="2682002"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Integration challenges</a:t>
            </a:r>
            <a:endParaRPr lang="en-US" sz="1750" dirty="0"/>
          </a:p>
        </p:txBody>
      </p:sp>
      <p:sp>
        <p:nvSpPr>
          <p:cNvPr id="17" name="Text 7"/>
          <p:cNvSpPr/>
          <p:nvPr/>
        </p:nvSpPr>
        <p:spPr>
          <a:xfrm>
            <a:off x="4298275" y="2719268"/>
            <a:ext cx="2682002"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Performance issues</a:t>
            </a:r>
            <a:endParaRPr lang="en-US" sz="1750" dirty="0"/>
          </a:p>
        </p:txBody>
      </p:sp>
      <p:sp>
        <p:nvSpPr>
          <p:cNvPr id="18" name="Text 8"/>
          <p:cNvSpPr/>
          <p:nvPr/>
        </p:nvSpPr>
        <p:spPr>
          <a:xfrm>
            <a:off x="4298275" y="3153132"/>
            <a:ext cx="2682002"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Scalability problems</a:t>
            </a:r>
            <a:endParaRPr lang="en-US" sz="1750" dirty="0"/>
          </a:p>
        </p:txBody>
      </p:sp>
      <p:sp>
        <p:nvSpPr>
          <p:cNvPr id="19" name="Text 9"/>
          <p:cNvSpPr/>
          <p:nvPr/>
        </p:nvSpPr>
        <p:spPr>
          <a:xfrm>
            <a:off x="7659291" y="1786890"/>
            <a:ext cx="2663309"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Resource Risks</a:t>
            </a:r>
            <a:endParaRPr lang="en-US" sz="2250" dirty="0"/>
          </a:p>
        </p:txBody>
      </p:sp>
      <p:sp>
        <p:nvSpPr>
          <p:cNvPr id="20" name="Text 10"/>
          <p:cNvSpPr/>
          <p:nvPr/>
        </p:nvSpPr>
        <p:spPr>
          <a:xfrm>
            <a:off x="7659291" y="2285405"/>
            <a:ext cx="2663309"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Skill shortages</a:t>
            </a:r>
            <a:endParaRPr lang="en-US" sz="1750" dirty="0"/>
          </a:p>
        </p:txBody>
      </p:sp>
      <p:sp>
        <p:nvSpPr>
          <p:cNvPr id="21" name="Text 11"/>
          <p:cNvSpPr/>
          <p:nvPr/>
        </p:nvSpPr>
        <p:spPr>
          <a:xfrm>
            <a:off x="7659291" y="2719268"/>
            <a:ext cx="2663309"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Team turnover</a:t>
            </a:r>
            <a:endParaRPr lang="en-US" sz="1750" dirty="0"/>
          </a:p>
        </p:txBody>
      </p:sp>
      <p:sp>
        <p:nvSpPr>
          <p:cNvPr id="22" name="Text 12"/>
          <p:cNvSpPr/>
          <p:nvPr/>
        </p:nvSpPr>
        <p:spPr>
          <a:xfrm>
            <a:off x="7659291" y="3153132"/>
            <a:ext cx="2663309"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Vendor dependencies</a:t>
            </a:r>
            <a:endParaRPr lang="en-US" sz="1750" dirty="0"/>
          </a:p>
        </p:txBody>
      </p:sp>
      <p:sp>
        <p:nvSpPr>
          <p:cNvPr id="23" name="Text 13"/>
          <p:cNvSpPr/>
          <p:nvPr/>
        </p:nvSpPr>
        <p:spPr>
          <a:xfrm>
            <a:off x="10963156" y="3060383"/>
            <a:ext cx="2759035" cy="365046"/>
          </a:xfrm>
          <a:prstGeom prst="rect">
            <a:avLst/>
          </a:prstGeom>
          <a:noFill/>
          <a:ln/>
        </p:spPr>
        <p:txBody>
          <a:bodyPr wrap="none" lIns="0" tIns="0" rIns="0" bIns="0" rtlCol="0" anchor="t"/>
          <a:lstStyle/>
          <a:p>
            <a:pPr marL="0" indent="0" algn="ctr">
              <a:lnSpc>
                <a:spcPts val="2850"/>
              </a:lnSpc>
              <a:buNone/>
            </a:pPr>
            <a:r>
              <a:rPr lang="en-US" sz="2250" b="1" dirty="0">
                <a:solidFill>
                  <a:srgbClr val="000000"/>
                </a:solidFill>
                <a:latin typeface="Petrona Bold" pitchFamily="34" charset="0"/>
                <a:ea typeface="Petrona Bold" pitchFamily="34" charset="-122"/>
                <a:cs typeface="Petrona Bold" pitchFamily="34" charset="-120"/>
              </a:rPr>
              <a:t>Timeline Risks</a:t>
            </a:r>
            <a:endParaRPr lang="en-US" sz="2250" dirty="0"/>
          </a:p>
        </p:txBody>
      </p:sp>
      <p:sp>
        <p:nvSpPr>
          <p:cNvPr id="24" name="Text 14"/>
          <p:cNvSpPr/>
          <p:nvPr/>
        </p:nvSpPr>
        <p:spPr>
          <a:xfrm>
            <a:off x="10963156" y="3558897"/>
            <a:ext cx="2759035"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Unrealistic schedules</a:t>
            </a:r>
            <a:endParaRPr lang="en-US" sz="1750" dirty="0"/>
          </a:p>
        </p:txBody>
      </p:sp>
      <p:sp>
        <p:nvSpPr>
          <p:cNvPr id="25" name="Text 15"/>
          <p:cNvSpPr/>
          <p:nvPr/>
        </p:nvSpPr>
        <p:spPr>
          <a:xfrm>
            <a:off x="10963156" y="3992761"/>
            <a:ext cx="2759035"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Delayed dependencies</a:t>
            </a:r>
            <a:endParaRPr lang="en-US" sz="1750" dirty="0"/>
          </a:p>
        </p:txBody>
      </p:sp>
      <p:sp>
        <p:nvSpPr>
          <p:cNvPr id="26" name="Text 16"/>
          <p:cNvSpPr/>
          <p:nvPr/>
        </p:nvSpPr>
        <p:spPr>
          <a:xfrm>
            <a:off x="10963156" y="4426625"/>
            <a:ext cx="2759035" cy="355997"/>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272525"/>
                </a:solidFill>
                <a:latin typeface="Inter" pitchFamily="34" charset="0"/>
                <a:ea typeface="Inter" pitchFamily="34" charset="-122"/>
                <a:cs typeface="Inter" pitchFamily="34" charset="-120"/>
              </a:rPr>
              <a:t>Scope creep</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838"/>
          </a:xfrm>
          <a:prstGeom prst="rect">
            <a:avLst/>
          </a:prstGeom>
        </p:spPr>
      </p:pic>
      <p:sp>
        <p:nvSpPr>
          <p:cNvPr id="3" name="Text 0"/>
          <p:cNvSpPr/>
          <p:nvPr/>
        </p:nvSpPr>
        <p:spPr>
          <a:xfrm>
            <a:off x="6222325" y="578168"/>
            <a:ext cx="7672149" cy="1379934"/>
          </a:xfrm>
          <a:prstGeom prst="rect">
            <a:avLst/>
          </a:prstGeom>
          <a:noFill/>
          <a:ln/>
        </p:spPr>
        <p:txBody>
          <a:bodyPr wrap="square" lIns="0" tIns="0" rIns="0" bIns="0" rtlCol="0" anchor="t"/>
          <a:lstStyle/>
          <a:p>
            <a:pPr marL="0" indent="0" algn="l">
              <a:lnSpc>
                <a:spcPts val="5400"/>
              </a:lnSpc>
              <a:buNone/>
            </a:pPr>
            <a:r>
              <a:rPr lang="en-US" sz="4300" b="1" dirty="0">
                <a:solidFill>
                  <a:srgbClr val="000000"/>
                </a:solidFill>
                <a:latin typeface="Petrona Bold" pitchFamily="34" charset="0"/>
                <a:ea typeface="Petrona Bold" pitchFamily="34" charset="-122"/>
                <a:cs typeface="Petrona Bold" pitchFamily="34" charset="-120"/>
              </a:rPr>
              <a:t>Risk Management Success Metrics</a:t>
            </a:r>
            <a:endParaRPr lang="en-US" sz="4300" dirty="0"/>
          </a:p>
        </p:txBody>
      </p:sp>
      <p:sp>
        <p:nvSpPr>
          <p:cNvPr id="4" name="Text 1"/>
          <p:cNvSpPr/>
          <p:nvPr/>
        </p:nvSpPr>
        <p:spPr>
          <a:xfrm>
            <a:off x="6222325" y="2378631"/>
            <a:ext cx="3678317"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25%</a:t>
            </a:r>
            <a:endParaRPr lang="en-US" sz="5450" dirty="0"/>
          </a:p>
        </p:txBody>
      </p:sp>
      <p:sp>
        <p:nvSpPr>
          <p:cNvPr id="5" name="Text 2"/>
          <p:cNvSpPr/>
          <p:nvPr/>
        </p:nvSpPr>
        <p:spPr>
          <a:xfrm>
            <a:off x="6681549" y="3335298"/>
            <a:ext cx="275986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Reduction in Issues</a:t>
            </a:r>
            <a:endParaRPr lang="en-US" sz="2150" dirty="0"/>
          </a:p>
        </p:txBody>
      </p:sp>
      <p:sp>
        <p:nvSpPr>
          <p:cNvPr id="6" name="Text 3"/>
          <p:cNvSpPr/>
          <p:nvPr/>
        </p:nvSpPr>
        <p:spPr>
          <a:xfrm>
            <a:off x="6222325" y="3806309"/>
            <a:ext cx="3678317" cy="672703"/>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Fewer unexpected problems during project execution</a:t>
            </a:r>
            <a:endParaRPr lang="en-US" sz="1650" dirty="0"/>
          </a:p>
        </p:txBody>
      </p:sp>
      <p:sp>
        <p:nvSpPr>
          <p:cNvPr id="7" name="Text 4"/>
          <p:cNvSpPr/>
          <p:nvPr/>
        </p:nvSpPr>
        <p:spPr>
          <a:xfrm>
            <a:off x="10216039" y="2378631"/>
            <a:ext cx="3678436"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30%</a:t>
            </a:r>
            <a:endParaRPr lang="en-US" sz="5450" dirty="0"/>
          </a:p>
        </p:txBody>
      </p:sp>
      <p:sp>
        <p:nvSpPr>
          <p:cNvPr id="8" name="Text 5"/>
          <p:cNvSpPr/>
          <p:nvPr/>
        </p:nvSpPr>
        <p:spPr>
          <a:xfrm>
            <a:off x="10675263" y="3335298"/>
            <a:ext cx="275986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Faster Resolution</a:t>
            </a:r>
            <a:endParaRPr lang="en-US" sz="2150" dirty="0"/>
          </a:p>
        </p:txBody>
      </p:sp>
      <p:sp>
        <p:nvSpPr>
          <p:cNvPr id="9" name="Text 6"/>
          <p:cNvSpPr/>
          <p:nvPr/>
        </p:nvSpPr>
        <p:spPr>
          <a:xfrm>
            <a:off x="10216039" y="3806309"/>
            <a:ext cx="3678436" cy="672703"/>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Quicker response to problems that do arise</a:t>
            </a:r>
            <a:endParaRPr lang="en-US" sz="1650" dirty="0"/>
          </a:p>
        </p:txBody>
      </p:sp>
      <p:sp>
        <p:nvSpPr>
          <p:cNvPr id="10" name="Text 7"/>
          <p:cNvSpPr/>
          <p:nvPr/>
        </p:nvSpPr>
        <p:spPr>
          <a:xfrm>
            <a:off x="6222325" y="5214938"/>
            <a:ext cx="3678317"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85%</a:t>
            </a:r>
            <a:endParaRPr lang="en-US" sz="5450" dirty="0"/>
          </a:p>
        </p:txBody>
      </p:sp>
      <p:sp>
        <p:nvSpPr>
          <p:cNvPr id="11" name="Text 8"/>
          <p:cNvSpPr/>
          <p:nvPr/>
        </p:nvSpPr>
        <p:spPr>
          <a:xfrm>
            <a:off x="6681549" y="6171605"/>
            <a:ext cx="275986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Projects On Budget</a:t>
            </a:r>
            <a:endParaRPr lang="en-US" sz="2150" dirty="0"/>
          </a:p>
        </p:txBody>
      </p:sp>
      <p:sp>
        <p:nvSpPr>
          <p:cNvPr id="12" name="Text 9"/>
          <p:cNvSpPr/>
          <p:nvPr/>
        </p:nvSpPr>
        <p:spPr>
          <a:xfrm>
            <a:off x="6222325" y="6642616"/>
            <a:ext cx="3678317" cy="1009055"/>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Higher percentage of projects completed within financial constraints</a:t>
            </a:r>
            <a:endParaRPr lang="en-US" sz="1650" dirty="0"/>
          </a:p>
        </p:txBody>
      </p:sp>
      <p:sp>
        <p:nvSpPr>
          <p:cNvPr id="13" name="Text 10"/>
          <p:cNvSpPr/>
          <p:nvPr/>
        </p:nvSpPr>
        <p:spPr>
          <a:xfrm>
            <a:off x="10216039" y="5214938"/>
            <a:ext cx="3678436" cy="693896"/>
          </a:xfrm>
          <a:prstGeom prst="rect">
            <a:avLst/>
          </a:prstGeom>
          <a:noFill/>
          <a:ln/>
        </p:spPr>
        <p:txBody>
          <a:bodyPr wrap="none" lIns="0" tIns="0" rIns="0" bIns="0" rtlCol="0" anchor="t"/>
          <a:lstStyle/>
          <a:p>
            <a:pPr marL="0" indent="0" algn="ctr">
              <a:lnSpc>
                <a:spcPts val="5450"/>
              </a:lnSpc>
              <a:buNone/>
            </a:pPr>
            <a:r>
              <a:rPr lang="en-US" sz="5450" b="1" dirty="0">
                <a:solidFill>
                  <a:srgbClr val="272525"/>
                </a:solidFill>
                <a:latin typeface="Petrona Bold" pitchFamily="34" charset="0"/>
                <a:ea typeface="Petrona Bold" pitchFamily="34" charset="-122"/>
                <a:cs typeface="Petrona Bold" pitchFamily="34" charset="-120"/>
              </a:rPr>
              <a:t>20%</a:t>
            </a:r>
            <a:endParaRPr lang="en-US" sz="5450" dirty="0"/>
          </a:p>
        </p:txBody>
      </p:sp>
      <p:sp>
        <p:nvSpPr>
          <p:cNvPr id="14" name="Text 11"/>
          <p:cNvSpPr/>
          <p:nvPr/>
        </p:nvSpPr>
        <p:spPr>
          <a:xfrm>
            <a:off x="10500717" y="6171605"/>
            <a:ext cx="3109079" cy="344924"/>
          </a:xfrm>
          <a:prstGeom prst="rect">
            <a:avLst/>
          </a:prstGeom>
          <a:noFill/>
          <a:ln/>
        </p:spPr>
        <p:txBody>
          <a:bodyPr wrap="none" lIns="0" tIns="0" rIns="0" bIns="0" rtlCol="0" anchor="t"/>
          <a:lstStyle/>
          <a:p>
            <a:pPr marL="0" indent="0" algn="ctr">
              <a:lnSpc>
                <a:spcPts val="2700"/>
              </a:lnSpc>
              <a:buNone/>
            </a:pPr>
            <a:r>
              <a:rPr lang="en-US" sz="2150" b="1" dirty="0">
                <a:solidFill>
                  <a:srgbClr val="272525"/>
                </a:solidFill>
                <a:latin typeface="Petrona Bold" pitchFamily="34" charset="0"/>
                <a:ea typeface="Petrona Bold" pitchFamily="34" charset="-122"/>
                <a:cs typeface="Petrona Bold" pitchFamily="34" charset="-120"/>
              </a:rPr>
              <a:t>Stakeholder Satisfaction</a:t>
            </a:r>
            <a:endParaRPr lang="en-US" sz="2150" dirty="0"/>
          </a:p>
        </p:txBody>
      </p:sp>
      <p:sp>
        <p:nvSpPr>
          <p:cNvPr id="15" name="Text 12"/>
          <p:cNvSpPr/>
          <p:nvPr/>
        </p:nvSpPr>
        <p:spPr>
          <a:xfrm>
            <a:off x="10216039" y="6642616"/>
            <a:ext cx="3678436" cy="672703"/>
          </a:xfrm>
          <a:prstGeom prst="rect">
            <a:avLst/>
          </a:prstGeom>
          <a:noFill/>
          <a:ln/>
        </p:spPr>
        <p:txBody>
          <a:bodyPr wrap="square" lIns="0" tIns="0" rIns="0" bIns="0" rtlCol="0" anchor="t"/>
          <a:lstStyle/>
          <a:p>
            <a:pPr marL="0" indent="0" algn="ctr">
              <a:lnSpc>
                <a:spcPts val="2600"/>
              </a:lnSpc>
              <a:buNone/>
            </a:pPr>
            <a:r>
              <a:rPr lang="en-US" sz="1650" dirty="0">
                <a:solidFill>
                  <a:srgbClr val="272525"/>
                </a:solidFill>
                <a:latin typeface="Inter" pitchFamily="34" charset="0"/>
                <a:ea typeface="Inter" pitchFamily="34" charset="-122"/>
                <a:cs typeface="Inter" pitchFamily="34" charset="-120"/>
              </a:rPr>
              <a:t>Improved satisfaction scores from key project stakeholders</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24997"/>
            <a:ext cx="10868025"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Case Study: Global ERP Implementation</a:t>
            </a:r>
            <a:endParaRPr lang="en-US" sz="4650" dirty="0"/>
          </a:p>
        </p:txBody>
      </p:sp>
      <p:sp>
        <p:nvSpPr>
          <p:cNvPr id="3" name="Shape 1"/>
          <p:cNvSpPr/>
          <p:nvPr/>
        </p:nvSpPr>
        <p:spPr>
          <a:xfrm>
            <a:off x="793790" y="2122884"/>
            <a:ext cx="2173724" cy="1324689"/>
          </a:xfrm>
          <a:prstGeom prst="roundRect">
            <a:avLst>
              <a:gd name="adj" fmla="val 7192"/>
            </a:avLst>
          </a:prstGeom>
          <a:solidFill>
            <a:srgbClr val="CCEEFF"/>
          </a:solidFill>
          <a:ln w="7620">
            <a:solidFill>
              <a:srgbClr val="B2D4E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585918"/>
            <a:ext cx="318968" cy="398621"/>
          </a:xfrm>
          <a:prstGeom prst="rect">
            <a:avLst/>
          </a:prstGeom>
        </p:spPr>
      </p:pic>
      <p:sp>
        <p:nvSpPr>
          <p:cNvPr id="5" name="Text 2"/>
          <p:cNvSpPr/>
          <p:nvPr/>
        </p:nvSpPr>
        <p:spPr>
          <a:xfrm>
            <a:off x="3194328" y="2349698"/>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Risk Identified</a:t>
            </a:r>
            <a:endParaRPr lang="en-US" sz="2300" dirty="0"/>
          </a:p>
        </p:txBody>
      </p:sp>
      <p:sp>
        <p:nvSpPr>
          <p:cNvPr id="6" name="Text 3"/>
          <p:cNvSpPr/>
          <p:nvPr/>
        </p:nvSpPr>
        <p:spPr>
          <a:xfrm>
            <a:off x="3194328" y="2857857"/>
            <a:ext cx="5282565"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Data migration challenges across legacy systems</a:t>
            </a:r>
            <a:endParaRPr lang="en-US" sz="1750" dirty="0"/>
          </a:p>
        </p:txBody>
      </p:sp>
      <p:sp>
        <p:nvSpPr>
          <p:cNvPr id="7" name="Shape 4"/>
          <p:cNvSpPr/>
          <p:nvPr/>
        </p:nvSpPr>
        <p:spPr>
          <a:xfrm>
            <a:off x="3080861" y="3432334"/>
            <a:ext cx="10642402" cy="15240"/>
          </a:xfrm>
          <a:prstGeom prst="roundRect">
            <a:avLst>
              <a:gd name="adj" fmla="val 625116"/>
            </a:avLst>
          </a:prstGeom>
          <a:solidFill>
            <a:srgbClr val="B2D4E5"/>
          </a:solidFill>
          <a:ln/>
        </p:spPr>
        <p:txBody>
          <a:bodyPr/>
          <a:lstStyle/>
          <a:p>
            <a:endParaRPr lang="en-US"/>
          </a:p>
        </p:txBody>
      </p:sp>
      <p:sp>
        <p:nvSpPr>
          <p:cNvPr id="8" name="Shape 5"/>
          <p:cNvSpPr/>
          <p:nvPr/>
        </p:nvSpPr>
        <p:spPr>
          <a:xfrm>
            <a:off x="793790" y="3560921"/>
            <a:ext cx="4347567" cy="1324689"/>
          </a:xfrm>
          <a:prstGeom prst="roundRect">
            <a:avLst>
              <a:gd name="adj" fmla="val 7192"/>
            </a:avLst>
          </a:prstGeom>
          <a:solidFill>
            <a:srgbClr val="CCEEFF"/>
          </a:solidFill>
          <a:ln w="7620">
            <a:solidFill>
              <a:srgbClr val="B2D4E5"/>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023955"/>
            <a:ext cx="318968" cy="398621"/>
          </a:xfrm>
          <a:prstGeom prst="rect">
            <a:avLst/>
          </a:prstGeom>
        </p:spPr>
      </p:pic>
      <p:sp>
        <p:nvSpPr>
          <p:cNvPr id="10" name="Text 6"/>
          <p:cNvSpPr/>
          <p:nvPr/>
        </p:nvSpPr>
        <p:spPr>
          <a:xfrm>
            <a:off x="5368171" y="3787735"/>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Mitigation Strategy</a:t>
            </a:r>
            <a:endParaRPr lang="en-US" sz="2300" dirty="0"/>
          </a:p>
        </p:txBody>
      </p:sp>
      <p:sp>
        <p:nvSpPr>
          <p:cNvPr id="11" name="Text 7"/>
          <p:cNvSpPr/>
          <p:nvPr/>
        </p:nvSpPr>
        <p:spPr>
          <a:xfrm>
            <a:off x="5368171" y="4295894"/>
            <a:ext cx="3919776"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Pilot migration with sample data sets</a:t>
            </a:r>
            <a:endParaRPr lang="en-US" sz="1750" dirty="0"/>
          </a:p>
        </p:txBody>
      </p:sp>
      <p:sp>
        <p:nvSpPr>
          <p:cNvPr id="12" name="Shape 8"/>
          <p:cNvSpPr/>
          <p:nvPr/>
        </p:nvSpPr>
        <p:spPr>
          <a:xfrm>
            <a:off x="5254704" y="4870371"/>
            <a:ext cx="8468558" cy="15240"/>
          </a:xfrm>
          <a:prstGeom prst="roundRect">
            <a:avLst>
              <a:gd name="adj" fmla="val 625116"/>
            </a:avLst>
          </a:prstGeom>
          <a:solidFill>
            <a:srgbClr val="B2D4E5"/>
          </a:solidFill>
          <a:ln/>
        </p:spPr>
        <p:txBody>
          <a:bodyPr/>
          <a:lstStyle/>
          <a:p>
            <a:endParaRPr lang="en-US"/>
          </a:p>
        </p:txBody>
      </p:sp>
      <p:sp>
        <p:nvSpPr>
          <p:cNvPr id="13" name="Shape 9"/>
          <p:cNvSpPr/>
          <p:nvPr/>
        </p:nvSpPr>
        <p:spPr>
          <a:xfrm>
            <a:off x="793790" y="4998958"/>
            <a:ext cx="6521410" cy="1324689"/>
          </a:xfrm>
          <a:prstGeom prst="roundRect">
            <a:avLst>
              <a:gd name="adj" fmla="val 7192"/>
            </a:avLst>
          </a:prstGeom>
          <a:solidFill>
            <a:srgbClr val="CCEEFF"/>
          </a:solidFill>
          <a:ln w="7620">
            <a:solidFill>
              <a:srgbClr val="B2D4E5"/>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461992"/>
            <a:ext cx="318968" cy="398621"/>
          </a:xfrm>
          <a:prstGeom prst="rect">
            <a:avLst/>
          </a:prstGeom>
        </p:spPr>
      </p:pic>
      <p:sp>
        <p:nvSpPr>
          <p:cNvPr id="15" name="Text 10"/>
          <p:cNvSpPr/>
          <p:nvPr/>
        </p:nvSpPr>
        <p:spPr>
          <a:xfrm>
            <a:off x="7542014" y="5225772"/>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Outcome</a:t>
            </a:r>
            <a:endParaRPr lang="en-US" sz="2300" dirty="0"/>
          </a:p>
        </p:txBody>
      </p:sp>
      <p:sp>
        <p:nvSpPr>
          <p:cNvPr id="16" name="Text 11"/>
          <p:cNvSpPr/>
          <p:nvPr/>
        </p:nvSpPr>
        <p:spPr>
          <a:xfrm>
            <a:off x="7542014" y="5733931"/>
            <a:ext cx="5202555"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90% reduction in data loss during final migration</a:t>
            </a:r>
            <a:endParaRPr lang="en-US" sz="1750" dirty="0"/>
          </a:p>
        </p:txBody>
      </p:sp>
      <p:sp>
        <p:nvSpPr>
          <p:cNvPr id="17" name="Text 12"/>
          <p:cNvSpPr/>
          <p:nvPr/>
        </p:nvSpPr>
        <p:spPr>
          <a:xfrm>
            <a:off x="793790" y="657879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 multinational manufacturing firm identified data migration as a critical risk early. Through careful planning and pilot testing, they avoided the common pitfall of corrupted or lost data during the transition.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318974"/>
            <a:ext cx="6977658"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Taking Action: Next Steps</a:t>
            </a:r>
            <a:endParaRPr lang="en-US" sz="4650" dirty="0"/>
          </a:p>
        </p:txBody>
      </p:sp>
      <p:pic>
        <p:nvPicPr>
          <p:cNvPr id="3" name="Image 0" descr="preencoded.png"/>
          <p:cNvPicPr>
            <a:picLocks noChangeAspect="1"/>
          </p:cNvPicPr>
          <p:nvPr/>
        </p:nvPicPr>
        <p:blipFill>
          <a:blip r:embed="rId3"/>
          <a:stretch>
            <a:fillRect/>
          </a:stretch>
        </p:blipFill>
        <p:spPr>
          <a:xfrm>
            <a:off x="801410" y="2662833"/>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662833"/>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662833"/>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662833"/>
            <a:ext cx="3120866" cy="3120866"/>
          </a:xfrm>
          <a:prstGeom prst="rect">
            <a:avLst/>
          </a:prstGeom>
        </p:spPr>
      </p:pic>
      <p:sp>
        <p:nvSpPr>
          <p:cNvPr id="7" name="Text 1"/>
          <p:cNvSpPr/>
          <p:nvPr/>
        </p:nvSpPr>
        <p:spPr>
          <a:xfrm>
            <a:off x="793790" y="618482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Begin implementing these risk management principles in your next IT project. Start small with a basic risk register, then expand your approach as your team builds confidence and capability.</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20979"/>
            <a:ext cx="5954197"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Final Thoughts</a:t>
            </a:r>
            <a:endParaRPr lang="en-US" sz="4650" dirty="0"/>
          </a:p>
        </p:txBody>
      </p:sp>
      <p:sp>
        <p:nvSpPr>
          <p:cNvPr id="4" name="Text 1"/>
          <p:cNvSpPr/>
          <p:nvPr/>
        </p:nvSpPr>
        <p:spPr>
          <a:xfrm>
            <a:off x="793790" y="3205401"/>
            <a:ext cx="7556421"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 conclusion, effective risk management is a critical component of successful IT project management. By proactively identifying, assessing, and mitigating risks, organizations can minimize threats, capitalize on opportunities, and deliver value to stakeholders with confidence and resilience. Embracing risk management as an integral part of the project lifecycle empowers teams to navigate the complexities of IT projects and achieve their goals with greater certainty and success.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7787"/>
          </a:xfrm>
          <a:prstGeom prst="rect">
            <a:avLst/>
          </a:prstGeom>
        </p:spPr>
      </p:pic>
      <p:sp>
        <p:nvSpPr>
          <p:cNvPr id="3" name="Text 0"/>
          <p:cNvSpPr/>
          <p:nvPr/>
        </p:nvSpPr>
        <p:spPr>
          <a:xfrm>
            <a:off x="643295" y="2803208"/>
            <a:ext cx="4825484" cy="603171"/>
          </a:xfrm>
          <a:prstGeom prst="rect">
            <a:avLst/>
          </a:prstGeom>
          <a:noFill/>
          <a:ln/>
        </p:spPr>
        <p:txBody>
          <a:bodyPr wrap="none" lIns="0" tIns="0" rIns="0" bIns="0" rtlCol="0" anchor="t"/>
          <a:lstStyle/>
          <a:p>
            <a:pPr marL="0" indent="0" algn="l">
              <a:lnSpc>
                <a:spcPts val="4700"/>
              </a:lnSpc>
              <a:buNone/>
            </a:pPr>
            <a:r>
              <a:rPr lang="en-US" sz="3750" b="1" dirty="0">
                <a:solidFill>
                  <a:srgbClr val="000000"/>
                </a:solidFill>
                <a:latin typeface="Petrona Bold" pitchFamily="34" charset="0"/>
                <a:ea typeface="Petrona Bold" pitchFamily="34" charset="-122"/>
                <a:cs typeface="Petrona Bold" pitchFamily="34" charset="-120"/>
              </a:rPr>
              <a:t>Today's Agenda</a:t>
            </a:r>
            <a:endParaRPr lang="en-US" sz="3750" dirty="0"/>
          </a:p>
        </p:txBody>
      </p:sp>
      <p:sp>
        <p:nvSpPr>
          <p:cNvPr id="4" name="Shape 1"/>
          <p:cNvSpPr/>
          <p:nvPr/>
        </p:nvSpPr>
        <p:spPr>
          <a:xfrm>
            <a:off x="7303770" y="3682008"/>
            <a:ext cx="22860" cy="4043720"/>
          </a:xfrm>
          <a:prstGeom prst="roundRect">
            <a:avLst>
              <a:gd name="adj" fmla="val 337744"/>
            </a:avLst>
          </a:prstGeom>
          <a:solidFill>
            <a:srgbClr val="B2D4E5"/>
          </a:solidFill>
          <a:ln/>
        </p:spPr>
        <p:txBody>
          <a:bodyPr/>
          <a:lstStyle/>
          <a:p>
            <a:endParaRPr lang="en-US"/>
          </a:p>
        </p:txBody>
      </p:sp>
      <p:sp>
        <p:nvSpPr>
          <p:cNvPr id="5" name="Shape 2"/>
          <p:cNvSpPr/>
          <p:nvPr/>
        </p:nvSpPr>
        <p:spPr>
          <a:xfrm>
            <a:off x="6579930" y="4083963"/>
            <a:ext cx="551378" cy="22860"/>
          </a:xfrm>
          <a:prstGeom prst="roundRect">
            <a:avLst>
              <a:gd name="adj" fmla="val 337744"/>
            </a:avLst>
          </a:prstGeom>
          <a:solidFill>
            <a:srgbClr val="B2D4E5"/>
          </a:solidFill>
          <a:ln/>
        </p:spPr>
        <p:txBody>
          <a:bodyPr/>
          <a:lstStyle/>
          <a:p>
            <a:endParaRPr lang="en-US"/>
          </a:p>
        </p:txBody>
      </p:sp>
      <p:sp>
        <p:nvSpPr>
          <p:cNvPr id="6" name="Shape 3"/>
          <p:cNvSpPr/>
          <p:nvPr/>
        </p:nvSpPr>
        <p:spPr>
          <a:xfrm>
            <a:off x="7108448" y="3888700"/>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7170420" y="3914477"/>
            <a:ext cx="289441" cy="361831"/>
          </a:xfrm>
          <a:prstGeom prst="rect">
            <a:avLst/>
          </a:prstGeom>
        </p:spPr>
      </p:pic>
      <p:sp>
        <p:nvSpPr>
          <p:cNvPr id="8" name="Text 4"/>
          <p:cNvSpPr/>
          <p:nvPr/>
        </p:nvSpPr>
        <p:spPr>
          <a:xfrm>
            <a:off x="2941320" y="3865721"/>
            <a:ext cx="3454837" cy="301466"/>
          </a:xfrm>
          <a:prstGeom prst="rect">
            <a:avLst/>
          </a:prstGeom>
          <a:noFill/>
          <a:ln/>
        </p:spPr>
        <p:txBody>
          <a:bodyPr wrap="none" lIns="0" tIns="0" rIns="0" bIns="0" rtlCol="0" anchor="t"/>
          <a:lstStyle/>
          <a:p>
            <a:pPr marL="0" indent="0" algn="r">
              <a:lnSpc>
                <a:spcPts val="2350"/>
              </a:lnSpc>
              <a:buNone/>
            </a:pPr>
            <a:r>
              <a:rPr lang="en-US" sz="1850" b="1" dirty="0">
                <a:solidFill>
                  <a:srgbClr val="272525"/>
                </a:solidFill>
                <a:latin typeface="Petrona Bold" pitchFamily="34" charset="0"/>
                <a:ea typeface="Petrona Bold" pitchFamily="34" charset="-122"/>
                <a:cs typeface="Petrona Bold" pitchFamily="34" charset="-120"/>
              </a:rPr>
              <a:t>Why Risk Management Matters</a:t>
            </a:r>
            <a:endParaRPr lang="en-US" sz="1850" dirty="0"/>
          </a:p>
        </p:txBody>
      </p:sp>
      <p:sp>
        <p:nvSpPr>
          <p:cNvPr id="9" name="Text 5"/>
          <p:cNvSpPr/>
          <p:nvPr/>
        </p:nvSpPr>
        <p:spPr>
          <a:xfrm>
            <a:off x="643295" y="4277439"/>
            <a:ext cx="5752862" cy="294084"/>
          </a:xfrm>
          <a:prstGeom prst="rect">
            <a:avLst/>
          </a:prstGeom>
          <a:noFill/>
          <a:ln/>
        </p:spPr>
        <p:txBody>
          <a:bodyPr wrap="none" lIns="0" tIns="0" rIns="0" bIns="0" rtlCol="0" anchor="t"/>
          <a:lstStyle/>
          <a:p>
            <a:pPr marL="0" indent="0" algn="r">
              <a:lnSpc>
                <a:spcPts val="2300"/>
              </a:lnSpc>
              <a:buNone/>
            </a:pPr>
            <a:r>
              <a:rPr lang="en-US" sz="1400" dirty="0">
                <a:solidFill>
                  <a:srgbClr val="272525"/>
                </a:solidFill>
                <a:latin typeface="Inter" pitchFamily="34" charset="0"/>
                <a:ea typeface="Inter" pitchFamily="34" charset="-122"/>
                <a:cs typeface="Inter" pitchFamily="34" charset="-120"/>
              </a:rPr>
              <a:t>The critical importance in IT projects</a:t>
            </a:r>
            <a:endParaRPr lang="en-US" sz="1400" dirty="0"/>
          </a:p>
        </p:txBody>
      </p:sp>
      <p:sp>
        <p:nvSpPr>
          <p:cNvPr id="10" name="Shape 6"/>
          <p:cNvSpPr/>
          <p:nvPr/>
        </p:nvSpPr>
        <p:spPr>
          <a:xfrm>
            <a:off x="7499092" y="5002887"/>
            <a:ext cx="551378" cy="22860"/>
          </a:xfrm>
          <a:prstGeom prst="roundRect">
            <a:avLst>
              <a:gd name="adj" fmla="val 337744"/>
            </a:avLst>
          </a:prstGeom>
          <a:solidFill>
            <a:srgbClr val="B2D4E5"/>
          </a:solidFill>
          <a:ln/>
        </p:spPr>
        <p:txBody>
          <a:bodyPr/>
          <a:lstStyle/>
          <a:p>
            <a:endParaRPr lang="en-US"/>
          </a:p>
        </p:txBody>
      </p:sp>
      <p:sp>
        <p:nvSpPr>
          <p:cNvPr id="11" name="Shape 7"/>
          <p:cNvSpPr/>
          <p:nvPr/>
        </p:nvSpPr>
        <p:spPr>
          <a:xfrm>
            <a:off x="7108448" y="4807625"/>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170420" y="4833402"/>
            <a:ext cx="289441" cy="361831"/>
          </a:xfrm>
          <a:prstGeom prst="rect">
            <a:avLst/>
          </a:prstGeom>
        </p:spPr>
      </p:pic>
      <p:sp>
        <p:nvSpPr>
          <p:cNvPr id="13" name="Text 8"/>
          <p:cNvSpPr/>
          <p:nvPr/>
        </p:nvSpPr>
        <p:spPr>
          <a:xfrm>
            <a:off x="8234243" y="4784646"/>
            <a:ext cx="2412683" cy="301466"/>
          </a:xfrm>
          <a:prstGeom prst="rect">
            <a:avLst/>
          </a:prstGeom>
          <a:noFill/>
          <a:ln/>
        </p:spPr>
        <p:txBody>
          <a:bodyPr wrap="none" lIns="0" tIns="0" rIns="0" bIns="0" rtlCol="0" anchor="t"/>
          <a:lstStyle/>
          <a:p>
            <a:pPr marL="0" indent="0" algn="l">
              <a:lnSpc>
                <a:spcPts val="2350"/>
              </a:lnSpc>
              <a:buNone/>
            </a:pPr>
            <a:r>
              <a:rPr lang="en-US" sz="1850" b="1" dirty="0">
                <a:solidFill>
                  <a:srgbClr val="272525"/>
                </a:solidFill>
                <a:latin typeface="Petrona Bold" pitchFamily="34" charset="0"/>
                <a:ea typeface="Petrona Bold" pitchFamily="34" charset="-122"/>
                <a:cs typeface="Petrona Bold" pitchFamily="34" charset="-120"/>
              </a:rPr>
              <a:t>Key Principles</a:t>
            </a:r>
            <a:endParaRPr lang="en-US" sz="1850" dirty="0"/>
          </a:p>
        </p:txBody>
      </p:sp>
      <p:sp>
        <p:nvSpPr>
          <p:cNvPr id="14" name="Text 9"/>
          <p:cNvSpPr/>
          <p:nvPr/>
        </p:nvSpPr>
        <p:spPr>
          <a:xfrm>
            <a:off x="8234243" y="5196364"/>
            <a:ext cx="5752862" cy="294084"/>
          </a:xfrm>
          <a:prstGeom prst="rect">
            <a:avLst/>
          </a:prstGeom>
          <a:noFill/>
          <a:ln/>
        </p:spPr>
        <p:txBody>
          <a:bodyPr wrap="none" lIns="0" tIns="0" rIns="0" bIns="0" rtlCol="0" anchor="t"/>
          <a:lstStyle/>
          <a:p>
            <a:pPr marL="0" indent="0" algn="l">
              <a:lnSpc>
                <a:spcPts val="2300"/>
              </a:lnSpc>
              <a:buNone/>
            </a:pPr>
            <a:r>
              <a:rPr lang="en-US" sz="1400" dirty="0">
                <a:solidFill>
                  <a:srgbClr val="272525"/>
                </a:solidFill>
                <a:latin typeface="Inter" pitchFamily="34" charset="0"/>
                <a:ea typeface="Inter" pitchFamily="34" charset="-122"/>
                <a:cs typeface="Inter" pitchFamily="34" charset="-120"/>
              </a:rPr>
              <a:t>The foundation of effective risk management</a:t>
            </a:r>
            <a:endParaRPr lang="en-US" sz="1400" dirty="0"/>
          </a:p>
        </p:txBody>
      </p:sp>
      <p:sp>
        <p:nvSpPr>
          <p:cNvPr id="15" name="Shape 10"/>
          <p:cNvSpPr/>
          <p:nvPr/>
        </p:nvSpPr>
        <p:spPr>
          <a:xfrm>
            <a:off x="6579930" y="5830014"/>
            <a:ext cx="551378" cy="22860"/>
          </a:xfrm>
          <a:prstGeom prst="roundRect">
            <a:avLst>
              <a:gd name="adj" fmla="val 337744"/>
            </a:avLst>
          </a:prstGeom>
          <a:solidFill>
            <a:srgbClr val="B2D4E5"/>
          </a:solidFill>
          <a:ln/>
        </p:spPr>
        <p:txBody>
          <a:bodyPr/>
          <a:lstStyle/>
          <a:p>
            <a:endParaRPr lang="en-US"/>
          </a:p>
        </p:txBody>
      </p:sp>
      <p:sp>
        <p:nvSpPr>
          <p:cNvPr id="16" name="Shape 11"/>
          <p:cNvSpPr/>
          <p:nvPr/>
        </p:nvSpPr>
        <p:spPr>
          <a:xfrm>
            <a:off x="7108448" y="5634752"/>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7170420" y="5660529"/>
            <a:ext cx="289441" cy="361831"/>
          </a:xfrm>
          <a:prstGeom prst="rect">
            <a:avLst/>
          </a:prstGeom>
        </p:spPr>
      </p:pic>
      <p:sp>
        <p:nvSpPr>
          <p:cNvPr id="18" name="Text 12"/>
          <p:cNvSpPr/>
          <p:nvPr/>
        </p:nvSpPr>
        <p:spPr>
          <a:xfrm>
            <a:off x="3983474" y="5611773"/>
            <a:ext cx="2412683" cy="301466"/>
          </a:xfrm>
          <a:prstGeom prst="rect">
            <a:avLst/>
          </a:prstGeom>
          <a:noFill/>
          <a:ln/>
        </p:spPr>
        <p:txBody>
          <a:bodyPr wrap="none" lIns="0" tIns="0" rIns="0" bIns="0" rtlCol="0" anchor="t"/>
          <a:lstStyle/>
          <a:p>
            <a:pPr marL="0" indent="0" algn="r">
              <a:lnSpc>
                <a:spcPts val="2350"/>
              </a:lnSpc>
              <a:buNone/>
            </a:pPr>
            <a:r>
              <a:rPr lang="en-US" sz="1850" b="1" dirty="0">
                <a:solidFill>
                  <a:srgbClr val="272525"/>
                </a:solidFill>
                <a:latin typeface="Petrona Bold" pitchFamily="34" charset="0"/>
                <a:ea typeface="Petrona Bold" pitchFamily="34" charset="-122"/>
                <a:cs typeface="Petrona Bold" pitchFamily="34" charset="-120"/>
              </a:rPr>
              <a:t>Best Practices</a:t>
            </a:r>
            <a:endParaRPr lang="en-US" sz="1850" dirty="0"/>
          </a:p>
        </p:txBody>
      </p:sp>
      <p:sp>
        <p:nvSpPr>
          <p:cNvPr id="19" name="Text 13"/>
          <p:cNvSpPr/>
          <p:nvPr/>
        </p:nvSpPr>
        <p:spPr>
          <a:xfrm>
            <a:off x="643295" y="6023491"/>
            <a:ext cx="5752862" cy="294084"/>
          </a:xfrm>
          <a:prstGeom prst="rect">
            <a:avLst/>
          </a:prstGeom>
          <a:noFill/>
          <a:ln/>
        </p:spPr>
        <p:txBody>
          <a:bodyPr wrap="none" lIns="0" tIns="0" rIns="0" bIns="0" rtlCol="0" anchor="t"/>
          <a:lstStyle/>
          <a:p>
            <a:pPr marL="0" indent="0" algn="r">
              <a:lnSpc>
                <a:spcPts val="2300"/>
              </a:lnSpc>
              <a:buNone/>
            </a:pPr>
            <a:r>
              <a:rPr lang="en-US" sz="1400" dirty="0">
                <a:solidFill>
                  <a:srgbClr val="272525"/>
                </a:solidFill>
                <a:latin typeface="Inter" pitchFamily="34" charset="0"/>
                <a:ea typeface="Inter" pitchFamily="34" charset="-122"/>
                <a:cs typeface="Inter" pitchFamily="34" charset="-120"/>
              </a:rPr>
              <a:t>Strategies for implementation</a:t>
            </a:r>
            <a:endParaRPr lang="en-US" sz="1400" dirty="0"/>
          </a:p>
        </p:txBody>
      </p:sp>
      <p:sp>
        <p:nvSpPr>
          <p:cNvPr id="20" name="Shape 14"/>
          <p:cNvSpPr/>
          <p:nvPr/>
        </p:nvSpPr>
        <p:spPr>
          <a:xfrm>
            <a:off x="7499092" y="6657142"/>
            <a:ext cx="551378" cy="22860"/>
          </a:xfrm>
          <a:prstGeom prst="roundRect">
            <a:avLst>
              <a:gd name="adj" fmla="val 337744"/>
            </a:avLst>
          </a:prstGeom>
          <a:solidFill>
            <a:srgbClr val="B2D4E5"/>
          </a:solidFill>
          <a:ln/>
        </p:spPr>
        <p:txBody>
          <a:bodyPr/>
          <a:lstStyle/>
          <a:p>
            <a:endParaRPr lang="en-US"/>
          </a:p>
        </p:txBody>
      </p:sp>
      <p:sp>
        <p:nvSpPr>
          <p:cNvPr id="21" name="Shape 15"/>
          <p:cNvSpPr/>
          <p:nvPr/>
        </p:nvSpPr>
        <p:spPr>
          <a:xfrm>
            <a:off x="7108448" y="6461879"/>
            <a:ext cx="413504" cy="413504"/>
          </a:xfrm>
          <a:prstGeom prst="roundRect">
            <a:avLst>
              <a:gd name="adj" fmla="val 18672"/>
            </a:avLst>
          </a:prstGeom>
          <a:solidFill>
            <a:srgbClr val="CCEEFF"/>
          </a:solidFill>
          <a:ln w="7620">
            <a:solidFill>
              <a:srgbClr val="B2D4E5"/>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7170420" y="6487656"/>
            <a:ext cx="289441" cy="361831"/>
          </a:xfrm>
          <a:prstGeom prst="rect">
            <a:avLst/>
          </a:prstGeom>
        </p:spPr>
      </p:pic>
      <p:sp>
        <p:nvSpPr>
          <p:cNvPr id="23" name="Text 16"/>
          <p:cNvSpPr/>
          <p:nvPr/>
        </p:nvSpPr>
        <p:spPr>
          <a:xfrm>
            <a:off x="8234243" y="6438900"/>
            <a:ext cx="2412683" cy="301466"/>
          </a:xfrm>
          <a:prstGeom prst="rect">
            <a:avLst/>
          </a:prstGeom>
          <a:noFill/>
          <a:ln/>
        </p:spPr>
        <p:txBody>
          <a:bodyPr wrap="none" lIns="0" tIns="0" rIns="0" bIns="0" rtlCol="0" anchor="t"/>
          <a:lstStyle/>
          <a:p>
            <a:pPr marL="0" indent="0" algn="l">
              <a:lnSpc>
                <a:spcPts val="2350"/>
              </a:lnSpc>
              <a:buNone/>
            </a:pPr>
            <a:r>
              <a:rPr lang="en-US" sz="1850" b="1" dirty="0">
                <a:solidFill>
                  <a:srgbClr val="272525"/>
                </a:solidFill>
                <a:latin typeface="Petrona Bold" pitchFamily="34" charset="0"/>
                <a:ea typeface="Petrona Bold" pitchFamily="34" charset="-122"/>
                <a:cs typeface="Petrona Bold" pitchFamily="34" charset="-120"/>
              </a:rPr>
              <a:t>Action Steps</a:t>
            </a:r>
            <a:endParaRPr lang="en-US" sz="1850" dirty="0"/>
          </a:p>
        </p:txBody>
      </p:sp>
      <p:sp>
        <p:nvSpPr>
          <p:cNvPr id="24" name="Text 17"/>
          <p:cNvSpPr/>
          <p:nvPr/>
        </p:nvSpPr>
        <p:spPr>
          <a:xfrm>
            <a:off x="8234243" y="6850618"/>
            <a:ext cx="5752862" cy="294084"/>
          </a:xfrm>
          <a:prstGeom prst="rect">
            <a:avLst/>
          </a:prstGeom>
          <a:noFill/>
          <a:ln/>
        </p:spPr>
        <p:txBody>
          <a:bodyPr wrap="none" lIns="0" tIns="0" rIns="0" bIns="0" rtlCol="0" anchor="t"/>
          <a:lstStyle/>
          <a:p>
            <a:pPr marL="0" indent="0" algn="l">
              <a:lnSpc>
                <a:spcPts val="2300"/>
              </a:lnSpc>
              <a:buNone/>
            </a:pPr>
            <a:r>
              <a:rPr lang="en-US" sz="1400" dirty="0">
                <a:solidFill>
                  <a:srgbClr val="272525"/>
                </a:solidFill>
                <a:latin typeface="Inter" pitchFamily="34" charset="0"/>
                <a:ea typeface="Inter" pitchFamily="34" charset="-122"/>
                <a:cs typeface="Inter" pitchFamily="34" charset="-120"/>
              </a:rPr>
              <a:t>Taking risk management to the next level</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39679"/>
            <a:ext cx="6919913"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The IT Project Landscape</a:t>
            </a:r>
            <a:endParaRPr lang="en-US" sz="4650" dirty="0"/>
          </a:p>
        </p:txBody>
      </p:sp>
      <p:sp>
        <p:nvSpPr>
          <p:cNvPr id="4" name="Shape 1"/>
          <p:cNvSpPr/>
          <p:nvPr/>
        </p:nvSpPr>
        <p:spPr>
          <a:xfrm>
            <a:off x="6280190" y="2579251"/>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356747" y="2611160"/>
            <a:ext cx="357188" cy="446484"/>
          </a:xfrm>
          <a:prstGeom prst="rect">
            <a:avLst/>
          </a:prstGeom>
        </p:spPr>
      </p:pic>
      <p:sp>
        <p:nvSpPr>
          <p:cNvPr id="6" name="Text 2"/>
          <p:cNvSpPr/>
          <p:nvPr/>
        </p:nvSpPr>
        <p:spPr>
          <a:xfrm>
            <a:off x="7017306" y="2579251"/>
            <a:ext cx="2927747"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Complex Systems</a:t>
            </a:r>
            <a:endParaRPr lang="en-US" sz="2300" dirty="0"/>
          </a:p>
        </p:txBody>
      </p:sp>
      <p:sp>
        <p:nvSpPr>
          <p:cNvPr id="7" name="Text 3"/>
          <p:cNvSpPr/>
          <p:nvPr/>
        </p:nvSpPr>
        <p:spPr>
          <a:xfrm>
            <a:off x="7017306" y="308741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IT projects involve interconnected technologies, creating layers of dependencies and potential failure points.</a:t>
            </a:r>
            <a:endParaRPr lang="en-US" sz="1750" dirty="0"/>
          </a:p>
        </p:txBody>
      </p:sp>
      <p:sp>
        <p:nvSpPr>
          <p:cNvPr id="8" name="Shape 4"/>
          <p:cNvSpPr/>
          <p:nvPr/>
        </p:nvSpPr>
        <p:spPr>
          <a:xfrm>
            <a:off x="10171867" y="2579251"/>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10248424" y="2611160"/>
            <a:ext cx="357188" cy="446484"/>
          </a:xfrm>
          <a:prstGeom prst="rect">
            <a:avLst/>
          </a:prstGeom>
        </p:spPr>
      </p:pic>
      <p:sp>
        <p:nvSpPr>
          <p:cNvPr id="10" name="Text 5"/>
          <p:cNvSpPr/>
          <p:nvPr/>
        </p:nvSpPr>
        <p:spPr>
          <a:xfrm>
            <a:off x="10908983" y="2579251"/>
            <a:ext cx="2927747" cy="744141"/>
          </a:xfrm>
          <a:prstGeom prst="rect">
            <a:avLst/>
          </a:prstGeom>
          <a:noFill/>
          <a:ln/>
        </p:spPr>
        <p:txBody>
          <a:bodyPr wrap="squar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Evolving Requirements</a:t>
            </a:r>
            <a:endParaRPr lang="en-US" sz="2300" dirty="0"/>
          </a:p>
        </p:txBody>
      </p:sp>
      <p:sp>
        <p:nvSpPr>
          <p:cNvPr id="11" name="Text 6"/>
          <p:cNvSpPr/>
          <p:nvPr/>
        </p:nvSpPr>
        <p:spPr>
          <a:xfrm>
            <a:off x="10908983" y="345948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Stakeholder needs shift throughout project lifecycles. New technologies emerge constantly.</a:t>
            </a:r>
            <a:endParaRPr lang="en-US" sz="1750" dirty="0"/>
          </a:p>
        </p:txBody>
      </p:sp>
      <p:sp>
        <p:nvSpPr>
          <p:cNvPr id="12" name="Shape 7"/>
          <p:cNvSpPr/>
          <p:nvPr/>
        </p:nvSpPr>
        <p:spPr>
          <a:xfrm>
            <a:off x="6280190" y="5755958"/>
            <a:ext cx="510302" cy="510302"/>
          </a:xfrm>
          <a:prstGeom prst="roundRect">
            <a:avLst>
              <a:gd name="adj" fmla="val 18669"/>
            </a:avLst>
          </a:prstGeom>
          <a:solidFill>
            <a:srgbClr val="CCEEFF"/>
          </a:solidFill>
          <a:ln w="7620">
            <a:solidFill>
              <a:srgbClr val="B2D4E5"/>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356747" y="5787866"/>
            <a:ext cx="357188" cy="446484"/>
          </a:xfrm>
          <a:prstGeom prst="rect">
            <a:avLst/>
          </a:prstGeom>
        </p:spPr>
      </p:pic>
      <p:sp>
        <p:nvSpPr>
          <p:cNvPr id="14" name="Text 8"/>
          <p:cNvSpPr/>
          <p:nvPr/>
        </p:nvSpPr>
        <p:spPr>
          <a:xfrm>
            <a:off x="7017306" y="5755958"/>
            <a:ext cx="325505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Significant Investments</a:t>
            </a:r>
            <a:endParaRPr lang="en-US" sz="2300" dirty="0"/>
          </a:p>
        </p:txBody>
      </p:sp>
      <p:sp>
        <p:nvSpPr>
          <p:cNvPr id="15" name="Text 9"/>
          <p:cNvSpPr/>
          <p:nvPr/>
        </p:nvSpPr>
        <p:spPr>
          <a:xfrm>
            <a:off x="7017306" y="6264116"/>
            <a:ext cx="6819305"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Organizations commit substantial resources. Project failures damage budgets and reputations.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89848"/>
            <a:ext cx="8526066"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Why Risk Management Matters</a:t>
            </a:r>
            <a:endParaRPr lang="en-US" sz="4650" dirty="0"/>
          </a:p>
        </p:txBody>
      </p:sp>
      <p:pic>
        <p:nvPicPr>
          <p:cNvPr id="3" name="Image 0" descr="preencoded.png"/>
          <p:cNvPicPr>
            <a:picLocks noChangeAspect="1"/>
          </p:cNvPicPr>
          <p:nvPr/>
        </p:nvPicPr>
        <p:blipFill>
          <a:blip r:embed="rId3"/>
          <a:stretch>
            <a:fillRect/>
          </a:stretch>
        </p:blipFill>
        <p:spPr>
          <a:xfrm>
            <a:off x="793790" y="1887736"/>
            <a:ext cx="4120753" cy="2546747"/>
          </a:xfrm>
          <a:prstGeom prst="rect">
            <a:avLst/>
          </a:prstGeom>
        </p:spPr>
      </p:pic>
      <p:sp>
        <p:nvSpPr>
          <p:cNvPr id="4" name="Text 1"/>
          <p:cNvSpPr/>
          <p:nvPr/>
        </p:nvSpPr>
        <p:spPr>
          <a:xfrm>
            <a:off x="793790" y="4717971"/>
            <a:ext cx="3564493"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Uncertainty &amp; Complexity</a:t>
            </a:r>
            <a:endParaRPr lang="en-US" sz="2300" dirty="0"/>
          </a:p>
        </p:txBody>
      </p:sp>
      <p:sp>
        <p:nvSpPr>
          <p:cNvPr id="5" name="Text 2"/>
          <p:cNvSpPr/>
          <p:nvPr/>
        </p:nvSpPr>
        <p:spPr>
          <a:xfrm>
            <a:off x="793790" y="5226129"/>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IT projects face inherent uncertainty due to emerging technologies and dynamic environments.</a:t>
            </a:r>
            <a:endParaRPr lang="en-US" sz="1750" dirty="0"/>
          </a:p>
        </p:txBody>
      </p:sp>
      <p:sp>
        <p:nvSpPr>
          <p:cNvPr id="6" name="Text 3"/>
          <p:cNvSpPr/>
          <p:nvPr/>
        </p:nvSpPr>
        <p:spPr>
          <a:xfrm>
            <a:off x="793790" y="6450925"/>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Risk management helps teams anticipate challenges and prepare effective contingency plans.</a:t>
            </a:r>
            <a:endParaRPr lang="en-US" sz="1750" dirty="0"/>
          </a:p>
        </p:txBody>
      </p:sp>
      <p:pic>
        <p:nvPicPr>
          <p:cNvPr id="7" name="Image 1" descr="preencoded.png"/>
          <p:cNvPicPr>
            <a:picLocks noChangeAspect="1"/>
          </p:cNvPicPr>
          <p:nvPr/>
        </p:nvPicPr>
        <p:blipFill>
          <a:blip r:embed="rId4"/>
          <a:stretch>
            <a:fillRect/>
          </a:stretch>
        </p:blipFill>
        <p:spPr>
          <a:xfrm>
            <a:off x="5254704" y="1887736"/>
            <a:ext cx="4120872" cy="2546866"/>
          </a:xfrm>
          <a:prstGeom prst="rect">
            <a:avLst/>
          </a:prstGeom>
        </p:spPr>
      </p:pic>
      <p:sp>
        <p:nvSpPr>
          <p:cNvPr id="8" name="Text 4"/>
          <p:cNvSpPr/>
          <p:nvPr/>
        </p:nvSpPr>
        <p:spPr>
          <a:xfrm>
            <a:off x="5254704" y="4718090"/>
            <a:ext cx="3052167"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Investment Protection</a:t>
            </a:r>
            <a:endParaRPr lang="en-US" sz="2300" dirty="0"/>
          </a:p>
        </p:txBody>
      </p:sp>
      <p:sp>
        <p:nvSpPr>
          <p:cNvPr id="9" name="Text 5"/>
          <p:cNvSpPr/>
          <p:nvPr/>
        </p:nvSpPr>
        <p:spPr>
          <a:xfrm>
            <a:off x="5254704" y="5226248"/>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Early risk identification safeguards time, resources, and capital investments.</a:t>
            </a:r>
            <a:endParaRPr lang="en-US" sz="1750" dirty="0"/>
          </a:p>
        </p:txBody>
      </p:sp>
      <p:sp>
        <p:nvSpPr>
          <p:cNvPr id="10" name="Text 6"/>
          <p:cNvSpPr/>
          <p:nvPr/>
        </p:nvSpPr>
        <p:spPr>
          <a:xfrm>
            <a:off x="5254704" y="6451044"/>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Minimizes costly delays, budget overruns, and potential project failures.</a:t>
            </a:r>
            <a:endParaRPr lang="en-US" sz="1750" dirty="0"/>
          </a:p>
        </p:txBody>
      </p:sp>
      <p:pic>
        <p:nvPicPr>
          <p:cNvPr id="11" name="Image 2" descr="preencoded.png"/>
          <p:cNvPicPr>
            <a:picLocks noChangeAspect="1"/>
          </p:cNvPicPr>
          <p:nvPr/>
        </p:nvPicPr>
        <p:blipFill>
          <a:blip r:embed="rId5"/>
          <a:stretch>
            <a:fillRect/>
          </a:stretch>
        </p:blipFill>
        <p:spPr>
          <a:xfrm>
            <a:off x="9715738" y="1887736"/>
            <a:ext cx="4120753" cy="2546747"/>
          </a:xfrm>
          <a:prstGeom prst="rect">
            <a:avLst/>
          </a:prstGeom>
        </p:spPr>
      </p:pic>
      <p:sp>
        <p:nvSpPr>
          <p:cNvPr id="12" name="Text 7"/>
          <p:cNvSpPr/>
          <p:nvPr/>
        </p:nvSpPr>
        <p:spPr>
          <a:xfrm>
            <a:off x="9715738" y="471797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Project Success</a:t>
            </a:r>
            <a:endParaRPr lang="en-US" sz="2300" dirty="0"/>
          </a:p>
        </p:txBody>
      </p:sp>
      <p:sp>
        <p:nvSpPr>
          <p:cNvPr id="13" name="Text 8"/>
          <p:cNvSpPr/>
          <p:nvPr/>
        </p:nvSpPr>
        <p:spPr>
          <a:xfrm>
            <a:off x="9715738" y="5226129"/>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Systematic risk management maximizes achieving objectives within constraints.</a:t>
            </a:r>
            <a:endParaRPr lang="en-US" sz="1750" dirty="0"/>
          </a:p>
        </p:txBody>
      </p:sp>
      <p:sp>
        <p:nvSpPr>
          <p:cNvPr id="14" name="Text 9"/>
          <p:cNvSpPr/>
          <p:nvPr/>
        </p:nvSpPr>
        <p:spPr>
          <a:xfrm>
            <a:off x="9715738" y="6450925"/>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Teams can mitigate threats while capitalizing on emerging opportunities.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33368"/>
            <a:ext cx="7685484"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The Risk Management Cycle</a:t>
            </a:r>
            <a:endParaRPr lang="en-US" sz="4650" dirty="0"/>
          </a:p>
        </p:txBody>
      </p:sp>
      <p:sp>
        <p:nvSpPr>
          <p:cNvPr id="3" name="Text 1"/>
          <p:cNvSpPr/>
          <p:nvPr/>
        </p:nvSpPr>
        <p:spPr>
          <a:xfrm>
            <a:off x="1715453" y="2689027"/>
            <a:ext cx="2977039" cy="372070"/>
          </a:xfrm>
          <a:prstGeom prst="rect">
            <a:avLst/>
          </a:prstGeom>
          <a:noFill/>
          <a:ln/>
        </p:spPr>
        <p:txBody>
          <a:bodyPr wrap="none" lIns="0" tIns="0" rIns="0" bIns="0" rtlCol="0" anchor="t"/>
          <a:lstStyle/>
          <a:p>
            <a:pPr marL="0" indent="0" algn="r">
              <a:lnSpc>
                <a:spcPts val="2900"/>
              </a:lnSpc>
              <a:buNone/>
            </a:pPr>
            <a:r>
              <a:rPr lang="en-US" sz="2300" b="1" dirty="0">
                <a:solidFill>
                  <a:srgbClr val="272525"/>
                </a:solidFill>
                <a:latin typeface="Petrona Bold" pitchFamily="34" charset="0"/>
                <a:ea typeface="Petrona Bold" pitchFamily="34" charset="-122"/>
                <a:cs typeface="Petrona Bold" pitchFamily="34" charset="-120"/>
              </a:rPr>
              <a:t>Identify</a:t>
            </a:r>
            <a:endParaRPr lang="en-US" sz="2300" dirty="0"/>
          </a:p>
        </p:txBody>
      </p:sp>
      <p:sp>
        <p:nvSpPr>
          <p:cNvPr id="4" name="Text 2"/>
          <p:cNvSpPr/>
          <p:nvPr/>
        </p:nvSpPr>
        <p:spPr>
          <a:xfrm>
            <a:off x="793790" y="3197185"/>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Document potential risks through brainstorming, historical analysis, and stakeholder input.</a:t>
            </a:r>
            <a:endParaRPr lang="en-US" sz="1750" dirty="0"/>
          </a:p>
        </p:txBody>
      </p:sp>
      <p:pic>
        <p:nvPicPr>
          <p:cNvPr id="5" name="Image 0" descr="preencoded.png"/>
          <p:cNvPicPr>
            <a:picLocks noChangeAspect="1"/>
          </p:cNvPicPr>
          <p:nvPr/>
        </p:nvPicPr>
        <p:blipFill>
          <a:blip r:embed="rId3"/>
          <a:stretch>
            <a:fillRect/>
          </a:stretch>
        </p:blipFill>
        <p:spPr>
          <a:xfrm>
            <a:off x="5032653" y="243125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94328"/>
            <a:ext cx="339328" cy="424220"/>
          </a:xfrm>
          <a:prstGeom prst="rect">
            <a:avLst/>
          </a:prstGeom>
        </p:spPr>
      </p:pic>
      <p:sp>
        <p:nvSpPr>
          <p:cNvPr id="7" name="Text 3"/>
          <p:cNvSpPr/>
          <p:nvPr/>
        </p:nvSpPr>
        <p:spPr>
          <a:xfrm>
            <a:off x="9937790" y="2689027"/>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Assess</a:t>
            </a:r>
            <a:endParaRPr lang="en-US" sz="2300" dirty="0"/>
          </a:p>
        </p:txBody>
      </p:sp>
      <p:sp>
        <p:nvSpPr>
          <p:cNvPr id="8" name="Text 4"/>
          <p:cNvSpPr/>
          <p:nvPr/>
        </p:nvSpPr>
        <p:spPr>
          <a:xfrm>
            <a:off x="9937790" y="3197185"/>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Determine likelihood and impact using qualitative and quantitative techniques.</a:t>
            </a:r>
            <a:endParaRPr lang="en-US" sz="1750" dirty="0"/>
          </a:p>
        </p:txBody>
      </p:sp>
      <p:pic>
        <p:nvPicPr>
          <p:cNvPr id="9" name="Image 2" descr="preencoded.png"/>
          <p:cNvPicPr>
            <a:picLocks noChangeAspect="1"/>
          </p:cNvPicPr>
          <p:nvPr/>
        </p:nvPicPr>
        <p:blipFill>
          <a:blip r:embed="rId5"/>
          <a:stretch>
            <a:fillRect/>
          </a:stretch>
        </p:blipFill>
        <p:spPr>
          <a:xfrm>
            <a:off x="5032653" y="243125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82829"/>
            <a:ext cx="339328" cy="424220"/>
          </a:xfrm>
          <a:prstGeom prst="rect">
            <a:avLst/>
          </a:prstGeom>
        </p:spPr>
      </p:pic>
      <p:sp>
        <p:nvSpPr>
          <p:cNvPr id="11" name="Text 5"/>
          <p:cNvSpPr/>
          <p:nvPr/>
        </p:nvSpPr>
        <p:spPr>
          <a:xfrm>
            <a:off x="9937790" y="5141595"/>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Mitigate</a:t>
            </a:r>
            <a:endParaRPr lang="en-US" sz="2300" dirty="0"/>
          </a:p>
        </p:txBody>
      </p:sp>
      <p:sp>
        <p:nvSpPr>
          <p:cNvPr id="12" name="Text 6"/>
          <p:cNvSpPr/>
          <p:nvPr/>
        </p:nvSpPr>
        <p:spPr>
          <a:xfrm>
            <a:off x="9937790" y="564975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Implement strategies to reduce likelihood or impact through avoidance, transfer, or reduction.</a:t>
            </a:r>
            <a:endParaRPr lang="en-US" sz="1750" dirty="0"/>
          </a:p>
        </p:txBody>
      </p:sp>
      <p:pic>
        <p:nvPicPr>
          <p:cNvPr id="13" name="Image 4" descr="preencoded.png"/>
          <p:cNvPicPr>
            <a:picLocks noChangeAspect="1"/>
          </p:cNvPicPr>
          <p:nvPr/>
        </p:nvPicPr>
        <p:blipFill>
          <a:blip r:embed="rId7"/>
          <a:stretch>
            <a:fillRect/>
          </a:stretch>
        </p:blipFill>
        <p:spPr>
          <a:xfrm>
            <a:off x="5032653" y="243125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808702"/>
            <a:ext cx="339328" cy="424220"/>
          </a:xfrm>
          <a:prstGeom prst="rect">
            <a:avLst/>
          </a:prstGeom>
        </p:spPr>
      </p:pic>
      <p:sp>
        <p:nvSpPr>
          <p:cNvPr id="15" name="Text 7"/>
          <p:cNvSpPr/>
          <p:nvPr/>
        </p:nvSpPr>
        <p:spPr>
          <a:xfrm>
            <a:off x="1715453" y="5141595"/>
            <a:ext cx="2977039" cy="372070"/>
          </a:xfrm>
          <a:prstGeom prst="rect">
            <a:avLst/>
          </a:prstGeom>
          <a:noFill/>
          <a:ln/>
        </p:spPr>
        <p:txBody>
          <a:bodyPr wrap="none" lIns="0" tIns="0" rIns="0" bIns="0" rtlCol="0" anchor="t"/>
          <a:lstStyle/>
          <a:p>
            <a:pPr marL="0" indent="0" algn="r">
              <a:lnSpc>
                <a:spcPts val="2900"/>
              </a:lnSpc>
              <a:buNone/>
            </a:pPr>
            <a:r>
              <a:rPr lang="en-US" sz="2300" b="1" dirty="0">
                <a:solidFill>
                  <a:srgbClr val="272525"/>
                </a:solidFill>
                <a:latin typeface="Petrona Bold" pitchFamily="34" charset="0"/>
                <a:ea typeface="Petrona Bold" pitchFamily="34" charset="-122"/>
                <a:cs typeface="Petrona Bold" pitchFamily="34" charset="-120"/>
              </a:rPr>
              <a:t>Monitor</a:t>
            </a:r>
            <a:endParaRPr lang="en-US" sz="2300" dirty="0"/>
          </a:p>
        </p:txBody>
      </p:sp>
      <p:sp>
        <p:nvSpPr>
          <p:cNvPr id="16" name="Text 8"/>
          <p:cNvSpPr/>
          <p:nvPr/>
        </p:nvSpPr>
        <p:spPr>
          <a:xfrm>
            <a:off x="793790" y="564975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Continuously track effectiveness and identify new risks throughout the project lifecycle.</a:t>
            </a:r>
            <a:endParaRPr lang="en-US" sz="1750" dirty="0"/>
          </a:p>
        </p:txBody>
      </p:sp>
      <p:pic>
        <p:nvPicPr>
          <p:cNvPr id="17" name="Image 6" descr="preencoded.png"/>
          <p:cNvPicPr>
            <a:picLocks noChangeAspect="1"/>
          </p:cNvPicPr>
          <p:nvPr/>
        </p:nvPicPr>
        <p:blipFill>
          <a:blip r:embed="rId9"/>
          <a:stretch>
            <a:fillRect/>
          </a:stretch>
        </p:blipFill>
        <p:spPr>
          <a:xfrm>
            <a:off x="5032653" y="243125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20201"/>
            <a:ext cx="339328" cy="424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1624"/>
          </a:xfrm>
          <a:prstGeom prst="rect">
            <a:avLst/>
          </a:prstGeom>
        </p:spPr>
      </p:pic>
      <p:sp>
        <p:nvSpPr>
          <p:cNvPr id="3" name="Text 0"/>
          <p:cNvSpPr/>
          <p:nvPr/>
        </p:nvSpPr>
        <p:spPr>
          <a:xfrm>
            <a:off x="776526" y="610195"/>
            <a:ext cx="8249960" cy="728067"/>
          </a:xfrm>
          <a:prstGeom prst="rect">
            <a:avLst/>
          </a:prstGeom>
          <a:noFill/>
          <a:ln/>
        </p:spPr>
        <p:txBody>
          <a:bodyPr wrap="none" lIns="0" tIns="0" rIns="0" bIns="0" rtlCol="0" anchor="t"/>
          <a:lstStyle/>
          <a:p>
            <a:pPr marL="0" indent="0" algn="l">
              <a:lnSpc>
                <a:spcPts val="5700"/>
              </a:lnSpc>
              <a:buNone/>
            </a:pPr>
            <a:r>
              <a:rPr lang="en-US" sz="4550" b="1" dirty="0">
                <a:solidFill>
                  <a:srgbClr val="000000"/>
                </a:solidFill>
                <a:latin typeface="Petrona Bold" pitchFamily="34" charset="0"/>
                <a:ea typeface="Petrona Bold" pitchFamily="34" charset="-122"/>
                <a:cs typeface="Petrona Bold" pitchFamily="34" charset="-120"/>
              </a:rPr>
              <a:t>Risk Identification Techniques</a:t>
            </a:r>
            <a:endParaRPr lang="en-US" sz="4550" dirty="0"/>
          </a:p>
        </p:txBody>
      </p:sp>
      <p:sp>
        <p:nvSpPr>
          <p:cNvPr id="4" name="Shape 1"/>
          <p:cNvSpPr/>
          <p:nvPr/>
        </p:nvSpPr>
        <p:spPr>
          <a:xfrm>
            <a:off x="776526" y="16710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5" name="Text 2"/>
          <p:cNvSpPr/>
          <p:nvPr/>
        </p:nvSpPr>
        <p:spPr>
          <a:xfrm>
            <a:off x="1005959" y="1900476"/>
            <a:ext cx="318027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Brainstorming Sessions</a:t>
            </a:r>
            <a:endParaRPr lang="en-US" sz="2250" dirty="0"/>
          </a:p>
        </p:txBody>
      </p:sp>
      <p:sp>
        <p:nvSpPr>
          <p:cNvPr id="6" name="Text 3"/>
          <p:cNvSpPr/>
          <p:nvPr/>
        </p:nvSpPr>
        <p:spPr>
          <a:xfrm>
            <a:off x="1005959" y="23975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Gather the project team to identify potential risks through collaborative thinking.</a:t>
            </a:r>
            <a:endParaRPr lang="en-US" sz="1700" dirty="0"/>
          </a:p>
        </p:txBody>
      </p:sp>
      <p:sp>
        <p:nvSpPr>
          <p:cNvPr id="7" name="Text 4"/>
          <p:cNvSpPr/>
          <p:nvPr/>
        </p:nvSpPr>
        <p:spPr>
          <a:xfrm>
            <a:off x="1005959" y="35958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Document all concerns, regardless of perceived probability or impact.</a:t>
            </a:r>
            <a:endParaRPr lang="en-US" sz="1700" dirty="0"/>
          </a:p>
        </p:txBody>
      </p:sp>
      <p:sp>
        <p:nvSpPr>
          <p:cNvPr id="8" name="Shape 5"/>
          <p:cNvSpPr/>
          <p:nvPr/>
        </p:nvSpPr>
        <p:spPr>
          <a:xfrm>
            <a:off x="5597366" y="16710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9" name="Text 6"/>
          <p:cNvSpPr/>
          <p:nvPr/>
        </p:nvSpPr>
        <p:spPr>
          <a:xfrm>
            <a:off x="5826800" y="1900476"/>
            <a:ext cx="291238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SWOT Analysis</a:t>
            </a:r>
            <a:endParaRPr lang="en-US" sz="2250" dirty="0"/>
          </a:p>
        </p:txBody>
      </p:sp>
      <p:sp>
        <p:nvSpPr>
          <p:cNvPr id="10" name="Text 7"/>
          <p:cNvSpPr/>
          <p:nvPr/>
        </p:nvSpPr>
        <p:spPr>
          <a:xfrm>
            <a:off x="5826800" y="23975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Assess Strengths, Weaknesses, Opportunities, and Threats related to the project.</a:t>
            </a:r>
            <a:endParaRPr lang="en-US" sz="1700" dirty="0"/>
          </a:p>
        </p:txBody>
      </p:sp>
      <p:sp>
        <p:nvSpPr>
          <p:cNvPr id="11" name="Text 8"/>
          <p:cNvSpPr/>
          <p:nvPr/>
        </p:nvSpPr>
        <p:spPr>
          <a:xfrm>
            <a:off x="5826800" y="35958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Helps identify internal and external risk factors systematically.</a:t>
            </a:r>
            <a:endParaRPr lang="en-US" sz="1700" dirty="0"/>
          </a:p>
        </p:txBody>
      </p:sp>
      <p:sp>
        <p:nvSpPr>
          <p:cNvPr id="12" name="Shape 9"/>
          <p:cNvSpPr/>
          <p:nvPr/>
        </p:nvSpPr>
        <p:spPr>
          <a:xfrm>
            <a:off x="776526" y="47571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13" name="Text 10"/>
          <p:cNvSpPr/>
          <p:nvPr/>
        </p:nvSpPr>
        <p:spPr>
          <a:xfrm>
            <a:off x="1005959" y="4986576"/>
            <a:ext cx="291238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Historical Review</a:t>
            </a:r>
            <a:endParaRPr lang="en-US" sz="2250" dirty="0"/>
          </a:p>
        </p:txBody>
      </p:sp>
      <p:sp>
        <p:nvSpPr>
          <p:cNvPr id="14" name="Text 11"/>
          <p:cNvSpPr/>
          <p:nvPr/>
        </p:nvSpPr>
        <p:spPr>
          <a:xfrm>
            <a:off x="1005959" y="54836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Examine similar past projects to identify common pitfalls and recurring issues.</a:t>
            </a:r>
            <a:endParaRPr lang="en-US" sz="1700" dirty="0"/>
          </a:p>
        </p:txBody>
      </p:sp>
      <p:sp>
        <p:nvSpPr>
          <p:cNvPr id="15" name="Text 12"/>
          <p:cNvSpPr/>
          <p:nvPr/>
        </p:nvSpPr>
        <p:spPr>
          <a:xfrm>
            <a:off x="1005959" y="66819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Learn from previous successes and failures within your organization.</a:t>
            </a:r>
            <a:endParaRPr lang="en-US" sz="1700" dirty="0"/>
          </a:p>
        </p:txBody>
      </p:sp>
      <p:sp>
        <p:nvSpPr>
          <p:cNvPr id="16" name="Shape 13"/>
          <p:cNvSpPr/>
          <p:nvPr/>
        </p:nvSpPr>
        <p:spPr>
          <a:xfrm>
            <a:off x="5597366" y="4757142"/>
            <a:ext cx="4599027" cy="2864287"/>
          </a:xfrm>
          <a:prstGeom prst="roundRect">
            <a:avLst>
              <a:gd name="adj" fmla="val 3254"/>
            </a:avLst>
          </a:prstGeom>
          <a:solidFill>
            <a:srgbClr val="CCEEFF"/>
          </a:solidFill>
          <a:ln w="7620">
            <a:solidFill>
              <a:srgbClr val="B2D4E5"/>
            </a:solidFill>
            <a:prstDash val="solid"/>
          </a:ln>
        </p:spPr>
        <p:txBody>
          <a:bodyPr/>
          <a:lstStyle/>
          <a:p>
            <a:endParaRPr lang="en-US"/>
          </a:p>
        </p:txBody>
      </p:sp>
      <p:sp>
        <p:nvSpPr>
          <p:cNvPr id="17" name="Text 14"/>
          <p:cNvSpPr/>
          <p:nvPr/>
        </p:nvSpPr>
        <p:spPr>
          <a:xfrm>
            <a:off x="5826800" y="4986576"/>
            <a:ext cx="2912388" cy="363974"/>
          </a:xfrm>
          <a:prstGeom prst="rect">
            <a:avLst/>
          </a:prstGeom>
          <a:noFill/>
          <a:ln/>
        </p:spPr>
        <p:txBody>
          <a:bodyPr wrap="none" lIns="0" tIns="0" rIns="0" bIns="0" rtlCol="0" anchor="t"/>
          <a:lstStyle/>
          <a:p>
            <a:pPr marL="0" indent="0" algn="l">
              <a:lnSpc>
                <a:spcPts val="2850"/>
              </a:lnSpc>
              <a:buNone/>
            </a:pPr>
            <a:r>
              <a:rPr lang="en-US" sz="2250" b="1" dirty="0">
                <a:solidFill>
                  <a:srgbClr val="272525"/>
                </a:solidFill>
                <a:latin typeface="Petrona Bold" pitchFamily="34" charset="0"/>
                <a:ea typeface="Petrona Bold" pitchFamily="34" charset="-122"/>
                <a:cs typeface="Petrona Bold" pitchFamily="34" charset="-120"/>
              </a:rPr>
              <a:t>Expert Interviews</a:t>
            </a:r>
            <a:endParaRPr lang="en-US" sz="2250" dirty="0"/>
          </a:p>
        </p:txBody>
      </p:sp>
      <p:sp>
        <p:nvSpPr>
          <p:cNvPr id="18" name="Text 15"/>
          <p:cNvSpPr/>
          <p:nvPr/>
        </p:nvSpPr>
        <p:spPr>
          <a:xfrm>
            <a:off x="5826800" y="5483662"/>
            <a:ext cx="4140160" cy="1065133"/>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Consult with subject matter experts who can highlight domain-specific risks.</a:t>
            </a:r>
            <a:endParaRPr lang="en-US" sz="1700" dirty="0"/>
          </a:p>
        </p:txBody>
      </p:sp>
      <p:sp>
        <p:nvSpPr>
          <p:cNvPr id="19" name="Text 16"/>
          <p:cNvSpPr/>
          <p:nvPr/>
        </p:nvSpPr>
        <p:spPr>
          <a:xfrm>
            <a:off x="5826800" y="6681907"/>
            <a:ext cx="4140160" cy="71008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Inter" pitchFamily="34" charset="0"/>
                <a:ea typeface="Inter" pitchFamily="34" charset="-122"/>
                <a:cs typeface="Inter" pitchFamily="34" charset="-120"/>
              </a:rPr>
              <a:t>Tap into specialized knowledge for comprehensive risk identification.</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81670"/>
            <a:ext cx="8746331"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Risk Assessment Methodologies</a:t>
            </a:r>
            <a:endParaRPr lang="en-US" sz="4650" dirty="0"/>
          </a:p>
        </p:txBody>
      </p:sp>
      <p:pic>
        <p:nvPicPr>
          <p:cNvPr id="3" name="Image 0" descr="preencoded.png"/>
          <p:cNvPicPr>
            <a:picLocks noChangeAspect="1"/>
          </p:cNvPicPr>
          <p:nvPr/>
        </p:nvPicPr>
        <p:blipFill>
          <a:blip r:embed="rId3"/>
          <a:stretch>
            <a:fillRect/>
          </a:stretch>
        </p:blipFill>
        <p:spPr>
          <a:xfrm>
            <a:off x="2978348" y="2179558"/>
            <a:ext cx="2152055" cy="1324689"/>
          </a:xfrm>
          <a:prstGeom prst="rect">
            <a:avLst/>
          </a:prstGeom>
        </p:spPr>
      </p:pic>
      <p:pic>
        <p:nvPicPr>
          <p:cNvPr id="4" name="Image 1" descr="preencoded.png"/>
          <p:cNvPicPr>
            <a:picLocks noChangeAspect="1"/>
          </p:cNvPicPr>
          <p:nvPr/>
        </p:nvPicPr>
        <p:blipFill>
          <a:blip r:embed="rId4"/>
          <a:stretch>
            <a:fillRect/>
          </a:stretch>
        </p:blipFill>
        <p:spPr>
          <a:xfrm>
            <a:off x="3894892" y="2807256"/>
            <a:ext cx="318968" cy="398621"/>
          </a:xfrm>
          <a:prstGeom prst="rect">
            <a:avLst/>
          </a:prstGeom>
        </p:spPr>
      </p:pic>
      <p:sp>
        <p:nvSpPr>
          <p:cNvPr id="5" name="Text 1"/>
          <p:cNvSpPr/>
          <p:nvPr/>
        </p:nvSpPr>
        <p:spPr>
          <a:xfrm>
            <a:off x="5357217" y="2406372"/>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Quantitative Analysis</a:t>
            </a:r>
            <a:endParaRPr lang="en-US" sz="2300" dirty="0"/>
          </a:p>
        </p:txBody>
      </p:sp>
      <p:sp>
        <p:nvSpPr>
          <p:cNvPr id="6" name="Text 2"/>
          <p:cNvSpPr/>
          <p:nvPr/>
        </p:nvSpPr>
        <p:spPr>
          <a:xfrm>
            <a:off x="5357217" y="2914531"/>
            <a:ext cx="595110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Numerical evaluation of probability and financial impact</a:t>
            </a:r>
            <a:endParaRPr lang="en-US" sz="1750" dirty="0"/>
          </a:p>
        </p:txBody>
      </p:sp>
      <p:sp>
        <p:nvSpPr>
          <p:cNvPr id="7" name="Shape 3"/>
          <p:cNvSpPr/>
          <p:nvPr/>
        </p:nvSpPr>
        <p:spPr>
          <a:xfrm>
            <a:off x="5187077" y="3517344"/>
            <a:ext cx="8592860" cy="15240"/>
          </a:xfrm>
          <a:prstGeom prst="roundRect">
            <a:avLst>
              <a:gd name="adj" fmla="val 625116"/>
            </a:avLst>
          </a:prstGeom>
          <a:solidFill>
            <a:srgbClr val="B2D4E5"/>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560921"/>
            <a:ext cx="4304109" cy="1324689"/>
          </a:xfrm>
          <a:prstGeom prst="rect">
            <a:avLst/>
          </a:prstGeom>
        </p:spPr>
      </p:pic>
      <p:pic>
        <p:nvPicPr>
          <p:cNvPr id="9" name="Image 3" descr="preencoded.png"/>
          <p:cNvPicPr>
            <a:picLocks noChangeAspect="1"/>
          </p:cNvPicPr>
          <p:nvPr/>
        </p:nvPicPr>
        <p:blipFill>
          <a:blip r:embed="rId6"/>
          <a:stretch>
            <a:fillRect/>
          </a:stretch>
        </p:blipFill>
        <p:spPr>
          <a:xfrm>
            <a:off x="3894892" y="4023955"/>
            <a:ext cx="318968" cy="398621"/>
          </a:xfrm>
          <a:prstGeom prst="rect">
            <a:avLst/>
          </a:prstGeom>
        </p:spPr>
      </p:pic>
      <p:sp>
        <p:nvSpPr>
          <p:cNvPr id="10" name="Text 4"/>
          <p:cNvSpPr/>
          <p:nvPr/>
        </p:nvSpPr>
        <p:spPr>
          <a:xfrm>
            <a:off x="6433304" y="3787735"/>
            <a:ext cx="319028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Qualitative Assessment</a:t>
            </a:r>
            <a:endParaRPr lang="en-US" sz="2300" dirty="0"/>
          </a:p>
        </p:txBody>
      </p:sp>
      <p:sp>
        <p:nvSpPr>
          <p:cNvPr id="11" name="Text 5"/>
          <p:cNvSpPr/>
          <p:nvPr/>
        </p:nvSpPr>
        <p:spPr>
          <a:xfrm>
            <a:off x="6433304" y="4295894"/>
            <a:ext cx="5216604"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Descriptive evaluation using scales and matrices</a:t>
            </a:r>
            <a:endParaRPr lang="en-US" sz="1750" dirty="0"/>
          </a:p>
        </p:txBody>
      </p:sp>
      <p:sp>
        <p:nvSpPr>
          <p:cNvPr id="12" name="Shape 6"/>
          <p:cNvSpPr/>
          <p:nvPr/>
        </p:nvSpPr>
        <p:spPr>
          <a:xfrm>
            <a:off x="6263164" y="4898708"/>
            <a:ext cx="7516773" cy="15240"/>
          </a:xfrm>
          <a:prstGeom prst="roundRect">
            <a:avLst>
              <a:gd name="adj" fmla="val 625116"/>
            </a:avLst>
          </a:prstGeom>
          <a:solidFill>
            <a:srgbClr val="B2D4E5"/>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942284"/>
            <a:ext cx="6456164" cy="1324689"/>
          </a:xfrm>
          <a:prstGeom prst="rect">
            <a:avLst/>
          </a:prstGeom>
        </p:spPr>
      </p:pic>
      <p:pic>
        <p:nvPicPr>
          <p:cNvPr id="14" name="Image 5" descr="preencoded.png"/>
          <p:cNvPicPr>
            <a:picLocks noChangeAspect="1"/>
          </p:cNvPicPr>
          <p:nvPr/>
        </p:nvPicPr>
        <p:blipFill>
          <a:blip r:embed="rId8"/>
          <a:stretch>
            <a:fillRect/>
          </a:stretch>
        </p:blipFill>
        <p:spPr>
          <a:xfrm>
            <a:off x="3894773" y="5405318"/>
            <a:ext cx="318968" cy="398621"/>
          </a:xfrm>
          <a:prstGeom prst="rect">
            <a:avLst/>
          </a:prstGeom>
        </p:spPr>
      </p:pic>
      <p:sp>
        <p:nvSpPr>
          <p:cNvPr id="15" name="Text 7"/>
          <p:cNvSpPr/>
          <p:nvPr/>
        </p:nvSpPr>
        <p:spPr>
          <a:xfrm>
            <a:off x="7509272" y="5169098"/>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Risk Prioritization</a:t>
            </a:r>
            <a:endParaRPr lang="en-US" sz="2300" dirty="0"/>
          </a:p>
        </p:txBody>
      </p:sp>
      <p:sp>
        <p:nvSpPr>
          <p:cNvPr id="16" name="Text 8"/>
          <p:cNvSpPr/>
          <p:nvPr/>
        </p:nvSpPr>
        <p:spPr>
          <a:xfrm>
            <a:off x="7509272" y="5677257"/>
            <a:ext cx="5908000"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Ranking risks by severity to focus resources effectively</a:t>
            </a:r>
            <a:endParaRPr lang="en-US" sz="1750" dirty="0"/>
          </a:p>
        </p:txBody>
      </p:sp>
      <p:sp>
        <p:nvSpPr>
          <p:cNvPr id="17" name="Text 9"/>
          <p:cNvSpPr/>
          <p:nvPr/>
        </p:nvSpPr>
        <p:spPr>
          <a:xfrm>
            <a:off x="793790" y="652212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Effective assessment requires both subjective judgment and objective data. Teams should use multiple approaches for a comprehensive view of the risk landscape.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2565" y="586383"/>
            <a:ext cx="6370439" cy="699611"/>
          </a:xfrm>
          <a:prstGeom prst="rect">
            <a:avLst/>
          </a:prstGeom>
          <a:noFill/>
          <a:ln/>
        </p:spPr>
        <p:txBody>
          <a:bodyPr wrap="none" lIns="0" tIns="0" rIns="0" bIns="0" rtlCol="0" anchor="t"/>
          <a:lstStyle/>
          <a:p>
            <a:pPr marL="0" indent="0" algn="l">
              <a:lnSpc>
                <a:spcPts val="5500"/>
              </a:lnSpc>
              <a:buNone/>
            </a:pPr>
            <a:r>
              <a:rPr lang="en-US" sz="4400" b="1" dirty="0">
                <a:solidFill>
                  <a:srgbClr val="000000"/>
                </a:solidFill>
                <a:latin typeface="Petrona Bold" pitchFamily="34" charset="0"/>
                <a:ea typeface="Petrona Bold" pitchFamily="34" charset="-122"/>
                <a:cs typeface="Petrona Bold" pitchFamily="34" charset="-120"/>
              </a:rPr>
              <a:t>Risk Response Strategies</a:t>
            </a:r>
            <a:endParaRPr lang="en-US" sz="4400" dirty="0"/>
          </a:p>
        </p:txBody>
      </p:sp>
      <p:pic>
        <p:nvPicPr>
          <p:cNvPr id="4" name="Image 1" descr="preencoded.png"/>
          <p:cNvPicPr>
            <a:picLocks noChangeAspect="1"/>
          </p:cNvPicPr>
          <p:nvPr/>
        </p:nvPicPr>
        <p:blipFill>
          <a:blip r:embed="rId4"/>
          <a:stretch>
            <a:fillRect/>
          </a:stretch>
        </p:blipFill>
        <p:spPr>
          <a:xfrm>
            <a:off x="6232565" y="1605796"/>
            <a:ext cx="1065967" cy="1586032"/>
          </a:xfrm>
          <a:prstGeom prst="rect">
            <a:avLst/>
          </a:prstGeom>
        </p:spPr>
      </p:pic>
      <p:sp>
        <p:nvSpPr>
          <p:cNvPr id="5" name="Text 1"/>
          <p:cNvSpPr/>
          <p:nvPr/>
        </p:nvSpPr>
        <p:spPr>
          <a:xfrm>
            <a:off x="7618333" y="1818918"/>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Avoid</a:t>
            </a:r>
            <a:endParaRPr lang="en-US" sz="2200" dirty="0"/>
          </a:p>
        </p:txBody>
      </p:sp>
      <p:sp>
        <p:nvSpPr>
          <p:cNvPr id="6" name="Text 2"/>
          <p:cNvSpPr/>
          <p:nvPr/>
        </p:nvSpPr>
        <p:spPr>
          <a:xfrm>
            <a:off x="7618333" y="2296477"/>
            <a:ext cx="6265902" cy="682228"/>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Eliminate the risk by removing its cause or changing approach.</a:t>
            </a:r>
            <a:endParaRPr lang="en-US" sz="1650" dirty="0"/>
          </a:p>
        </p:txBody>
      </p:sp>
      <p:pic>
        <p:nvPicPr>
          <p:cNvPr id="7" name="Image 2" descr="preencoded.png"/>
          <p:cNvPicPr>
            <a:picLocks noChangeAspect="1"/>
          </p:cNvPicPr>
          <p:nvPr/>
        </p:nvPicPr>
        <p:blipFill>
          <a:blip r:embed="rId5"/>
          <a:stretch>
            <a:fillRect/>
          </a:stretch>
        </p:blipFill>
        <p:spPr>
          <a:xfrm>
            <a:off x="6232565" y="3191828"/>
            <a:ext cx="1065967" cy="1586032"/>
          </a:xfrm>
          <a:prstGeom prst="rect">
            <a:avLst/>
          </a:prstGeom>
        </p:spPr>
      </p:pic>
      <p:sp>
        <p:nvSpPr>
          <p:cNvPr id="8" name="Text 3"/>
          <p:cNvSpPr/>
          <p:nvPr/>
        </p:nvSpPr>
        <p:spPr>
          <a:xfrm>
            <a:off x="7618333" y="3404949"/>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Transfer</a:t>
            </a:r>
            <a:endParaRPr lang="en-US" sz="2200" dirty="0"/>
          </a:p>
        </p:txBody>
      </p:sp>
      <p:sp>
        <p:nvSpPr>
          <p:cNvPr id="9" name="Text 4"/>
          <p:cNvSpPr/>
          <p:nvPr/>
        </p:nvSpPr>
        <p:spPr>
          <a:xfrm>
            <a:off x="7618333" y="3882509"/>
            <a:ext cx="6265902" cy="682228"/>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Shift the risk impact to a third party through insurance or contracts.</a:t>
            </a:r>
            <a:endParaRPr lang="en-US" sz="1650" dirty="0"/>
          </a:p>
        </p:txBody>
      </p:sp>
      <p:pic>
        <p:nvPicPr>
          <p:cNvPr id="10" name="Image 3" descr="preencoded.png"/>
          <p:cNvPicPr>
            <a:picLocks noChangeAspect="1"/>
          </p:cNvPicPr>
          <p:nvPr/>
        </p:nvPicPr>
        <p:blipFill>
          <a:blip r:embed="rId6"/>
          <a:stretch>
            <a:fillRect/>
          </a:stretch>
        </p:blipFill>
        <p:spPr>
          <a:xfrm>
            <a:off x="6232565" y="4777859"/>
            <a:ext cx="1065967" cy="1279208"/>
          </a:xfrm>
          <a:prstGeom prst="rect">
            <a:avLst/>
          </a:prstGeom>
        </p:spPr>
      </p:pic>
      <p:sp>
        <p:nvSpPr>
          <p:cNvPr id="11" name="Text 5"/>
          <p:cNvSpPr/>
          <p:nvPr/>
        </p:nvSpPr>
        <p:spPr>
          <a:xfrm>
            <a:off x="7618333" y="4990981"/>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Mitigate</a:t>
            </a:r>
            <a:endParaRPr lang="en-US" sz="2200" dirty="0"/>
          </a:p>
        </p:txBody>
      </p:sp>
      <p:sp>
        <p:nvSpPr>
          <p:cNvPr id="12" name="Text 6"/>
          <p:cNvSpPr/>
          <p:nvPr/>
        </p:nvSpPr>
        <p:spPr>
          <a:xfrm>
            <a:off x="7618333" y="5468541"/>
            <a:ext cx="6265902" cy="34111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Reduce probability or impact through preventive actions.</a:t>
            </a:r>
            <a:endParaRPr lang="en-US" sz="1650" dirty="0"/>
          </a:p>
        </p:txBody>
      </p:sp>
      <p:pic>
        <p:nvPicPr>
          <p:cNvPr id="13" name="Image 4" descr="preencoded.png"/>
          <p:cNvPicPr>
            <a:picLocks noChangeAspect="1"/>
          </p:cNvPicPr>
          <p:nvPr/>
        </p:nvPicPr>
        <p:blipFill>
          <a:blip r:embed="rId7"/>
          <a:stretch>
            <a:fillRect/>
          </a:stretch>
        </p:blipFill>
        <p:spPr>
          <a:xfrm>
            <a:off x="6232565" y="6057067"/>
            <a:ext cx="1065967" cy="1586032"/>
          </a:xfrm>
          <a:prstGeom prst="rect">
            <a:avLst/>
          </a:prstGeom>
        </p:spPr>
      </p:pic>
      <p:sp>
        <p:nvSpPr>
          <p:cNvPr id="14" name="Text 7"/>
          <p:cNvSpPr/>
          <p:nvPr/>
        </p:nvSpPr>
        <p:spPr>
          <a:xfrm>
            <a:off x="7618333" y="6270188"/>
            <a:ext cx="2798326" cy="349687"/>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Petrona Bold" pitchFamily="34" charset="0"/>
                <a:ea typeface="Petrona Bold" pitchFamily="34" charset="-122"/>
                <a:cs typeface="Petrona Bold" pitchFamily="34" charset="-120"/>
              </a:rPr>
              <a:t>Accept</a:t>
            </a:r>
            <a:endParaRPr lang="en-US" sz="2200" dirty="0"/>
          </a:p>
        </p:txBody>
      </p:sp>
      <p:sp>
        <p:nvSpPr>
          <p:cNvPr id="15" name="Text 8"/>
          <p:cNvSpPr/>
          <p:nvPr/>
        </p:nvSpPr>
        <p:spPr>
          <a:xfrm>
            <a:off x="7618333" y="6747748"/>
            <a:ext cx="6265902" cy="682228"/>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Acknowledge the risk and prepare contingency plans if needed.</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72540"/>
            <a:ext cx="6067425" cy="744260"/>
          </a:xfrm>
          <a:prstGeom prst="rect">
            <a:avLst/>
          </a:prstGeom>
          <a:noFill/>
          <a:ln/>
        </p:spPr>
        <p:txBody>
          <a:bodyPr wrap="none" lIns="0" tIns="0" rIns="0" bIns="0" rtlCol="0" anchor="t"/>
          <a:lstStyle/>
          <a:p>
            <a:pPr marL="0" indent="0" algn="l">
              <a:lnSpc>
                <a:spcPts val="5850"/>
              </a:lnSpc>
              <a:buNone/>
            </a:pPr>
            <a:r>
              <a:rPr lang="en-US" sz="4650" b="1" dirty="0">
                <a:solidFill>
                  <a:srgbClr val="000000"/>
                </a:solidFill>
                <a:latin typeface="Petrona Bold" pitchFamily="34" charset="0"/>
                <a:ea typeface="Petrona Bold" pitchFamily="34" charset="-122"/>
                <a:cs typeface="Petrona Bold" pitchFamily="34" charset="-120"/>
              </a:rPr>
              <a:t>Risk Monitoring Tools</a:t>
            </a:r>
            <a:endParaRPr lang="en-US" sz="4650" dirty="0"/>
          </a:p>
        </p:txBody>
      </p:sp>
      <p:pic>
        <p:nvPicPr>
          <p:cNvPr id="4" name="Image 1" descr="preencoded.png"/>
          <p:cNvPicPr>
            <a:picLocks noChangeAspect="1"/>
          </p:cNvPicPr>
          <p:nvPr/>
        </p:nvPicPr>
        <p:blipFill>
          <a:blip r:embed="rId4"/>
          <a:stretch>
            <a:fillRect/>
          </a:stretch>
        </p:blipFill>
        <p:spPr>
          <a:xfrm>
            <a:off x="793790" y="2396609"/>
            <a:ext cx="566976" cy="566976"/>
          </a:xfrm>
          <a:prstGeom prst="rect">
            <a:avLst/>
          </a:prstGeom>
        </p:spPr>
      </p:pic>
      <p:sp>
        <p:nvSpPr>
          <p:cNvPr id="5" name="Text 1"/>
          <p:cNvSpPr/>
          <p:nvPr/>
        </p:nvSpPr>
        <p:spPr>
          <a:xfrm>
            <a:off x="1587579" y="2356961"/>
            <a:ext cx="281428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Risk Register</a:t>
            </a:r>
            <a:endParaRPr lang="en-US" sz="2300" dirty="0"/>
          </a:p>
        </p:txBody>
      </p:sp>
      <p:sp>
        <p:nvSpPr>
          <p:cNvPr id="6" name="Text 2"/>
          <p:cNvSpPr/>
          <p:nvPr/>
        </p:nvSpPr>
        <p:spPr>
          <a:xfrm>
            <a:off x="1587579" y="2865120"/>
            <a:ext cx="2814280" cy="181451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Comprehensive document tracking all identified risks, their status, and mitigation actions.</a:t>
            </a:r>
            <a:endParaRPr lang="en-US" sz="1750" dirty="0"/>
          </a:p>
        </p:txBody>
      </p:sp>
      <p:pic>
        <p:nvPicPr>
          <p:cNvPr id="7" name="Image 2" descr="preencoded.png"/>
          <p:cNvPicPr>
            <a:picLocks noChangeAspect="1"/>
          </p:cNvPicPr>
          <p:nvPr/>
        </p:nvPicPr>
        <p:blipFill>
          <a:blip r:embed="rId5"/>
          <a:stretch>
            <a:fillRect/>
          </a:stretch>
        </p:blipFill>
        <p:spPr>
          <a:xfrm>
            <a:off x="4742021" y="2396609"/>
            <a:ext cx="566976" cy="566976"/>
          </a:xfrm>
          <a:prstGeom prst="rect">
            <a:avLst/>
          </a:prstGeom>
        </p:spPr>
      </p:pic>
      <p:sp>
        <p:nvSpPr>
          <p:cNvPr id="8" name="Text 3"/>
          <p:cNvSpPr/>
          <p:nvPr/>
        </p:nvSpPr>
        <p:spPr>
          <a:xfrm>
            <a:off x="5535811" y="2356961"/>
            <a:ext cx="281439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Key Risk Indicators</a:t>
            </a:r>
            <a:endParaRPr lang="en-US" sz="2300" dirty="0"/>
          </a:p>
        </p:txBody>
      </p:sp>
      <p:sp>
        <p:nvSpPr>
          <p:cNvPr id="9" name="Text 4"/>
          <p:cNvSpPr/>
          <p:nvPr/>
        </p:nvSpPr>
        <p:spPr>
          <a:xfrm>
            <a:off x="5535811" y="2865120"/>
            <a:ext cx="281439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Metrics that provide early warning signs of increasing risk levels.</a:t>
            </a:r>
            <a:endParaRPr lang="en-US" sz="1750" dirty="0"/>
          </a:p>
        </p:txBody>
      </p:sp>
      <p:pic>
        <p:nvPicPr>
          <p:cNvPr id="10" name="Image 3" descr="preencoded.png"/>
          <p:cNvPicPr>
            <a:picLocks noChangeAspect="1"/>
          </p:cNvPicPr>
          <p:nvPr/>
        </p:nvPicPr>
        <p:blipFill>
          <a:blip r:embed="rId6"/>
          <a:stretch>
            <a:fillRect/>
          </a:stretch>
        </p:blipFill>
        <p:spPr>
          <a:xfrm>
            <a:off x="793790" y="5399723"/>
            <a:ext cx="566976" cy="566976"/>
          </a:xfrm>
          <a:prstGeom prst="rect">
            <a:avLst/>
          </a:prstGeom>
        </p:spPr>
      </p:pic>
      <p:sp>
        <p:nvSpPr>
          <p:cNvPr id="11" name="Text 5"/>
          <p:cNvSpPr/>
          <p:nvPr/>
        </p:nvSpPr>
        <p:spPr>
          <a:xfrm>
            <a:off x="1587579" y="5360075"/>
            <a:ext cx="2814280"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Status Meetings</a:t>
            </a:r>
            <a:endParaRPr lang="en-US" sz="2300" dirty="0"/>
          </a:p>
        </p:txBody>
      </p:sp>
      <p:sp>
        <p:nvSpPr>
          <p:cNvPr id="12" name="Text 6"/>
          <p:cNvSpPr/>
          <p:nvPr/>
        </p:nvSpPr>
        <p:spPr>
          <a:xfrm>
            <a:off x="1587579" y="5868233"/>
            <a:ext cx="2814280"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Regular review sessions to discuss emerging risks and mitigation progress.</a:t>
            </a:r>
            <a:endParaRPr lang="en-US" sz="1750" dirty="0"/>
          </a:p>
        </p:txBody>
      </p:sp>
      <p:pic>
        <p:nvPicPr>
          <p:cNvPr id="13" name="Image 4" descr="preencoded.png"/>
          <p:cNvPicPr>
            <a:picLocks noChangeAspect="1"/>
          </p:cNvPicPr>
          <p:nvPr/>
        </p:nvPicPr>
        <p:blipFill>
          <a:blip r:embed="rId7"/>
          <a:stretch>
            <a:fillRect/>
          </a:stretch>
        </p:blipFill>
        <p:spPr>
          <a:xfrm>
            <a:off x="4742021" y="5399723"/>
            <a:ext cx="566976" cy="566976"/>
          </a:xfrm>
          <a:prstGeom prst="rect">
            <a:avLst/>
          </a:prstGeom>
        </p:spPr>
      </p:pic>
      <p:sp>
        <p:nvSpPr>
          <p:cNvPr id="14" name="Text 7"/>
          <p:cNvSpPr/>
          <p:nvPr/>
        </p:nvSpPr>
        <p:spPr>
          <a:xfrm>
            <a:off x="5535811" y="5360075"/>
            <a:ext cx="281439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Dashboard Reports</a:t>
            </a:r>
            <a:endParaRPr lang="en-US" sz="2300" dirty="0"/>
          </a:p>
        </p:txBody>
      </p:sp>
      <p:sp>
        <p:nvSpPr>
          <p:cNvPr id="15" name="Text 8"/>
          <p:cNvSpPr/>
          <p:nvPr/>
        </p:nvSpPr>
        <p:spPr>
          <a:xfrm>
            <a:off x="5535811" y="5868233"/>
            <a:ext cx="2814399"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Visual summaries of risk status across the project portfolio.</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872</Words>
  <Application>Microsoft Office PowerPoint</Application>
  <PresentationFormat>Custom</PresentationFormat>
  <Paragraphs>145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Petrona Bold</vt:lpstr>
      <vt:lpstr>Arial</vt:lpstr>
      <vt:lpstr>Inter Bold</vt:lpstr>
      <vt:lpstr>Inter Medium</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2025-04-25T18:04:52Z</dcterms:created>
  <dcterms:modified xsi:type="dcterms:W3CDTF">2025-04-25T18:07:16Z</dcterms:modified>
</cp:coreProperties>
</file>