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 autoCompressPictures="0">
  <p:sldMasterIdLst>
    <p:sldMasterId id="2147483648" r:id="rId1"/>
  </p:sldMasterIdLst>
  <p:notesMasterIdLst>
    <p:notesMasterId r:id="rId14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14630400" cy="8229600"/>
  <p:notesSz cx="8229600" cy="14630400"/>
  <p:embeddedFontLst>
    <p:embeddedFont>
      <p:font typeface="Libre Baskerville" panose="02000000000000000000" pitchFamily="2" charset="0"/>
      <p:regular r:id="rId15"/>
      <p:bold r:id="rId16"/>
      <p:italic r:id="rId17"/>
    </p:embeddedFont>
    <p:embeddedFont>
      <p:font typeface="Open Sans" panose="020B0606030504020204" pitchFamily="34" charset="0"/>
      <p:regular r:id="rId18"/>
      <p:bold r:id="rId19"/>
      <p:italic r:id="rId20"/>
      <p:boldItalic r:id="rId21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FE1EB481-48D0-477C-B46A-3C752AABF846}" v="3" dt="2026-06-02T20:28:09.906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93" d="100"/>
          <a:sy n="93" d="100"/>
        </p:scale>
        <p:origin x="522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4.fntdata"/><Relationship Id="rId26" Type="http://schemas.microsoft.com/office/2016/11/relationships/changesInfo" Target="changesInfos/changesInfo1.xml"/><Relationship Id="rId3" Type="http://schemas.openxmlformats.org/officeDocument/2006/relationships/slide" Target="slides/slide2.xml"/><Relationship Id="rId21" Type="http://schemas.openxmlformats.org/officeDocument/2006/relationships/font" Target="fonts/font7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3.fntdata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font" Target="fonts/font2.fntdata"/><Relationship Id="rId20" Type="http://schemas.openxmlformats.org/officeDocument/2006/relationships/font" Target="fonts/font6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font" Target="fonts/font1.fntdata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font" Target="fonts/font5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Relationship Id="rId22" Type="http://schemas.openxmlformats.org/officeDocument/2006/relationships/presProps" Target="presProps.xml"/><Relationship Id="rId27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Kimberly Wiethoff" userId="6d5a8a01fb4ca51b" providerId="LiveId" clId="{ED1671C7-5A42-4D2F-B120-9173ABA9476A}"/>
    <pc:docChg chg="custSel modSld">
      <pc:chgData name="Kimberly Wiethoff" userId="6d5a8a01fb4ca51b" providerId="LiveId" clId="{ED1671C7-5A42-4D2F-B120-9173ABA9476A}" dt="2026-06-02T20:28:13.454" v="38" actId="1076"/>
      <pc:docMkLst>
        <pc:docMk/>
      </pc:docMkLst>
      <pc:sldChg chg="addSp delSp modSp mod">
        <pc:chgData name="Kimberly Wiethoff" userId="6d5a8a01fb4ca51b" providerId="LiveId" clId="{ED1671C7-5A42-4D2F-B120-9173ABA9476A}" dt="2026-06-02T20:28:13.454" v="38" actId="1076"/>
        <pc:sldMkLst>
          <pc:docMk/>
          <pc:sldMk cId="0" sldId="256"/>
        </pc:sldMkLst>
        <pc:spChg chg="mod">
          <ac:chgData name="Kimberly Wiethoff" userId="6d5a8a01fb4ca51b" providerId="LiveId" clId="{ED1671C7-5A42-4D2F-B120-9173ABA9476A}" dt="2026-06-02T20:28:06.851" v="36" actId="1035"/>
          <ac:spMkLst>
            <pc:docMk/>
            <pc:sldMk cId="0" sldId="256"/>
            <ac:spMk id="3" creationId="{00000000-0000-0000-0000-000000000000}"/>
          </ac:spMkLst>
        </pc:spChg>
        <pc:spChg chg="mod">
          <ac:chgData name="Kimberly Wiethoff" userId="6d5a8a01fb4ca51b" providerId="LiveId" clId="{ED1671C7-5A42-4D2F-B120-9173ABA9476A}" dt="2026-06-02T20:28:06.851" v="36" actId="1035"/>
          <ac:spMkLst>
            <pc:docMk/>
            <pc:sldMk cId="0" sldId="256"/>
            <ac:spMk id="4" creationId="{00000000-0000-0000-0000-000000000000}"/>
          </ac:spMkLst>
        </pc:spChg>
        <pc:spChg chg="mod">
          <ac:chgData name="Kimberly Wiethoff" userId="6d5a8a01fb4ca51b" providerId="LiveId" clId="{ED1671C7-5A42-4D2F-B120-9173ABA9476A}" dt="2026-06-02T20:28:06.851" v="36" actId="1035"/>
          <ac:spMkLst>
            <pc:docMk/>
            <pc:sldMk cId="0" sldId="256"/>
            <ac:spMk id="5" creationId="{00000000-0000-0000-0000-000000000000}"/>
          </ac:spMkLst>
        </pc:spChg>
        <pc:spChg chg="del">
          <ac:chgData name="Kimberly Wiethoff" userId="6d5a8a01fb4ca51b" providerId="LiveId" clId="{ED1671C7-5A42-4D2F-B120-9173ABA9476A}" dt="2026-06-02T20:27:21.443" v="0" actId="478"/>
          <ac:spMkLst>
            <pc:docMk/>
            <pc:sldMk cId="0" sldId="256"/>
            <ac:spMk id="6" creationId="{00000000-0000-0000-0000-000000000000}"/>
          </ac:spMkLst>
        </pc:spChg>
        <pc:spChg chg="del">
          <ac:chgData name="Kimberly Wiethoff" userId="6d5a8a01fb4ca51b" providerId="LiveId" clId="{ED1671C7-5A42-4D2F-B120-9173ABA9476A}" dt="2026-06-02T20:27:21.443" v="0" actId="478"/>
          <ac:spMkLst>
            <pc:docMk/>
            <pc:sldMk cId="0" sldId="256"/>
            <ac:spMk id="7" creationId="{00000000-0000-0000-0000-000000000000}"/>
          </ac:spMkLst>
        </pc:spChg>
        <pc:spChg chg="del">
          <ac:chgData name="Kimberly Wiethoff" userId="6d5a8a01fb4ca51b" providerId="LiveId" clId="{ED1671C7-5A42-4D2F-B120-9173ABA9476A}" dt="2026-06-02T20:27:21.443" v="0" actId="478"/>
          <ac:spMkLst>
            <pc:docMk/>
            <pc:sldMk cId="0" sldId="256"/>
            <ac:spMk id="8" creationId="{00000000-0000-0000-0000-000000000000}"/>
          </ac:spMkLst>
        </pc:spChg>
        <pc:spChg chg="add del mod">
          <ac:chgData name="Kimberly Wiethoff" userId="6d5a8a01fb4ca51b" providerId="LiveId" clId="{ED1671C7-5A42-4D2F-B120-9173ABA9476A}" dt="2026-06-02T20:27:36.448" v="4" actId="478"/>
          <ac:spMkLst>
            <pc:docMk/>
            <pc:sldMk cId="0" sldId="256"/>
            <ac:spMk id="10" creationId="{A73DD8A0-D0CC-6C9B-40BC-096485D0DAC7}"/>
          </ac:spMkLst>
        </pc:spChg>
        <pc:spChg chg="add mod">
          <ac:chgData name="Kimberly Wiethoff" userId="6d5a8a01fb4ca51b" providerId="LiveId" clId="{ED1671C7-5A42-4D2F-B120-9173ABA9476A}" dt="2026-06-02T20:27:48.920" v="7" actId="404"/>
          <ac:spMkLst>
            <pc:docMk/>
            <pc:sldMk cId="0" sldId="256"/>
            <ac:spMk id="11" creationId="{44E23430-6FFF-0F55-3520-C5C088BB87DF}"/>
          </ac:spMkLst>
        </pc:spChg>
        <pc:picChg chg="add mod">
          <ac:chgData name="Kimberly Wiethoff" userId="6d5a8a01fb4ca51b" providerId="LiveId" clId="{ED1671C7-5A42-4D2F-B120-9173ABA9476A}" dt="2026-06-02T20:28:13.454" v="38" actId="1076"/>
          <ac:picMkLst>
            <pc:docMk/>
            <pc:sldMk cId="0" sldId="256"/>
            <ac:picMk id="12" creationId="{E3FCF9DC-D763-47C4-4DED-9E6D9C83AD77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6412342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9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4F0FF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BFAFF"/>
          </a:solidFill>
          <a:ln/>
        </p:spPr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10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4F0FF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BFAFF"/>
          </a:solidFill>
          <a:ln/>
        </p:spPr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11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4F0FF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BFAFF"/>
          </a:solidFill>
          <a:ln/>
        </p:spPr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12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4F0FF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BFAFF"/>
          </a:solidFill>
          <a:ln/>
        </p:spPr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1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4F0FF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BFAFF"/>
          </a:solidFill>
          <a:ln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2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4F0FF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BFAFF"/>
          </a:solidFill>
          <a:ln/>
        </p:spPr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3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4F0FF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BFAFF"/>
          </a:solidFill>
          <a:ln/>
        </p:spPr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4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4F0FF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BFAFF"/>
          </a:solidFill>
          <a:ln/>
        </p:spPr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5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4F0FF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BFAFF"/>
          </a:solidFill>
          <a:ln/>
        </p:spPr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6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4F0FF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BFAFF"/>
          </a:solidFill>
          <a:ln/>
        </p:spPr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7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4F0FF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BFAFF"/>
          </a:solidFill>
          <a:ln/>
        </p:spPr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8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4F0FF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BFAFF"/>
          </a:solidFill>
          <a:ln/>
        </p:spPr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30.png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34.png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7" Type="http://schemas.openxmlformats.org/officeDocument/2006/relationships/image" Target="../media/image2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7" Type="http://schemas.openxmlformats.org/officeDocument/2006/relationships/image" Target="../media/image2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44000" y="0"/>
            <a:ext cx="5486400" cy="82296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793790" y="556543"/>
            <a:ext cx="7556421" cy="141755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5550"/>
              </a:lnSpc>
              <a:buNone/>
            </a:pPr>
            <a:r>
              <a:rPr lang="en-US" sz="4450" dirty="0">
                <a:solidFill>
                  <a:srgbClr val="403CCF"/>
                </a:solidFill>
                <a:latin typeface="Libre Baskerville" pitchFamily="34" charset="0"/>
                <a:ea typeface="Libre Baskerville" pitchFamily="34" charset="-122"/>
                <a:cs typeface="Libre Baskerville" pitchFamily="34" charset="-120"/>
              </a:rPr>
              <a:t>RFID in Retail: A Project Manager's Guide</a:t>
            </a:r>
            <a:endParaRPr lang="en-US" sz="4450" dirty="0"/>
          </a:p>
        </p:txBody>
      </p:sp>
      <p:sp>
        <p:nvSpPr>
          <p:cNvPr id="4" name="Text 1"/>
          <p:cNvSpPr/>
          <p:nvPr/>
        </p:nvSpPr>
        <p:spPr>
          <a:xfrm>
            <a:off x="793790" y="2314262"/>
            <a:ext cx="7556421" cy="7258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2850"/>
              </a:lnSpc>
              <a:buNone/>
            </a:pPr>
            <a:r>
              <a:rPr lang="en-US" sz="1750" dirty="0">
                <a:solidFill>
                  <a:srgbClr val="49495A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RFID technology is transforming retail operations through enhanced inventory management and improved customer experiences.</a:t>
            </a:r>
            <a:endParaRPr lang="en-US" sz="1750" dirty="0"/>
          </a:p>
        </p:txBody>
      </p:sp>
      <p:sp>
        <p:nvSpPr>
          <p:cNvPr id="5" name="Text 2"/>
          <p:cNvSpPr/>
          <p:nvPr/>
        </p:nvSpPr>
        <p:spPr>
          <a:xfrm>
            <a:off x="793790" y="3295218"/>
            <a:ext cx="7556421" cy="7258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2850"/>
              </a:lnSpc>
              <a:buNone/>
            </a:pPr>
            <a:r>
              <a:rPr lang="en-US" sz="1750" dirty="0">
                <a:solidFill>
                  <a:srgbClr val="49495A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This guide provides retail project managers with practical insights for successful RFID implementation.</a:t>
            </a:r>
            <a:endParaRPr lang="en-US" sz="1750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4E23430-6FFF-0F55-3520-C5C088BB87DF}"/>
              </a:ext>
            </a:extLst>
          </p:cNvPr>
          <p:cNvSpPr txBox="1"/>
          <p:nvPr/>
        </p:nvSpPr>
        <p:spPr>
          <a:xfrm>
            <a:off x="793790" y="6421348"/>
            <a:ext cx="785705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#RFID #RetailTech #ProjectManagement #InventoryManagement #RetailInnovation #SupplyChain #RetailIT #SmartRetail #RetailTechnology #RetailTrends #ITProjectManagement #RFIDinRetail #RetailAutomation #CustomerExperience #DigitalTransformation #SupplyChainVisibility #RetailSolutions #RetailEfficiency #TechnologyInRetail #PMO #AgileProjectManagement</a:t>
            </a:r>
          </a:p>
        </p:txBody>
      </p:sp>
      <p:pic>
        <p:nvPicPr>
          <p:cNvPr id="12" name="Image 1" descr="preencoded.png">
            <a:extLst>
              <a:ext uri="{FF2B5EF4-FFF2-40B4-BE49-F238E27FC236}">
                <a16:creationId xmlns:a16="http://schemas.microsoft.com/office/drawing/2014/main" id="{E3FCF9DC-D763-47C4-4DED-9E6D9C83AD7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3790" y="4651047"/>
            <a:ext cx="5605120" cy="1030539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44000" y="0"/>
            <a:ext cx="5486400" cy="8231386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676751" y="531733"/>
            <a:ext cx="6727984" cy="604242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4750"/>
              </a:lnSpc>
              <a:buNone/>
            </a:pPr>
            <a:r>
              <a:rPr lang="en-US" sz="3800" dirty="0">
                <a:solidFill>
                  <a:srgbClr val="403CCF"/>
                </a:solidFill>
                <a:latin typeface="Libre Baskerville" pitchFamily="34" charset="0"/>
                <a:ea typeface="Libre Baskerville" pitchFamily="34" charset="-122"/>
                <a:cs typeface="Libre Baskerville" pitchFamily="34" charset="-120"/>
              </a:rPr>
              <a:t>ROI Timeline Expectations</a:t>
            </a:r>
            <a:endParaRPr lang="en-US" sz="3800" dirty="0"/>
          </a:p>
        </p:txBody>
      </p:sp>
      <p:sp>
        <p:nvSpPr>
          <p:cNvPr id="4" name="Shape 1"/>
          <p:cNvSpPr/>
          <p:nvPr/>
        </p:nvSpPr>
        <p:spPr>
          <a:xfrm>
            <a:off x="894278" y="1426012"/>
            <a:ext cx="22860" cy="6273641"/>
          </a:xfrm>
          <a:prstGeom prst="roundRect">
            <a:avLst>
              <a:gd name="adj" fmla="val 126881"/>
            </a:avLst>
          </a:prstGeom>
          <a:solidFill>
            <a:srgbClr val="D0CED9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5" name="Shape 2"/>
          <p:cNvSpPr/>
          <p:nvPr/>
        </p:nvSpPr>
        <p:spPr>
          <a:xfrm>
            <a:off x="1088946" y="1849636"/>
            <a:ext cx="580073" cy="22860"/>
          </a:xfrm>
          <a:prstGeom prst="roundRect">
            <a:avLst>
              <a:gd name="adj" fmla="val 126881"/>
            </a:avLst>
          </a:prstGeom>
          <a:solidFill>
            <a:srgbClr val="D0CED9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6" name="Shape 3"/>
          <p:cNvSpPr/>
          <p:nvPr/>
        </p:nvSpPr>
        <p:spPr>
          <a:xfrm>
            <a:off x="676751" y="1643539"/>
            <a:ext cx="435054" cy="435054"/>
          </a:xfrm>
          <a:prstGeom prst="roundRect">
            <a:avLst>
              <a:gd name="adj" fmla="val 6667"/>
            </a:avLst>
          </a:prstGeom>
          <a:solidFill>
            <a:srgbClr val="EAE8F3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7" name="Text 4"/>
          <p:cNvSpPr/>
          <p:nvPr/>
        </p:nvSpPr>
        <p:spPr>
          <a:xfrm>
            <a:off x="749260" y="1679793"/>
            <a:ext cx="290036" cy="36254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250"/>
              </a:lnSpc>
              <a:buNone/>
            </a:pPr>
            <a:r>
              <a:rPr lang="en-US" sz="2250" dirty="0">
                <a:solidFill>
                  <a:srgbClr val="49495A"/>
                </a:solidFill>
                <a:latin typeface="Libre Baskerville" pitchFamily="34" charset="0"/>
                <a:ea typeface="Libre Baskerville" pitchFamily="34" charset="-122"/>
                <a:cs typeface="Libre Baskerville" pitchFamily="34" charset="-120"/>
              </a:rPr>
              <a:t>1</a:t>
            </a:r>
            <a:endParaRPr lang="en-US" sz="2250" dirty="0"/>
          </a:p>
        </p:txBody>
      </p:sp>
      <p:sp>
        <p:nvSpPr>
          <p:cNvPr id="8" name="Text 5"/>
          <p:cNvSpPr/>
          <p:nvPr/>
        </p:nvSpPr>
        <p:spPr>
          <a:xfrm>
            <a:off x="1861066" y="1619369"/>
            <a:ext cx="2417088" cy="302062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350"/>
              </a:lnSpc>
              <a:buNone/>
            </a:pPr>
            <a:r>
              <a:rPr lang="en-US" sz="1900" dirty="0">
                <a:solidFill>
                  <a:srgbClr val="49495A"/>
                </a:solidFill>
                <a:latin typeface="Libre Baskerville" pitchFamily="34" charset="0"/>
                <a:ea typeface="Libre Baskerville" pitchFamily="34" charset="-122"/>
                <a:cs typeface="Libre Baskerville" pitchFamily="34" charset="-120"/>
              </a:rPr>
              <a:t>Months 1-3</a:t>
            </a:r>
            <a:endParaRPr lang="en-US" sz="1900" dirty="0"/>
          </a:p>
        </p:txBody>
      </p:sp>
      <p:sp>
        <p:nvSpPr>
          <p:cNvPr id="9" name="Text 6"/>
          <p:cNvSpPr/>
          <p:nvPr/>
        </p:nvSpPr>
        <p:spPr>
          <a:xfrm>
            <a:off x="1861066" y="2037397"/>
            <a:ext cx="6606183" cy="61864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400"/>
              </a:lnSpc>
              <a:buNone/>
            </a:pPr>
            <a:r>
              <a:rPr lang="en-US" sz="1500" dirty="0">
                <a:solidFill>
                  <a:srgbClr val="49495A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Initial implementation costs and learning curve. Expect minimal financial return during setup and training.</a:t>
            </a:r>
            <a:endParaRPr lang="en-US" sz="1500" dirty="0"/>
          </a:p>
        </p:txBody>
      </p:sp>
      <p:sp>
        <p:nvSpPr>
          <p:cNvPr id="10" name="Shape 7"/>
          <p:cNvSpPr/>
          <p:nvPr/>
        </p:nvSpPr>
        <p:spPr>
          <a:xfrm>
            <a:off x="1088946" y="3466386"/>
            <a:ext cx="580073" cy="22860"/>
          </a:xfrm>
          <a:prstGeom prst="roundRect">
            <a:avLst>
              <a:gd name="adj" fmla="val 126881"/>
            </a:avLst>
          </a:prstGeom>
          <a:solidFill>
            <a:srgbClr val="D0CED9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11" name="Shape 8"/>
          <p:cNvSpPr/>
          <p:nvPr/>
        </p:nvSpPr>
        <p:spPr>
          <a:xfrm>
            <a:off x="676751" y="3260288"/>
            <a:ext cx="435054" cy="435054"/>
          </a:xfrm>
          <a:prstGeom prst="roundRect">
            <a:avLst>
              <a:gd name="adj" fmla="val 6667"/>
            </a:avLst>
          </a:prstGeom>
          <a:solidFill>
            <a:srgbClr val="EAE8F3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12" name="Text 9"/>
          <p:cNvSpPr/>
          <p:nvPr/>
        </p:nvSpPr>
        <p:spPr>
          <a:xfrm>
            <a:off x="749260" y="3296543"/>
            <a:ext cx="290036" cy="36254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250"/>
              </a:lnSpc>
              <a:buNone/>
            </a:pPr>
            <a:r>
              <a:rPr lang="en-US" sz="2250" dirty="0">
                <a:solidFill>
                  <a:srgbClr val="49495A"/>
                </a:solidFill>
                <a:latin typeface="Libre Baskerville" pitchFamily="34" charset="0"/>
                <a:ea typeface="Libre Baskerville" pitchFamily="34" charset="-122"/>
                <a:cs typeface="Libre Baskerville" pitchFamily="34" charset="-120"/>
              </a:rPr>
              <a:t>2</a:t>
            </a:r>
            <a:endParaRPr lang="en-US" sz="2250" dirty="0"/>
          </a:p>
        </p:txBody>
      </p:sp>
      <p:sp>
        <p:nvSpPr>
          <p:cNvPr id="13" name="Text 10"/>
          <p:cNvSpPr/>
          <p:nvPr/>
        </p:nvSpPr>
        <p:spPr>
          <a:xfrm>
            <a:off x="1861066" y="3236119"/>
            <a:ext cx="2417088" cy="302062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350"/>
              </a:lnSpc>
              <a:buNone/>
            </a:pPr>
            <a:r>
              <a:rPr lang="en-US" sz="1900" dirty="0">
                <a:solidFill>
                  <a:srgbClr val="49495A"/>
                </a:solidFill>
                <a:latin typeface="Libre Baskerville" pitchFamily="34" charset="0"/>
                <a:ea typeface="Libre Baskerville" pitchFamily="34" charset="-122"/>
                <a:cs typeface="Libre Baskerville" pitchFamily="34" charset="-120"/>
              </a:rPr>
              <a:t>Months 4-6</a:t>
            </a:r>
            <a:endParaRPr lang="en-US" sz="1900" dirty="0"/>
          </a:p>
        </p:txBody>
      </p:sp>
      <p:sp>
        <p:nvSpPr>
          <p:cNvPr id="14" name="Text 11"/>
          <p:cNvSpPr/>
          <p:nvPr/>
        </p:nvSpPr>
        <p:spPr>
          <a:xfrm>
            <a:off x="1861066" y="3654147"/>
            <a:ext cx="6606183" cy="61864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400"/>
              </a:lnSpc>
              <a:buNone/>
            </a:pPr>
            <a:r>
              <a:rPr lang="en-US" sz="1500" dirty="0">
                <a:solidFill>
                  <a:srgbClr val="49495A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Early efficiency gains emerge. Inventory counts become faster and more accurate.</a:t>
            </a:r>
            <a:endParaRPr lang="en-US" sz="1500" dirty="0"/>
          </a:p>
        </p:txBody>
      </p:sp>
      <p:sp>
        <p:nvSpPr>
          <p:cNvPr id="15" name="Shape 12"/>
          <p:cNvSpPr/>
          <p:nvPr/>
        </p:nvSpPr>
        <p:spPr>
          <a:xfrm>
            <a:off x="1088946" y="5083135"/>
            <a:ext cx="580073" cy="22860"/>
          </a:xfrm>
          <a:prstGeom prst="roundRect">
            <a:avLst>
              <a:gd name="adj" fmla="val 126881"/>
            </a:avLst>
          </a:prstGeom>
          <a:solidFill>
            <a:srgbClr val="D0CED9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16" name="Shape 13"/>
          <p:cNvSpPr/>
          <p:nvPr/>
        </p:nvSpPr>
        <p:spPr>
          <a:xfrm>
            <a:off x="676751" y="4877038"/>
            <a:ext cx="435054" cy="435054"/>
          </a:xfrm>
          <a:prstGeom prst="roundRect">
            <a:avLst>
              <a:gd name="adj" fmla="val 6667"/>
            </a:avLst>
          </a:prstGeom>
          <a:solidFill>
            <a:srgbClr val="EAE8F3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17" name="Text 14"/>
          <p:cNvSpPr/>
          <p:nvPr/>
        </p:nvSpPr>
        <p:spPr>
          <a:xfrm>
            <a:off x="749260" y="4913293"/>
            <a:ext cx="290036" cy="36254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250"/>
              </a:lnSpc>
              <a:buNone/>
            </a:pPr>
            <a:r>
              <a:rPr lang="en-US" sz="2250" dirty="0">
                <a:solidFill>
                  <a:srgbClr val="49495A"/>
                </a:solidFill>
                <a:latin typeface="Libre Baskerville" pitchFamily="34" charset="0"/>
                <a:ea typeface="Libre Baskerville" pitchFamily="34" charset="-122"/>
                <a:cs typeface="Libre Baskerville" pitchFamily="34" charset="-120"/>
              </a:rPr>
              <a:t>3</a:t>
            </a:r>
            <a:endParaRPr lang="en-US" sz="2250" dirty="0"/>
          </a:p>
        </p:txBody>
      </p:sp>
      <p:sp>
        <p:nvSpPr>
          <p:cNvPr id="18" name="Text 15"/>
          <p:cNvSpPr/>
          <p:nvPr/>
        </p:nvSpPr>
        <p:spPr>
          <a:xfrm>
            <a:off x="1861066" y="4852868"/>
            <a:ext cx="2417088" cy="302062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350"/>
              </a:lnSpc>
              <a:buNone/>
            </a:pPr>
            <a:r>
              <a:rPr lang="en-US" sz="1900" dirty="0">
                <a:solidFill>
                  <a:srgbClr val="49495A"/>
                </a:solidFill>
                <a:latin typeface="Libre Baskerville" pitchFamily="34" charset="0"/>
                <a:ea typeface="Libre Baskerville" pitchFamily="34" charset="-122"/>
                <a:cs typeface="Libre Baskerville" pitchFamily="34" charset="-120"/>
              </a:rPr>
              <a:t>Months 7-12</a:t>
            </a:r>
            <a:endParaRPr lang="en-US" sz="1900" dirty="0"/>
          </a:p>
        </p:txBody>
      </p:sp>
      <p:sp>
        <p:nvSpPr>
          <p:cNvPr id="19" name="Text 16"/>
          <p:cNvSpPr/>
          <p:nvPr/>
        </p:nvSpPr>
        <p:spPr>
          <a:xfrm>
            <a:off x="1861066" y="5270897"/>
            <a:ext cx="6606183" cy="61864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400"/>
              </a:lnSpc>
              <a:buNone/>
            </a:pPr>
            <a:r>
              <a:rPr lang="en-US" sz="1500" dirty="0">
                <a:solidFill>
                  <a:srgbClr val="49495A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Operational benefits materialize. Reduced labor costs and improved in-stock positions.</a:t>
            </a:r>
            <a:endParaRPr lang="en-US" sz="1500" dirty="0"/>
          </a:p>
        </p:txBody>
      </p:sp>
      <p:sp>
        <p:nvSpPr>
          <p:cNvPr id="20" name="Shape 17"/>
          <p:cNvSpPr/>
          <p:nvPr/>
        </p:nvSpPr>
        <p:spPr>
          <a:xfrm>
            <a:off x="1088946" y="6699885"/>
            <a:ext cx="580073" cy="22860"/>
          </a:xfrm>
          <a:prstGeom prst="roundRect">
            <a:avLst>
              <a:gd name="adj" fmla="val 126881"/>
            </a:avLst>
          </a:prstGeom>
          <a:solidFill>
            <a:srgbClr val="D0CED9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21" name="Shape 18"/>
          <p:cNvSpPr/>
          <p:nvPr/>
        </p:nvSpPr>
        <p:spPr>
          <a:xfrm>
            <a:off x="676751" y="6493788"/>
            <a:ext cx="435054" cy="435054"/>
          </a:xfrm>
          <a:prstGeom prst="roundRect">
            <a:avLst>
              <a:gd name="adj" fmla="val 6667"/>
            </a:avLst>
          </a:prstGeom>
          <a:solidFill>
            <a:srgbClr val="EAE8F3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22" name="Text 19"/>
          <p:cNvSpPr/>
          <p:nvPr/>
        </p:nvSpPr>
        <p:spPr>
          <a:xfrm>
            <a:off x="749260" y="6530042"/>
            <a:ext cx="290036" cy="36254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250"/>
              </a:lnSpc>
              <a:buNone/>
            </a:pPr>
            <a:r>
              <a:rPr lang="en-US" sz="2250" dirty="0">
                <a:solidFill>
                  <a:srgbClr val="49495A"/>
                </a:solidFill>
                <a:latin typeface="Libre Baskerville" pitchFamily="34" charset="0"/>
                <a:ea typeface="Libre Baskerville" pitchFamily="34" charset="-122"/>
                <a:cs typeface="Libre Baskerville" pitchFamily="34" charset="-120"/>
              </a:rPr>
              <a:t>4</a:t>
            </a:r>
            <a:endParaRPr lang="en-US" sz="2250" dirty="0"/>
          </a:p>
        </p:txBody>
      </p:sp>
      <p:sp>
        <p:nvSpPr>
          <p:cNvPr id="23" name="Text 20"/>
          <p:cNvSpPr/>
          <p:nvPr/>
        </p:nvSpPr>
        <p:spPr>
          <a:xfrm>
            <a:off x="1861066" y="6469618"/>
            <a:ext cx="2417088" cy="302062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350"/>
              </a:lnSpc>
              <a:buNone/>
            </a:pPr>
            <a:r>
              <a:rPr lang="en-US" sz="1900" dirty="0">
                <a:solidFill>
                  <a:srgbClr val="49495A"/>
                </a:solidFill>
                <a:latin typeface="Libre Baskerville" pitchFamily="34" charset="0"/>
                <a:ea typeface="Libre Baskerville" pitchFamily="34" charset="-122"/>
                <a:cs typeface="Libre Baskerville" pitchFamily="34" charset="-120"/>
              </a:rPr>
              <a:t>Year 2</a:t>
            </a:r>
            <a:endParaRPr lang="en-US" sz="1900" dirty="0"/>
          </a:p>
        </p:txBody>
      </p:sp>
      <p:sp>
        <p:nvSpPr>
          <p:cNvPr id="24" name="Text 21"/>
          <p:cNvSpPr/>
          <p:nvPr/>
        </p:nvSpPr>
        <p:spPr>
          <a:xfrm>
            <a:off x="1861066" y="6887647"/>
            <a:ext cx="6606183" cy="61864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400"/>
              </a:lnSpc>
              <a:buNone/>
            </a:pPr>
            <a:r>
              <a:rPr lang="en-US" sz="1500" dirty="0">
                <a:solidFill>
                  <a:srgbClr val="49495A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Full ROI typically achieved. Enhanced customer experience drives additional sales growth.</a:t>
            </a:r>
            <a:endParaRPr lang="en-US" sz="15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793790" y="1027628"/>
            <a:ext cx="11429643" cy="70877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5550"/>
              </a:lnSpc>
              <a:buNone/>
            </a:pPr>
            <a:r>
              <a:rPr lang="en-US" sz="4450" dirty="0">
                <a:solidFill>
                  <a:srgbClr val="403CCF"/>
                </a:solidFill>
                <a:latin typeface="Libre Baskerville" pitchFamily="34" charset="0"/>
                <a:ea typeface="Libre Baskerville" pitchFamily="34" charset="-122"/>
                <a:cs typeface="Libre Baskerville" pitchFamily="34" charset="-120"/>
              </a:rPr>
              <a:t>Future-Proofing Your RFID Investment</a:t>
            </a:r>
            <a:endParaRPr lang="en-US" sz="4450" dirty="0"/>
          </a:p>
        </p:txBody>
      </p:sp>
      <p:pic>
        <p:nvPicPr>
          <p:cNvPr id="3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1410" y="2336006"/>
            <a:ext cx="3120747" cy="3120747"/>
          </a:xfrm>
          <a:prstGeom prst="rect">
            <a:avLst/>
          </a:prstGeom>
        </p:spPr>
      </p:pic>
      <p:pic>
        <p:nvPicPr>
          <p:cNvPr id="4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03608" y="2336006"/>
            <a:ext cx="3120866" cy="3120866"/>
          </a:xfrm>
          <a:prstGeom prst="rect">
            <a:avLst/>
          </a:prstGeom>
        </p:spPr>
      </p:pic>
      <p:pic>
        <p:nvPicPr>
          <p:cNvPr id="5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405926" y="2336006"/>
            <a:ext cx="3120747" cy="3120747"/>
          </a:xfrm>
          <a:prstGeom prst="rect">
            <a:avLst/>
          </a:prstGeom>
        </p:spPr>
      </p:pic>
      <p:pic>
        <p:nvPicPr>
          <p:cNvPr id="6" name="Image 3" descr="preencode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708124" y="2336006"/>
            <a:ext cx="3120866" cy="3120866"/>
          </a:xfrm>
          <a:prstGeom prst="rect">
            <a:avLst/>
          </a:prstGeom>
        </p:spPr>
      </p:pic>
      <p:sp>
        <p:nvSpPr>
          <p:cNvPr id="7" name="Text 1"/>
          <p:cNvSpPr/>
          <p:nvPr/>
        </p:nvSpPr>
        <p:spPr>
          <a:xfrm>
            <a:off x="793790" y="5857994"/>
            <a:ext cx="13042821" cy="7258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2850"/>
              </a:lnSpc>
              <a:buNone/>
            </a:pPr>
            <a:r>
              <a:rPr lang="en-US" sz="1750" dirty="0">
                <a:solidFill>
                  <a:srgbClr val="49495A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Plan for emerging retail technologies that will integrate with your RFID system. Consider how AI, computer vision, and IoT will enhance capabilities.</a:t>
            </a:r>
            <a:endParaRPr lang="en-US" sz="1750" dirty="0"/>
          </a:p>
        </p:txBody>
      </p:sp>
      <p:sp>
        <p:nvSpPr>
          <p:cNvPr id="8" name="Text 2"/>
          <p:cNvSpPr/>
          <p:nvPr/>
        </p:nvSpPr>
        <p:spPr>
          <a:xfrm>
            <a:off x="793790" y="6838950"/>
            <a:ext cx="13042821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850"/>
              </a:lnSpc>
              <a:buNone/>
            </a:pPr>
            <a:r>
              <a:rPr lang="en-US" sz="1750" dirty="0">
                <a:solidFill>
                  <a:srgbClr val="49495A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Build scalable infrastructure that can grow with your business. Choose vendors committed to ongoing innovation.</a:t>
            </a:r>
            <a:endParaRPr lang="en-US" sz="175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793790" y="824389"/>
            <a:ext cx="5670590" cy="70877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5550"/>
              </a:lnSpc>
              <a:buNone/>
            </a:pPr>
            <a:r>
              <a:rPr lang="en-US" sz="4450" dirty="0">
                <a:solidFill>
                  <a:srgbClr val="403CCF"/>
                </a:solidFill>
                <a:latin typeface="Libre Baskerville" pitchFamily="34" charset="0"/>
                <a:ea typeface="Libre Baskerville" pitchFamily="34" charset="-122"/>
                <a:cs typeface="Libre Baskerville" pitchFamily="34" charset="-120"/>
              </a:rPr>
              <a:t>Final Thoughts</a:t>
            </a:r>
            <a:endParaRPr lang="en-US" sz="4450" dirty="0"/>
          </a:p>
        </p:txBody>
      </p:sp>
      <p:sp>
        <p:nvSpPr>
          <p:cNvPr id="3" name="Text 1"/>
          <p:cNvSpPr/>
          <p:nvPr/>
        </p:nvSpPr>
        <p:spPr>
          <a:xfrm>
            <a:off x="793790" y="1986796"/>
            <a:ext cx="13042821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850"/>
              </a:lnSpc>
              <a:buNone/>
            </a:pPr>
            <a:r>
              <a:rPr lang="en-US" sz="1750" dirty="0">
                <a:solidFill>
                  <a:srgbClr val="49495A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For project managers in retail, RFID presents a significant opportunity to drive efficiency and enhance operations:</a:t>
            </a:r>
            <a:endParaRPr lang="en-US" sz="1750" dirty="0"/>
          </a:p>
        </p:txBody>
      </p:sp>
      <p:pic>
        <p:nvPicPr>
          <p:cNvPr id="4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3790" y="2604849"/>
            <a:ext cx="3005495" cy="1857494"/>
          </a:xfrm>
          <a:prstGeom prst="rect">
            <a:avLst/>
          </a:prstGeom>
        </p:spPr>
      </p:pic>
      <p:sp>
        <p:nvSpPr>
          <p:cNvPr id="5" name="Text 2"/>
          <p:cNvSpPr/>
          <p:nvPr/>
        </p:nvSpPr>
        <p:spPr>
          <a:xfrm>
            <a:off x="793790" y="4745831"/>
            <a:ext cx="3005495" cy="70866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dirty="0">
                <a:solidFill>
                  <a:srgbClr val="49495A"/>
                </a:solidFill>
                <a:latin typeface="Libre Baskerville" pitchFamily="34" charset="0"/>
                <a:ea typeface="Libre Baskerville" pitchFamily="34" charset="-122"/>
                <a:cs typeface="Libre Baskerville" pitchFamily="34" charset="-120"/>
              </a:rPr>
              <a:t>Operational Efficiency</a:t>
            </a:r>
            <a:endParaRPr lang="en-US" sz="2200" dirty="0"/>
          </a:p>
        </p:txBody>
      </p:sp>
      <p:sp>
        <p:nvSpPr>
          <p:cNvPr id="6" name="Text 3"/>
          <p:cNvSpPr/>
          <p:nvPr/>
        </p:nvSpPr>
        <p:spPr>
          <a:xfrm>
            <a:off x="793790" y="5590580"/>
            <a:ext cx="3005495" cy="181451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49495A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Successfully implemented RFID systems dramatically improve inventory accuracy and streamline daily retail operations.</a:t>
            </a:r>
            <a:endParaRPr lang="en-US" sz="1750" dirty="0"/>
          </a:p>
        </p:txBody>
      </p:sp>
      <p:pic>
        <p:nvPicPr>
          <p:cNvPr id="7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39446" y="2604849"/>
            <a:ext cx="3005614" cy="1857494"/>
          </a:xfrm>
          <a:prstGeom prst="rect">
            <a:avLst/>
          </a:prstGeom>
        </p:spPr>
      </p:pic>
      <p:sp>
        <p:nvSpPr>
          <p:cNvPr id="8" name="Text 4"/>
          <p:cNvSpPr/>
          <p:nvPr/>
        </p:nvSpPr>
        <p:spPr>
          <a:xfrm>
            <a:off x="4139446" y="4745831"/>
            <a:ext cx="3005614" cy="70866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dirty="0">
                <a:solidFill>
                  <a:srgbClr val="49495A"/>
                </a:solidFill>
                <a:latin typeface="Libre Baskerville" pitchFamily="34" charset="0"/>
                <a:ea typeface="Libre Baskerville" pitchFamily="34" charset="-122"/>
                <a:cs typeface="Libre Baskerville" pitchFamily="34" charset="-120"/>
              </a:rPr>
              <a:t>Customer Satisfaction</a:t>
            </a:r>
            <a:endParaRPr lang="en-US" sz="2200" dirty="0"/>
          </a:p>
        </p:txBody>
      </p:sp>
      <p:sp>
        <p:nvSpPr>
          <p:cNvPr id="9" name="Text 5"/>
          <p:cNvSpPr/>
          <p:nvPr/>
        </p:nvSpPr>
        <p:spPr>
          <a:xfrm>
            <a:off x="4139446" y="5590580"/>
            <a:ext cx="3005614" cy="181451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49495A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RFID enables better product availability and personalized shopping experiences that directly enhance customer satisfaction.</a:t>
            </a:r>
            <a:endParaRPr lang="en-US" sz="1750" dirty="0"/>
          </a:p>
        </p:txBody>
      </p:sp>
      <p:pic>
        <p:nvPicPr>
          <p:cNvPr id="10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485221" y="2604849"/>
            <a:ext cx="3005614" cy="1857494"/>
          </a:xfrm>
          <a:prstGeom prst="rect">
            <a:avLst/>
          </a:prstGeom>
        </p:spPr>
      </p:pic>
      <p:sp>
        <p:nvSpPr>
          <p:cNvPr id="11" name="Text 6"/>
          <p:cNvSpPr/>
          <p:nvPr/>
        </p:nvSpPr>
        <p:spPr>
          <a:xfrm>
            <a:off x="7485221" y="4745831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dirty="0">
                <a:solidFill>
                  <a:srgbClr val="49495A"/>
                </a:solidFill>
                <a:latin typeface="Libre Baskerville" pitchFamily="34" charset="0"/>
                <a:ea typeface="Libre Baskerville" pitchFamily="34" charset="-122"/>
                <a:cs typeface="Libre Baskerville" pitchFamily="34" charset="-120"/>
              </a:rPr>
              <a:t>Project Leadership</a:t>
            </a:r>
            <a:endParaRPr lang="en-US" sz="2200" dirty="0"/>
          </a:p>
        </p:txBody>
      </p:sp>
      <p:sp>
        <p:nvSpPr>
          <p:cNvPr id="12" name="Text 7"/>
          <p:cNvSpPr/>
          <p:nvPr/>
        </p:nvSpPr>
        <p:spPr>
          <a:xfrm>
            <a:off x="7485221" y="5236250"/>
            <a:ext cx="3005614" cy="181451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49495A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Effective project managers can navigate implementation challenges through careful planning and change management.</a:t>
            </a:r>
            <a:endParaRPr lang="en-US" sz="1750" dirty="0"/>
          </a:p>
        </p:txBody>
      </p:sp>
      <p:pic>
        <p:nvPicPr>
          <p:cNvPr id="13" name="Image 3" descr="preencode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830997" y="2604849"/>
            <a:ext cx="3005614" cy="1857494"/>
          </a:xfrm>
          <a:prstGeom prst="rect">
            <a:avLst/>
          </a:prstGeom>
        </p:spPr>
      </p:pic>
      <p:sp>
        <p:nvSpPr>
          <p:cNvPr id="14" name="Text 8"/>
          <p:cNvSpPr/>
          <p:nvPr/>
        </p:nvSpPr>
        <p:spPr>
          <a:xfrm>
            <a:off x="10830997" y="4745831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dirty="0">
                <a:solidFill>
                  <a:srgbClr val="49495A"/>
                </a:solidFill>
                <a:latin typeface="Libre Baskerville" pitchFamily="34" charset="0"/>
                <a:ea typeface="Libre Baskerville" pitchFamily="34" charset="-122"/>
                <a:cs typeface="Libre Baskerville" pitchFamily="34" charset="-120"/>
              </a:rPr>
              <a:t>Business Value</a:t>
            </a:r>
            <a:endParaRPr lang="en-US" sz="2200" dirty="0"/>
          </a:p>
        </p:txBody>
      </p:sp>
      <p:sp>
        <p:nvSpPr>
          <p:cNvPr id="15" name="Text 9"/>
          <p:cNvSpPr/>
          <p:nvPr/>
        </p:nvSpPr>
        <p:spPr>
          <a:xfrm>
            <a:off x="10830997" y="5236250"/>
            <a:ext cx="3005614" cy="181451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49495A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Well-executed RFID projects deliver tangible returns through reduced costs and increased sales opportunities.</a:t>
            </a:r>
            <a:endParaRPr lang="en-US" sz="175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44000" y="0"/>
            <a:ext cx="5486400" cy="82296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793790" y="908328"/>
            <a:ext cx="7556421" cy="141755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5550"/>
              </a:lnSpc>
              <a:buNone/>
            </a:pPr>
            <a:r>
              <a:rPr lang="en-US" sz="4450" dirty="0">
                <a:solidFill>
                  <a:srgbClr val="403CCF"/>
                </a:solidFill>
                <a:latin typeface="Libre Baskerville" pitchFamily="34" charset="0"/>
                <a:ea typeface="Libre Baskerville" pitchFamily="34" charset="-122"/>
                <a:cs typeface="Libre Baskerville" pitchFamily="34" charset="-120"/>
              </a:rPr>
              <a:t>What is RFID Technology?</a:t>
            </a:r>
            <a:endParaRPr lang="en-US" sz="4450" dirty="0"/>
          </a:p>
        </p:txBody>
      </p:sp>
      <p:sp>
        <p:nvSpPr>
          <p:cNvPr id="4" name="Shape 1"/>
          <p:cNvSpPr/>
          <p:nvPr/>
        </p:nvSpPr>
        <p:spPr>
          <a:xfrm>
            <a:off x="793790" y="2666048"/>
            <a:ext cx="3664863" cy="2758559"/>
          </a:xfrm>
          <a:prstGeom prst="roundRect">
            <a:avLst>
              <a:gd name="adj" fmla="val 1233"/>
            </a:avLst>
          </a:prstGeom>
          <a:solidFill>
            <a:srgbClr val="EAE8F3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5" name="Text 2"/>
          <p:cNvSpPr/>
          <p:nvPr/>
        </p:nvSpPr>
        <p:spPr>
          <a:xfrm>
            <a:off x="1020604" y="2892862"/>
            <a:ext cx="2869406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750"/>
              </a:lnSpc>
              <a:buNone/>
            </a:pPr>
            <a:r>
              <a:rPr lang="en-US" sz="2200" dirty="0">
                <a:solidFill>
                  <a:srgbClr val="49495A"/>
                </a:solidFill>
                <a:latin typeface="Libre Baskerville" pitchFamily="34" charset="0"/>
                <a:ea typeface="Libre Baskerville" pitchFamily="34" charset="-122"/>
                <a:cs typeface="Libre Baskerville" pitchFamily="34" charset="-120"/>
              </a:rPr>
              <a:t>Tag-Based Tracking</a:t>
            </a:r>
            <a:endParaRPr lang="en-US" sz="2200" dirty="0"/>
          </a:p>
        </p:txBody>
      </p:sp>
      <p:sp>
        <p:nvSpPr>
          <p:cNvPr id="6" name="Text 3"/>
          <p:cNvSpPr/>
          <p:nvPr/>
        </p:nvSpPr>
        <p:spPr>
          <a:xfrm>
            <a:off x="1020604" y="3383280"/>
            <a:ext cx="3211235" cy="181451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2850"/>
              </a:lnSpc>
              <a:buNone/>
            </a:pPr>
            <a:r>
              <a:rPr lang="en-US" sz="1750" dirty="0">
                <a:solidFill>
                  <a:srgbClr val="49495A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RFID uses electromagnetic fields to identify and track tags on merchandise. No line-of-sight required, unlike barcodes.</a:t>
            </a:r>
            <a:endParaRPr lang="en-US" sz="1750" dirty="0"/>
          </a:p>
        </p:txBody>
      </p:sp>
      <p:sp>
        <p:nvSpPr>
          <p:cNvPr id="7" name="Shape 4"/>
          <p:cNvSpPr/>
          <p:nvPr/>
        </p:nvSpPr>
        <p:spPr>
          <a:xfrm>
            <a:off x="4685467" y="2666048"/>
            <a:ext cx="3664863" cy="2758559"/>
          </a:xfrm>
          <a:prstGeom prst="roundRect">
            <a:avLst>
              <a:gd name="adj" fmla="val 1233"/>
            </a:avLst>
          </a:prstGeom>
          <a:solidFill>
            <a:srgbClr val="EAE8F3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8" name="Text 5"/>
          <p:cNvSpPr/>
          <p:nvPr/>
        </p:nvSpPr>
        <p:spPr>
          <a:xfrm>
            <a:off x="4912281" y="2892862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750"/>
              </a:lnSpc>
              <a:buNone/>
            </a:pPr>
            <a:r>
              <a:rPr lang="en-US" sz="2200" dirty="0">
                <a:solidFill>
                  <a:srgbClr val="49495A"/>
                </a:solidFill>
                <a:latin typeface="Libre Baskerville" pitchFamily="34" charset="0"/>
                <a:ea typeface="Libre Baskerville" pitchFamily="34" charset="-122"/>
                <a:cs typeface="Libre Baskerville" pitchFamily="34" charset="-120"/>
              </a:rPr>
              <a:t>Bulk Reading</a:t>
            </a:r>
            <a:endParaRPr lang="en-US" sz="2200" dirty="0"/>
          </a:p>
        </p:txBody>
      </p:sp>
      <p:sp>
        <p:nvSpPr>
          <p:cNvPr id="9" name="Text 6"/>
          <p:cNvSpPr/>
          <p:nvPr/>
        </p:nvSpPr>
        <p:spPr>
          <a:xfrm>
            <a:off x="4912281" y="3383280"/>
            <a:ext cx="3211235" cy="145161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2850"/>
              </a:lnSpc>
              <a:buNone/>
            </a:pPr>
            <a:r>
              <a:rPr lang="en-US" sz="1750" dirty="0">
                <a:solidFill>
                  <a:srgbClr val="49495A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Multiple items can be scanned simultaneously. This speeds up inventory counts dramatically.</a:t>
            </a:r>
            <a:endParaRPr lang="en-US" sz="1750" dirty="0"/>
          </a:p>
        </p:txBody>
      </p:sp>
      <p:sp>
        <p:nvSpPr>
          <p:cNvPr id="10" name="Shape 7"/>
          <p:cNvSpPr/>
          <p:nvPr/>
        </p:nvSpPr>
        <p:spPr>
          <a:xfrm>
            <a:off x="793790" y="5651421"/>
            <a:ext cx="7556421" cy="1669852"/>
          </a:xfrm>
          <a:prstGeom prst="roundRect">
            <a:avLst>
              <a:gd name="adj" fmla="val 2038"/>
            </a:avLst>
          </a:prstGeom>
          <a:solidFill>
            <a:srgbClr val="EAE8F3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11" name="Text 8"/>
          <p:cNvSpPr/>
          <p:nvPr/>
        </p:nvSpPr>
        <p:spPr>
          <a:xfrm>
            <a:off x="1020604" y="5878235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750"/>
              </a:lnSpc>
              <a:buNone/>
            </a:pPr>
            <a:r>
              <a:rPr lang="en-US" sz="2200" dirty="0">
                <a:solidFill>
                  <a:srgbClr val="49495A"/>
                </a:solidFill>
                <a:latin typeface="Libre Baskerville" pitchFamily="34" charset="0"/>
                <a:ea typeface="Libre Baskerville" pitchFamily="34" charset="-122"/>
                <a:cs typeface="Libre Baskerville" pitchFamily="34" charset="-120"/>
              </a:rPr>
              <a:t>Real-Time Updates</a:t>
            </a:r>
            <a:endParaRPr lang="en-US" sz="2200" dirty="0"/>
          </a:p>
        </p:txBody>
      </p:sp>
      <p:sp>
        <p:nvSpPr>
          <p:cNvPr id="12" name="Text 9"/>
          <p:cNvSpPr/>
          <p:nvPr/>
        </p:nvSpPr>
        <p:spPr>
          <a:xfrm>
            <a:off x="1020604" y="6368653"/>
            <a:ext cx="7102793" cy="7258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2850"/>
              </a:lnSpc>
              <a:buNone/>
            </a:pPr>
            <a:r>
              <a:rPr lang="en-US" sz="1750" dirty="0">
                <a:solidFill>
                  <a:srgbClr val="49495A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RFID provides instant inventory visibility. Staff can locate items quickly throughout the store.</a:t>
            </a:r>
            <a:endParaRPr lang="en-US" sz="175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5486400" cy="82296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6198275" y="561142"/>
            <a:ext cx="6340316" cy="635556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5000"/>
              </a:lnSpc>
              <a:buNone/>
            </a:pPr>
            <a:r>
              <a:rPr lang="en-US" sz="4000" dirty="0">
                <a:solidFill>
                  <a:srgbClr val="403CCF"/>
                </a:solidFill>
                <a:latin typeface="Libre Baskerville" pitchFamily="34" charset="0"/>
                <a:ea typeface="Libre Baskerville" pitchFamily="34" charset="-122"/>
                <a:cs typeface="Libre Baskerville" pitchFamily="34" charset="-120"/>
              </a:rPr>
              <a:t>Core RFID Components</a:t>
            </a:r>
            <a:endParaRPr lang="en-US" sz="4000" dirty="0"/>
          </a:p>
        </p:txBody>
      </p:sp>
      <p:pic>
        <p:nvPicPr>
          <p:cNvPr id="4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98275" y="1501735"/>
            <a:ext cx="508516" cy="508516"/>
          </a:xfrm>
          <a:prstGeom prst="rect">
            <a:avLst/>
          </a:prstGeom>
        </p:spPr>
      </p:pic>
      <p:sp>
        <p:nvSpPr>
          <p:cNvPr id="5" name="Text 1"/>
          <p:cNvSpPr/>
          <p:nvPr/>
        </p:nvSpPr>
        <p:spPr>
          <a:xfrm>
            <a:off x="6198275" y="2213610"/>
            <a:ext cx="2370058" cy="31789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500"/>
              </a:lnSpc>
              <a:buNone/>
            </a:pPr>
            <a:r>
              <a:rPr lang="en-US" sz="2000" dirty="0">
                <a:solidFill>
                  <a:srgbClr val="49495A"/>
                </a:solidFill>
                <a:latin typeface="Libre Baskerville" pitchFamily="34" charset="0"/>
                <a:ea typeface="Libre Baskerville" pitchFamily="34" charset="-122"/>
                <a:cs typeface="Libre Baskerville" pitchFamily="34" charset="-120"/>
              </a:rPr>
              <a:t>RFID Tags</a:t>
            </a:r>
            <a:endParaRPr lang="en-US" sz="2000" dirty="0"/>
          </a:p>
        </p:txBody>
      </p:sp>
      <p:sp>
        <p:nvSpPr>
          <p:cNvPr id="6" name="Text 2"/>
          <p:cNvSpPr/>
          <p:nvPr/>
        </p:nvSpPr>
        <p:spPr>
          <a:xfrm>
            <a:off x="6198275" y="2653546"/>
            <a:ext cx="2370058" cy="195167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550"/>
              </a:lnSpc>
              <a:buNone/>
            </a:pPr>
            <a:r>
              <a:rPr lang="en-US" sz="1600" dirty="0">
                <a:solidFill>
                  <a:srgbClr val="49495A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Microchip and antenna attached to merchandise. Stores product data and communicates with readers.</a:t>
            </a:r>
            <a:endParaRPr lang="en-US" sz="1600" dirty="0"/>
          </a:p>
        </p:txBody>
      </p:sp>
      <p:pic>
        <p:nvPicPr>
          <p:cNvPr id="7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873371" y="1501735"/>
            <a:ext cx="508516" cy="508516"/>
          </a:xfrm>
          <a:prstGeom prst="rect">
            <a:avLst/>
          </a:prstGeom>
        </p:spPr>
      </p:pic>
      <p:sp>
        <p:nvSpPr>
          <p:cNvPr id="8" name="Text 3"/>
          <p:cNvSpPr/>
          <p:nvPr/>
        </p:nvSpPr>
        <p:spPr>
          <a:xfrm>
            <a:off x="8873371" y="2213610"/>
            <a:ext cx="2370058" cy="31789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500"/>
              </a:lnSpc>
              <a:buNone/>
            </a:pPr>
            <a:r>
              <a:rPr lang="en-US" sz="2000" dirty="0">
                <a:solidFill>
                  <a:srgbClr val="49495A"/>
                </a:solidFill>
                <a:latin typeface="Libre Baskerville" pitchFamily="34" charset="0"/>
                <a:ea typeface="Libre Baskerville" pitchFamily="34" charset="-122"/>
                <a:cs typeface="Libre Baskerville" pitchFamily="34" charset="-120"/>
              </a:rPr>
              <a:t>RFID Readers</a:t>
            </a:r>
            <a:endParaRPr lang="en-US" sz="2000" dirty="0"/>
          </a:p>
        </p:txBody>
      </p:sp>
      <p:sp>
        <p:nvSpPr>
          <p:cNvPr id="9" name="Text 4"/>
          <p:cNvSpPr/>
          <p:nvPr/>
        </p:nvSpPr>
        <p:spPr>
          <a:xfrm>
            <a:off x="8873371" y="2653546"/>
            <a:ext cx="2370058" cy="162639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550"/>
              </a:lnSpc>
              <a:buNone/>
            </a:pPr>
            <a:r>
              <a:rPr lang="en-US" sz="1600" dirty="0">
                <a:solidFill>
                  <a:srgbClr val="49495A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Fixed or handheld devices that capture tag data. They transmit information to central systems.</a:t>
            </a:r>
            <a:endParaRPr lang="en-US" sz="1600" dirty="0"/>
          </a:p>
        </p:txBody>
      </p:sp>
      <p:pic>
        <p:nvPicPr>
          <p:cNvPr id="10" name="Image 3" descr="preencode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548467" y="1501735"/>
            <a:ext cx="508516" cy="508516"/>
          </a:xfrm>
          <a:prstGeom prst="rect">
            <a:avLst/>
          </a:prstGeom>
        </p:spPr>
      </p:pic>
      <p:sp>
        <p:nvSpPr>
          <p:cNvPr id="11" name="Text 5"/>
          <p:cNvSpPr/>
          <p:nvPr/>
        </p:nvSpPr>
        <p:spPr>
          <a:xfrm>
            <a:off x="11548467" y="2213610"/>
            <a:ext cx="2370058" cy="31789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500"/>
              </a:lnSpc>
              <a:buNone/>
            </a:pPr>
            <a:r>
              <a:rPr lang="en-US" sz="2000" dirty="0">
                <a:solidFill>
                  <a:srgbClr val="49495A"/>
                </a:solidFill>
                <a:latin typeface="Libre Baskerville" pitchFamily="34" charset="0"/>
                <a:ea typeface="Libre Baskerville" pitchFamily="34" charset="-122"/>
                <a:cs typeface="Libre Baskerville" pitchFamily="34" charset="-120"/>
              </a:rPr>
              <a:t>Antennas</a:t>
            </a:r>
            <a:endParaRPr lang="en-US" sz="2000" dirty="0"/>
          </a:p>
        </p:txBody>
      </p:sp>
      <p:sp>
        <p:nvSpPr>
          <p:cNvPr id="12" name="Text 6"/>
          <p:cNvSpPr/>
          <p:nvPr/>
        </p:nvSpPr>
        <p:spPr>
          <a:xfrm>
            <a:off x="11548467" y="2653546"/>
            <a:ext cx="2370058" cy="162639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550"/>
              </a:lnSpc>
              <a:buNone/>
            </a:pPr>
            <a:r>
              <a:rPr lang="en-US" sz="1600" dirty="0">
                <a:solidFill>
                  <a:srgbClr val="49495A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Enable communication between tags and readers. Strategic placement improves read rates.</a:t>
            </a:r>
            <a:endParaRPr lang="en-US" sz="1600" dirty="0"/>
          </a:p>
        </p:txBody>
      </p:sp>
      <p:pic>
        <p:nvPicPr>
          <p:cNvPr id="13" name="Image 4" descr="preencoded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198275" y="5215414"/>
            <a:ext cx="508516" cy="508516"/>
          </a:xfrm>
          <a:prstGeom prst="rect">
            <a:avLst/>
          </a:prstGeom>
        </p:spPr>
      </p:pic>
      <p:sp>
        <p:nvSpPr>
          <p:cNvPr id="14" name="Text 7"/>
          <p:cNvSpPr/>
          <p:nvPr/>
        </p:nvSpPr>
        <p:spPr>
          <a:xfrm>
            <a:off x="6198275" y="5927288"/>
            <a:ext cx="2370058" cy="31789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500"/>
              </a:lnSpc>
              <a:buNone/>
            </a:pPr>
            <a:r>
              <a:rPr lang="en-US" sz="2000" dirty="0">
                <a:solidFill>
                  <a:srgbClr val="49495A"/>
                </a:solidFill>
                <a:latin typeface="Libre Baskerville" pitchFamily="34" charset="0"/>
                <a:ea typeface="Libre Baskerville" pitchFamily="34" charset="-122"/>
                <a:cs typeface="Libre Baskerville" pitchFamily="34" charset="-120"/>
              </a:rPr>
              <a:t>Software</a:t>
            </a:r>
            <a:endParaRPr lang="en-US" sz="2000" dirty="0"/>
          </a:p>
        </p:txBody>
      </p:sp>
      <p:sp>
        <p:nvSpPr>
          <p:cNvPr id="15" name="Text 8"/>
          <p:cNvSpPr/>
          <p:nvPr/>
        </p:nvSpPr>
        <p:spPr>
          <a:xfrm>
            <a:off x="6198275" y="6367224"/>
            <a:ext cx="2370058" cy="130111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550"/>
              </a:lnSpc>
              <a:buNone/>
            </a:pPr>
            <a:r>
              <a:rPr lang="en-US" sz="1600" dirty="0">
                <a:solidFill>
                  <a:srgbClr val="49495A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Processes RFID data and integrates with retail systems. Connects to ERP, WMS, and POS.</a:t>
            </a:r>
            <a:endParaRPr lang="en-US" sz="16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5486400" cy="82296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6016228" y="416362"/>
            <a:ext cx="4198501" cy="47303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3700"/>
              </a:lnSpc>
              <a:buNone/>
            </a:pPr>
            <a:r>
              <a:rPr lang="en-US" sz="2950" dirty="0">
                <a:solidFill>
                  <a:srgbClr val="403CCF"/>
                </a:solidFill>
                <a:latin typeface="Libre Baskerville" pitchFamily="34" charset="0"/>
                <a:ea typeface="Libre Baskerville" pitchFamily="34" charset="-122"/>
                <a:cs typeface="Libre Baskerville" pitchFamily="34" charset="-120"/>
              </a:rPr>
              <a:t>Key Business Benefits</a:t>
            </a:r>
            <a:endParaRPr lang="en-US" sz="2950" dirty="0"/>
          </a:p>
        </p:txBody>
      </p:sp>
      <p:sp>
        <p:nvSpPr>
          <p:cNvPr id="4" name="Text 1"/>
          <p:cNvSpPr/>
          <p:nvPr/>
        </p:nvSpPr>
        <p:spPr>
          <a:xfrm>
            <a:off x="6016228" y="1192054"/>
            <a:ext cx="8084344" cy="49946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3900"/>
              </a:lnSpc>
              <a:buNone/>
            </a:pPr>
            <a:r>
              <a:rPr lang="en-US" sz="3900" dirty="0">
                <a:solidFill>
                  <a:srgbClr val="49495A"/>
                </a:solidFill>
                <a:latin typeface="Libre Baskerville" pitchFamily="34" charset="0"/>
                <a:ea typeface="Libre Baskerville" pitchFamily="34" charset="-122"/>
                <a:cs typeface="Libre Baskerville" pitchFamily="34" charset="-120"/>
              </a:rPr>
              <a:t>99%</a:t>
            </a:r>
            <a:endParaRPr lang="en-US" sz="3900" dirty="0"/>
          </a:p>
        </p:txBody>
      </p:sp>
      <p:sp>
        <p:nvSpPr>
          <p:cNvPr id="5" name="Text 2"/>
          <p:cNvSpPr/>
          <p:nvPr/>
        </p:nvSpPr>
        <p:spPr>
          <a:xfrm>
            <a:off x="9111972" y="1880592"/>
            <a:ext cx="1892737" cy="23645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1850"/>
              </a:lnSpc>
              <a:buNone/>
            </a:pPr>
            <a:r>
              <a:rPr lang="en-US" sz="1450" dirty="0">
                <a:solidFill>
                  <a:srgbClr val="49495A"/>
                </a:solidFill>
                <a:latin typeface="Libre Baskerville" pitchFamily="34" charset="0"/>
                <a:ea typeface="Libre Baskerville" pitchFamily="34" charset="-122"/>
                <a:cs typeface="Libre Baskerville" pitchFamily="34" charset="-120"/>
              </a:rPr>
              <a:t>Inventory Accuracy</a:t>
            </a:r>
            <a:endParaRPr lang="en-US" sz="1450" dirty="0"/>
          </a:p>
        </p:txBody>
      </p:sp>
      <p:sp>
        <p:nvSpPr>
          <p:cNvPr id="6" name="Text 3"/>
          <p:cNvSpPr/>
          <p:nvPr/>
        </p:nvSpPr>
        <p:spPr>
          <a:xfrm>
            <a:off x="6016228" y="2207776"/>
            <a:ext cx="8084344" cy="242292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1900"/>
              </a:lnSpc>
              <a:buNone/>
            </a:pPr>
            <a:r>
              <a:rPr lang="en-US" sz="1150" dirty="0">
                <a:solidFill>
                  <a:srgbClr val="49495A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RFID dramatically improves inventory precision compared to traditional methods.</a:t>
            </a:r>
            <a:endParaRPr lang="en-US" sz="1150" dirty="0"/>
          </a:p>
        </p:txBody>
      </p:sp>
      <p:sp>
        <p:nvSpPr>
          <p:cNvPr id="7" name="Text 4"/>
          <p:cNvSpPr/>
          <p:nvPr/>
        </p:nvSpPr>
        <p:spPr>
          <a:xfrm>
            <a:off x="6016228" y="2979777"/>
            <a:ext cx="8084344" cy="49946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3900"/>
              </a:lnSpc>
              <a:buNone/>
            </a:pPr>
            <a:r>
              <a:rPr lang="en-US" sz="3900" dirty="0">
                <a:solidFill>
                  <a:srgbClr val="49495A"/>
                </a:solidFill>
                <a:latin typeface="Libre Baskerville" pitchFamily="34" charset="0"/>
                <a:ea typeface="Libre Baskerville" pitchFamily="34" charset="-122"/>
                <a:cs typeface="Libre Baskerville" pitchFamily="34" charset="-120"/>
              </a:rPr>
              <a:t>65%</a:t>
            </a:r>
            <a:endParaRPr lang="en-US" sz="3900" dirty="0"/>
          </a:p>
        </p:txBody>
      </p:sp>
      <p:sp>
        <p:nvSpPr>
          <p:cNvPr id="8" name="Text 5"/>
          <p:cNvSpPr/>
          <p:nvPr/>
        </p:nvSpPr>
        <p:spPr>
          <a:xfrm>
            <a:off x="9112210" y="3668316"/>
            <a:ext cx="1892260" cy="23645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1850"/>
              </a:lnSpc>
              <a:buNone/>
            </a:pPr>
            <a:r>
              <a:rPr lang="en-US" sz="1450" dirty="0">
                <a:solidFill>
                  <a:srgbClr val="49495A"/>
                </a:solidFill>
                <a:latin typeface="Libre Baskerville" pitchFamily="34" charset="0"/>
                <a:ea typeface="Libre Baskerville" pitchFamily="34" charset="-122"/>
                <a:cs typeface="Libre Baskerville" pitchFamily="34" charset="-120"/>
              </a:rPr>
              <a:t>Labor Reduction</a:t>
            </a:r>
            <a:endParaRPr lang="en-US" sz="1450" dirty="0"/>
          </a:p>
        </p:txBody>
      </p:sp>
      <p:sp>
        <p:nvSpPr>
          <p:cNvPr id="9" name="Text 6"/>
          <p:cNvSpPr/>
          <p:nvPr/>
        </p:nvSpPr>
        <p:spPr>
          <a:xfrm>
            <a:off x="6016228" y="3995499"/>
            <a:ext cx="8084344" cy="242292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1900"/>
              </a:lnSpc>
              <a:buNone/>
            </a:pPr>
            <a:r>
              <a:rPr lang="en-US" sz="1150" dirty="0">
                <a:solidFill>
                  <a:srgbClr val="49495A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Staff spend less time on inventory counts, allowing focus on customer service.</a:t>
            </a:r>
            <a:endParaRPr lang="en-US" sz="1150" dirty="0"/>
          </a:p>
        </p:txBody>
      </p:sp>
      <p:sp>
        <p:nvSpPr>
          <p:cNvPr id="10" name="Text 7"/>
          <p:cNvSpPr/>
          <p:nvPr/>
        </p:nvSpPr>
        <p:spPr>
          <a:xfrm>
            <a:off x="6016228" y="4767501"/>
            <a:ext cx="8084344" cy="49946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3900"/>
              </a:lnSpc>
              <a:buNone/>
            </a:pPr>
            <a:r>
              <a:rPr lang="en-US" sz="3900" dirty="0">
                <a:solidFill>
                  <a:srgbClr val="49495A"/>
                </a:solidFill>
                <a:latin typeface="Libre Baskerville" pitchFamily="34" charset="0"/>
                <a:ea typeface="Libre Baskerville" pitchFamily="34" charset="-122"/>
                <a:cs typeface="Libre Baskerville" pitchFamily="34" charset="-120"/>
              </a:rPr>
              <a:t>30%</a:t>
            </a:r>
            <a:endParaRPr lang="en-US" sz="3900" dirty="0"/>
          </a:p>
        </p:txBody>
      </p:sp>
      <p:sp>
        <p:nvSpPr>
          <p:cNvPr id="11" name="Text 8"/>
          <p:cNvSpPr/>
          <p:nvPr/>
        </p:nvSpPr>
        <p:spPr>
          <a:xfrm>
            <a:off x="9105067" y="5456039"/>
            <a:ext cx="1906548" cy="23645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1850"/>
              </a:lnSpc>
              <a:buNone/>
            </a:pPr>
            <a:r>
              <a:rPr lang="en-US" sz="1450" dirty="0">
                <a:solidFill>
                  <a:srgbClr val="49495A"/>
                </a:solidFill>
                <a:latin typeface="Libre Baskerville" pitchFamily="34" charset="0"/>
                <a:ea typeface="Libre Baskerville" pitchFamily="34" charset="-122"/>
                <a:cs typeface="Libre Baskerville" pitchFamily="34" charset="-120"/>
              </a:rPr>
              <a:t>Shrinkage Decrease</a:t>
            </a:r>
            <a:endParaRPr lang="en-US" sz="1450" dirty="0"/>
          </a:p>
        </p:txBody>
      </p:sp>
      <p:sp>
        <p:nvSpPr>
          <p:cNvPr id="12" name="Text 9"/>
          <p:cNvSpPr/>
          <p:nvPr/>
        </p:nvSpPr>
        <p:spPr>
          <a:xfrm>
            <a:off x="6016228" y="5783223"/>
            <a:ext cx="8084344" cy="242292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1900"/>
              </a:lnSpc>
              <a:buNone/>
            </a:pPr>
            <a:r>
              <a:rPr lang="en-US" sz="1150" dirty="0">
                <a:solidFill>
                  <a:srgbClr val="49495A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Better visibility helps prevent theft and loss throughout the supply chain.</a:t>
            </a:r>
            <a:endParaRPr lang="en-US" sz="1150" dirty="0"/>
          </a:p>
        </p:txBody>
      </p:sp>
      <p:sp>
        <p:nvSpPr>
          <p:cNvPr id="13" name="Text 10"/>
          <p:cNvSpPr/>
          <p:nvPr/>
        </p:nvSpPr>
        <p:spPr>
          <a:xfrm>
            <a:off x="6016228" y="6555224"/>
            <a:ext cx="8084344" cy="49946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3900"/>
              </a:lnSpc>
              <a:buNone/>
            </a:pPr>
            <a:r>
              <a:rPr lang="en-US" sz="3900" dirty="0">
                <a:solidFill>
                  <a:srgbClr val="49495A"/>
                </a:solidFill>
                <a:latin typeface="Libre Baskerville" pitchFamily="34" charset="0"/>
                <a:ea typeface="Libre Baskerville" pitchFamily="34" charset="-122"/>
                <a:cs typeface="Libre Baskerville" pitchFamily="34" charset="-120"/>
              </a:rPr>
              <a:t>10X</a:t>
            </a:r>
            <a:endParaRPr lang="en-US" sz="3900" dirty="0"/>
          </a:p>
        </p:txBody>
      </p:sp>
      <p:sp>
        <p:nvSpPr>
          <p:cNvPr id="14" name="Text 11"/>
          <p:cNvSpPr/>
          <p:nvPr/>
        </p:nvSpPr>
        <p:spPr>
          <a:xfrm>
            <a:off x="9058632" y="7243762"/>
            <a:ext cx="1999417" cy="23645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1850"/>
              </a:lnSpc>
              <a:buNone/>
            </a:pPr>
            <a:r>
              <a:rPr lang="en-US" sz="1450" dirty="0">
                <a:solidFill>
                  <a:srgbClr val="49495A"/>
                </a:solidFill>
                <a:latin typeface="Libre Baskerville" pitchFamily="34" charset="0"/>
                <a:ea typeface="Libre Baskerville" pitchFamily="34" charset="-122"/>
                <a:cs typeface="Libre Baskerville" pitchFamily="34" charset="-120"/>
              </a:rPr>
              <a:t>Speed Improvement</a:t>
            </a:r>
            <a:endParaRPr lang="en-US" sz="1450" dirty="0"/>
          </a:p>
        </p:txBody>
      </p:sp>
      <p:sp>
        <p:nvSpPr>
          <p:cNvPr id="15" name="Text 12"/>
          <p:cNvSpPr/>
          <p:nvPr/>
        </p:nvSpPr>
        <p:spPr>
          <a:xfrm>
            <a:off x="6016228" y="7570946"/>
            <a:ext cx="8084344" cy="242292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1900"/>
              </a:lnSpc>
              <a:buNone/>
            </a:pPr>
            <a:r>
              <a:rPr lang="en-US" sz="1150" dirty="0">
                <a:solidFill>
                  <a:srgbClr val="49495A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Inventory counts happen up to ten times faster than manual scanning.</a:t>
            </a:r>
            <a:endParaRPr lang="en-US" sz="115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4630400" cy="2584013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723543" y="3154085"/>
            <a:ext cx="9831943" cy="64603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5050"/>
              </a:lnSpc>
              <a:buNone/>
            </a:pPr>
            <a:r>
              <a:rPr lang="en-US" sz="4050" dirty="0">
                <a:solidFill>
                  <a:srgbClr val="403CCF"/>
                </a:solidFill>
                <a:latin typeface="Libre Baskerville" pitchFamily="34" charset="0"/>
                <a:ea typeface="Libre Baskerville" pitchFamily="34" charset="-122"/>
                <a:cs typeface="Libre Baskerville" pitchFamily="34" charset="-120"/>
              </a:rPr>
              <a:t>Customer Experience Enhancements</a:t>
            </a:r>
            <a:endParaRPr lang="en-US" sz="4050" dirty="0"/>
          </a:p>
        </p:txBody>
      </p:sp>
      <p:sp>
        <p:nvSpPr>
          <p:cNvPr id="4" name="Shape 1"/>
          <p:cNvSpPr/>
          <p:nvPr/>
        </p:nvSpPr>
        <p:spPr>
          <a:xfrm>
            <a:off x="723543" y="4342686"/>
            <a:ext cx="465058" cy="465058"/>
          </a:xfrm>
          <a:prstGeom prst="roundRect">
            <a:avLst>
              <a:gd name="adj" fmla="val 6668"/>
            </a:avLst>
          </a:prstGeom>
          <a:solidFill>
            <a:srgbClr val="EAE8F3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5" name="Text 2"/>
          <p:cNvSpPr/>
          <p:nvPr/>
        </p:nvSpPr>
        <p:spPr>
          <a:xfrm>
            <a:off x="801053" y="4381440"/>
            <a:ext cx="310039" cy="38754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400"/>
              </a:lnSpc>
              <a:buNone/>
            </a:pPr>
            <a:r>
              <a:rPr lang="en-US" sz="2400" dirty="0">
                <a:solidFill>
                  <a:srgbClr val="49495A"/>
                </a:solidFill>
                <a:latin typeface="Libre Baskerville" pitchFamily="34" charset="0"/>
                <a:ea typeface="Libre Baskerville" pitchFamily="34" charset="-122"/>
                <a:cs typeface="Libre Baskerville" pitchFamily="34" charset="-120"/>
              </a:rPr>
              <a:t>1</a:t>
            </a:r>
            <a:endParaRPr lang="en-US" sz="2400" dirty="0"/>
          </a:p>
        </p:txBody>
      </p:sp>
      <p:sp>
        <p:nvSpPr>
          <p:cNvPr id="6" name="Text 3"/>
          <p:cNvSpPr/>
          <p:nvPr/>
        </p:nvSpPr>
        <p:spPr>
          <a:xfrm>
            <a:off x="1395293" y="4342686"/>
            <a:ext cx="3996928" cy="32289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500"/>
              </a:lnSpc>
              <a:buNone/>
            </a:pPr>
            <a:r>
              <a:rPr lang="en-US" sz="2000" dirty="0">
                <a:solidFill>
                  <a:srgbClr val="49495A"/>
                </a:solidFill>
                <a:latin typeface="Libre Baskerville" pitchFamily="34" charset="0"/>
                <a:ea typeface="Libre Baskerville" pitchFamily="34" charset="-122"/>
                <a:cs typeface="Libre Baskerville" pitchFamily="34" charset="-120"/>
              </a:rPr>
              <a:t>Improved Product Availability</a:t>
            </a:r>
            <a:endParaRPr lang="en-US" sz="2000" dirty="0"/>
          </a:p>
        </p:txBody>
      </p:sp>
      <p:sp>
        <p:nvSpPr>
          <p:cNvPr id="7" name="Text 4"/>
          <p:cNvSpPr/>
          <p:nvPr/>
        </p:nvSpPr>
        <p:spPr>
          <a:xfrm>
            <a:off x="1395293" y="4789527"/>
            <a:ext cx="5816560" cy="99191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2600"/>
              </a:lnSpc>
              <a:buNone/>
            </a:pPr>
            <a:r>
              <a:rPr lang="en-US" sz="1600" dirty="0">
                <a:solidFill>
                  <a:srgbClr val="49495A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Accurate inventory ensures items are in stock when customers want them. This reduces disappointment and lost sales.</a:t>
            </a:r>
            <a:endParaRPr lang="en-US" sz="1600" dirty="0"/>
          </a:p>
        </p:txBody>
      </p:sp>
      <p:sp>
        <p:nvSpPr>
          <p:cNvPr id="8" name="Shape 5"/>
          <p:cNvSpPr/>
          <p:nvPr/>
        </p:nvSpPr>
        <p:spPr>
          <a:xfrm>
            <a:off x="7418546" y="4342686"/>
            <a:ext cx="465058" cy="465058"/>
          </a:xfrm>
          <a:prstGeom prst="roundRect">
            <a:avLst>
              <a:gd name="adj" fmla="val 6668"/>
            </a:avLst>
          </a:prstGeom>
          <a:solidFill>
            <a:srgbClr val="EAE8F3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9" name="Text 6"/>
          <p:cNvSpPr/>
          <p:nvPr/>
        </p:nvSpPr>
        <p:spPr>
          <a:xfrm>
            <a:off x="7496056" y="4381440"/>
            <a:ext cx="310039" cy="38754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400"/>
              </a:lnSpc>
              <a:buNone/>
            </a:pPr>
            <a:r>
              <a:rPr lang="en-US" sz="2400" dirty="0">
                <a:solidFill>
                  <a:srgbClr val="49495A"/>
                </a:solidFill>
                <a:latin typeface="Libre Baskerville" pitchFamily="34" charset="0"/>
                <a:ea typeface="Libre Baskerville" pitchFamily="34" charset="-122"/>
                <a:cs typeface="Libre Baskerville" pitchFamily="34" charset="-120"/>
              </a:rPr>
              <a:t>2</a:t>
            </a:r>
            <a:endParaRPr lang="en-US" sz="2400" dirty="0"/>
          </a:p>
        </p:txBody>
      </p:sp>
      <p:sp>
        <p:nvSpPr>
          <p:cNvPr id="10" name="Text 7"/>
          <p:cNvSpPr/>
          <p:nvPr/>
        </p:nvSpPr>
        <p:spPr>
          <a:xfrm>
            <a:off x="8090297" y="4342686"/>
            <a:ext cx="2584013" cy="32289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500"/>
              </a:lnSpc>
              <a:buNone/>
            </a:pPr>
            <a:r>
              <a:rPr lang="en-US" sz="2000" dirty="0">
                <a:solidFill>
                  <a:srgbClr val="49495A"/>
                </a:solidFill>
                <a:latin typeface="Libre Baskerville" pitchFamily="34" charset="0"/>
                <a:ea typeface="Libre Baskerville" pitchFamily="34" charset="-122"/>
                <a:cs typeface="Libre Baskerville" pitchFamily="34" charset="-120"/>
              </a:rPr>
              <a:t>Faster Checkout</a:t>
            </a:r>
            <a:endParaRPr lang="en-US" sz="2000" dirty="0"/>
          </a:p>
        </p:txBody>
      </p:sp>
      <p:sp>
        <p:nvSpPr>
          <p:cNvPr id="11" name="Text 8"/>
          <p:cNvSpPr/>
          <p:nvPr/>
        </p:nvSpPr>
        <p:spPr>
          <a:xfrm>
            <a:off x="8090297" y="4789527"/>
            <a:ext cx="5816560" cy="66127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2600"/>
              </a:lnSpc>
              <a:buNone/>
            </a:pPr>
            <a:r>
              <a:rPr lang="en-US" sz="1600" dirty="0">
                <a:solidFill>
                  <a:srgbClr val="49495A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RFID-enabled checkouts eliminate manual scanning. Customers spend less time waiting in line.</a:t>
            </a:r>
            <a:endParaRPr lang="en-US" sz="1600" dirty="0"/>
          </a:p>
        </p:txBody>
      </p:sp>
      <p:sp>
        <p:nvSpPr>
          <p:cNvPr id="12" name="Shape 9"/>
          <p:cNvSpPr/>
          <p:nvPr/>
        </p:nvSpPr>
        <p:spPr>
          <a:xfrm>
            <a:off x="723543" y="6220658"/>
            <a:ext cx="465058" cy="465058"/>
          </a:xfrm>
          <a:prstGeom prst="roundRect">
            <a:avLst>
              <a:gd name="adj" fmla="val 6668"/>
            </a:avLst>
          </a:prstGeom>
          <a:solidFill>
            <a:srgbClr val="EAE8F3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13" name="Text 10"/>
          <p:cNvSpPr/>
          <p:nvPr/>
        </p:nvSpPr>
        <p:spPr>
          <a:xfrm>
            <a:off x="801053" y="6259413"/>
            <a:ext cx="310039" cy="38754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400"/>
              </a:lnSpc>
              <a:buNone/>
            </a:pPr>
            <a:r>
              <a:rPr lang="en-US" sz="2400" dirty="0">
                <a:solidFill>
                  <a:srgbClr val="49495A"/>
                </a:solidFill>
                <a:latin typeface="Libre Baskerville" pitchFamily="34" charset="0"/>
                <a:ea typeface="Libre Baskerville" pitchFamily="34" charset="-122"/>
                <a:cs typeface="Libre Baskerville" pitchFamily="34" charset="-120"/>
              </a:rPr>
              <a:t>3</a:t>
            </a:r>
            <a:endParaRPr lang="en-US" sz="2400" dirty="0"/>
          </a:p>
        </p:txBody>
      </p:sp>
      <p:sp>
        <p:nvSpPr>
          <p:cNvPr id="14" name="Text 11"/>
          <p:cNvSpPr/>
          <p:nvPr/>
        </p:nvSpPr>
        <p:spPr>
          <a:xfrm>
            <a:off x="1395293" y="6220658"/>
            <a:ext cx="3104078" cy="32289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500"/>
              </a:lnSpc>
              <a:buNone/>
            </a:pPr>
            <a:r>
              <a:rPr lang="en-US" sz="2000" dirty="0">
                <a:solidFill>
                  <a:srgbClr val="49495A"/>
                </a:solidFill>
                <a:latin typeface="Libre Baskerville" pitchFamily="34" charset="0"/>
                <a:ea typeface="Libre Baskerville" pitchFamily="34" charset="-122"/>
                <a:cs typeface="Libre Baskerville" pitchFamily="34" charset="-120"/>
              </a:rPr>
              <a:t>Interactive Experiences</a:t>
            </a:r>
            <a:endParaRPr lang="en-US" sz="2000" dirty="0"/>
          </a:p>
        </p:txBody>
      </p:sp>
      <p:sp>
        <p:nvSpPr>
          <p:cNvPr id="15" name="Text 12"/>
          <p:cNvSpPr/>
          <p:nvPr/>
        </p:nvSpPr>
        <p:spPr>
          <a:xfrm>
            <a:off x="1395293" y="6667500"/>
            <a:ext cx="5816560" cy="99191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2600"/>
              </a:lnSpc>
              <a:buNone/>
            </a:pPr>
            <a:r>
              <a:rPr lang="en-US" sz="1600" dirty="0">
                <a:solidFill>
                  <a:srgbClr val="49495A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Smart fitting rooms can identify items and suggest complementary products. This creates personalized shopping moments.</a:t>
            </a:r>
            <a:endParaRPr lang="en-US" sz="1600" dirty="0"/>
          </a:p>
        </p:txBody>
      </p:sp>
      <p:sp>
        <p:nvSpPr>
          <p:cNvPr id="16" name="Shape 13"/>
          <p:cNvSpPr/>
          <p:nvPr/>
        </p:nvSpPr>
        <p:spPr>
          <a:xfrm>
            <a:off x="7418546" y="6220658"/>
            <a:ext cx="465058" cy="465058"/>
          </a:xfrm>
          <a:prstGeom prst="roundRect">
            <a:avLst>
              <a:gd name="adj" fmla="val 6668"/>
            </a:avLst>
          </a:prstGeom>
          <a:solidFill>
            <a:srgbClr val="EAE8F3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17" name="Text 14"/>
          <p:cNvSpPr/>
          <p:nvPr/>
        </p:nvSpPr>
        <p:spPr>
          <a:xfrm>
            <a:off x="7496056" y="6259413"/>
            <a:ext cx="310039" cy="38754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400"/>
              </a:lnSpc>
              <a:buNone/>
            </a:pPr>
            <a:r>
              <a:rPr lang="en-US" sz="2400" dirty="0">
                <a:solidFill>
                  <a:srgbClr val="49495A"/>
                </a:solidFill>
                <a:latin typeface="Libre Baskerville" pitchFamily="34" charset="0"/>
                <a:ea typeface="Libre Baskerville" pitchFamily="34" charset="-122"/>
                <a:cs typeface="Libre Baskerville" pitchFamily="34" charset="-120"/>
              </a:rPr>
              <a:t>4</a:t>
            </a:r>
            <a:endParaRPr lang="en-US" sz="2400" dirty="0"/>
          </a:p>
        </p:txBody>
      </p:sp>
      <p:sp>
        <p:nvSpPr>
          <p:cNvPr id="18" name="Text 15"/>
          <p:cNvSpPr/>
          <p:nvPr/>
        </p:nvSpPr>
        <p:spPr>
          <a:xfrm>
            <a:off x="8090297" y="6220658"/>
            <a:ext cx="3406140" cy="32289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500"/>
              </a:lnSpc>
              <a:buNone/>
            </a:pPr>
            <a:r>
              <a:rPr lang="en-US" sz="2000" dirty="0">
                <a:solidFill>
                  <a:srgbClr val="49495A"/>
                </a:solidFill>
                <a:latin typeface="Libre Baskerville" pitchFamily="34" charset="0"/>
                <a:ea typeface="Libre Baskerville" pitchFamily="34" charset="-122"/>
                <a:cs typeface="Libre Baskerville" pitchFamily="34" charset="-120"/>
              </a:rPr>
              <a:t>Omnichannel Fulfillment</a:t>
            </a:r>
            <a:endParaRPr lang="en-US" sz="2000" dirty="0"/>
          </a:p>
        </p:txBody>
      </p:sp>
      <p:sp>
        <p:nvSpPr>
          <p:cNvPr id="19" name="Text 16"/>
          <p:cNvSpPr/>
          <p:nvPr/>
        </p:nvSpPr>
        <p:spPr>
          <a:xfrm>
            <a:off x="8090297" y="6667500"/>
            <a:ext cx="5816560" cy="66127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2600"/>
              </a:lnSpc>
              <a:buNone/>
            </a:pPr>
            <a:r>
              <a:rPr lang="en-US" sz="1600" dirty="0">
                <a:solidFill>
                  <a:srgbClr val="49495A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Precise inventory visibility enables buy-online-pickup-in-store options. Customers enjoy flexible shopping methods.</a:t>
            </a:r>
            <a:endParaRPr lang="en-US" sz="16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643652" y="505658"/>
            <a:ext cx="6554510" cy="57471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4500"/>
              </a:lnSpc>
              <a:buNone/>
            </a:pPr>
            <a:r>
              <a:rPr lang="en-US" sz="3600" dirty="0">
                <a:solidFill>
                  <a:srgbClr val="403CCF"/>
                </a:solidFill>
                <a:latin typeface="Libre Baskerville" pitchFamily="34" charset="0"/>
                <a:ea typeface="Libre Baskerville" pitchFamily="34" charset="-122"/>
                <a:cs typeface="Libre Baskerville" pitchFamily="34" charset="-120"/>
              </a:rPr>
              <a:t>Implementation Challenges</a:t>
            </a:r>
            <a:endParaRPr lang="en-US" sz="3600" dirty="0"/>
          </a:p>
        </p:txBody>
      </p:sp>
      <p:pic>
        <p:nvPicPr>
          <p:cNvPr id="3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18867" y="1448157"/>
            <a:ext cx="1320879" cy="1059537"/>
          </a:xfrm>
          <a:prstGeom prst="rect">
            <a:avLst/>
          </a:prstGeom>
        </p:spPr>
      </p:pic>
      <p:sp>
        <p:nvSpPr>
          <p:cNvPr id="4" name="Text 1"/>
          <p:cNvSpPr/>
          <p:nvPr/>
        </p:nvSpPr>
        <p:spPr>
          <a:xfrm>
            <a:off x="3849886" y="1947624"/>
            <a:ext cx="258604" cy="32325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3250"/>
              </a:lnSpc>
              <a:buNone/>
            </a:pPr>
            <a:r>
              <a:rPr lang="en-US" sz="2000" dirty="0">
                <a:solidFill>
                  <a:srgbClr val="49495A"/>
                </a:solidFill>
                <a:latin typeface="Libre Baskerville" pitchFamily="34" charset="0"/>
                <a:ea typeface="Libre Baskerville" pitchFamily="34" charset="-122"/>
                <a:cs typeface="Libre Baskerville" pitchFamily="34" charset="-120"/>
              </a:rPr>
              <a:t>1</a:t>
            </a:r>
            <a:endParaRPr lang="en-US" sz="2000" dirty="0"/>
          </a:p>
        </p:txBody>
      </p:sp>
      <p:sp>
        <p:nvSpPr>
          <p:cNvPr id="5" name="Text 2"/>
          <p:cNvSpPr/>
          <p:nvPr/>
        </p:nvSpPr>
        <p:spPr>
          <a:xfrm>
            <a:off x="4823579" y="1631990"/>
            <a:ext cx="2298859" cy="28729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250"/>
              </a:lnSpc>
              <a:buNone/>
            </a:pPr>
            <a:r>
              <a:rPr lang="en-US" sz="1800" dirty="0">
                <a:solidFill>
                  <a:srgbClr val="49495A"/>
                </a:solidFill>
                <a:latin typeface="Libre Baskerville" pitchFamily="34" charset="0"/>
                <a:ea typeface="Libre Baskerville" pitchFamily="34" charset="-122"/>
                <a:cs typeface="Libre Baskerville" pitchFamily="34" charset="-120"/>
              </a:rPr>
              <a:t>Data Management</a:t>
            </a:r>
            <a:endParaRPr lang="en-US" sz="1800" dirty="0"/>
          </a:p>
        </p:txBody>
      </p:sp>
      <p:sp>
        <p:nvSpPr>
          <p:cNvPr id="6" name="Text 3"/>
          <p:cNvSpPr/>
          <p:nvPr/>
        </p:nvSpPr>
        <p:spPr>
          <a:xfrm>
            <a:off x="4823579" y="2029539"/>
            <a:ext cx="3257669" cy="29432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300"/>
              </a:lnSpc>
              <a:buNone/>
            </a:pPr>
            <a:r>
              <a:rPr lang="en-US" sz="1400" dirty="0">
                <a:solidFill>
                  <a:srgbClr val="49495A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Processing large volumes of RFID data</a:t>
            </a:r>
            <a:endParaRPr lang="en-US" sz="1400" dirty="0"/>
          </a:p>
        </p:txBody>
      </p:sp>
      <p:sp>
        <p:nvSpPr>
          <p:cNvPr id="7" name="Shape 4"/>
          <p:cNvSpPr/>
          <p:nvPr/>
        </p:nvSpPr>
        <p:spPr>
          <a:xfrm>
            <a:off x="4685705" y="2521148"/>
            <a:ext cx="9255085" cy="11430"/>
          </a:xfrm>
          <a:prstGeom prst="roundRect">
            <a:avLst>
              <a:gd name="adj" fmla="val 241358"/>
            </a:avLst>
          </a:prstGeom>
          <a:solidFill>
            <a:srgbClr val="D0CED9"/>
          </a:solidFill>
          <a:ln/>
        </p:spPr>
        <p:txBody>
          <a:bodyPr/>
          <a:lstStyle/>
          <a:p>
            <a:endParaRPr lang="en-US"/>
          </a:p>
        </p:txBody>
      </p:sp>
      <p:pic>
        <p:nvPicPr>
          <p:cNvPr id="8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58428" y="2553652"/>
            <a:ext cx="2641878" cy="1059537"/>
          </a:xfrm>
          <a:prstGeom prst="rect">
            <a:avLst/>
          </a:prstGeom>
        </p:spPr>
      </p:pic>
      <p:sp>
        <p:nvSpPr>
          <p:cNvPr id="9" name="Text 5"/>
          <p:cNvSpPr/>
          <p:nvPr/>
        </p:nvSpPr>
        <p:spPr>
          <a:xfrm>
            <a:off x="3850005" y="2921794"/>
            <a:ext cx="258604" cy="32325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3250"/>
              </a:lnSpc>
              <a:buNone/>
            </a:pPr>
            <a:r>
              <a:rPr lang="en-US" sz="2000" dirty="0">
                <a:solidFill>
                  <a:srgbClr val="49495A"/>
                </a:solidFill>
                <a:latin typeface="Libre Baskerville" pitchFamily="34" charset="0"/>
                <a:ea typeface="Libre Baskerville" pitchFamily="34" charset="-122"/>
                <a:cs typeface="Libre Baskerville" pitchFamily="34" charset="-120"/>
              </a:rPr>
              <a:t>2</a:t>
            </a:r>
            <a:endParaRPr lang="en-US" sz="2000" dirty="0"/>
          </a:p>
        </p:txBody>
      </p:sp>
      <p:sp>
        <p:nvSpPr>
          <p:cNvPr id="10" name="Text 6"/>
          <p:cNvSpPr/>
          <p:nvPr/>
        </p:nvSpPr>
        <p:spPr>
          <a:xfrm>
            <a:off x="5484138" y="2737485"/>
            <a:ext cx="2298859" cy="28729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250"/>
              </a:lnSpc>
              <a:buNone/>
            </a:pPr>
            <a:r>
              <a:rPr lang="en-US" sz="1800" dirty="0">
                <a:solidFill>
                  <a:srgbClr val="49495A"/>
                </a:solidFill>
                <a:latin typeface="Libre Baskerville" pitchFamily="34" charset="0"/>
                <a:ea typeface="Libre Baskerville" pitchFamily="34" charset="-122"/>
                <a:cs typeface="Libre Baskerville" pitchFamily="34" charset="-120"/>
              </a:rPr>
              <a:t>System Integration</a:t>
            </a:r>
            <a:endParaRPr lang="en-US" sz="1800" dirty="0"/>
          </a:p>
        </p:txBody>
      </p:sp>
      <p:sp>
        <p:nvSpPr>
          <p:cNvPr id="11" name="Text 7"/>
          <p:cNvSpPr/>
          <p:nvPr/>
        </p:nvSpPr>
        <p:spPr>
          <a:xfrm>
            <a:off x="5484138" y="3135035"/>
            <a:ext cx="3454598" cy="29432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300"/>
              </a:lnSpc>
              <a:buNone/>
            </a:pPr>
            <a:r>
              <a:rPr lang="en-US" sz="1400" dirty="0">
                <a:solidFill>
                  <a:srgbClr val="49495A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Connecting with existing retail platforms</a:t>
            </a:r>
            <a:endParaRPr lang="en-US" sz="1400" dirty="0"/>
          </a:p>
        </p:txBody>
      </p:sp>
      <p:sp>
        <p:nvSpPr>
          <p:cNvPr id="12" name="Shape 8"/>
          <p:cNvSpPr/>
          <p:nvPr/>
        </p:nvSpPr>
        <p:spPr>
          <a:xfrm>
            <a:off x="5346263" y="3626644"/>
            <a:ext cx="8594527" cy="11430"/>
          </a:xfrm>
          <a:prstGeom prst="roundRect">
            <a:avLst>
              <a:gd name="adj" fmla="val 241358"/>
            </a:avLst>
          </a:prstGeom>
          <a:solidFill>
            <a:srgbClr val="D0CED9"/>
          </a:solidFill>
          <a:ln/>
        </p:spPr>
        <p:txBody>
          <a:bodyPr/>
          <a:lstStyle/>
          <a:p>
            <a:endParaRPr lang="en-US"/>
          </a:p>
        </p:txBody>
      </p:sp>
      <p:pic>
        <p:nvPicPr>
          <p:cNvPr id="13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997869" y="3659148"/>
            <a:ext cx="3962876" cy="1059537"/>
          </a:xfrm>
          <a:prstGeom prst="rect">
            <a:avLst/>
          </a:prstGeom>
        </p:spPr>
      </p:pic>
      <p:sp>
        <p:nvSpPr>
          <p:cNvPr id="14" name="Text 9"/>
          <p:cNvSpPr/>
          <p:nvPr/>
        </p:nvSpPr>
        <p:spPr>
          <a:xfrm>
            <a:off x="3850005" y="4027289"/>
            <a:ext cx="258604" cy="32325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3250"/>
              </a:lnSpc>
              <a:buNone/>
            </a:pPr>
            <a:r>
              <a:rPr lang="en-US" sz="2000" dirty="0">
                <a:solidFill>
                  <a:srgbClr val="49495A"/>
                </a:solidFill>
                <a:latin typeface="Libre Baskerville" pitchFamily="34" charset="0"/>
                <a:ea typeface="Libre Baskerville" pitchFamily="34" charset="-122"/>
                <a:cs typeface="Libre Baskerville" pitchFamily="34" charset="-120"/>
              </a:rPr>
              <a:t>3</a:t>
            </a:r>
            <a:endParaRPr lang="en-US" sz="2000" dirty="0"/>
          </a:p>
        </p:txBody>
      </p:sp>
      <p:sp>
        <p:nvSpPr>
          <p:cNvPr id="15" name="Text 10"/>
          <p:cNvSpPr/>
          <p:nvPr/>
        </p:nvSpPr>
        <p:spPr>
          <a:xfrm>
            <a:off x="6144578" y="3842980"/>
            <a:ext cx="2298859" cy="28729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250"/>
              </a:lnSpc>
              <a:buNone/>
            </a:pPr>
            <a:r>
              <a:rPr lang="en-US" sz="1800" dirty="0">
                <a:solidFill>
                  <a:srgbClr val="49495A"/>
                </a:solidFill>
                <a:latin typeface="Libre Baskerville" pitchFamily="34" charset="0"/>
                <a:ea typeface="Libre Baskerville" pitchFamily="34" charset="-122"/>
                <a:cs typeface="Libre Baskerville" pitchFamily="34" charset="-120"/>
              </a:rPr>
              <a:t>RF Interference</a:t>
            </a:r>
            <a:endParaRPr lang="en-US" sz="1800" dirty="0"/>
          </a:p>
        </p:txBody>
      </p:sp>
      <p:sp>
        <p:nvSpPr>
          <p:cNvPr id="16" name="Text 11"/>
          <p:cNvSpPr/>
          <p:nvPr/>
        </p:nvSpPr>
        <p:spPr>
          <a:xfrm>
            <a:off x="6144578" y="4240530"/>
            <a:ext cx="3859411" cy="29432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300"/>
              </a:lnSpc>
              <a:buNone/>
            </a:pPr>
            <a:r>
              <a:rPr lang="en-US" sz="1400" dirty="0">
                <a:solidFill>
                  <a:srgbClr val="49495A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Metal fixtures and liquids affect performance</a:t>
            </a:r>
            <a:endParaRPr lang="en-US" sz="1400" dirty="0"/>
          </a:p>
        </p:txBody>
      </p:sp>
      <p:sp>
        <p:nvSpPr>
          <p:cNvPr id="17" name="Shape 12"/>
          <p:cNvSpPr/>
          <p:nvPr/>
        </p:nvSpPr>
        <p:spPr>
          <a:xfrm>
            <a:off x="6006703" y="4732139"/>
            <a:ext cx="7934087" cy="11430"/>
          </a:xfrm>
          <a:prstGeom prst="roundRect">
            <a:avLst>
              <a:gd name="adj" fmla="val 241358"/>
            </a:avLst>
          </a:prstGeom>
          <a:solidFill>
            <a:srgbClr val="D0CED9"/>
          </a:solidFill>
          <a:ln/>
        </p:spPr>
        <p:txBody>
          <a:bodyPr/>
          <a:lstStyle/>
          <a:p>
            <a:endParaRPr lang="en-US"/>
          </a:p>
        </p:txBody>
      </p:sp>
      <p:pic>
        <p:nvPicPr>
          <p:cNvPr id="18" name="Image 3" descr="preencode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337429" y="4764643"/>
            <a:ext cx="5283756" cy="1059537"/>
          </a:xfrm>
          <a:prstGeom prst="rect">
            <a:avLst/>
          </a:prstGeom>
        </p:spPr>
      </p:pic>
      <p:sp>
        <p:nvSpPr>
          <p:cNvPr id="19" name="Text 13"/>
          <p:cNvSpPr/>
          <p:nvPr/>
        </p:nvSpPr>
        <p:spPr>
          <a:xfrm>
            <a:off x="3850005" y="5132784"/>
            <a:ext cx="258604" cy="32325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3250"/>
              </a:lnSpc>
              <a:buNone/>
            </a:pPr>
            <a:r>
              <a:rPr lang="en-US" sz="2000" dirty="0">
                <a:solidFill>
                  <a:srgbClr val="49495A"/>
                </a:solidFill>
                <a:latin typeface="Libre Baskerville" pitchFamily="34" charset="0"/>
                <a:ea typeface="Libre Baskerville" pitchFamily="34" charset="-122"/>
                <a:cs typeface="Libre Baskerville" pitchFamily="34" charset="-120"/>
              </a:rPr>
              <a:t>4</a:t>
            </a:r>
            <a:endParaRPr lang="en-US" sz="2000" dirty="0"/>
          </a:p>
        </p:txBody>
      </p:sp>
      <p:sp>
        <p:nvSpPr>
          <p:cNvPr id="20" name="Text 14"/>
          <p:cNvSpPr/>
          <p:nvPr/>
        </p:nvSpPr>
        <p:spPr>
          <a:xfrm>
            <a:off x="6805017" y="4948476"/>
            <a:ext cx="2298859" cy="28729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250"/>
              </a:lnSpc>
              <a:buNone/>
            </a:pPr>
            <a:r>
              <a:rPr lang="en-US" sz="1800" dirty="0">
                <a:solidFill>
                  <a:srgbClr val="49495A"/>
                </a:solidFill>
                <a:latin typeface="Libre Baskerville" pitchFamily="34" charset="0"/>
                <a:ea typeface="Libre Baskerville" pitchFamily="34" charset="-122"/>
                <a:cs typeface="Libre Baskerville" pitchFamily="34" charset="-120"/>
              </a:rPr>
              <a:t>Staff Adoption</a:t>
            </a:r>
            <a:endParaRPr lang="en-US" sz="1800" dirty="0"/>
          </a:p>
        </p:txBody>
      </p:sp>
      <p:sp>
        <p:nvSpPr>
          <p:cNvPr id="21" name="Text 15"/>
          <p:cNvSpPr/>
          <p:nvPr/>
        </p:nvSpPr>
        <p:spPr>
          <a:xfrm>
            <a:off x="6805017" y="5346025"/>
            <a:ext cx="3253978" cy="29432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300"/>
              </a:lnSpc>
              <a:buNone/>
            </a:pPr>
            <a:r>
              <a:rPr lang="en-US" sz="1400" dirty="0">
                <a:solidFill>
                  <a:srgbClr val="49495A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Training employees on new processes</a:t>
            </a:r>
            <a:endParaRPr lang="en-US" sz="1400" dirty="0"/>
          </a:p>
        </p:txBody>
      </p:sp>
      <p:sp>
        <p:nvSpPr>
          <p:cNvPr id="22" name="Shape 16"/>
          <p:cNvSpPr/>
          <p:nvPr/>
        </p:nvSpPr>
        <p:spPr>
          <a:xfrm>
            <a:off x="6667143" y="5837634"/>
            <a:ext cx="7273647" cy="11430"/>
          </a:xfrm>
          <a:prstGeom prst="roundRect">
            <a:avLst>
              <a:gd name="adj" fmla="val 241358"/>
            </a:avLst>
          </a:prstGeom>
          <a:solidFill>
            <a:srgbClr val="D0CED9"/>
          </a:solidFill>
          <a:ln/>
        </p:spPr>
        <p:txBody>
          <a:bodyPr/>
          <a:lstStyle/>
          <a:p>
            <a:endParaRPr lang="en-US"/>
          </a:p>
        </p:txBody>
      </p:sp>
      <p:pic>
        <p:nvPicPr>
          <p:cNvPr id="23" name="Image 4" descr="preencoded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76989" y="5870138"/>
            <a:ext cx="6604754" cy="1059537"/>
          </a:xfrm>
          <a:prstGeom prst="rect">
            <a:avLst/>
          </a:prstGeom>
        </p:spPr>
      </p:pic>
      <p:sp>
        <p:nvSpPr>
          <p:cNvPr id="24" name="Text 17"/>
          <p:cNvSpPr/>
          <p:nvPr/>
        </p:nvSpPr>
        <p:spPr>
          <a:xfrm>
            <a:off x="3850005" y="6238280"/>
            <a:ext cx="258604" cy="32325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3250"/>
              </a:lnSpc>
              <a:buNone/>
            </a:pPr>
            <a:r>
              <a:rPr lang="en-US" sz="2000" dirty="0">
                <a:solidFill>
                  <a:srgbClr val="49495A"/>
                </a:solidFill>
                <a:latin typeface="Libre Baskerville" pitchFamily="34" charset="0"/>
                <a:ea typeface="Libre Baskerville" pitchFamily="34" charset="-122"/>
                <a:cs typeface="Libre Baskerville" pitchFamily="34" charset="-120"/>
              </a:rPr>
              <a:t>5</a:t>
            </a:r>
            <a:endParaRPr lang="en-US" sz="2000" dirty="0"/>
          </a:p>
        </p:txBody>
      </p:sp>
      <p:sp>
        <p:nvSpPr>
          <p:cNvPr id="25" name="Text 18"/>
          <p:cNvSpPr/>
          <p:nvPr/>
        </p:nvSpPr>
        <p:spPr>
          <a:xfrm>
            <a:off x="7465576" y="6053971"/>
            <a:ext cx="2369225" cy="28729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250"/>
              </a:lnSpc>
              <a:buNone/>
            </a:pPr>
            <a:r>
              <a:rPr lang="en-US" sz="1800" dirty="0">
                <a:solidFill>
                  <a:srgbClr val="49495A"/>
                </a:solidFill>
                <a:latin typeface="Libre Baskerville" pitchFamily="34" charset="0"/>
                <a:ea typeface="Libre Baskerville" pitchFamily="34" charset="-122"/>
                <a:cs typeface="Libre Baskerville" pitchFamily="34" charset="-120"/>
              </a:rPr>
              <a:t>Cost Considerations</a:t>
            </a:r>
            <a:endParaRPr lang="en-US" sz="1800" dirty="0"/>
          </a:p>
        </p:txBody>
      </p:sp>
      <p:sp>
        <p:nvSpPr>
          <p:cNvPr id="26" name="Text 19"/>
          <p:cNvSpPr/>
          <p:nvPr/>
        </p:nvSpPr>
        <p:spPr>
          <a:xfrm>
            <a:off x="7465576" y="6451521"/>
            <a:ext cx="3353753" cy="29432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300"/>
              </a:lnSpc>
              <a:buNone/>
            </a:pPr>
            <a:r>
              <a:rPr lang="en-US" sz="1400" dirty="0">
                <a:solidFill>
                  <a:srgbClr val="49495A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High initial investment in infrastructure</a:t>
            </a:r>
            <a:endParaRPr lang="en-US" sz="1400" dirty="0"/>
          </a:p>
        </p:txBody>
      </p:sp>
      <p:sp>
        <p:nvSpPr>
          <p:cNvPr id="27" name="Text 20"/>
          <p:cNvSpPr/>
          <p:nvPr/>
        </p:nvSpPr>
        <p:spPr>
          <a:xfrm>
            <a:off x="643652" y="7136487"/>
            <a:ext cx="13343096" cy="58864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2300"/>
              </a:lnSpc>
              <a:buNone/>
            </a:pPr>
            <a:r>
              <a:rPr lang="en-US" sz="1400" dirty="0">
                <a:solidFill>
                  <a:srgbClr val="49495A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Each challenge requires careful planning and mitigation strategies. Project managers must anticipate these hurdles and develop solutions before implementation begins.</a:t>
            </a:r>
            <a:endParaRPr lang="en-US" sz="14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793790" y="1251109"/>
            <a:ext cx="7757398" cy="70877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5550"/>
              </a:lnSpc>
              <a:buNone/>
            </a:pPr>
            <a:r>
              <a:rPr lang="en-US" sz="4450" dirty="0">
                <a:solidFill>
                  <a:srgbClr val="403CCF"/>
                </a:solidFill>
                <a:latin typeface="Libre Baskerville" pitchFamily="34" charset="0"/>
                <a:ea typeface="Libre Baskerville" pitchFamily="34" charset="-122"/>
                <a:cs typeface="Libre Baskerville" pitchFamily="34" charset="-120"/>
              </a:rPr>
              <a:t>Project Planning Essentials</a:t>
            </a:r>
            <a:endParaRPr lang="en-US" sz="4450" dirty="0"/>
          </a:p>
        </p:txBody>
      </p:sp>
      <p:sp>
        <p:nvSpPr>
          <p:cNvPr id="3" name="Text 1"/>
          <p:cNvSpPr/>
          <p:nvPr/>
        </p:nvSpPr>
        <p:spPr>
          <a:xfrm>
            <a:off x="1857256" y="2861548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r">
              <a:lnSpc>
                <a:spcPts val="2750"/>
              </a:lnSpc>
              <a:buNone/>
            </a:pPr>
            <a:r>
              <a:rPr lang="en-US" sz="2200" dirty="0">
                <a:solidFill>
                  <a:srgbClr val="49495A"/>
                </a:solidFill>
                <a:latin typeface="Libre Baskerville" pitchFamily="34" charset="0"/>
                <a:ea typeface="Libre Baskerville" pitchFamily="34" charset="-122"/>
                <a:cs typeface="Libre Baskerville" pitchFamily="34" charset="-120"/>
              </a:rPr>
              <a:t>Define Objectives</a:t>
            </a:r>
            <a:endParaRPr lang="en-US" sz="2200" dirty="0"/>
          </a:p>
        </p:txBody>
      </p:sp>
      <p:sp>
        <p:nvSpPr>
          <p:cNvPr id="4" name="Text 2"/>
          <p:cNvSpPr/>
          <p:nvPr/>
        </p:nvSpPr>
        <p:spPr>
          <a:xfrm>
            <a:off x="793790" y="3351967"/>
            <a:ext cx="3898702" cy="7258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r">
              <a:lnSpc>
                <a:spcPts val="2850"/>
              </a:lnSpc>
              <a:buNone/>
            </a:pPr>
            <a:r>
              <a:rPr lang="en-US" sz="1750" dirty="0">
                <a:solidFill>
                  <a:srgbClr val="49495A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Set clear, measurable goals for your RFID project</a:t>
            </a:r>
            <a:endParaRPr lang="en-US" sz="1750" dirty="0"/>
          </a:p>
        </p:txBody>
      </p:sp>
      <p:pic>
        <p:nvPicPr>
          <p:cNvPr id="5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32653" y="2413516"/>
            <a:ext cx="4564975" cy="4564975"/>
          </a:xfrm>
          <a:prstGeom prst="rect">
            <a:avLst/>
          </a:prstGeom>
        </p:spPr>
      </p:pic>
      <p:sp>
        <p:nvSpPr>
          <p:cNvPr id="6" name="Text 3"/>
          <p:cNvSpPr/>
          <p:nvPr/>
        </p:nvSpPr>
        <p:spPr>
          <a:xfrm>
            <a:off x="6033492" y="3336369"/>
            <a:ext cx="339328" cy="42422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4250"/>
              </a:lnSpc>
              <a:buNone/>
            </a:pPr>
            <a:r>
              <a:rPr lang="en-US" sz="2650" dirty="0">
                <a:solidFill>
                  <a:srgbClr val="49495A"/>
                </a:solidFill>
                <a:latin typeface="Libre Baskerville" pitchFamily="34" charset="0"/>
                <a:ea typeface="Libre Baskerville" pitchFamily="34" charset="-122"/>
                <a:cs typeface="Libre Baskerville" pitchFamily="34" charset="-120"/>
              </a:rPr>
              <a:t>1</a:t>
            </a:r>
            <a:endParaRPr lang="en-US" sz="2650" dirty="0"/>
          </a:p>
        </p:txBody>
      </p:sp>
      <p:sp>
        <p:nvSpPr>
          <p:cNvPr id="7" name="Text 4"/>
          <p:cNvSpPr/>
          <p:nvPr/>
        </p:nvSpPr>
        <p:spPr>
          <a:xfrm>
            <a:off x="9937790" y="2452807"/>
            <a:ext cx="3001447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dirty="0">
                <a:solidFill>
                  <a:srgbClr val="49495A"/>
                </a:solidFill>
                <a:latin typeface="Libre Baskerville" pitchFamily="34" charset="0"/>
                <a:ea typeface="Libre Baskerville" pitchFamily="34" charset="-122"/>
                <a:cs typeface="Libre Baskerville" pitchFamily="34" charset="-120"/>
              </a:rPr>
              <a:t>Engage Stakeholders</a:t>
            </a:r>
            <a:endParaRPr lang="en-US" sz="2200" dirty="0"/>
          </a:p>
        </p:txBody>
      </p:sp>
      <p:sp>
        <p:nvSpPr>
          <p:cNvPr id="8" name="Text 5"/>
          <p:cNvSpPr/>
          <p:nvPr/>
        </p:nvSpPr>
        <p:spPr>
          <a:xfrm>
            <a:off x="9937790" y="2943225"/>
            <a:ext cx="3898821" cy="7258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49495A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Involve IT, operations, and store managers early</a:t>
            </a:r>
            <a:endParaRPr lang="en-US" sz="1750" dirty="0"/>
          </a:p>
        </p:txBody>
      </p:sp>
      <p:pic>
        <p:nvPicPr>
          <p:cNvPr id="9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32653" y="2413516"/>
            <a:ext cx="4564975" cy="4564975"/>
          </a:xfrm>
          <a:prstGeom prst="rect">
            <a:avLst/>
          </a:prstGeom>
        </p:spPr>
      </p:pic>
      <p:sp>
        <p:nvSpPr>
          <p:cNvPr id="10" name="Text 6"/>
          <p:cNvSpPr/>
          <p:nvPr/>
        </p:nvSpPr>
        <p:spPr>
          <a:xfrm>
            <a:off x="7893010" y="3071693"/>
            <a:ext cx="339328" cy="42422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4250"/>
              </a:lnSpc>
              <a:buNone/>
            </a:pPr>
            <a:r>
              <a:rPr lang="en-US" sz="2650" dirty="0">
                <a:solidFill>
                  <a:srgbClr val="49495A"/>
                </a:solidFill>
                <a:latin typeface="Libre Baskerville" pitchFamily="34" charset="0"/>
                <a:ea typeface="Libre Baskerville" pitchFamily="34" charset="-122"/>
                <a:cs typeface="Libre Baskerville" pitchFamily="34" charset="-120"/>
              </a:rPr>
              <a:t>2</a:t>
            </a:r>
            <a:endParaRPr lang="en-US" sz="2650" dirty="0"/>
          </a:p>
        </p:txBody>
      </p:sp>
      <p:sp>
        <p:nvSpPr>
          <p:cNvPr id="11" name="Text 7"/>
          <p:cNvSpPr/>
          <p:nvPr/>
        </p:nvSpPr>
        <p:spPr>
          <a:xfrm>
            <a:off x="10051256" y="4087773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dirty="0">
                <a:solidFill>
                  <a:srgbClr val="49495A"/>
                </a:solidFill>
                <a:latin typeface="Libre Baskerville" pitchFamily="34" charset="0"/>
                <a:ea typeface="Libre Baskerville" pitchFamily="34" charset="-122"/>
                <a:cs typeface="Libre Baskerville" pitchFamily="34" charset="-120"/>
              </a:rPr>
              <a:t>Select Vendors</a:t>
            </a:r>
            <a:endParaRPr lang="en-US" sz="2200" dirty="0"/>
          </a:p>
        </p:txBody>
      </p:sp>
      <p:sp>
        <p:nvSpPr>
          <p:cNvPr id="12" name="Text 8"/>
          <p:cNvSpPr/>
          <p:nvPr/>
        </p:nvSpPr>
        <p:spPr>
          <a:xfrm>
            <a:off x="10051256" y="4578191"/>
            <a:ext cx="3785354" cy="7258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49495A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Choose experienced partners with retail expertise</a:t>
            </a:r>
            <a:endParaRPr lang="en-US" sz="1750" dirty="0"/>
          </a:p>
        </p:txBody>
      </p:sp>
      <p:pic>
        <p:nvPicPr>
          <p:cNvPr id="13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032653" y="2413516"/>
            <a:ext cx="4564975" cy="4564975"/>
          </a:xfrm>
          <a:prstGeom prst="rect">
            <a:avLst/>
          </a:prstGeom>
        </p:spPr>
      </p:pic>
      <p:sp>
        <p:nvSpPr>
          <p:cNvPr id="14" name="Text 9"/>
          <p:cNvSpPr/>
          <p:nvPr/>
        </p:nvSpPr>
        <p:spPr>
          <a:xfrm>
            <a:off x="8719423" y="4758452"/>
            <a:ext cx="339328" cy="42422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4250"/>
              </a:lnSpc>
              <a:buNone/>
            </a:pPr>
            <a:r>
              <a:rPr lang="en-US" sz="2650" dirty="0">
                <a:solidFill>
                  <a:srgbClr val="49495A"/>
                </a:solidFill>
                <a:latin typeface="Libre Baskerville" pitchFamily="34" charset="0"/>
                <a:ea typeface="Libre Baskerville" pitchFamily="34" charset="-122"/>
                <a:cs typeface="Libre Baskerville" pitchFamily="34" charset="-120"/>
              </a:rPr>
              <a:t>3</a:t>
            </a:r>
            <a:endParaRPr lang="en-US" sz="2650" dirty="0"/>
          </a:p>
        </p:txBody>
      </p:sp>
      <p:sp>
        <p:nvSpPr>
          <p:cNvPr id="15" name="Text 10"/>
          <p:cNvSpPr/>
          <p:nvPr/>
        </p:nvSpPr>
        <p:spPr>
          <a:xfrm>
            <a:off x="9937790" y="5722858"/>
            <a:ext cx="3110270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dirty="0">
                <a:solidFill>
                  <a:srgbClr val="49495A"/>
                </a:solidFill>
                <a:latin typeface="Libre Baskerville" pitchFamily="34" charset="0"/>
                <a:ea typeface="Libre Baskerville" pitchFamily="34" charset="-122"/>
                <a:cs typeface="Libre Baskerville" pitchFamily="34" charset="-120"/>
              </a:rPr>
              <a:t>Design Infrastructure</a:t>
            </a:r>
            <a:endParaRPr lang="en-US" sz="2200" dirty="0"/>
          </a:p>
        </p:txBody>
      </p:sp>
      <p:sp>
        <p:nvSpPr>
          <p:cNvPr id="16" name="Text 11"/>
          <p:cNvSpPr/>
          <p:nvPr/>
        </p:nvSpPr>
        <p:spPr>
          <a:xfrm>
            <a:off x="9937790" y="6213277"/>
            <a:ext cx="3898821" cy="7258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49495A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Plan tag types, reader placement, and network needs</a:t>
            </a:r>
            <a:endParaRPr lang="en-US" sz="1750" dirty="0"/>
          </a:p>
        </p:txBody>
      </p:sp>
      <p:pic>
        <p:nvPicPr>
          <p:cNvPr id="17" name="Image 3" descr="preencode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032653" y="2413516"/>
            <a:ext cx="4564975" cy="4564975"/>
          </a:xfrm>
          <a:prstGeom prst="rect">
            <a:avLst/>
          </a:prstGeom>
        </p:spPr>
      </p:pic>
      <p:sp>
        <p:nvSpPr>
          <p:cNvPr id="18" name="Text 12"/>
          <p:cNvSpPr/>
          <p:nvPr/>
        </p:nvSpPr>
        <p:spPr>
          <a:xfrm>
            <a:off x="7370564" y="6065520"/>
            <a:ext cx="339328" cy="42422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4250"/>
              </a:lnSpc>
              <a:buNone/>
            </a:pPr>
            <a:r>
              <a:rPr lang="en-US" sz="2650" dirty="0">
                <a:solidFill>
                  <a:srgbClr val="49495A"/>
                </a:solidFill>
                <a:latin typeface="Libre Baskerville" pitchFamily="34" charset="0"/>
                <a:ea typeface="Libre Baskerville" pitchFamily="34" charset="-122"/>
                <a:cs typeface="Libre Baskerville" pitchFamily="34" charset="-120"/>
              </a:rPr>
              <a:t>4</a:t>
            </a:r>
            <a:endParaRPr lang="en-US" sz="2650" dirty="0"/>
          </a:p>
        </p:txBody>
      </p:sp>
      <p:sp>
        <p:nvSpPr>
          <p:cNvPr id="19" name="Text 13"/>
          <p:cNvSpPr/>
          <p:nvPr/>
        </p:nvSpPr>
        <p:spPr>
          <a:xfrm>
            <a:off x="1857256" y="5314117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r">
              <a:lnSpc>
                <a:spcPts val="2750"/>
              </a:lnSpc>
              <a:buNone/>
            </a:pPr>
            <a:r>
              <a:rPr lang="en-US" sz="2200" dirty="0">
                <a:solidFill>
                  <a:srgbClr val="49495A"/>
                </a:solidFill>
                <a:latin typeface="Libre Baskerville" pitchFamily="34" charset="0"/>
                <a:ea typeface="Libre Baskerville" pitchFamily="34" charset="-122"/>
                <a:cs typeface="Libre Baskerville" pitchFamily="34" charset="-120"/>
              </a:rPr>
              <a:t>Test &amp; Validate</a:t>
            </a:r>
            <a:endParaRPr lang="en-US" sz="2200" dirty="0"/>
          </a:p>
        </p:txBody>
      </p:sp>
      <p:sp>
        <p:nvSpPr>
          <p:cNvPr id="20" name="Text 14"/>
          <p:cNvSpPr/>
          <p:nvPr/>
        </p:nvSpPr>
        <p:spPr>
          <a:xfrm>
            <a:off x="793790" y="5804535"/>
            <a:ext cx="3898702" cy="7258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r">
              <a:lnSpc>
                <a:spcPts val="2850"/>
              </a:lnSpc>
              <a:buNone/>
            </a:pPr>
            <a:r>
              <a:rPr lang="en-US" sz="1750" dirty="0">
                <a:solidFill>
                  <a:srgbClr val="49495A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Run pilots before full-scale deployment</a:t>
            </a:r>
            <a:endParaRPr lang="en-US" sz="1750" dirty="0"/>
          </a:p>
        </p:txBody>
      </p:sp>
      <p:pic>
        <p:nvPicPr>
          <p:cNvPr id="21" name="Image 4" descr="preencoded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032653" y="2413516"/>
            <a:ext cx="4564975" cy="4564975"/>
          </a:xfrm>
          <a:prstGeom prst="rect">
            <a:avLst/>
          </a:prstGeom>
        </p:spPr>
      </p:pic>
      <p:sp>
        <p:nvSpPr>
          <p:cNvPr id="22" name="Text 15"/>
          <p:cNvSpPr/>
          <p:nvPr/>
        </p:nvSpPr>
        <p:spPr>
          <a:xfrm>
            <a:off x="5710595" y="5186720"/>
            <a:ext cx="339328" cy="42422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4250"/>
              </a:lnSpc>
              <a:buNone/>
            </a:pPr>
            <a:r>
              <a:rPr lang="en-US" sz="2650" dirty="0">
                <a:solidFill>
                  <a:srgbClr val="49495A"/>
                </a:solidFill>
                <a:latin typeface="Libre Baskerville" pitchFamily="34" charset="0"/>
                <a:ea typeface="Libre Baskerville" pitchFamily="34" charset="-122"/>
                <a:cs typeface="Libre Baskerville" pitchFamily="34" charset="-120"/>
              </a:rPr>
              <a:t>5</a:t>
            </a:r>
            <a:endParaRPr lang="en-US" sz="265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709136" y="557213"/>
            <a:ext cx="5893118" cy="63317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4950"/>
              </a:lnSpc>
              <a:buNone/>
            </a:pPr>
            <a:r>
              <a:rPr lang="en-US" sz="3950" dirty="0">
                <a:solidFill>
                  <a:srgbClr val="403CCF"/>
                </a:solidFill>
                <a:latin typeface="Libre Baskerville" pitchFamily="34" charset="0"/>
                <a:ea typeface="Libre Baskerville" pitchFamily="34" charset="-122"/>
                <a:cs typeface="Libre Baskerville" pitchFamily="34" charset="-120"/>
              </a:rPr>
              <a:t>Pilot Testing Approach</a:t>
            </a:r>
            <a:endParaRPr lang="en-US" sz="3950" dirty="0"/>
          </a:p>
        </p:txBody>
      </p:sp>
      <p:pic>
        <p:nvPicPr>
          <p:cNvPr id="3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9136" y="1595557"/>
            <a:ext cx="1013103" cy="1215747"/>
          </a:xfrm>
          <a:prstGeom prst="rect">
            <a:avLst/>
          </a:prstGeom>
        </p:spPr>
      </p:pic>
      <p:sp>
        <p:nvSpPr>
          <p:cNvPr id="4" name="Text 1"/>
          <p:cNvSpPr/>
          <p:nvPr/>
        </p:nvSpPr>
        <p:spPr>
          <a:xfrm>
            <a:off x="2026087" y="1798082"/>
            <a:ext cx="2583775" cy="31646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450"/>
              </a:lnSpc>
              <a:buNone/>
            </a:pPr>
            <a:r>
              <a:rPr lang="en-US" sz="1950" dirty="0">
                <a:solidFill>
                  <a:srgbClr val="49495A"/>
                </a:solidFill>
                <a:latin typeface="Libre Baskerville" pitchFamily="34" charset="0"/>
                <a:ea typeface="Libre Baskerville" pitchFamily="34" charset="-122"/>
                <a:cs typeface="Libre Baskerville" pitchFamily="34" charset="-120"/>
              </a:rPr>
              <a:t>Select Test Location</a:t>
            </a:r>
            <a:endParaRPr lang="en-US" sz="1950" dirty="0"/>
          </a:p>
        </p:txBody>
      </p:sp>
      <p:sp>
        <p:nvSpPr>
          <p:cNvPr id="5" name="Text 2"/>
          <p:cNvSpPr/>
          <p:nvPr/>
        </p:nvSpPr>
        <p:spPr>
          <a:xfrm>
            <a:off x="2026087" y="2236113"/>
            <a:ext cx="11895177" cy="32420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550"/>
              </a:lnSpc>
              <a:buNone/>
            </a:pPr>
            <a:r>
              <a:rPr lang="en-US" sz="1550" dirty="0">
                <a:solidFill>
                  <a:srgbClr val="49495A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Choose a representative store or department. Look for average size and typical product mix.</a:t>
            </a:r>
            <a:endParaRPr lang="en-US" sz="1550" dirty="0"/>
          </a:p>
        </p:txBody>
      </p:sp>
      <p:pic>
        <p:nvPicPr>
          <p:cNvPr id="6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9136" y="2811304"/>
            <a:ext cx="1013103" cy="1215747"/>
          </a:xfrm>
          <a:prstGeom prst="rect">
            <a:avLst/>
          </a:prstGeom>
        </p:spPr>
      </p:pic>
      <p:sp>
        <p:nvSpPr>
          <p:cNvPr id="7" name="Text 3"/>
          <p:cNvSpPr/>
          <p:nvPr/>
        </p:nvSpPr>
        <p:spPr>
          <a:xfrm>
            <a:off x="2026087" y="3013829"/>
            <a:ext cx="2974300" cy="31646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450"/>
              </a:lnSpc>
              <a:buNone/>
            </a:pPr>
            <a:r>
              <a:rPr lang="en-US" sz="1950" dirty="0">
                <a:solidFill>
                  <a:srgbClr val="49495A"/>
                </a:solidFill>
                <a:latin typeface="Libre Baskerville" pitchFamily="34" charset="0"/>
                <a:ea typeface="Libre Baskerville" pitchFamily="34" charset="-122"/>
                <a:cs typeface="Libre Baskerville" pitchFamily="34" charset="-120"/>
              </a:rPr>
              <a:t>Define Success Metrics</a:t>
            </a:r>
            <a:endParaRPr lang="en-US" sz="1950" dirty="0"/>
          </a:p>
        </p:txBody>
      </p:sp>
      <p:sp>
        <p:nvSpPr>
          <p:cNvPr id="8" name="Text 4"/>
          <p:cNvSpPr/>
          <p:nvPr/>
        </p:nvSpPr>
        <p:spPr>
          <a:xfrm>
            <a:off x="2026087" y="3451860"/>
            <a:ext cx="11895177" cy="32420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550"/>
              </a:lnSpc>
              <a:buNone/>
            </a:pPr>
            <a:r>
              <a:rPr lang="en-US" sz="1550" dirty="0">
                <a:solidFill>
                  <a:srgbClr val="49495A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Establish clear KPIs. Measure read rates, inventory accuracy, and process efficiency.</a:t>
            </a:r>
            <a:endParaRPr lang="en-US" sz="1550" dirty="0"/>
          </a:p>
        </p:txBody>
      </p:sp>
      <p:pic>
        <p:nvPicPr>
          <p:cNvPr id="9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09136" y="4027051"/>
            <a:ext cx="1013103" cy="1215747"/>
          </a:xfrm>
          <a:prstGeom prst="rect">
            <a:avLst/>
          </a:prstGeom>
        </p:spPr>
      </p:pic>
      <p:sp>
        <p:nvSpPr>
          <p:cNvPr id="10" name="Text 5"/>
          <p:cNvSpPr/>
          <p:nvPr/>
        </p:nvSpPr>
        <p:spPr>
          <a:xfrm>
            <a:off x="2026087" y="4229576"/>
            <a:ext cx="2744510" cy="31646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450"/>
              </a:lnSpc>
              <a:buNone/>
            </a:pPr>
            <a:r>
              <a:rPr lang="en-US" sz="1950" dirty="0">
                <a:solidFill>
                  <a:srgbClr val="49495A"/>
                </a:solidFill>
                <a:latin typeface="Libre Baskerville" pitchFamily="34" charset="0"/>
                <a:ea typeface="Libre Baskerville" pitchFamily="34" charset="-122"/>
                <a:cs typeface="Libre Baskerville" pitchFamily="34" charset="-120"/>
              </a:rPr>
              <a:t>Limited Deployment</a:t>
            </a:r>
            <a:endParaRPr lang="en-US" sz="1950" dirty="0"/>
          </a:p>
        </p:txBody>
      </p:sp>
      <p:sp>
        <p:nvSpPr>
          <p:cNvPr id="11" name="Text 6"/>
          <p:cNvSpPr/>
          <p:nvPr/>
        </p:nvSpPr>
        <p:spPr>
          <a:xfrm>
            <a:off x="2026087" y="4667607"/>
            <a:ext cx="11895177" cy="32420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550"/>
              </a:lnSpc>
              <a:buNone/>
            </a:pPr>
            <a:r>
              <a:rPr lang="en-US" sz="1550" dirty="0">
                <a:solidFill>
                  <a:srgbClr val="49495A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Implement RFID in the test area. Start with high-value or high-turnover merchandise.</a:t>
            </a:r>
            <a:endParaRPr lang="en-US" sz="1550" dirty="0"/>
          </a:p>
        </p:txBody>
      </p:sp>
      <p:pic>
        <p:nvPicPr>
          <p:cNvPr id="12" name="Image 3" descr="preencode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09136" y="5242798"/>
            <a:ext cx="1013103" cy="1215747"/>
          </a:xfrm>
          <a:prstGeom prst="rect">
            <a:avLst/>
          </a:prstGeom>
        </p:spPr>
      </p:pic>
      <p:sp>
        <p:nvSpPr>
          <p:cNvPr id="13" name="Text 7"/>
          <p:cNvSpPr/>
          <p:nvPr/>
        </p:nvSpPr>
        <p:spPr>
          <a:xfrm>
            <a:off x="2026087" y="5445323"/>
            <a:ext cx="2532817" cy="31646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450"/>
              </a:lnSpc>
              <a:buNone/>
            </a:pPr>
            <a:r>
              <a:rPr lang="en-US" sz="1950" dirty="0">
                <a:solidFill>
                  <a:srgbClr val="49495A"/>
                </a:solidFill>
                <a:latin typeface="Libre Baskerville" pitchFamily="34" charset="0"/>
                <a:ea typeface="Libre Baskerville" pitchFamily="34" charset="-122"/>
                <a:cs typeface="Libre Baskerville" pitchFamily="34" charset="-120"/>
              </a:rPr>
              <a:t>Gather Data</a:t>
            </a:r>
            <a:endParaRPr lang="en-US" sz="1950" dirty="0"/>
          </a:p>
        </p:txBody>
      </p:sp>
      <p:sp>
        <p:nvSpPr>
          <p:cNvPr id="14" name="Text 8"/>
          <p:cNvSpPr/>
          <p:nvPr/>
        </p:nvSpPr>
        <p:spPr>
          <a:xfrm>
            <a:off x="2026087" y="5883354"/>
            <a:ext cx="11895177" cy="32420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550"/>
              </a:lnSpc>
              <a:buNone/>
            </a:pPr>
            <a:r>
              <a:rPr lang="en-US" sz="1550" dirty="0">
                <a:solidFill>
                  <a:srgbClr val="49495A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Collect performance metrics. Compare results against traditional methods.</a:t>
            </a:r>
            <a:endParaRPr lang="en-US" sz="1550" dirty="0"/>
          </a:p>
        </p:txBody>
      </p:sp>
      <p:pic>
        <p:nvPicPr>
          <p:cNvPr id="15" name="Image 4" descr="preencoded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09136" y="6458545"/>
            <a:ext cx="1013103" cy="1215747"/>
          </a:xfrm>
          <a:prstGeom prst="rect">
            <a:avLst/>
          </a:prstGeom>
        </p:spPr>
      </p:pic>
      <p:sp>
        <p:nvSpPr>
          <p:cNvPr id="16" name="Text 9"/>
          <p:cNvSpPr/>
          <p:nvPr/>
        </p:nvSpPr>
        <p:spPr>
          <a:xfrm>
            <a:off x="2026087" y="6661071"/>
            <a:ext cx="2532817" cy="31646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450"/>
              </a:lnSpc>
              <a:buNone/>
            </a:pPr>
            <a:r>
              <a:rPr lang="en-US" sz="1950" dirty="0">
                <a:solidFill>
                  <a:srgbClr val="49495A"/>
                </a:solidFill>
                <a:latin typeface="Libre Baskerville" pitchFamily="34" charset="0"/>
                <a:ea typeface="Libre Baskerville" pitchFamily="34" charset="-122"/>
                <a:cs typeface="Libre Baskerville" pitchFamily="34" charset="-120"/>
              </a:rPr>
              <a:t>Refine Approach</a:t>
            </a:r>
            <a:endParaRPr lang="en-US" sz="1950" dirty="0"/>
          </a:p>
        </p:txBody>
      </p:sp>
      <p:sp>
        <p:nvSpPr>
          <p:cNvPr id="17" name="Text 10"/>
          <p:cNvSpPr/>
          <p:nvPr/>
        </p:nvSpPr>
        <p:spPr>
          <a:xfrm>
            <a:off x="2026087" y="7099102"/>
            <a:ext cx="11895177" cy="32420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550"/>
              </a:lnSpc>
              <a:buNone/>
            </a:pPr>
            <a:r>
              <a:rPr lang="en-US" sz="1550" dirty="0">
                <a:solidFill>
                  <a:srgbClr val="49495A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Adjust implementation plan based on findings. Address any technical or process issues.</a:t>
            </a:r>
            <a:endParaRPr lang="en-US" sz="155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793790" y="833199"/>
            <a:ext cx="8776216" cy="70877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5550"/>
              </a:lnSpc>
              <a:buNone/>
            </a:pPr>
            <a:r>
              <a:rPr lang="en-US" sz="4450" dirty="0">
                <a:solidFill>
                  <a:srgbClr val="403CCF"/>
                </a:solidFill>
                <a:latin typeface="Libre Baskerville" pitchFamily="34" charset="0"/>
                <a:ea typeface="Libre Baskerville" pitchFamily="34" charset="-122"/>
                <a:cs typeface="Libre Baskerville" pitchFamily="34" charset="-120"/>
              </a:rPr>
              <a:t>Change Management Strategy</a:t>
            </a:r>
            <a:endParaRPr lang="en-US" sz="4450" dirty="0"/>
          </a:p>
        </p:txBody>
      </p:sp>
      <p:sp>
        <p:nvSpPr>
          <p:cNvPr id="3" name="Shape 1"/>
          <p:cNvSpPr/>
          <p:nvPr/>
        </p:nvSpPr>
        <p:spPr>
          <a:xfrm>
            <a:off x="793790" y="1995607"/>
            <a:ext cx="170021" cy="853321"/>
          </a:xfrm>
          <a:prstGeom prst="roundRect">
            <a:avLst>
              <a:gd name="adj" fmla="val 20012"/>
            </a:avLst>
          </a:prstGeom>
          <a:solidFill>
            <a:srgbClr val="EAE8F3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4" name="Text 2"/>
          <p:cNvSpPr/>
          <p:nvPr/>
        </p:nvSpPr>
        <p:spPr>
          <a:xfrm>
            <a:off x="1303973" y="1995607"/>
            <a:ext cx="3238143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dirty="0">
                <a:solidFill>
                  <a:srgbClr val="49495A"/>
                </a:solidFill>
                <a:latin typeface="Libre Baskerville" pitchFamily="34" charset="0"/>
                <a:ea typeface="Libre Baskerville" pitchFamily="34" charset="-122"/>
                <a:cs typeface="Libre Baskerville" pitchFamily="34" charset="-120"/>
              </a:rPr>
              <a:t>Leadership Alignment</a:t>
            </a:r>
            <a:endParaRPr lang="en-US" sz="2200" dirty="0"/>
          </a:p>
        </p:txBody>
      </p:sp>
      <p:sp>
        <p:nvSpPr>
          <p:cNvPr id="5" name="Text 3"/>
          <p:cNvSpPr/>
          <p:nvPr/>
        </p:nvSpPr>
        <p:spPr>
          <a:xfrm>
            <a:off x="1303973" y="2486025"/>
            <a:ext cx="12532638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49495A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Secure executive sponsorship. Ensure management understands and supports RFID benefits.</a:t>
            </a:r>
            <a:endParaRPr lang="en-US" sz="1750" dirty="0"/>
          </a:p>
        </p:txBody>
      </p:sp>
      <p:sp>
        <p:nvSpPr>
          <p:cNvPr id="6" name="Shape 4"/>
          <p:cNvSpPr/>
          <p:nvPr/>
        </p:nvSpPr>
        <p:spPr>
          <a:xfrm>
            <a:off x="1133951" y="3075742"/>
            <a:ext cx="170021" cy="853321"/>
          </a:xfrm>
          <a:prstGeom prst="roundRect">
            <a:avLst>
              <a:gd name="adj" fmla="val 20012"/>
            </a:avLst>
          </a:prstGeom>
          <a:solidFill>
            <a:srgbClr val="EAE8F3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7" name="Text 5"/>
          <p:cNvSpPr/>
          <p:nvPr/>
        </p:nvSpPr>
        <p:spPr>
          <a:xfrm>
            <a:off x="1644134" y="3075742"/>
            <a:ext cx="311598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dirty="0">
                <a:solidFill>
                  <a:srgbClr val="49495A"/>
                </a:solidFill>
                <a:latin typeface="Libre Baskerville" pitchFamily="34" charset="0"/>
                <a:ea typeface="Libre Baskerville" pitchFamily="34" charset="-122"/>
                <a:cs typeface="Libre Baskerville" pitchFamily="34" charset="-120"/>
              </a:rPr>
              <a:t>Communication Plan</a:t>
            </a:r>
            <a:endParaRPr lang="en-US" sz="2200" dirty="0"/>
          </a:p>
        </p:txBody>
      </p:sp>
      <p:sp>
        <p:nvSpPr>
          <p:cNvPr id="8" name="Text 6"/>
          <p:cNvSpPr/>
          <p:nvPr/>
        </p:nvSpPr>
        <p:spPr>
          <a:xfrm>
            <a:off x="1644134" y="3566160"/>
            <a:ext cx="12192476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49495A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Develop clear messaging about changes. Explain how RFID improves daily operations.</a:t>
            </a:r>
            <a:endParaRPr lang="en-US" sz="1750" dirty="0"/>
          </a:p>
        </p:txBody>
      </p:sp>
      <p:sp>
        <p:nvSpPr>
          <p:cNvPr id="9" name="Shape 7"/>
          <p:cNvSpPr/>
          <p:nvPr/>
        </p:nvSpPr>
        <p:spPr>
          <a:xfrm>
            <a:off x="1474232" y="4155877"/>
            <a:ext cx="170021" cy="853321"/>
          </a:xfrm>
          <a:prstGeom prst="roundRect">
            <a:avLst>
              <a:gd name="adj" fmla="val 20012"/>
            </a:avLst>
          </a:prstGeom>
          <a:solidFill>
            <a:srgbClr val="EAE8F3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10" name="Text 8"/>
          <p:cNvSpPr/>
          <p:nvPr/>
        </p:nvSpPr>
        <p:spPr>
          <a:xfrm>
            <a:off x="1984415" y="4155877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dirty="0">
                <a:solidFill>
                  <a:srgbClr val="49495A"/>
                </a:solidFill>
                <a:latin typeface="Libre Baskerville" pitchFamily="34" charset="0"/>
                <a:ea typeface="Libre Baskerville" pitchFamily="34" charset="-122"/>
                <a:cs typeface="Libre Baskerville" pitchFamily="34" charset="-120"/>
              </a:rPr>
              <a:t>Training Program</a:t>
            </a:r>
            <a:endParaRPr lang="en-US" sz="2200" dirty="0"/>
          </a:p>
        </p:txBody>
      </p:sp>
      <p:sp>
        <p:nvSpPr>
          <p:cNvPr id="11" name="Text 9"/>
          <p:cNvSpPr/>
          <p:nvPr/>
        </p:nvSpPr>
        <p:spPr>
          <a:xfrm>
            <a:off x="1984415" y="4646295"/>
            <a:ext cx="11852196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49495A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Create role-specific training materials. Include hands-on practice with RFID equipment.</a:t>
            </a:r>
            <a:endParaRPr lang="en-US" sz="1750" dirty="0"/>
          </a:p>
        </p:txBody>
      </p:sp>
      <p:sp>
        <p:nvSpPr>
          <p:cNvPr id="12" name="Shape 10"/>
          <p:cNvSpPr/>
          <p:nvPr/>
        </p:nvSpPr>
        <p:spPr>
          <a:xfrm>
            <a:off x="1814513" y="5236012"/>
            <a:ext cx="170021" cy="853321"/>
          </a:xfrm>
          <a:prstGeom prst="roundRect">
            <a:avLst>
              <a:gd name="adj" fmla="val 20012"/>
            </a:avLst>
          </a:prstGeom>
          <a:solidFill>
            <a:srgbClr val="EAE8F3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13" name="Text 11"/>
          <p:cNvSpPr/>
          <p:nvPr/>
        </p:nvSpPr>
        <p:spPr>
          <a:xfrm>
            <a:off x="2324695" y="5236012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dirty="0">
                <a:solidFill>
                  <a:srgbClr val="49495A"/>
                </a:solidFill>
                <a:latin typeface="Libre Baskerville" pitchFamily="34" charset="0"/>
                <a:ea typeface="Libre Baskerville" pitchFamily="34" charset="-122"/>
                <a:cs typeface="Libre Baskerville" pitchFamily="34" charset="-120"/>
              </a:rPr>
              <a:t>Support System</a:t>
            </a:r>
            <a:endParaRPr lang="en-US" sz="2200" dirty="0"/>
          </a:p>
        </p:txBody>
      </p:sp>
      <p:sp>
        <p:nvSpPr>
          <p:cNvPr id="14" name="Text 12"/>
          <p:cNvSpPr/>
          <p:nvPr/>
        </p:nvSpPr>
        <p:spPr>
          <a:xfrm>
            <a:off x="2324695" y="5726430"/>
            <a:ext cx="11511915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49495A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Establish help resources for employees. Provide floor support during initial implementation.</a:t>
            </a:r>
            <a:endParaRPr lang="en-US" sz="1750" dirty="0"/>
          </a:p>
        </p:txBody>
      </p:sp>
      <p:sp>
        <p:nvSpPr>
          <p:cNvPr id="15" name="Shape 13"/>
          <p:cNvSpPr/>
          <p:nvPr/>
        </p:nvSpPr>
        <p:spPr>
          <a:xfrm>
            <a:off x="1474232" y="6316147"/>
            <a:ext cx="170021" cy="853321"/>
          </a:xfrm>
          <a:prstGeom prst="roundRect">
            <a:avLst>
              <a:gd name="adj" fmla="val 20012"/>
            </a:avLst>
          </a:prstGeom>
          <a:solidFill>
            <a:srgbClr val="EAE8F3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16" name="Text 14"/>
          <p:cNvSpPr/>
          <p:nvPr/>
        </p:nvSpPr>
        <p:spPr>
          <a:xfrm>
            <a:off x="1984415" y="6316147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dirty="0">
                <a:solidFill>
                  <a:srgbClr val="49495A"/>
                </a:solidFill>
                <a:latin typeface="Libre Baskerville" pitchFamily="34" charset="0"/>
                <a:ea typeface="Libre Baskerville" pitchFamily="34" charset="-122"/>
                <a:cs typeface="Libre Baskerville" pitchFamily="34" charset="-120"/>
              </a:rPr>
              <a:t>Feedback Loop</a:t>
            </a:r>
            <a:endParaRPr lang="en-US" sz="2200" dirty="0"/>
          </a:p>
        </p:txBody>
      </p:sp>
      <p:sp>
        <p:nvSpPr>
          <p:cNvPr id="17" name="Text 15"/>
          <p:cNvSpPr/>
          <p:nvPr/>
        </p:nvSpPr>
        <p:spPr>
          <a:xfrm>
            <a:off x="1984415" y="6806565"/>
            <a:ext cx="11852196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49495A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Collect employee input regularly. Make adjustments based on frontline experiences.</a:t>
            </a:r>
            <a:endParaRPr lang="en-US" sz="175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</TotalTime>
  <Words>850</Words>
  <Application>Microsoft Office PowerPoint</Application>
  <PresentationFormat>Custom</PresentationFormat>
  <Paragraphs>139</Paragraphs>
  <Slides>12</Slides>
  <Notes>12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6" baseType="lpstr">
      <vt:lpstr>Arial</vt:lpstr>
      <vt:lpstr>Open Sans</vt:lpstr>
      <vt:lpstr>Libre Baskerville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Kimberly Wiethoff</cp:lastModifiedBy>
  <cp:revision>2</cp:revision>
  <dcterms:created xsi:type="dcterms:W3CDTF">2025-03-13T16:12:14Z</dcterms:created>
  <dcterms:modified xsi:type="dcterms:W3CDTF">2026-06-02T20:28:14Z</dcterms:modified>
</cp:coreProperties>
</file>