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Libre Baskerville" panose="02000000000000000000" pitchFamily="2" charset="0"/>
      <p:regular r:id="rId15"/>
      <p:bold r:id="rId16"/>
      <p:italic r:id="rId17"/>
    </p:embeddedFon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1EB481-48D0-477C-B46A-3C752AABF846}" v="3" dt="2026-06-02T20:28:09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Wiethoff" userId="6d5a8a01fb4ca51b" providerId="LiveId" clId="{ED1671C7-5A42-4D2F-B120-9173ABA9476A}"/>
    <pc:docChg chg="custSel modSld">
      <pc:chgData name="Kimberly Wiethoff" userId="6d5a8a01fb4ca51b" providerId="LiveId" clId="{ED1671C7-5A42-4D2F-B120-9173ABA9476A}" dt="2026-06-02T20:28:13.454" v="38" actId="1076"/>
      <pc:docMkLst>
        <pc:docMk/>
      </pc:docMkLst>
      <pc:sldChg chg="addSp delSp modSp mod">
        <pc:chgData name="Kimberly Wiethoff" userId="6d5a8a01fb4ca51b" providerId="LiveId" clId="{ED1671C7-5A42-4D2F-B120-9173ABA9476A}" dt="2026-06-02T20:28:13.454" v="38" actId="1076"/>
        <pc:sldMkLst>
          <pc:docMk/>
          <pc:sldMk cId="0" sldId="256"/>
        </pc:sldMkLst>
        <pc:spChg chg="mod">
          <ac:chgData name="Kimberly Wiethoff" userId="6d5a8a01fb4ca51b" providerId="LiveId" clId="{ED1671C7-5A42-4D2F-B120-9173ABA9476A}" dt="2026-06-02T20:28:06.851" v="36" actId="10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Kimberly Wiethoff" userId="6d5a8a01fb4ca51b" providerId="LiveId" clId="{ED1671C7-5A42-4D2F-B120-9173ABA9476A}" dt="2026-06-02T20:28:06.851" v="36" actId="10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Kimberly Wiethoff" userId="6d5a8a01fb4ca51b" providerId="LiveId" clId="{ED1671C7-5A42-4D2F-B120-9173ABA9476A}" dt="2026-06-02T20:28:06.851" v="36" actId="1035"/>
          <ac:spMkLst>
            <pc:docMk/>
            <pc:sldMk cId="0" sldId="256"/>
            <ac:spMk id="5" creationId="{00000000-0000-0000-0000-000000000000}"/>
          </ac:spMkLst>
        </pc:spChg>
        <pc:spChg chg="del">
          <ac:chgData name="Kimberly Wiethoff" userId="6d5a8a01fb4ca51b" providerId="LiveId" clId="{ED1671C7-5A42-4D2F-B120-9173ABA9476A}" dt="2026-06-02T20:27:21.443" v="0" actId="478"/>
          <ac:spMkLst>
            <pc:docMk/>
            <pc:sldMk cId="0" sldId="256"/>
            <ac:spMk id="6" creationId="{00000000-0000-0000-0000-000000000000}"/>
          </ac:spMkLst>
        </pc:spChg>
        <pc:spChg chg="del">
          <ac:chgData name="Kimberly Wiethoff" userId="6d5a8a01fb4ca51b" providerId="LiveId" clId="{ED1671C7-5A42-4D2F-B120-9173ABA9476A}" dt="2026-06-02T20:27:21.443" v="0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Kimberly Wiethoff" userId="6d5a8a01fb4ca51b" providerId="LiveId" clId="{ED1671C7-5A42-4D2F-B120-9173ABA9476A}" dt="2026-06-02T20:27:21.443" v="0" actId="478"/>
          <ac:spMkLst>
            <pc:docMk/>
            <pc:sldMk cId="0" sldId="256"/>
            <ac:spMk id="8" creationId="{00000000-0000-0000-0000-000000000000}"/>
          </ac:spMkLst>
        </pc:spChg>
        <pc:spChg chg="add del mod">
          <ac:chgData name="Kimberly Wiethoff" userId="6d5a8a01fb4ca51b" providerId="LiveId" clId="{ED1671C7-5A42-4D2F-B120-9173ABA9476A}" dt="2026-06-02T20:27:36.448" v="4" actId="478"/>
          <ac:spMkLst>
            <pc:docMk/>
            <pc:sldMk cId="0" sldId="256"/>
            <ac:spMk id="10" creationId="{A73DD8A0-D0CC-6C9B-40BC-096485D0DAC7}"/>
          </ac:spMkLst>
        </pc:spChg>
        <pc:spChg chg="add mod">
          <ac:chgData name="Kimberly Wiethoff" userId="6d5a8a01fb4ca51b" providerId="LiveId" clId="{ED1671C7-5A42-4D2F-B120-9173ABA9476A}" dt="2026-06-02T20:27:48.920" v="7" actId="404"/>
          <ac:spMkLst>
            <pc:docMk/>
            <pc:sldMk cId="0" sldId="256"/>
            <ac:spMk id="11" creationId="{44E23430-6FFF-0F55-3520-C5C088BB87DF}"/>
          </ac:spMkLst>
        </pc:spChg>
        <pc:picChg chg="add mod">
          <ac:chgData name="Kimberly Wiethoff" userId="6d5a8a01fb4ca51b" providerId="LiveId" clId="{ED1671C7-5A42-4D2F-B120-9173ABA9476A}" dt="2026-06-02T20:28:13.454" v="38" actId="1076"/>
          <ac:picMkLst>
            <pc:docMk/>
            <pc:sldMk cId="0" sldId="256"/>
            <ac:picMk id="12" creationId="{E3FCF9DC-D763-47C4-4DED-9E6D9C83AD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12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55654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RFID in Retail: A Project Manager's Guide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31426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 technology is transforming retail operations through enhanced inventory management and improved customer experiences.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93790" y="329521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guide provides retail project managers with practical insights for successful RFID implementation.</a:t>
            </a:r>
            <a:endParaRPr lang="en-US" sz="17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E23430-6FFF-0F55-3520-C5C088BB87DF}"/>
              </a:ext>
            </a:extLst>
          </p:cNvPr>
          <p:cNvSpPr txBox="1"/>
          <p:nvPr/>
        </p:nvSpPr>
        <p:spPr>
          <a:xfrm>
            <a:off x="793790" y="6421348"/>
            <a:ext cx="7857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#RFID #RetailTech #ProjectManagement #InventoryManagement #RetailInnovation #SupplyChain #RetailIT #SmartRetail #RetailTechnology #RetailTrends #ITProjectManagement #RFIDinRetail #RetailAutomation #CustomerExperience #DigitalTransformation #SupplyChainVisibility #RetailSolutions #RetailEfficiency #TechnologyInRetail #PMO #AgileProjectManagement</a:t>
            </a:r>
          </a:p>
        </p:txBody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E3FCF9DC-D763-47C4-4DED-9E6D9C83A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51047"/>
            <a:ext cx="5605120" cy="10305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38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6751" y="531733"/>
            <a:ext cx="6727984" cy="6042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ROI Timeline Expectations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894278" y="1426012"/>
            <a:ext cx="22860" cy="6273641"/>
          </a:xfrm>
          <a:prstGeom prst="roundRect">
            <a:avLst>
              <a:gd name="adj" fmla="val 126881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1088946" y="1849636"/>
            <a:ext cx="580073" cy="22860"/>
          </a:xfrm>
          <a:prstGeom prst="roundRect">
            <a:avLst>
              <a:gd name="adj" fmla="val 126881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76751" y="1643539"/>
            <a:ext cx="435054" cy="435054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49260" y="1679793"/>
            <a:ext cx="290036" cy="362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1861066" y="1619369"/>
            <a:ext cx="2417088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Months 1-3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861066" y="2037397"/>
            <a:ext cx="66061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Initial implementation costs and learning curve. Expect minimal financial return during setup and training.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1088946" y="3466386"/>
            <a:ext cx="580073" cy="22860"/>
          </a:xfrm>
          <a:prstGeom prst="roundRect">
            <a:avLst>
              <a:gd name="adj" fmla="val 126881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76751" y="326028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749260" y="3296543"/>
            <a:ext cx="290036" cy="362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50" dirty="0"/>
          </a:p>
        </p:txBody>
      </p:sp>
      <p:sp>
        <p:nvSpPr>
          <p:cNvPr id="13" name="Text 10"/>
          <p:cNvSpPr/>
          <p:nvPr/>
        </p:nvSpPr>
        <p:spPr>
          <a:xfrm>
            <a:off x="1861066" y="3236119"/>
            <a:ext cx="2417088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Months 4-6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1861066" y="3654147"/>
            <a:ext cx="66061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efficiency gains emerge. Inventory counts become faster and more accurate.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088946" y="5083135"/>
            <a:ext cx="580073" cy="22860"/>
          </a:xfrm>
          <a:prstGeom prst="roundRect">
            <a:avLst>
              <a:gd name="adj" fmla="val 126881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76751" y="487703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49260" y="4913293"/>
            <a:ext cx="290036" cy="362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250" dirty="0"/>
          </a:p>
        </p:txBody>
      </p:sp>
      <p:sp>
        <p:nvSpPr>
          <p:cNvPr id="18" name="Text 15"/>
          <p:cNvSpPr/>
          <p:nvPr/>
        </p:nvSpPr>
        <p:spPr>
          <a:xfrm>
            <a:off x="1861066" y="4852868"/>
            <a:ext cx="2417088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Months 7-12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1861066" y="5270897"/>
            <a:ext cx="66061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Operational benefits materialize. Reduced labor costs and improved in-stock positions.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1088946" y="6699885"/>
            <a:ext cx="580073" cy="22860"/>
          </a:xfrm>
          <a:prstGeom prst="roundRect">
            <a:avLst>
              <a:gd name="adj" fmla="val 126881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76751" y="6493788"/>
            <a:ext cx="435054" cy="435054"/>
          </a:xfrm>
          <a:prstGeom prst="roundRect">
            <a:avLst>
              <a:gd name="adj" fmla="val 6667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749260" y="6530042"/>
            <a:ext cx="290036" cy="362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250" dirty="0"/>
          </a:p>
        </p:txBody>
      </p:sp>
      <p:sp>
        <p:nvSpPr>
          <p:cNvPr id="23" name="Text 20"/>
          <p:cNvSpPr/>
          <p:nvPr/>
        </p:nvSpPr>
        <p:spPr>
          <a:xfrm>
            <a:off x="1861066" y="6469618"/>
            <a:ext cx="2417088" cy="302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Year 2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1861066" y="6887647"/>
            <a:ext cx="6606183" cy="6186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Full ROI typically achieved. Enhanced customer experience drives additional sales growth.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7628"/>
            <a:ext cx="1142964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Future-Proofing Your RFID Investment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410" y="2336006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3608" y="2336006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926" y="2336006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8124" y="2336006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585799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 for emerging retail technologies that will integrate with your RFID system. Consider how AI, computer vision, and IoT will enhance capabilities.</a:t>
            </a:r>
            <a:endParaRPr lang="en-US" sz="1750" dirty="0"/>
          </a:p>
        </p:txBody>
      </p:sp>
      <p:sp>
        <p:nvSpPr>
          <p:cNvPr id="8" name="Text 2"/>
          <p:cNvSpPr/>
          <p:nvPr/>
        </p:nvSpPr>
        <p:spPr>
          <a:xfrm>
            <a:off x="793790" y="683895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Build scalable infrastructure that can grow with your business. Choose vendors committed to ongoing innovation.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2438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98679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 project managers in retail, RFID presents a significant opportunity to drive efficiency and enhance operations: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604849"/>
            <a:ext cx="3005495" cy="185749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745831"/>
            <a:ext cx="30054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Operational Efficiency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590580"/>
            <a:ext cx="300549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Successfully implemented RFID systems dramatically improve inventory accuracy and streamline daily retail operations.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446" y="2604849"/>
            <a:ext cx="3005614" cy="185749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39446" y="4745831"/>
            <a:ext cx="3005614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 Satisfaction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4139446" y="5590580"/>
            <a:ext cx="30056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 enables better product availability and personalized shopping experiences that directly enhance customer satisfaction.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221" y="2604849"/>
            <a:ext cx="3005614" cy="185749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85221" y="47458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Project Leadership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7485221" y="5236250"/>
            <a:ext cx="30056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Effective project managers can navigate implementation challenges through careful planning and change management.</a:t>
            </a:r>
            <a:endParaRPr lang="en-US" sz="17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0997" y="2604849"/>
            <a:ext cx="3005614" cy="185749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830997" y="474583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Business Value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830997" y="5236250"/>
            <a:ext cx="3005614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Well-executed RFID projects deliver tangible returns through reduced costs and increased sales opportunities.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083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What is RFID Technology?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20604" y="2892862"/>
            <a:ext cx="286940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Tag-Based Tracking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383280"/>
            <a:ext cx="32112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 uses electromagnetic fields to identify and track tags on merchandise. No line-of-sight required, unlike barcodes.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467" y="2666048"/>
            <a:ext cx="3664863" cy="2758559"/>
          </a:xfrm>
          <a:prstGeom prst="roundRect">
            <a:avLst>
              <a:gd name="adj" fmla="val 1233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12281" y="28928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Bulk Reading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281" y="3383280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Multiple items can be scanned simultaneously. This speeds up inventory counts dramatically.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651421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20604" y="58782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Real-Time Updates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6368653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 provides instant inventory visibility. Staff can locate items quickly throughout the store.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8275" y="561142"/>
            <a:ext cx="6340316" cy="6355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00"/>
              </a:lnSpc>
              <a:buNone/>
            </a:pPr>
            <a:r>
              <a:rPr lang="en-US" sz="40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Core RFID Components</a:t>
            </a:r>
            <a:endParaRPr lang="en-US" sz="40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275" y="1501735"/>
            <a:ext cx="508516" cy="50851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98275" y="2213610"/>
            <a:ext cx="2370058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RFID Tags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6198275" y="2653546"/>
            <a:ext cx="2370058" cy="19516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Microchip and antenna attached to merchandise. Stores product data and communicates with readers.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3371" y="1501735"/>
            <a:ext cx="508516" cy="50851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3371" y="2213610"/>
            <a:ext cx="2370058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RFID Readers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8873371" y="2653546"/>
            <a:ext cx="2370058" cy="1626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Fixed or handheld devices that capture tag data. They transmit information to central systems.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8467" y="1501735"/>
            <a:ext cx="508516" cy="50851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8467" y="2213610"/>
            <a:ext cx="2370058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Antennas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1548467" y="2653546"/>
            <a:ext cx="2370058" cy="1626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Enable communication between tags and readers. Strategic placement improves read rates.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8275" y="5215414"/>
            <a:ext cx="508516" cy="508516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198275" y="5927288"/>
            <a:ext cx="2370058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Software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6198275" y="6367224"/>
            <a:ext cx="2370058" cy="13011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Processes RFID data and integrates with retail systems. Connects to ERP, WMS, and POS.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16228" y="416362"/>
            <a:ext cx="4198501" cy="473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700"/>
              </a:lnSpc>
              <a:buNone/>
            </a:pPr>
            <a:r>
              <a:rPr lang="en-US" sz="2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Key Business Benefits</a:t>
            </a:r>
            <a:endParaRPr lang="en-US" sz="2950" dirty="0"/>
          </a:p>
        </p:txBody>
      </p:sp>
      <p:sp>
        <p:nvSpPr>
          <p:cNvPr id="4" name="Text 1"/>
          <p:cNvSpPr/>
          <p:nvPr/>
        </p:nvSpPr>
        <p:spPr>
          <a:xfrm>
            <a:off x="6016228" y="1192054"/>
            <a:ext cx="8084344" cy="499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99%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9111972" y="1880592"/>
            <a:ext cx="1892737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Inventory Accuracy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016228" y="2207776"/>
            <a:ext cx="8084344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 dramatically improves inventory precision compared to traditional methods.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6016228" y="2979777"/>
            <a:ext cx="8084344" cy="499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65%</a:t>
            </a:r>
            <a:endParaRPr lang="en-US" sz="3900" dirty="0"/>
          </a:p>
        </p:txBody>
      </p:sp>
      <p:sp>
        <p:nvSpPr>
          <p:cNvPr id="8" name="Text 5"/>
          <p:cNvSpPr/>
          <p:nvPr/>
        </p:nvSpPr>
        <p:spPr>
          <a:xfrm>
            <a:off x="9112210" y="3668316"/>
            <a:ext cx="1892260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Labor Reduction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016228" y="3995499"/>
            <a:ext cx="8084344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Staff spend less time on inventory counts, allowing focus on customer service.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16228" y="4767501"/>
            <a:ext cx="8084344" cy="499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30%</a:t>
            </a:r>
            <a:endParaRPr lang="en-US" sz="3900" dirty="0"/>
          </a:p>
        </p:txBody>
      </p:sp>
      <p:sp>
        <p:nvSpPr>
          <p:cNvPr id="11" name="Text 8"/>
          <p:cNvSpPr/>
          <p:nvPr/>
        </p:nvSpPr>
        <p:spPr>
          <a:xfrm>
            <a:off x="9105067" y="5456039"/>
            <a:ext cx="1906548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Shrinkage Decrease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016228" y="5783223"/>
            <a:ext cx="8084344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Better visibility helps prevent theft and loss throughout the supply chain.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6016228" y="6555224"/>
            <a:ext cx="8084344" cy="4994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900"/>
              </a:lnSpc>
              <a:buNone/>
            </a:pPr>
            <a:r>
              <a:rPr lang="en-US" sz="3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10X</a:t>
            </a:r>
            <a:endParaRPr lang="en-US" sz="3900" dirty="0"/>
          </a:p>
        </p:txBody>
      </p:sp>
      <p:sp>
        <p:nvSpPr>
          <p:cNvPr id="14" name="Text 11"/>
          <p:cNvSpPr/>
          <p:nvPr/>
        </p:nvSpPr>
        <p:spPr>
          <a:xfrm>
            <a:off x="9058632" y="7243762"/>
            <a:ext cx="1999417" cy="236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850"/>
              </a:lnSpc>
              <a:buNone/>
            </a:pPr>
            <a:r>
              <a:rPr lang="en-US" sz="14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Speed Improvement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016228" y="7570946"/>
            <a:ext cx="8084344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1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Inventory counts happen up to ten times faster than manual scanning.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840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543" y="3154085"/>
            <a:ext cx="9831943" cy="646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050"/>
              </a:lnSpc>
              <a:buNone/>
            </a:pPr>
            <a:r>
              <a:rPr lang="en-US" sz="40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Customer Experience Enhancements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3543" y="4342686"/>
            <a:ext cx="465058" cy="465058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01053" y="4381440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395293" y="4342686"/>
            <a:ext cx="3996928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Improved Product Availability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395293" y="4789527"/>
            <a:ext cx="5816560" cy="991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Accurate inventory ensures items are in stock when customers want them. This reduces disappointment and lost sales.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7418546" y="4342686"/>
            <a:ext cx="465058" cy="465058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496056" y="4381440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090297" y="4342686"/>
            <a:ext cx="25840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Faster Checkout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090297" y="4789527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RFID-enabled checkouts eliminate manual scanning. Customers spend less time waiting in line.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723543" y="6220658"/>
            <a:ext cx="465058" cy="465058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801053" y="6259413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1395293" y="6220658"/>
            <a:ext cx="3104078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Interactive Experiences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1395293" y="6667500"/>
            <a:ext cx="5816560" cy="9919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Smart fitting rooms can identify items and suggest complementary products. This creates personalized shopping moments.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418546" y="6220658"/>
            <a:ext cx="465058" cy="465058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7496056" y="6259413"/>
            <a:ext cx="31003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8090297" y="6220658"/>
            <a:ext cx="3406140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Omnichannel Fulfillment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090297" y="6667500"/>
            <a:ext cx="5816560" cy="661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Precise inventory visibility enables buy-online-pickup-in-store options. Customers enjoy flexible shopping methods.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3652" y="505658"/>
            <a:ext cx="6554510" cy="5747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00"/>
              </a:lnSpc>
              <a:buNone/>
            </a:pPr>
            <a:r>
              <a:rPr lang="en-US" sz="36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Implementation Challenges</a:t>
            </a:r>
            <a:endParaRPr lang="en-US" sz="36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8867" y="1448157"/>
            <a:ext cx="1320879" cy="10595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9886" y="1947624"/>
            <a:ext cx="25860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4823579" y="1631990"/>
            <a:ext cx="2298859" cy="287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Data Management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4823579" y="2029539"/>
            <a:ext cx="3257669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Processing large volumes of RFID data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685705" y="2521148"/>
            <a:ext cx="9255085" cy="11430"/>
          </a:xfrm>
          <a:prstGeom prst="roundRect">
            <a:avLst>
              <a:gd name="adj" fmla="val 24135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428" y="2553652"/>
            <a:ext cx="2641878" cy="105953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50005" y="2921794"/>
            <a:ext cx="25860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5484138" y="2737485"/>
            <a:ext cx="2298859" cy="287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System Integration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5484138" y="3135035"/>
            <a:ext cx="3454598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Connecting with existing retail platforms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346263" y="3626644"/>
            <a:ext cx="8594527" cy="11430"/>
          </a:xfrm>
          <a:prstGeom prst="roundRect">
            <a:avLst>
              <a:gd name="adj" fmla="val 24135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97869" y="3659148"/>
            <a:ext cx="3962876" cy="1059537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50005" y="4027289"/>
            <a:ext cx="25860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6144578" y="3842980"/>
            <a:ext cx="2298859" cy="287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RF Interference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6144578" y="4240530"/>
            <a:ext cx="3859411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Metal fixtures and liquids affect performance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6006703" y="4732139"/>
            <a:ext cx="7934087" cy="11430"/>
          </a:xfrm>
          <a:prstGeom prst="roundRect">
            <a:avLst>
              <a:gd name="adj" fmla="val 24135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429" y="4764643"/>
            <a:ext cx="5283756" cy="105953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50005" y="5132784"/>
            <a:ext cx="25860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4"/>
          <p:cNvSpPr/>
          <p:nvPr/>
        </p:nvSpPr>
        <p:spPr>
          <a:xfrm>
            <a:off x="6805017" y="4948476"/>
            <a:ext cx="2298859" cy="287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Staff Adoption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6805017" y="5346025"/>
            <a:ext cx="3253978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Training employees on new processes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6667143" y="5837634"/>
            <a:ext cx="7273647" cy="11430"/>
          </a:xfrm>
          <a:prstGeom prst="roundRect">
            <a:avLst>
              <a:gd name="adj" fmla="val 241358"/>
            </a:avLst>
          </a:prstGeom>
          <a:solidFill>
            <a:srgbClr val="D0CED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989" y="5870138"/>
            <a:ext cx="6604754" cy="1059537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850005" y="6238280"/>
            <a:ext cx="25860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25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2000" dirty="0"/>
          </a:p>
        </p:txBody>
      </p:sp>
      <p:sp>
        <p:nvSpPr>
          <p:cNvPr id="25" name="Text 18"/>
          <p:cNvSpPr/>
          <p:nvPr/>
        </p:nvSpPr>
        <p:spPr>
          <a:xfrm>
            <a:off x="7465576" y="6053971"/>
            <a:ext cx="2369225" cy="287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 Considerations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7465576" y="6451521"/>
            <a:ext cx="3353753" cy="294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High initial investment in infrastructure</a:t>
            </a:r>
            <a:endParaRPr lang="en-US" sz="1400" dirty="0"/>
          </a:p>
        </p:txBody>
      </p:sp>
      <p:sp>
        <p:nvSpPr>
          <p:cNvPr id="27" name="Text 20"/>
          <p:cNvSpPr/>
          <p:nvPr/>
        </p:nvSpPr>
        <p:spPr>
          <a:xfrm>
            <a:off x="643652" y="7136487"/>
            <a:ext cx="13343096" cy="5886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300"/>
              </a:lnSpc>
              <a:buNone/>
            </a:pPr>
            <a:r>
              <a:rPr lang="en-US" sz="14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Each challenge requires careful planning and mitigation strategies. Project managers must anticipate these hurdles and develop solutions before implementation begins.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75739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Project Planning Essentials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Define Objectives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Set clear, measurable goals for your RFID project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33492" y="3336369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452807"/>
            <a:ext cx="30014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Engage Stakeholders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94322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Involve IT, operations, and store managers early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893010" y="3071693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10051256" y="40877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Select Vendors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10051256" y="4578191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experienced partners with retail expertise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719423" y="4758452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9937790" y="5722858"/>
            <a:ext cx="31102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Design Infrastructure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9937790" y="621327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Plan tag types, reader placement, and network needs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70564" y="6065520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3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 &amp; Validate</a:t>
            </a:r>
            <a:endParaRPr lang="en-US" sz="2200" dirty="0"/>
          </a:p>
        </p:txBody>
      </p:sp>
      <p:sp>
        <p:nvSpPr>
          <p:cNvPr id="20" name="Text 14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Run pilots before full-scale deployment</a:t>
            </a:r>
            <a:endParaRPr lang="en-US" sz="175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710595" y="5186720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5</a:t>
            </a:r>
            <a:endParaRPr lang="en-US" sz="2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9136" y="557213"/>
            <a:ext cx="5893118" cy="6331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Pilot Testing Approach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36" y="1595557"/>
            <a:ext cx="1013103" cy="1215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26087" y="1798082"/>
            <a:ext cx="2583775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Select Test Location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2026087" y="2236113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Choose a representative store or department. Look for average size and typical product mix.</a:t>
            </a:r>
            <a:endParaRPr lang="en-US" sz="15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36" y="2811304"/>
            <a:ext cx="1013103" cy="12157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26087" y="3013829"/>
            <a:ext cx="2974300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Define Success Metrics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2026087" y="3451860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 clear KPIs. Measure read rates, inventory accuracy, and process efficiency.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136" y="4027051"/>
            <a:ext cx="1013103" cy="1215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26087" y="4229576"/>
            <a:ext cx="2744510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Limited Deployment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2026087" y="4667607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 RFID in the test area. Start with high-value or high-turnover merchandise.</a:t>
            </a:r>
            <a:endParaRPr lang="en-US" sz="15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136" y="5242798"/>
            <a:ext cx="1013103" cy="12157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26087" y="5445323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Gather Data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2026087" y="5883354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Collect performance metrics. Compare results against traditional methods.</a:t>
            </a:r>
            <a:endParaRPr lang="en-US" sz="15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136" y="6458545"/>
            <a:ext cx="1013103" cy="121574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26087" y="6661071"/>
            <a:ext cx="2532817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Refine Approach</a:t>
            </a:r>
            <a:endParaRPr lang="en-US" sz="1950" dirty="0"/>
          </a:p>
        </p:txBody>
      </p:sp>
      <p:sp>
        <p:nvSpPr>
          <p:cNvPr id="17" name="Text 10"/>
          <p:cNvSpPr/>
          <p:nvPr/>
        </p:nvSpPr>
        <p:spPr>
          <a:xfrm>
            <a:off x="2026087" y="7099102"/>
            <a:ext cx="11895177" cy="324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Adjust implementation plan based on findings. Address any technical or process issues.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3199"/>
            <a:ext cx="87762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Change Management Strategy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9560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303973" y="1995607"/>
            <a:ext cx="32381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Leadership Alignment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03973" y="2486025"/>
            <a:ext cx="125326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Secure executive sponsorship. Ensure management understands and supports RFID benefits.</a:t>
            </a:r>
            <a:endParaRPr lang="en-US" sz="1750" dirty="0"/>
          </a:p>
        </p:txBody>
      </p:sp>
      <p:sp>
        <p:nvSpPr>
          <p:cNvPr id="6" name="Shape 4"/>
          <p:cNvSpPr/>
          <p:nvPr/>
        </p:nvSpPr>
        <p:spPr>
          <a:xfrm>
            <a:off x="1133951" y="307574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644134" y="3075742"/>
            <a:ext cx="311598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Communication Plan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644134" y="3566160"/>
            <a:ext cx="121924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 clear messaging about changes. Explain how RFID improves daily operations.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1474232" y="415587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984415" y="415587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Training Program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984415" y="464629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role-specific training materials. Include hands-on practice with RFID equipment.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1814513" y="523601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324695" y="52360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Support System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2324695" y="5726430"/>
            <a:ext cx="115119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Establish help resources for employees. Provide floor support during initial implementation.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1474232" y="631614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EAE8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984415" y="63161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Feedback Loop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984415" y="6806565"/>
            <a:ext cx="1185219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Collect employee input regularly. Make adjustments based on frontline experiences.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850</Words>
  <Application>Microsoft Office PowerPoint</Application>
  <PresentationFormat>Custom</PresentationFormat>
  <Paragraphs>139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Open Sans</vt:lpstr>
      <vt:lpstr>Libre Baskerville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2</cp:revision>
  <dcterms:created xsi:type="dcterms:W3CDTF">2025-03-13T16:12:14Z</dcterms:created>
  <dcterms:modified xsi:type="dcterms:W3CDTF">2026-06-02T20:28:14Z</dcterms:modified>
</cp:coreProperties>
</file>