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6" d="100"/>
          <a:sy n="66"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07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12.xml"/><Relationship Id="rId16"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75303"/>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Top 10 SAFe Roles Explained: A Guide for Project Managers</a:t>
            </a:r>
            <a:endParaRPr lang="en-US" sz="3900" dirty="0"/>
          </a:p>
        </p:txBody>
      </p:sp>
      <p:sp>
        <p:nvSpPr>
          <p:cNvPr id="4" name="Text 1"/>
          <p:cNvSpPr/>
          <p:nvPr/>
        </p:nvSpPr>
        <p:spPr>
          <a:xfrm>
            <a:off x="6280190" y="301311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Navigate your career transition into the Scaled Agile Framework with confidence. Discover where your project management expertise fits in SAFe's multi-layered structure.</a:t>
            </a:r>
            <a:endParaRPr lang="en-US" sz="1550" dirty="0"/>
          </a:p>
        </p:txBody>
      </p:sp>
      <p:pic>
        <p:nvPicPr>
          <p:cNvPr id="5" name="Image 1" descr="preencoded.png"/>
          <p:cNvPicPr>
            <a:picLocks noChangeAspect="1"/>
          </p:cNvPicPr>
          <p:nvPr/>
        </p:nvPicPr>
        <p:blipFill>
          <a:blip r:embed="rId4"/>
          <a:stretch>
            <a:fillRect/>
          </a:stretch>
        </p:blipFill>
        <p:spPr>
          <a:xfrm>
            <a:off x="6280190" y="4188976"/>
            <a:ext cx="7556421" cy="1389340"/>
          </a:xfrm>
          <a:prstGeom prst="rect">
            <a:avLst/>
          </a:prstGeom>
        </p:spPr>
      </p:pic>
      <p:sp>
        <p:nvSpPr>
          <p:cNvPr id="6" name="Text 2"/>
          <p:cNvSpPr/>
          <p:nvPr/>
        </p:nvSpPr>
        <p:spPr>
          <a:xfrm>
            <a:off x="6280190" y="5801558"/>
            <a:ext cx="7556421" cy="95261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#SAFeRoles #AgileTransformation #ScaledAgile #ProjectManagerCareer #AgileLeadership #LeanPortfolioManagement #ReleaseTrainEngineer #ScrumMasterLife #ManagingProjectsTheAgileWay #AgileCoach</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346597"/>
            <a:ext cx="905553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Agile Coach: Transformation Catalyst</a:t>
            </a:r>
            <a:endParaRPr lang="en-US" sz="3900" dirty="0"/>
          </a:p>
        </p:txBody>
      </p:sp>
      <p:sp>
        <p:nvSpPr>
          <p:cNvPr id="3" name="Text 1"/>
          <p:cNvSpPr/>
          <p:nvPr/>
        </p:nvSpPr>
        <p:spPr>
          <a:xfrm>
            <a:off x="793790" y="24626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Multi-Level Impact</a:t>
            </a:r>
            <a:endParaRPr lang="en-US" sz="1950" dirty="0"/>
          </a:p>
        </p:txBody>
      </p:sp>
      <p:sp>
        <p:nvSpPr>
          <p:cNvPr id="4" name="Text 2"/>
          <p:cNvSpPr/>
          <p:nvPr/>
        </p:nvSpPr>
        <p:spPr>
          <a:xfrm>
            <a:off x="793790" y="2971205"/>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 Coaches work across the entire organization—from teams to executives—guiding the adoption and deepening of SAFe principles and practices. They operate as change agents, mentors, and thought leaders.</a:t>
            </a:r>
            <a:endParaRPr lang="en-US" sz="1550" dirty="0"/>
          </a:p>
        </p:txBody>
      </p:sp>
      <p:sp>
        <p:nvSpPr>
          <p:cNvPr id="5" name="Text 3"/>
          <p:cNvSpPr/>
          <p:nvPr/>
        </p:nvSpPr>
        <p:spPr>
          <a:xfrm>
            <a:off x="793790" y="4439722"/>
            <a:ext cx="2707243"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Coaching Focus Areas</a:t>
            </a:r>
            <a:endParaRPr lang="en-US" sz="1950" dirty="0"/>
          </a:p>
        </p:txBody>
      </p:sp>
      <p:sp>
        <p:nvSpPr>
          <p:cNvPr id="6" name="Text 4"/>
          <p:cNvSpPr/>
          <p:nvPr/>
        </p:nvSpPr>
        <p:spPr>
          <a:xfrm>
            <a:off x="793790" y="4948238"/>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Team-level Agile practices and ceremonies</a:t>
            </a:r>
            <a:endParaRPr lang="en-US" sz="1550" dirty="0"/>
          </a:p>
        </p:txBody>
      </p:sp>
      <p:sp>
        <p:nvSpPr>
          <p:cNvPr id="7" name="Text 5"/>
          <p:cNvSpPr/>
          <p:nvPr/>
        </p:nvSpPr>
        <p:spPr>
          <a:xfrm>
            <a:off x="793790" y="5335191"/>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RTE and Scrum Master capability building</a:t>
            </a:r>
            <a:endParaRPr lang="en-US" sz="1550" dirty="0"/>
          </a:p>
        </p:txBody>
      </p:sp>
      <p:sp>
        <p:nvSpPr>
          <p:cNvPr id="8" name="Text 6"/>
          <p:cNvSpPr/>
          <p:nvPr/>
        </p:nvSpPr>
        <p:spPr>
          <a:xfrm>
            <a:off x="793790" y="5722144"/>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Leadership alignment on Lean-Agile mindset</a:t>
            </a:r>
            <a:endParaRPr lang="en-US" sz="1550" dirty="0"/>
          </a:p>
        </p:txBody>
      </p:sp>
      <p:sp>
        <p:nvSpPr>
          <p:cNvPr id="9" name="Text 7"/>
          <p:cNvSpPr/>
          <p:nvPr/>
        </p:nvSpPr>
        <p:spPr>
          <a:xfrm>
            <a:off x="793790" y="610909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Organizational impediment removal</a:t>
            </a:r>
            <a:endParaRPr lang="en-US" sz="1550" dirty="0"/>
          </a:p>
        </p:txBody>
      </p:sp>
      <p:sp>
        <p:nvSpPr>
          <p:cNvPr id="10" name="Text 8"/>
          <p:cNvSpPr/>
          <p:nvPr/>
        </p:nvSpPr>
        <p:spPr>
          <a:xfrm>
            <a:off x="793790" y="6496050"/>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Continuous improvement culture</a:t>
            </a:r>
            <a:endParaRPr lang="en-US" sz="1550" dirty="0"/>
          </a:p>
        </p:txBody>
      </p:sp>
      <p:sp>
        <p:nvSpPr>
          <p:cNvPr id="11" name="Text 9"/>
          <p:cNvSpPr/>
          <p:nvPr/>
        </p:nvSpPr>
        <p:spPr>
          <a:xfrm>
            <a:off x="7564874" y="24626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Skills and Mindset</a:t>
            </a:r>
            <a:endParaRPr lang="en-US" sz="1950" dirty="0"/>
          </a:p>
        </p:txBody>
      </p:sp>
      <p:sp>
        <p:nvSpPr>
          <p:cNvPr id="12" name="Text 10"/>
          <p:cNvSpPr/>
          <p:nvPr/>
        </p:nvSpPr>
        <p:spPr>
          <a:xfrm>
            <a:off x="7564874" y="2971205"/>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Successful Agile Coaches combine deep SAFe knowledge with emotional intelligence, facilitation excellence, and systems thinking. They're comfortable with ambiguity and skilled at navigating organizational politics to drive meaningful change.</a:t>
            </a:r>
            <a:endParaRPr lang="en-US" sz="1550" dirty="0"/>
          </a:p>
        </p:txBody>
      </p:sp>
      <p:sp>
        <p:nvSpPr>
          <p:cNvPr id="13" name="Text 11"/>
          <p:cNvSpPr/>
          <p:nvPr/>
        </p:nvSpPr>
        <p:spPr>
          <a:xfrm>
            <a:off x="7564874" y="4419957"/>
            <a:ext cx="6279356" cy="1587698"/>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PM Perspective:</a:t>
            </a:r>
            <a:r>
              <a:rPr lang="en-US" sz="1550" dirty="0">
                <a:solidFill>
                  <a:srgbClr val="404155"/>
                </a:solidFill>
                <a:latin typeface="Nobile" pitchFamily="34" charset="0"/>
                <a:ea typeface="Nobile" pitchFamily="34" charset="-122"/>
                <a:cs typeface="Nobile" pitchFamily="34" charset="-120"/>
              </a:rPr>
              <a:t> If you're passionate about change management, continuous improvement, and mentoring others—and you've experienced the power of Agile firsthand—this can be an incredibly rewarding career path that leverages your expertise to transform entire organizations.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525667"/>
            <a:ext cx="837628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Mapping Your Skills to SAFe Roles</a:t>
            </a:r>
            <a:endParaRPr lang="en-US" sz="3900" dirty="0"/>
          </a:p>
        </p:txBody>
      </p:sp>
      <p:pic>
        <p:nvPicPr>
          <p:cNvPr id="3" name="Image 0" descr="preencoded.png"/>
          <p:cNvPicPr>
            <a:picLocks noChangeAspect="1"/>
          </p:cNvPicPr>
          <p:nvPr/>
        </p:nvPicPr>
        <p:blipFill>
          <a:blip r:embed="rId3"/>
          <a:stretch>
            <a:fillRect/>
          </a:stretch>
        </p:blipFill>
        <p:spPr>
          <a:xfrm>
            <a:off x="793790" y="2542580"/>
            <a:ext cx="2213729" cy="2213729"/>
          </a:xfrm>
          <a:prstGeom prst="rect">
            <a:avLst/>
          </a:prstGeom>
        </p:spPr>
      </p:pic>
      <p:sp>
        <p:nvSpPr>
          <p:cNvPr id="4" name="Text 1"/>
          <p:cNvSpPr/>
          <p:nvPr/>
        </p:nvSpPr>
        <p:spPr>
          <a:xfrm>
            <a:off x="793790" y="5004316"/>
            <a:ext cx="275891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Program Coordination</a:t>
            </a:r>
            <a:endParaRPr lang="en-US" sz="1950" dirty="0"/>
          </a:p>
        </p:txBody>
      </p:sp>
      <p:sp>
        <p:nvSpPr>
          <p:cNvPr id="5" name="Text 2"/>
          <p:cNvSpPr/>
          <p:nvPr/>
        </p:nvSpPr>
        <p:spPr>
          <a:xfrm>
            <a:off x="793790" y="5433536"/>
            <a:ext cx="3074670"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Cross-team facilitation, dependency management, and PI Planning skills point toward </a:t>
            </a:r>
            <a:r>
              <a:rPr lang="en-US" sz="1550" b="1" dirty="0">
                <a:solidFill>
                  <a:srgbClr val="404155"/>
                </a:solidFill>
                <a:latin typeface="Nobile" pitchFamily="34" charset="0"/>
                <a:ea typeface="Nobile" pitchFamily="34" charset="-122"/>
                <a:cs typeface="Nobile" pitchFamily="34" charset="-120"/>
              </a:rPr>
              <a:t>RTE</a:t>
            </a:r>
            <a:r>
              <a:rPr lang="en-US" sz="1550" dirty="0">
                <a:solidFill>
                  <a:srgbClr val="404155"/>
                </a:solidFill>
                <a:latin typeface="Nobile" pitchFamily="34" charset="0"/>
                <a:ea typeface="Nobile" pitchFamily="34" charset="-122"/>
                <a:cs typeface="Nobile" pitchFamily="34" charset="-120"/>
              </a:rPr>
              <a:t> or </a:t>
            </a:r>
            <a:r>
              <a:rPr lang="en-US" sz="1550" b="1" dirty="0">
                <a:solidFill>
                  <a:srgbClr val="404155"/>
                </a:solidFill>
                <a:latin typeface="Nobile" pitchFamily="34" charset="0"/>
                <a:ea typeface="Nobile" pitchFamily="34" charset="-122"/>
                <a:cs typeface="Nobile" pitchFamily="34" charset="-120"/>
              </a:rPr>
              <a:t>STE</a:t>
            </a:r>
            <a:r>
              <a:rPr lang="en-US" sz="1550" dirty="0">
                <a:solidFill>
                  <a:srgbClr val="404155"/>
                </a:solidFill>
                <a:latin typeface="Nobile" pitchFamily="34" charset="0"/>
                <a:ea typeface="Nobile" pitchFamily="34" charset="-122"/>
                <a:cs typeface="Nobile" pitchFamily="34" charset="-120"/>
              </a:rPr>
              <a:t> roles</a:t>
            </a:r>
            <a:endParaRPr lang="en-US" sz="1550" dirty="0"/>
          </a:p>
        </p:txBody>
      </p:sp>
      <p:pic>
        <p:nvPicPr>
          <p:cNvPr id="6" name="Image 1" descr="preencoded.png"/>
          <p:cNvPicPr>
            <a:picLocks noChangeAspect="1"/>
          </p:cNvPicPr>
          <p:nvPr/>
        </p:nvPicPr>
        <p:blipFill>
          <a:blip r:embed="rId4"/>
          <a:stretch>
            <a:fillRect/>
          </a:stretch>
        </p:blipFill>
        <p:spPr>
          <a:xfrm>
            <a:off x="4116467" y="2542580"/>
            <a:ext cx="2213729" cy="2213729"/>
          </a:xfrm>
          <a:prstGeom prst="rect">
            <a:avLst/>
          </a:prstGeom>
        </p:spPr>
      </p:pic>
      <p:sp>
        <p:nvSpPr>
          <p:cNvPr id="7" name="Text 3"/>
          <p:cNvSpPr/>
          <p:nvPr/>
        </p:nvSpPr>
        <p:spPr>
          <a:xfrm>
            <a:off x="4116467" y="500431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Product Focus</a:t>
            </a:r>
            <a:endParaRPr lang="en-US" sz="1950" dirty="0"/>
          </a:p>
        </p:txBody>
      </p:sp>
      <p:sp>
        <p:nvSpPr>
          <p:cNvPr id="8" name="Text 4"/>
          <p:cNvSpPr/>
          <p:nvPr/>
        </p:nvSpPr>
        <p:spPr>
          <a:xfrm>
            <a:off x="4116467" y="5433536"/>
            <a:ext cx="3074670"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Customer empathy, backlog prioritization, and value delivery expertise align with </a:t>
            </a:r>
            <a:r>
              <a:rPr lang="en-US" sz="1550" b="1" dirty="0">
                <a:solidFill>
                  <a:srgbClr val="404155"/>
                </a:solidFill>
                <a:latin typeface="Nobile" pitchFamily="34" charset="0"/>
                <a:ea typeface="Nobile" pitchFamily="34" charset="-122"/>
                <a:cs typeface="Nobile" pitchFamily="34" charset="-120"/>
              </a:rPr>
              <a:t>Product Owner</a:t>
            </a:r>
            <a:r>
              <a:rPr lang="en-US" sz="1550" dirty="0">
                <a:solidFill>
                  <a:srgbClr val="404155"/>
                </a:solidFill>
                <a:latin typeface="Nobile" pitchFamily="34" charset="0"/>
                <a:ea typeface="Nobile" pitchFamily="34" charset="-122"/>
                <a:cs typeface="Nobile" pitchFamily="34" charset="-120"/>
              </a:rPr>
              <a:t> or </a:t>
            </a:r>
            <a:r>
              <a:rPr lang="en-US" sz="1550" b="1" dirty="0">
                <a:solidFill>
                  <a:srgbClr val="404155"/>
                </a:solidFill>
                <a:latin typeface="Nobile" pitchFamily="34" charset="0"/>
                <a:ea typeface="Nobile" pitchFamily="34" charset="-122"/>
                <a:cs typeface="Nobile" pitchFamily="34" charset="-120"/>
              </a:rPr>
              <a:t>Epic Owner</a:t>
            </a:r>
            <a:endParaRPr lang="en-US" sz="1550" dirty="0"/>
          </a:p>
        </p:txBody>
      </p:sp>
      <p:pic>
        <p:nvPicPr>
          <p:cNvPr id="9" name="Image 2" descr="preencoded.png"/>
          <p:cNvPicPr>
            <a:picLocks noChangeAspect="1"/>
          </p:cNvPicPr>
          <p:nvPr/>
        </p:nvPicPr>
        <p:blipFill>
          <a:blip r:embed="rId5"/>
          <a:stretch>
            <a:fillRect/>
          </a:stretch>
        </p:blipFill>
        <p:spPr>
          <a:xfrm>
            <a:off x="7439144" y="2542580"/>
            <a:ext cx="2213729" cy="2213729"/>
          </a:xfrm>
          <a:prstGeom prst="rect">
            <a:avLst/>
          </a:prstGeom>
        </p:spPr>
      </p:pic>
      <p:sp>
        <p:nvSpPr>
          <p:cNvPr id="10" name="Text 5"/>
          <p:cNvSpPr/>
          <p:nvPr/>
        </p:nvSpPr>
        <p:spPr>
          <a:xfrm>
            <a:off x="7439144" y="500431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Team Enablement</a:t>
            </a:r>
            <a:endParaRPr lang="en-US" sz="1950" dirty="0"/>
          </a:p>
        </p:txBody>
      </p:sp>
      <p:sp>
        <p:nvSpPr>
          <p:cNvPr id="11" name="Text 6"/>
          <p:cNvSpPr/>
          <p:nvPr/>
        </p:nvSpPr>
        <p:spPr>
          <a:xfrm>
            <a:off x="7439144" y="5433536"/>
            <a:ext cx="3074670"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Impediment removal, team dynamics, and continuous improvement passion suit </a:t>
            </a:r>
            <a:r>
              <a:rPr lang="en-US" sz="1550" b="1" dirty="0">
                <a:solidFill>
                  <a:srgbClr val="404155"/>
                </a:solidFill>
                <a:latin typeface="Nobile" pitchFamily="34" charset="0"/>
                <a:ea typeface="Nobile" pitchFamily="34" charset="-122"/>
                <a:cs typeface="Nobile" pitchFamily="34" charset="-120"/>
              </a:rPr>
              <a:t>Scrum Master</a:t>
            </a:r>
            <a:r>
              <a:rPr lang="en-US" sz="1550" dirty="0">
                <a:solidFill>
                  <a:srgbClr val="404155"/>
                </a:solidFill>
                <a:latin typeface="Nobile" pitchFamily="34" charset="0"/>
                <a:ea typeface="Nobile" pitchFamily="34" charset="-122"/>
                <a:cs typeface="Nobile" pitchFamily="34" charset="-120"/>
              </a:rPr>
              <a:t> or </a:t>
            </a:r>
            <a:r>
              <a:rPr lang="en-US" sz="1550" b="1" dirty="0">
                <a:solidFill>
                  <a:srgbClr val="404155"/>
                </a:solidFill>
                <a:latin typeface="Nobile" pitchFamily="34" charset="0"/>
                <a:ea typeface="Nobile" pitchFamily="34" charset="-122"/>
                <a:cs typeface="Nobile" pitchFamily="34" charset="-120"/>
              </a:rPr>
              <a:t>Agile Coach</a:t>
            </a:r>
            <a:endParaRPr lang="en-US" sz="1550" dirty="0"/>
          </a:p>
        </p:txBody>
      </p:sp>
      <p:pic>
        <p:nvPicPr>
          <p:cNvPr id="12" name="Image 3" descr="preencoded.png"/>
          <p:cNvPicPr>
            <a:picLocks noChangeAspect="1"/>
          </p:cNvPicPr>
          <p:nvPr/>
        </p:nvPicPr>
        <p:blipFill>
          <a:blip r:embed="rId6"/>
          <a:stretch>
            <a:fillRect/>
          </a:stretch>
        </p:blipFill>
        <p:spPr>
          <a:xfrm>
            <a:off x="10761821" y="2542580"/>
            <a:ext cx="2213848" cy="2213848"/>
          </a:xfrm>
          <a:prstGeom prst="rect">
            <a:avLst/>
          </a:prstGeom>
        </p:spPr>
      </p:pic>
      <p:sp>
        <p:nvSpPr>
          <p:cNvPr id="13" name="Text 7"/>
          <p:cNvSpPr/>
          <p:nvPr/>
        </p:nvSpPr>
        <p:spPr>
          <a:xfrm>
            <a:off x="10761821" y="5004435"/>
            <a:ext cx="253222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Strategic Leadership</a:t>
            </a:r>
            <a:endParaRPr lang="en-US" sz="1950" dirty="0"/>
          </a:p>
        </p:txBody>
      </p:sp>
      <p:sp>
        <p:nvSpPr>
          <p:cNvPr id="14" name="Text 8"/>
          <p:cNvSpPr/>
          <p:nvPr/>
        </p:nvSpPr>
        <p:spPr>
          <a:xfrm>
            <a:off x="10761821" y="5433655"/>
            <a:ext cx="307478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Budget oversight, portfolio management, and executive influence fit </a:t>
            </a:r>
            <a:r>
              <a:rPr lang="en-US" sz="1550" b="1" dirty="0">
                <a:solidFill>
                  <a:srgbClr val="404155"/>
                </a:solidFill>
                <a:latin typeface="Nobile" pitchFamily="34" charset="0"/>
                <a:ea typeface="Nobile" pitchFamily="34" charset="-122"/>
                <a:cs typeface="Nobile" pitchFamily="34" charset="-120"/>
              </a:rPr>
              <a:t>Business Owner</a:t>
            </a:r>
            <a:r>
              <a:rPr lang="en-US" sz="1550" dirty="0">
                <a:solidFill>
                  <a:srgbClr val="404155"/>
                </a:solidFill>
                <a:latin typeface="Nobile" pitchFamily="34" charset="0"/>
                <a:ea typeface="Nobile" pitchFamily="34" charset="-122"/>
                <a:cs typeface="Nobile" pitchFamily="34" charset="-120"/>
              </a:rPr>
              <a:t> or </a:t>
            </a:r>
            <a:r>
              <a:rPr lang="en-US" sz="1550" b="1" dirty="0">
                <a:solidFill>
                  <a:srgbClr val="404155"/>
                </a:solidFill>
                <a:latin typeface="Nobile" pitchFamily="34" charset="0"/>
                <a:ea typeface="Nobile" pitchFamily="34" charset="-122"/>
                <a:cs typeface="Nobile" pitchFamily="34" charset="-120"/>
              </a:rPr>
              <a:t>LPM</a:t>
            </a:r>
            <a:r>
              <a:rPr lang="en-US" sz="1550" dirty="0">
                <a:solidFill>
                  <a:srgbClr val="404155"/>
                </a:solidFill>
                <a:latin typeface="Nobile" pitchFamily="34" charset="0"/>
                <a:ea typeface="Nobile" pitchFamily="34" charset="-122"/>
                <a:cs typeface="Nobile" pitchFamily="34" charset="-120"/>
              </a:rPr>
              <a:t> roles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577096"/>
            <a:ext cx="881086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Foundational Skills Still Matter</a:t>
            </a:r>
            <a:endParaRPr lang="en-US" sz="3900" dirty="0"/>
          </a:p>
        </p:txBody>
      </p:sp>
      <p:sp>
        <p:nvSpPr>
          <p:cNvPr id="3" name="Text 1"/>
          <p:cNvSpPr/>
          <p:nvPr/>
        </p:nvSpPr>
        <p:spPr>
          <a:xfrm>
            <a:off x="2551748" y="2505670"/>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Risk Management</a:t>
            </a:r>
            <a:endParaRPr lang="en-US" sz="1950" dirty="0"/>
          </a:p>
        </p:txBody>
      </p:sp>
      <p:pic>
        <p:nvPicPr>
          <p:cNvPr id="4" name="Image 0" descr="preencoded.png"/>
          <p:cNvPicPr>
            <a:picLocks noChangeAspect="1"/>
          </p:cNvPicPr>
          <p:nvPr/>
        </p:nvPicPr>
        <p:blipFill>
          <a:blip r:embed="rId3"/>
          <a:stretch>
            <a:fillRect/>
          </a:stretch>
        </p:blipFill>
        <p:spPr>
          <a:xfrm>
            <a:off x="5032653" y="1594009"/>
            <a:ext cx="4564975" cy="4564975"/>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4528" y="3045916"/>
            <a:ext cx="279083" cy="279083"/>
          </a:xfrm>
          <a:prstGeom prst="rect">
            <a:avLst/>
          </a:prstGeom>
        </p:spPr>
      </p:pic>
      <p:sp>
        <p:nvSpPr>
          <p:cNvPr id="6" name="Text 2"/>
          <p:cNvSpPr/>
          <p:nvPr/>
        </p:nvSpPr>
        <p:spPr>
          <a:xfrm>
            <a:off x="9597628" y="2100501"/>
            <a:ext cx="316706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Stakeholder Engagement</a:t>
            </a:r>
            <a:endParaRPr lang="en-US" sz="1950" dirty="0"/>
          </a:p>
        </p:txBody>
      </p:sp>
      <p:pic>
        <p:nvPicPr>
          <p:cNvPr id="7" name="Image 2" descr="preencoded.png"/>
          <p:cNvPicPr>
            <a:picLocks noChangeAspect="1"/>
          </p:cNvPicPr>
          <p:nvPr/>
        </p:nvPicPr>
        <p:blipFill>
          <a:blip r:embed="rId6"/>
          <a:stretch>
            <a:fillRect/>
          </a:stretch>
        </p:blipFill>
        <p:spPr>
          <a:xfrm>
            <a:off x="5032653" y="1594009"/>
            <a:ext cx="4564975" cy="4564975"/>
          </a:xfrm>
          <a:prstGeom prst="rect">
            <a:avLst/>
          </a:prstGeom>
        </p:spPr>
      </p:pic>
      <p:pic>
        <p:nvPicPr>
          <p:cNvPr id="8"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8740" y="2618839"/>
            <a:ext cx="279083" cy="279083"/>
          </a:xfrm>
          <a:prstGeom prst="rect">
            <a:avLst/>
          </a:prstGeom>
        </p:spPr>
      </p:pic>
      <p:sp>
        <p:nvSpPr>
          <p:cNvPr id="9" name="Text 3"/>
          <p:cNvSpPr/>
          <p:nvPr/>
        </p:nvSpPr>
        <p:spPr>
          <a:xfrm>
            <a:off x="9994463" y="3721298"/>
            <a:ext cx="271081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Clear Communication</a:t>
            </a:r>
            <a:endParaRPr lang="en-US" sz="1950" dirty="0"/>
          </a:p>
        </p:txBody>
      </p:sp>
      <p:pic>
        <p:nvPicPr>
          <p:cNvPr id="10" name="Image 4" descr="preencoded.png"/>
          <p:cNvPicPr>
            <a:picLocks noChangeAspect="1"/>
          </p:cNvPicPr>
          <p:nvPr/>
        </p:nvPicPr>
        <p:blipFill>
          <a:blip r:embed="rId9"/>
          <a:stretch>
            <a:fillRect/>
          </a:stretch>
        </p:blipFill>
        <p:spPr>
          <a:xfrm>
            <a:off x="5032653" y="1594009"/>
            <a:ext cx="4564975" cy="4564975"/>
          </a:xfrm>
          <a:prstGeom prst="rect">
            <a:avLst/>
          </a:prstGeom>
        </p:spPr>
      </p:pic>
      <p:pic>
        <p:nvPicPr>
          <p:cNvPr id="11"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50984" y="3736836"/>
            <a:ext cx="279083" cy="279083"/>
          </a:xfrm>
          <a:prstGeom prst="rect">
            <a:avLst/>
          </a:prstGeom>
        </p:spPr>
      </p:pic>
      <p:sp>
        <p:nvSpPr>
          <p:cNvPr id="12" name="Text 4"/>
          <p:cNvSpPr/>
          <p:nvPr/>
        </p:nvSpPr>
        <p:spPr>
          <a:xfrm>
            <a:off x="9597628" y="5342215"/>
            <a:ext cx="311003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Cross-Team Coordination</a:t>
            </a:r>
            <a:endParaRPr lang="en-US" sz="1950" dirty="0"/>
          </a:p>
        </p:txBody>
      </p:sp>
      <p:pic>
        <p:nvPicPr>
          <p:cNvPr id="13" name="Image 6" descr="preencoded.png"/>
          <p:cNvPicPr>
            <a:picLocks noChangeAspect="1"/>
          </p:cNvPicPr>
          <p:nvPr/>
        </p:nvPicPr>
        <p:blipFill>
          <a:blip r:embed="rId12"/>
          <a:stretch>
            <a:fillRect/>
          </a:stretch>
        </p:blipFill>
        <p:spPr>
          <a:xfrm>
            <a:off x="5032653" y="1594009"/>
            <a:ext cx="4564975" cy="4564975"/>
          </a:xfrm>
          <a:prstGeom prst="rect">
            <a:avLst/>
          </a:prstGeom>
        </p:spPr>
      </p:pic>
      <p:pic>
        <p:nvPicPr>
          <p:cNvPr id="14"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38740" y="4854833"/>
            <a:ext cx="279083" cy="279083"/>
          </a:xfrm>
          <a:prstGeom prst="rect">
            <a:avLst/>
          </a:prstGeom>
        </p:spPr>
      </p:pic>
      <p:sp>
        <p:nvSpPr>
          <p:cNvPr id="15" name="Text 5"/>
          <p:cNvSpPr/>
          <p:nvPr/>
        </p:nvSpPr>
        <p:spPr>
          <a:xfrm>
            <a:off x="2551748" y="4936927"/>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Problem Solving</a:t>
            </a:r>
            <a:endParaRPr lang="en-US" sz="1950" dirty="0"/>
          </a:p>
        </p:txBody>
      </p:sp>
      <p:pic>
        <p:nvPicPr>
          <p:cNvPr id="16" name="Image 8" descr="preencoded.png"/>
          <p:cNvPicPr>
            <a:picLocks noChangeAspect="1"/>
          </p:cNvPicPr>
          <p:nvPr/>
        </p:nvPicPr>
        <p:blipFill>
          <a:blip r:embed="rId15"/>
          <a:stretch>
            <a:fillRect/>
          </a:stretch>
        </p:blipFill>
        <p:spPr>
          <a:xfrm>
            <a:off x="5032653" y="1594009"/>
            <a:ext cx="4564975" cy="4564975"/>
          </a:xfrm>
          <a:prstGeom prst="rect">
            <a:avLst/>
          </a:prstGeom>
        </p:spPr>
      </p:pic>
      <p:pic>
        <p:nvPicPr>
          <p:cNvPr id="17"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24528" y="4427756"/>
            <a:ext cx="279083" cy="279083"/>
          </a:xfrm>
          <a:prstGeom prst="rect">
            <a:avLst/>
          </a:prstGeom>
        </p:spPr>
      </p:pic>
      <p:sp>
        <p:nvSpPr>
          <p:cNvPr id="18" name="Text 6"/>
          <p:cNvSpPr/>
          <p:nvPr/>
        </p:nvSpPr>
        <p:spPr>
          <a:xfrm>
            <a:off x="793790" y="6382226"/>
            <a:ext cx="130428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SAFe framework doesn't replace your project management expertise—it channels these capabilities into specialized roles designed for scaling Agile across the enterprise. Your experience in managing complexity, facilitating alignment, and delivering results remains invaluable. The key is adapting your mindset from predictive planning to empirical adaptation, from controlling work to enabling teams, and from managing tasks to orchestrating value flow.</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820108"/>
            <a:ext cx="546449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Taking Your Next Step</a:t>
            </a:r>
            <a:endParaRPr lang="en-US" sz="3900" dirty="0"/>
          </a:p>
        </p:txBody>
      </p:sp>
      <p:sp>
        <p:nvSpPr>
          <p:cNvPr id="3" name="Shape 1"/>
          <p:cNvSpPr/>
          <p:nvPr/>
        </p:nvSpPr>
        <p:spPr>
          <a:xfrm>
            <a:off x="793790" y="2837021"/>
            <a:ext cx="13042821" cy="3572351"/>
          </a:xfrm>
          <a:prstGeom prst="roundRect">
            <a:avLst>
              <a:gd name="adj" fmla="val 2333"/>
            </a:avLst>
          </a:prstGeom>
          <a:solidFill>
            <a:srgbClr val="D2DDF9"/>
          </a:solidFill>
          <a:ln w="7620">
            <a:solidFill>
              <a:srgbClr val="B8C3DF"/>
            </a:solidFill>
            <a:prstDash val="solid"/>
          </a:ln>
        </p:spPr>
        <p:txBody>
          <a:bodyPr/>
          <a:lstStyle/>
          <a:p>
            <a:endParaRPr lang="en-US"/>
          </a:p>
        </p:txBody>
      </p:sp>
      <p:sp>
        <p:nvSpPr>
          <p:cNvPr id="4" name="Shape 2"/>
          <p:cNvSpPr/>
          <p:nvPr/>
        </p:nvSpPr>
        <p:spPr>
          <a:xfrm>
            <a:off x="801410" y="2844641"/>
            <a:ext cx="6513790" cy="1778556"/>
          </a:xfrm>
          <a:prstGeom prst="roundRect">
            <a:avLst>
              <a:gd name="adj" fmla="val 4687"/>
            </a:avLst>
          </a:prstGeom>
          <a:solidFill>
            <a:srgbClr val="D2DDF9"/>
          </a:solidFill>
          <a:ln/>
        </p:spPr>
        <p:txBody>
          <a:bodyPr/>
          <a:lstStyle/>
          <a:p>
            <a:endParaRPr lang="en-US"/>
          </a:p>
        </p:txBody>
      </p:sp>
      <p:sp>
        <p:nvSpPr>
          <p:cNvPr id="5" name="Text 3"/>
          <p:cNvSpPr/>
          <p:nvPr/>
        </p:nvSpPr>
        <p:spPr>
          <a:xfrm>
            <a:off x="999768" y="30429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Self-Assessment</a:t>
            </a:r>
            <a:endParaRPr lang="en-US" sz="1950" dirty="0"/>
          </a:p>
        </p:txBody>
      </p:sp>
      <p:sp>
        <p:nvSpPr>
          <p:cNvPr id="6" name="Text 4"/>
          <p:cNvSpPr/>
          <p:nvPr/>
        </p:nvSpPr>
        <p:spPr>
          <a:xfrm>
            <a:off x="999768" y="3472220"/>
            <a:ext cx="611707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Reflect on which aspects of project management energize you most. Do you prefer strategic portfolio work, hands-on team facilitation, or product value delivery?</a:t>
            </a:r>
            <a:endParaRPr lang="en-US" sz="1550" dirty="0"/>
          </a:p>
        </p:txBody>
      </p:sp>
      <p:sp>
        <p:nvSpPr>
          <p:cNvPr id="7" name="Shape 5"/>
          <p:cNvSpPr/>
          <p:nvPr/>
        </p:nvSpPr>
        <p:spPr>
          <a:xfrm>
            <a:off x="7315200" y="2844641"/>
            <a:ext cx="6513790" cy="1778556"/>
          </a:xfrm>
          <a:prstGeom prst="rect">
            <a:avLst/>
          </a:prstGeom>
          <a:solidFill>
            <a:srgbClr val="D2DDF9"/>
          </a:solidFill>
          <a:ln/>
        </p:spPr>
        <p:txBody>
          <a:bodyPr/>
          <a:lstStyle/>
          <a:p>
            <a:endParaRPr lang="en-US"/>
          </a:p>
        </p:txBody>
      </p:sp>
      <p:sp>
        <p:nvSpPr>
          <p:cNvPr id="8" name="Shape 6"/>
          <p:cNvSpPr/>
          <p:nvPr/>
        </p:nvSpPr>
        <p:spPr>
          <a:xfrm>
            <a:off x="7315200" y="2844641"/>
            <a:ext cx="22860" cy="1778556"/>
          </a:xfrm>
          <a:prstGeom prst="roundRect">
            <a:avLst>
              <a:gd name="adj" fmla="val 364651"/>
            </a:avLst>
          </a:prstGeom>
          <a:solidFill>
            <a:srgbClr val="B8C3DF"/>
          </a:solidFill>
          <a:ln/>
        </p:spPr>
        <p:txBody>
          <a:bodyPr/>
          <a:lstStyle/>
          <a:p>
            <a:endParaRPr lang="en-US"/>
          </a:p>
        </p:txBody>
      </p:sp>
      <p:sp>
        <p:nvSpPr>
          <p:cNvPr id="9" name="Text 7"/>
          <p:cNvSpPr/>
          <p:nvPr/>
        </p:nvSpPr>
        <p:spPr>
          <a:xfrm>
            <a:off x="7513558" y="30429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Get Certified</a:t>
            </a:r>
            <a:endParaRPr lang="en-US" sz="1950" dirty="0"/>
          </a:p>
        </p:txBody>
      </p:sp>
      <p:sp>
        <p:nvSpPr>
          <p:cNvPr id="10" name="Text 8"/>
          <p:cNvSpPr/>
          <p:nvPr/>
        </p:nvSpPr>
        <p:spPr>
          <a:xfrm>
            <a:off x="7513558" y="3472220"/>
            <a:ext cx="611707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Consider SAFe certifications aligned with your target role: SA (Scrum Master), POPM (Product Owner/Product Manager), RTE, or SPC (SAFe Program Consultant for coaches)</a:t>
            </a:r>
            <a:endParaRPr lang="en-US" sz="1550" dirty="0"/>
          </a:p>
        </p:txBody>
      </p:sp>
      <p:sp>
        <p:nvSpPr>
          <p:cNvPr id="11" name="Shape 9"/>
          <p:cNvSpPr/>
          <p:nvPr/>
        </p:nvSpPr>
        <p:spPr>
          <a:xfrm>
            <a:off x="801410" y="4623197"/>
            <a:ext cx="6513790" cy="1778556"/>
          </a:xfrm>
          <a:prstGeom prst="rect">
            <a:avLst/>
          </a:prstGeom>
          <a:solidFill>
            <a:srgbClr val="D2DDF9"/>
          </a:solidFill>
          <a:ln/>
        </p:spPr>
        <p:txBody>
          <a:bodyPr/>
          <a:lstStyle/>
          <a:p>
            <a:endParaRPr lang="en-US"/>
          </a:p>
        </p:txBody>
      </p:sp>
      <p:sp>
        <p:nvSpPr>
          <p:cNvPr id="12" name="Shape 10"/>
          <p:cNvSpPr/>
          <p:nvPr/>
        </p:nvSpPr>
        <p:spPr>
          <a:xfrm>
            <a:off x="801410" y="4623197"/>
            <a:ext cx="6513790" cy="22860"/>
          </a:xfrm>
          <a:prstGeom prst="roundRect">
            <a:avLst>
              <a:gd name="adj" fmla="val 364651"/>
            </a:avLst>
          </a:prstGeom>
          <a:solidFill>
            <a:srgbClr val="B8C3DF"/>
          </a:solidFill>
          <a:ln/>
        </p:spPr>
        <p:txBody>
          <a:bodyPr/>
          <a:lstStyle/>
          <a:p>
            <a:endParaRPr lang="en-US"/>
          </a:p>
        </p:txBody>
      </p:sp>
      <p:sp>
        <p:nvSpPr>
          <p:cNvPr id="13" name="Text 11"/>
          <p:cNvSpPr/>
          <p:nvPr/>
        </p:nvSpPr>
        <p:spPr>
          <a:xfrm>
            <a:off x="999768" y="48215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Gain Experience</a:t>
            </a:r>
            <a:endParaRPr lang="en-US" sz="1950" dirty="0"/>
          </a:p>
        </p:txBody>
      </p:sp>
      <p:sp>
        <p:nvSpPr>
          <p:cNvPr id="14" name="Text 12"/>
          <p:cNvSpPr/>
          <p:nvPr/>
        </p:nvSpPr>
        <p:spPr>
          <a:xfrm>
            <a:off x="999768" y="5250775"/>
            <a:ext cx="611707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Volunteer for SAFe initiatives in your organization, shadow practitioners in your target role, or take on stretch assignments to build relevant experience</a:t>
            </a:r>
            <a:endParaRPr lang="en-US" sz="1550" dirty="0"/>
          </a:p>
        </p:txBody>
      </p:sp>
      <p:sp>
        <p:nvSpPr>
          <p:cNvPr id="15" name="Shape 13"/>
          <p:cNvSpPr/>
          <p:nvPr/>
        </p:nvSpPr>
        <p:spPr>
          <a:xfrm>
            <a:off x="7315200" y="4623197"/>
            <a:ext cx="6513790" cy="1778556"/>
          </a:xfrm>
          <a:prstGeom prst="rect">
            <a:avLst/>
          </a:prstGeom>
          <a:solidFill>
            <a:srgbClr val="D2DDF9"/>
          </a:solidFill>
          <a:ln/>
        </p:spPr>
        <p:txBody>
          <a:bodyPr/>
          <a:lstStyle/>
          <a:p>
            <a:endParaRPr lang="en-US"/>
          </a:p>
        </p:txBody>
      </p:sp>
      <p:sp>
        <p:nvSpPr>
          <p:cNvPr id="16" name="Shape 14"/>
          <p:cNvSpPr/>
          <p:nvPr/>
        </p:nvSpPr>
        <p:spPr>
          <a:xfrm>
            <a:off x="7315200" y="4623197"/>
            <a:ext cx="22860" cy="1778556"/>
          </a:xfrm>
          <a:prstGeom prst="roundRect">
            <a:avLst>
              <a:gd name="adj" fmla="val 364651"/>
            </a:avLst>
          </a:prstGeom>
          <a:solidFill>
            <a:srgbClr val="B8C3DF"/>
          </a:solidFill>
          <a:ln/>
        </p:spPr>
        <p:txBody>
          <a:bodyPr/>
          <a:lstStyle/>
          <a:p>
            <a:endParaRPr lang="en-US"/>
          </a:p>
        </p:txBody>
      </p:sp>
      <p:sp>
        <p:nvSpPr>
          <p:cNvPr id="17" name="Shape 15"/>
          <p:cNvSpPr/>
          <p:nvPr/>
        </p:nvSpPr>
        <p:spPr>
          <a:xfrm>
            <a:off x="7315200" y="4623197"/>
            <a:ext cx="6513790" cy="22860"/>
          </a:xfrm>
          <a:prstGeom prst="roundRect">
            <a:avLst>
              <a:gd name="adj" fmla="val 364651"/>
            </a:avLst>
          </a:prstGeom>
          <a:solidFill>
            <a:srgbClr val="B8C3DF"/>
          </a:solidFill>
          <a:ln/>
        </p:spPr>
        <p:txBody>
          <a:bodyPr/>
          <a:lstStyle/>
          <a:p>
            <a:endParaRPr lang="en-US"/>
          </a:p>
        </p:txBody>
      </p:sp>
      <p:sp>
        <p:nvSpPr>
          <p:cNvPr id="18" name="Text 16"/>
          <p:cNvSpPr/>
          <p:nvPr/>
        </p:nvSpPr>
        <p:spPr>
          <a:xfrm>
            <a:off x="7513558" y="4821555"/>
            <a:ext cx="269462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Develop Your Mindset</a:t>
            </a:r>
            <a:endParaRPr lang="en-US" sz="1950" dirty="0"/>
          </a:p>
        </p:txBody>
      </p:sp>
      <p:sp>
        <p:nvSpPr>
          <p:cNvPr id="19" name="Text 17"/>
          <p:cNvSpPr/>
          <p:nvPr/>
        </p:nvSpPr>
        <p:spPr>
          <a:xfrm>
            <a:off x="7513558" y="5250775"/>
            <a:ext cx="611707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Embrace servant leadership, Lean thinking, and systems thinking. Read SAFe literature, join communities of practice, and continuously learn from others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2048470"/>
            <a:ext cx="765345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SAFe Journey Begins Now</a:t>
            </a:r>
            <a:endParaRPr lang="en-US" sz="3900" dirty="0"/>
          </a:p>
        </p:txBody>
      </p:sp>
      <p:sp>
        <p:nvSpPr>
          <p:cNvPr id="3" name="Text 1"/>
          <p:cNvSpPr/>
          <p:nvPr/>
        </p:nvSpPr>
        <p:spPr>
          <a:xfrm>
            <a:off x="1091446" y="3288625"/>
            <a:ext cx="127451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SAFe framework offers project managers a wide range of opportunities to contribute, grow, and lead in Agile at scale. Your foundational skills in coordination, communication, risk management, and stakeholder engagement remain essential—now applied in new, more strategic ways.</a:t>
            </a:r>
            <a:endParaRPr lang="en-US" sz="1550" dirty="0"/>
          </a:p>
        </p:txBody>
      </p:sp>
      <p:sp>
        <p:nvSpPr>
          <p:cNvPr id="4" name="Shape 2"/>
          <p:cNvSpPr/>
          <p:nvPr/>
        </p:nvSpPr>
        <p:spPr>
          <a:xfrm>
            <a:off x="793790" y="3065383"/>
            <a:ext cx="22860" cy="1399103"/>
          </a:xfrm>
          <a:prstGeom prst="rect">
            <a:avLst/>
          </a:prstGeom>
          <a:solidFill>
            <a:srgbClr val="1B54DA"/>
          </a:solidFill>
          <a:ln/>
        </p:spPr>
        <p:txBody>
          <a:bodyPr/>
          <a:lstStyle/>
          <a:p>
            <a:endParaRPr lang="en-US"/>
          </a:p>
        </p:txBody>
      </p:sp>
      <p:sp>
        <p:nvSpPr>
          <p:cNvPr id="5" name="Text 3"/>
          <p:cNvSpPr/>
          <p:nvPr/>
        </p:nvSpPr>
        <p:spPr>
          <a:xfrm>
            <a:off x="793790" y="468772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Whether you're transitioning to an RTE, mentoring others as an Agile Coach, moving toward Lean Portfolio Management, or finding your niche as a Product Owner or Scrum Master, there's a place for your expertise in SAFe.</a:t>
            </a:r>
            <a:endParaRPr lang="en-US" sz="1550" dirty="0"/>
          </a:p>
        </p:txBody>
      </p:sp>
      <p:sp>
        <p:nvSpPr>
          <p:cNvPr id="6" name="Text 4"/>
          <p:cNvSpPr/>
          <p:nvPr/>
        </p:nvSpPr>
        <p:spPr>
          <a:xfrm>
            <a:off x="793790" y="554605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key is to understand each role deeply, align it with your natural strengths and passions, and continuously develop your Agile mindset. Start exploring, stay curious, and remember: your project management background is an asset, not a limitation, in the world of SAFe.</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117884"/>
            <a:ext cx="988802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SAFe Landscape: Finding Your Place</a:t>
            </a:r>
            <a:endParaRPr lang="en-US" sz="3900" dirty="0"/>
          </a:p>
        </p:txBody>
      </p:sp>
      <p:sp>
        <p:nvSpPr>
          <p:cNvPr id="3" name="Text 1"/>
          <p:cNvSpPr/>
          <p:nvPr/>
        </p:nvSpPr>
        <p:spPr>
          <a:xfrm>
            <a:off x="793790" y="3214211"/>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Scaled Agile Framework can feel overwhelming to project managers transitioning from traditional or team-level Agile environments. With its layered structure spanning team, program, and portfolio levels, it introduces numerous specialized roles that may seem unfamiliar at first.</a:t>
            </a:r>
            <a:endParaRPr lang="en-US" sz="1550" dirty="0"/>
          </a:p>
        </p:txBody>
      </p:sp>
      <p:sp>
        <p:nvSpPr>
          <p:cNvPr id="4" name="Text 2"/>
          <p:cNvSpPr/>
          <p:nvPr/>
        </p:nvSpPr>
        <p:spPr>
          <a:xfrm>
            <a:off x="793790" y="4980503"/>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critical question many project managers ask is: </a:t>
            </a:r>
            <a:r>
              <a:rPr lang="en-US" sz="1550" b="1" dirty="0">
                <a:solidFill>
                  <a:srgbClr val="404155"/>
                </a:solidFill>
                <a:latin typeface="Nobile" pitchFamily="34" charset="0"/>
                <a:ea typeface="Nobile" pitchFamily="34" charset="-122"/>
                <a:cs typeface="Nobile" pitchFamily="34" charset="-120"/>
              </a:rPr>
              <a:t>Where do I fit in?</a:t>
            </a:r>
            <a:endParaRPr lang="en-US" sz="1550" dirty="0"/>
          </a:p>
        </p:txBody>
      </p:sp>
      <p:sp>
        <p:nvSpPr>
          <p:cNvPr id="5" name="Text 3"/>
          <p:cNvSpPr/>
          <p:nvPr/>
        </p:nvSpPr>
        <p:spPr>
          <a:xfrm>
            <a:off x="7564874" y="3214211"/>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Your foundational skills in coordination, communication, risk management, and stakeholder engagement remain essential in SAFe. The framework doesn't replace these capabilities—it channels them into new, specialized roles designed for scaling Agile across the enterprise.</a:t>
            </a:r>
            <a:endParaRPr lang="en-US" sz="1550" dirty="0"/>
          </a:p>
        </p:txBody>
      </p:sp>
      <p:sp>
        <p:nvSpPr>
          <p:cNvPr id="6" name="Text 4"/>
          <p:cNvSpPr/>
          <p:nvPr/>
        </p:nvSpPr>
        <p:spPr>
          <a:xfrm>
            <a:off x="7564874" y="4980503"/>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Whether you're looking to align your current responsibilities or explore an entirely new career path, understanding these key roles is your first step toward a successful SAFe transition.</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698897"/>
            <a:ext cx="702183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Release Train Engineer (RTE)</a:t>
            </a:r>
            <a:endParaRPr lang="en-US" sz="3900" dirty="0"/>
          </a:p>
        </p:txBody>
      </p:sp>
      <p:sp>
        <p:nvSpPr>
          <p:cNvPr id="4" name="Shape 1"/>
          <p:cNvSpPr/>
          <p:nvPr/>
        </p:nvSpPr>
        <p:spPr>
          <a:xfrm>
            <a:off x="793790" y="1616631"/>
            <a:ext cx="4593431"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5" name="Shape 2"/>
          <p:cNvSpPr/>
          <p:nvPr/>
        </p:nvSpPr>
        <p:spPr>
          <a:xfrm>
            <a:off x="999768" y="1822609"/>
            <a:ext cx="595313" cy="595313"/>
          </a:xfrm>
          <a:prstGeom prst="roundRect">
            <a:avLst>
              <a:gd name="adj" fmla="val 15358451"/>
            </a:avLst>
          </a:prstGeom>
          <a:solidFill>
            <a:srgbClr val="1B54DA"/>
          </a:solidFill>
          <a:ln/>
        </p:spPr>
        <p:txBody>
          <a:bodyPr/>
          <a:lstStyle/>
          <a:p>
            <a:endParaRPr lang="en-US"/>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479" y="1986201"/>
            <a:ext cx="267891" cy="267891"/>
          </a:xfrm>
          <a:prstGeom prst="rect">
            <a:avLst/>
          </a:prstGeom>
        </p:spPr>
      </p:pic>
      <p:sp>
        <p:nvSpPr>
          <p:cNvPr id="7" name="Text 3"/>
          <p:cNvSpPr/>
          <p:nvPr/>
        </p:nvSpPr>
        <p:spPr>
          <a:xfrm>
            <a:off x="999768" y="2616279"/>
            <a:ext cx="248733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The Program Leader</a:t>
            </a:r>
            <a:endParaRPr lang="en-US" sz="1950" dirty="0"/>
          </a:p>
        </p:txBody>
      </p:sp>
      <p:sp>
        <p:nvSpPr>
          <p:cNvPr id="8" name="Text 4"/>
          <p:cNvSpPr/>
          <p:nvPr/>
        </p:nvSpPr>
        <p:spPr>
          <a:xfrm>
            <a:off x="999768" y="3045500"/>
            <a:ext cx="418147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SAFe's equivalent of a Program Manager, serving as servant leader and coach for the Agile Release Train</a:t>
            </a:r>
            <a:endParaRPr lang="en-US" sz="1550" dirty="0"/>
          </a:p>
        </p:txBody>
      </p:sp>
      <p:sp>
        <p:nvSpPr>
          <p:cNvPr id="9" name="Shape 5"/>
          <p:cNvSpPr/>
          <p:nvPr/>
        </p:nvSpPr>
        <p:spPr>
          <a:xfrm>
            <a:off x="5585579" y="1616631"/>
            <a:ext cx="4593431" cy="2587466"/>
          </a:xfrm>
          <a:prstGeom prst="roundRect">
            <a:avLst>
              <a:gd name="adj" fmla="val 3222"/>
            </a:avLst>
          </a:prstGeom>
          <a:solidFill>
            <a:srgbClr val="D2DDF9"/>
          </a:solidFill>
          <a:ln w="7620">
            <a:solidFill>
              <a:srgbClr val="B8C3DF"/>
            </a:solidFill>
            <a:prstDash val="solid"/>
          </a:ln>
        </p:spPr>
        <p:txBody>
          <a:bodyPr/>
          <a:lstStyle/>
          <a:p>
            <a:endParaRPr lang="en-US"/>
          </a:p>
        </p:txBody>
      </p:sp>
      <p:sp>
        <p:nvSpPr>
          <p:cNvPr id="10" name="Shape 6"/>
          <p:cNvSpPr/>
          <p:nvPr/>
        </p:nvSpPr>
        <p:spPr>
          <a:xfrm>
            <a:off x="5791557" y="1822609"/>
            <a:ext cx="595313" cy="595313"/>
          </a:xfrm>
          <a:prstGeom prst="roundRect">
            <a:avLst>
              <a:gd name="adj" fmla="val 15358451"/>
            </a:avLst>
          </a:prstGeom>
          <a:solidFill>
            <a:srgbClr val="1B54DA"/>
          </a:solidFill>
          <a:ln/>
        </p:spPr>
        <p:txBody>
          <a:bodyPr/>
          <a:lstStyle/>
          <a:p>
            <a:endParaRPr lang="en-US"/>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5268" y="1986201"/>
            <a:ext cx="267891" cy="267891"/>
          </a:xfrm>
          <a:prstGeom prst="rect">
            <a:avLst/>
          </a:prstGeom>
        </p:spPr>
      </p:pic>
      <p:sp>
        <p:nvSpPr>
          <p:cNvPr id="12" name="Text 7"/>
          <p:cNvSpPr/>
          <p:nvPr/>
        </p:nvSpPr>
        <p:spPr>
          <a:xfrm>
            <a:off x="5791557" y="2616279"/>
            <a:ext cx="272391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PI Planning Facilitator</a:t>
            </a:r>
            <a:endParaRPr lang="en-US" sz="1950" dirty="0"/>
          </a:p>
        </p:txBody>
      </p:sp>
      <p:sp>
        <p:nvSpPr>
          <p:cNvPr id="13" name="Text 8"/>
          <p:cNvSpPr/>
          <p:nvPr/>
        </p:nvSpPr>
        <p:spPr>
          <a:xfrm>
            <a:off x="5791557" y="3045500"/>
            <a:ext cx="41814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Orchestrates quarterly planning events that align teams and set program objectives</a:t>
            </a:r>
            <a:endParaRPr lang="en-US" sz="1550" dirty="0"/>
          </a:p>
        </p:txBody>
      </p:sp>
      <p:sp>
        <p:nvSpPr>
          <p:cNvPr id="14" name="Shape 9"/>
          <p:cNvSpPr/>
          <p:nvPr/>
        </p:nvSpPr>
        <p:spPr>
          <a:xfrm>
            <a:off x="793790" y="4402455"/>
            <a:ext cx="9385221" cy="1952387"/>
          </a:xfrm>
          <a:prstGeom prst="roundRect">
            <a:avLst>
              <a:gd name="adj" fmla="val 4270"/>
            </a:avLst>
          </a:prstGeom>
          <a:solidFill>
            <a:srgbClr val="D2DDF9"/>
          </a:solidFill>
          <a:ln w="7620">
            <a:solidFill>
              <a:srgbClr val="B8C3DF"/>
            </a:solidFill>
            <a:prstDash val="solid"/>
          </a:ln>
        </p:spPr>
        <p:txBody>
          <a:bodyPr/>
          <a:lstStyle/>
          <a:p>
            <a:endParaRPr lang="en-US"/>
          </a:p>
        </p:txBody>
      </p:sp>
      <p:sp>
        <p:nvSpPr>
          <p:cNvPr id="15" name="Shape 10"/>
          <p:cNvSpPr/>
          <p:nvPr/>
        </p:nvSpPr>
        <p:spPr>
          <a:xfrm>
            <a:off x="999768" y="4608433"/>
            <a:ext cx="595313" cy="595313"/>
          </a:xfrm>
          <a:prstGeom prst="roundRect">
            <a:avLst>
              <a:gd name="adj" fmla="val 15358451"/>
            </a:avLst>
          </a:prstGeom>
          <a:solidFill>
            <a:srgbClr val="1B54DA"/>
          </a:solidFill>
          <a:ln/>
        </p:spPr>
        <p:txBody>
          <a:bodyPr/>
          <a:lstStyle/>
          <a:p>
            <a:endParaRPr lang="en-US"/>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479" y="4772025"/>
            <a:ext cx="267891" cy="267891"/>
          </a:xfrm>
          <a:prstGeom prst="rect">
            <a:avLst/>
          </a:prstGeom>
        </p:spPr>
      </p:pic>
      <p:sp>
        <p:nvSpPr>
          <p:cNvPr id="17" name="Text 11"/>
          <p:cNvSpPr/>
          <p:nvPr/>
        </p:nvSpPr>
        <p:spPr>
          <a:xfrm>
            <a:off x="999768" y="5402104"/>
            <a:ext cx="272546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Dependency Manager</a:t>
            </a:r>
            <a:endParaRPr lang="en-US" sz="1950" dirty="0"/>
          </a:p>
        </p:txBody>
      </p:sp>
      <p:sp>
        <p:nvSpPr>
          <p:cNvPr id="18" name="Text 12"/>
          <p:cNvSpPr/>
          <p:nvPr/>
        </p:nvSpPr>
        <p:spPr>
          <a:xfrm>
            <a:off x="999768" y="5831324"/>
            <a:ext cx="897326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Ensures cross-team dependencies are identified, tracked, and resolved proactively</a:t>
            </a:r>
            <a:endParaRPr lang="en-US" sz="1550" dirty="0"/>
          </a:p>
        </p:txBody>
      </p:sp>
      <p:sp>
        <p:nvSpPr>
          <p:cNvPr id="19" name="Text 13"/>
          <p:cNvSpPr/>
          <p:nvPr/>
        </p:nvSpPr>
        <p:spPr>
          <a:xfrm>
            <a:off x="793790" y="6578084"/>
            <a:ext cx="9385221" cy="95261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PM Perspective:</a:t>
            </a:r>
            <a:r>
              <a:rPr lang="en-US" sz="1550" dirty="0">
                <a:solidFill>
                  <a:srgbClr val="404155"/>
                </a:solidFill>
                <a:latin typeface="Nobile" pitchFamily="34" charset="0"/>
                <a:ea typeface="Nobile" pitchFamily="34" charset="-122"/>
                <a:cs typeface="Nobile" pitchFamily="34" charset="-120"/>
              </a:rPr>
              <a:t> If you've successfully led cross-functional programs or coordinated multiple teams toward shared goals, the RTE role represents a natural evolution of your skills. This position combines strategic program oversight with servant leadership.</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43176" y="442317"/>
            <a:ext cx="6328410" cy="502563"/>
          </a:xfrm>
          <a:prstGeom prst="rect">
            <a:avLst/>
          </a:prstGeom>
          <a:noFill/>
          <a:ln/>
        </p:spPr>
        <p:txBody>
          <a:bodyPr wrap="none" lIns="0" tIns="0" rIns="0" bIns="0" rtlCol="0" anchor="t"/>
          <a:lstStyle/>
          <a:p>
            <a:pPr marL="0" indent="0" algn="l">
              <a:lnSpc>
                <a:spcPts val="3950"/>
              </a:lnSpc>
              <a:buNone/>
            </a:pPr>
            <a:r>
              <a:rPr lang="en-US" sz="3150" dirty="0">
                <a:solidFill>
                  <a:srgbClr val="1B1B27"/>
                </a:solidFill>
                <a:latin typeface="Alexandria" pitchFamily="34" charset="0"/>
                <a:ea typeface="Alexandria" pitchFamily="34" charset="-122"/>
                <a:cs typeface="Alexandria" pitchFamily="34" charset="-120"/>
              </a:rPr>
              <a:t>Product Owner &amp; Scrum Master</a:t>
            </a:r>
            <a:endParaRPr lang="en-US" sz="3150" dirty="0"/>
          </a:p>
        </p:txBody>
      </p:sp>
      <p:sp>
        <p:nvSpPr>
          <p:cNvPr id="3" name="Text 1"/>
          <p:cNvSpPr/>
          <p:nvPr/>
        </p:nvSpPr>
        <p:spPr>
          <a:xfrm>
            <a:off x="643176" y="1346835"/>
            <a:ext cx="2412325" cy="301466"/>
          </a:xfrm>
          <a:prstGeom prst="rect">
            <a:avLst/>
          </a:prstGeom>
          <a:noFill/>
          <a:ln/>
        </p:spPr>
        <p:txBody>
          <a:bodyPr wrap="none" lIns="0" tIns="0" rIns="0" bIns="0" rtlCol="0" anchor="t"/>
          <a:lstStyle/>
          <a:p>
            <a:pPr marL="0" indent="0" algn="l">
              <a:lnSpc>
                <a:spcPts val="2350"/>
              </a:lnSpc>
              <a:buNone/>
            </a:pPr>
            <a:r>
              <a:rPr lang="en-US" sz="1850" dirty="0">
                <a:solidFill>
                  <a:srgbClr val="1B1B27"/>
                </a:solidFill>
                <a:latin typeface="Alexandria" pitchFamily="34" charset="0"/>
                <a:ea typeface="Alexandria" pitchFamily="34" charset="-122"/>
                <a:cs typeface="Alexandria" pitchFamily="34" charset="-120"/>
              </a:rPr>
              <a:t>Product Owner (PO)</a:t>
            </a:r>
            <a:endParaRPr lang="en-US" sz="1850" dirty="0"/>
          </a:p>
        </p:txBody>
      </p:sp>
      <p:pic>
        <p:nvPicPr>
          <p:cNvPr id="4" name="Image 0" descr="preencoded.png"/>
          <p:cNvPicPr>
            <a:picLocks noChangeAspect="1"/>
          </p:cNvPicPr>
          <p:nvPr/>
        </p:nvPicPr>
        <p:blipFill>
          <a:blip r:embed="rId3"/>
          <a:stretch>
            <a:fillRect/>
          </a:stretch>
        </p:blipFill>
        <p:spPr>
          <a:xfrm>
            <a:off x="2487335" y="1829157"/>
            <a:ext cx="2787491" cy="2787491"/>
          </a:xfrm>
          <a:prstGeom prst="rect">
            <a:avLst/>
          </a:prstGeom>
        </p:spPr>
      </p:pic>
      <p:sp>
        <p:nvSpPr>
          <p:cNvPr id="5" name="Text 2"/>
          <p:cNvSpPr/>
          <p:nvPr/>
        </p:nvSpPr>
        <p:spPr>
          <a:xfrm>
            <a:off x="643176" y="4797504"/>
            <a:ext cx="6475928" cy="771882"/>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The customer's voice at the team level, the PO owns and prioritizes the Team Backlog. They collaborate closely with developers, testers, and stakeholders to ensure the right value is delivered in every iteration.</a:t>
            </a:r>
            <a:endParaRPr lang="en-US" sz="1250" dirty="0"/>
          </a:p>
        </p:txBody>
      </p:sp>
      <p:sp>
        <p:nvSpPr>
          <p:cNvPr id="6" name="Text 3"/>
          <p:cNvSpPr/>
          <p:nvPr/>
        </p:nvSpPr>
        <p:spPr>
          <a:xfrm>
            <a:off x="643176" y="5714048"/>
            <a:ext cx="6475928"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404155"/>
                </a:solidFill>
                <a:latin typeface="Nobile" pitchFamily="34" charset="0"/>
                <a:ea typeface="Nobile" pitchFamily="34" charset="-122"/>
                <a:cs typeface="Nobile" pitchFamily="34" charset="-120"/>
              </a:rPr>
              <a:t>Defines user stories and acceptance criteria</a:t>
            </a:r>
            <a:endParaRPr lang="en-US" sz="1250" dirty="0"/>
          </a:p>
        </p:txBody>
      </p:sp>
      <p:sp>
        <p:nvSpPr>
          <p:cNvPr id="7" name="Text 4"/>
          <p:cNvSpPr/>
          <p:nvPr/>
        </p:nvSpPr>
        <p:spPr>
          <a:xfrm>
            <a:off x="643176" y="6027539"/>
            <a:ext cx="6475928"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404155"/>
                </a:solidFill>
                <a:latin typeface="Nobile" pitchFamily="34" charset="0"/>
                <a:ea typeface="Nobile" pitchFamily="34" charset="-122"/>
                <a:cs typeface="Nobile" pitchFamily="34" charset="-120"/>
              </a:rPr>
              <a:t>Prioritizes features based on business value</a:t>
            </a:r>
            <a:endParaRPr lang="en-US" sz="1250" dirty="0"/>
          </a:p>
        </p:txBody>
      </p:sp>
      <p:sp>
        <p:nvSpPr>
          <p:cNvPr id="8" name="Text 5"/>
          <p:cNvSpPr/>
          <p:nvPr/>
        </p:nvSpPr>
        <p:spPr>
          <a:xfrm>
            <a:off x="643176" y="6341031"/>
            <a:ext cx="6475928"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404155"/>
                </a:solidFill>
                <a:latin typeface="Nobile" pitchFamily="34" charset="0"/>
                <a:ea typeface="Nobile" pitchFamily="34" charset="-122"/>
                <a:cs typeface="Nobile" pitchFamily="34" charset="-120"/>
              </a:rPr>
              <a:t>Makes rapid trade-off decisions</a:t>
            </a:r>
            <a:endParaRPr lang="en-US" sz="1250" dirty="0"/>
          </a:p>
        </p:txBody>
      </p:sp>
      <p:sp>
        <p:nvSpPr>
          <p:cNvPr id="9" name="Text 6"/>
          <p:cNvSpPr/>
          <p:nvPr/>
        </p:nvSpPr>
        <p:spPr>
          <a:xfrm>
            <a:off x="643176" y="6654522"/>
            <a:ext cx="6475928"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404155"/>
                </a:solidFill>
                <a:latin typeface="Nobile" pitchFamily="34" charset="0"/>
                <a:ea typeface="Nobile" pitchFamily="34" charset="-122"/>
                <a:cs typeface="Nobile" pitchFamily="34" charset="-120"/>
              </a:rPr>
              <a:t>Participates in PI Planning and backlog refinement</a:t>
            </a:r>
            <a:endParaRPr lang="en-US" sz="1250" dirty="0"/>
          </a:p>
        </p:txBody>
      </p:sp>
      <p:sp>
        <p:nvSpPr>
          <p:cNvPr id="10" name="Text 7"/>
          <p:cNvSpPr/>
          <p:nvPr/>
        </p:nvSpPr>
        <p:spPr>
          <a:xfrm>
            <a:off x="643176" y="7056477"/>
            <a:ext cx="6475928" cy="514588"/>
          </a:xfrm>
          <a:prstGeom prst="rect">
            <a:avLst/>
          </a:prstGeom>
          <a:noFill/>
          <a:ln/>
        </p:spPr>
        <p:txBody>
          <a:bodyPr wrap="square" lIns="0" tIns="0" rIns="0" bIns="0" rtlCol="0" anchor="t"/>
          <a:lstStyle/>
          <a:p>
            <a:pPr marL="0" indent="0" algn="l">
              <a:lnSpc>
                <a:spcPts val="2000"/>
              </a:lnSpc>
              <a:buNone/>
            </a:pPr>
            <a:r>
              <a:rPr lang="en-US" sz="1250" b="1" dirty="0">
                <a:solidFill>
                  <a:srgbClr val="404155"/>
                </a:solidFill>
                <a:latin typeface="Nobile" pitchFamily="34" charset="0"/>
                <a:ea typeface="Nobile" pitchFamily="34" charset="-122"/>
                <a:cs typeface="Nobile" pitchFamily="34" charset="-120"/>
              </a:rPr>
              <a:t>PM Perspective:</a:t>
            </a:r>
            <a:r>
              <a:rPr lang="en-US" sz="1250" dirty="0">
                <a:solidFill>
                  <a:srgbClr val="404155"/>
                </a:solidFill>
                <a:latin typeface="Nobile" pitchFamily="34" charset="0"/>
                <a:ea typeface="Nobile" pitchFamily="34" charset="-122"/>
                <a:cs typeface="Nobile" pitchFamily="34" charset="-120"/>
              </a:rPr>
              <a:t> Ideal for PMs with strong product sense, customer empathy, and experience translating business needs into deliverable features.</a:t>
            </a:r>
            <a:endParaRPr lang="en-US" sz="1250" dirty="0"/>
          </a:p>
        </p:txBody>
      </p:sp>
      <p:sp>
        <p:nvSpPr>
          <p:cNvPr id="11" name="Text 8"/>
          <p:cNvSpPr/>
          <p:nvPr/>
        </p:nvSpPr>
        <p:spPr>
          <a:xfrm>
            <a:off x="7518916" y="1346835"/>
            <a:ext cx="2412325" cy="301466"/>
          </a:xfrm>
          <a:prstGeom prst="rect">
            <a:avLst/>
          </a:prstGeom>
          <a:noFill/>
          <a:ln/>
        </p:spPr>
        <p:txBody>
          <a:bodyPr wrap="none" lIns="0" tIns="0" rIns="0" bIns="0" rtlCol="0" anchor="t"/>
          <a:lstStyle/>
          <a:p>
            <a:pPr marL="0" indent="0" algn="l">
              <a:lnSpc>
                <a:spcPts val="2350"/>
              </a:lnSpc>
              <a:buNone/>
            </a:pPr>
            <a:r>
              <a:rPr lang="en-US" sz="1850" dirty="0">
                <a:solidFill>
                  <a:srgbClr val="1B1B27"/>
                </a:solidFill>
                <a:latin typeface="Alexandria" pitchFamily="34" charset="0"/>
                <a:ea typeface="Alexandria" pitchFamily="34" charset="-122"/>
                <a:cs typeface="Alexandria" pitchFamily="34" charset="-120"/>
              </a:rPr>
              <a:t>Scrum Master</a:t>
            </a:r>
            <a:endParaRPr lang="en-US" sz="1850" dirty="0"/>
          </a:p>
        </p:txBody>
      </p:sp>
      <p:pic>
        <p:nvPicPr>
          <p:cNvPr id="12" name="Image 1" descr="preencoded.png"/>
          <p:cNvPicPr>
            <a:picLocks noChangeAspect="1"/>
          </p:cNvPicPr>
          <p:nvPr/>
        </p:nvPicPr>
        <p:blipFill>
          <a:blip r:embed="rId4"/>
          <a:stretch>
            <a:fillRect/>
          </a:stretch>
        </p:blipFill>
        <p:spPr>
          <a:xfrm>
            <a:off x="9327356" y="1829157"/>
            <a:ext cx="2859048" cy="2859048"/>
          </a:xfrm>
          <a:prstGeom prst="rect">
            <a:avLst/>
          </a:prstGeom>
        </p:spPr>
      </p:pic>
      <p:sp>
        <p:nvSpPr>
          <p:cNvPr id="13" name="Text 9"/>
          <p:cNvSpPr/>
          <p:nvPr/>
        </p:nvSpPr>
        <p:spPr>
          <a:xfrm>
            <a:off x="7518916" y="4869061"/>
            <a:ext cx="6475928" cy="771882"/>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The team's Agile coach and impediment remover, Scrum Masters facilitate team events, foster collaboration, and champion continuous improvement. In SAFe, they also coordinate with other teams across the ART.</a:t>
            </a:r>
            <a:endParaRPr lang="en-US" sz="1250" dirty="0"/>
          </a:p>
        </p:txBody>
      </p:sp>
      <p:sp>
        <p:nvSpPr>
          <p:cNvPr id="14" name="Text 10"/>
          <p:cNvSpPr/>
          <p:nvPr/>
        </p:nvSpPr>
        <p:spPr>
          <a:xfrm>
            <a:off x="7518916" y="5785604"/>
            <a:ext cx="6475928"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404155"/>
                </a:solidFill>
                <a:latin typeface="Nobile" pitchFamily="34" charset="0"/>
                <a:ea typeface="Nobile" pitchFamily="34" charset="-122"/>
                <a:cs typeface="Nobile" pitchFamily="34" charset="-120"/>
              </a:rPr>
              <a:t>Coaches teams on Agile principles and practices</a:t>
            </a:r>
            <a:endParaRPr lang="en-US" sz="1250" dirty="0"/>
          </a:p>
        </p:txBody>
      </p:sp>
      <p:sp>
        <p:nvSpPr>
          <p:cNvPr id="15" name="Text 11"/>
          <p:cNvSpPr/>
          <p:nvPr/>
        </p:nvSpPr>
        <p:spPr>
          <a:xfrm>
            <a:off x="7518916" y="6099096"/>
            <a:ext cx="6475928"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404155"/>
                </a:solidFill>
                <a:latin typeface="Nobile" pitchFamily="34" charset="0"/>
                <a:ea typeface="Nobile" pitchFamily="34" charset="-122"/>
                <a:cs typeface="Nobile" pitchFamily="34" charset="-120"/>
              </a:rPr>
              <a:t>Facilitates ceremonies and removes blockers</a:t>
            </a:r>
            <a:endParaRPr lang="en-US" sz="1250" dirty="0"/>
          </a:p>
        </p:txBody>
      </p:sp>
      <p:sp>
        <p:nvSpPr>
          <p:cNvPr id="16" name="Text 12"/>
          <p:cNvSpPr/>
          <p:nvPr/>
        </p:nvSpPr>
        <p:spPr>
          <a:xfrm>
            <a:off x="7518916" y="6412587"/>
            <a:ext cx="6475928"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404155"/>
                </a:solidFill>
                <a:latin typeface="Nobile" pitchFamily="34" charset="0"/>
                <a:ea typeface="Nobile" pitchFamily="34" charset="-122"/>
                <a:cs typeface="Nobile" pitchFamily="34" charset="-120"/>
              </a:rPr>
              <a:t>Coordinates with other Scrum Masters on the ART</a:t>
            </a:r>
            <a:endParaRPr lang="en-US" sz="1250" dirty="0"/>
          </a:p>
        </p:txBody>
      </p:sp>
      <p:sp>
        <p:nvSpPr>
          <p:cNvPr id="17" name="Text 13"/>
          <p:cNvSpPr/>
          <p:nvPr/>
        </p:nvSpPr>
        <p:spPr>
          <a:xfrm>
            <a:off x="7518916" y="6726079"/>
            <a:ext cx="6475928" cy="257294"/>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404155"/>
                </a:solidFill>
                <a:latin typeface="Nobile" pitchFamily="34" charset="0"/>
                <a:ea typeface="Nobile" pitchFamily="34" charset="-122"/>
                <a:cs typeface="Nobile" pitchFamily="34" charset="-120"/>
              </a:rPr>
              <a:t>Promotes psychological safety and team health</a:t>
            </a:r>
            <a:endParaRPr lang="en-US" sz="1250" dirty="0"/>
          </a:p>
        </p:txBody>
      </p:sp>
      <p:sp>
        <p:nvSpPr>
          <p:cNvPr id="18" name="Text 14"/>
          <p:cNvSpPr/>
          <p:nvPr/>
        </p:nvSpPr>
        <p:spPr>
          <a:xfrm>
            <a:off x="7518916" y="7128034"/>
            <a:ext cx="6475928" cy="514588"/>
          </a:xfrm>
          <a:prstGeom prst="rect">
            <a:avLst/>
          </a:prstGeom>
          <a:noFill/>
          <a:ln/>
        </p:spPr>
        <p:txBody>
          <a:bodyPr wrap="square" lIns="0" tIns="0" rIns="0" bIns="0" rtlCol="0" anchor="t"/>
          <a:lstStyle/>
          <a:p>
            <a:pPr marL="0" indent="0" algn="l">
              <a:lnSpc>
                <a:spcPts val="2000"/>
              </a:lnSpc>
              <a:buNone/>
            </a:pPr>
            <a:r>
              <a:rPr lang="en-US" sz="1250" b="1" dirty="0">
                <a:solidFill>
                  <a:srgbClr val="404155"/>
                </a:solidFill>
                <a:latin typeface="Nobile" pitchFamily="34" charset="0"/>
                <a:ea typeface="Nobile" pitchFamily="34" charset="-122"/>
                <a:cs typeface="Nobile" pitchFamily="34" charset="-120"/>
              </a:rPr>
              <a:t>PM Perspective:</a:t>
            </a:r>
            <a:r>
              <a:rPr lang="en-US" sz="1250" dirty="0">
                <a:solidFill>
                  <a:srgbClr val="404155"/>
                </a:solidFill>
                <a:latin typeface="Nobile" pitchFamily="34" charset="0"/>
                <a:ea typeface="Nobile" pitchFamily="34" charset="-122"/>
                <a:cs typeface="Nobile" pitchFamily="34" charset="-120"/>
              </a:rPr>
              <a:t> If you excel at team facilitation, conflict resolution, and creating environments where teams thrive, this role could be your calling.</a:t>
            </a: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681996"/>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Team-Level Roles</a:t>
            </a:r>
            <a:endParaRPr lang="en-US" sz="3900" dirty="0"/>
          </a:p>
        </p:txBody>
      </p:sp>
      <p:sp>
        <p:nvSpPr>
          <p:cNvPr id="3" name="Shape 1"/>
          <p:cNvSpPr/>
          <p:nvPr/>
        </p:nvSpPr>
        <p:spPr>
          <a:xfrm>
            <a:off x="793790" y="2698909"/>
            <a:ext cx="6422231" cy="3848576"/>
          </a:xfrm>
          <a:prstGeom prst="roundRect">
            <a:avLst>
              <a:gd name="adj" fmla="val 2851"/>
            </a:avLst>
          </a:prstGeom>
          <a:solidFill>
            <a:srgbClr val="F9F9FF"/>
          </a:solidFill>
          <a:ln w="22860">
            <a:solidFill>
              <a:srgbClr val="1B54DA"/>
            </a:solidFill>
            <a:prstDash val="solid"/>
          </a:ln>
        </p:spPr>
        <p:txBody>
          <a:bodyPr/>
          <a:lstStyle/>
          <a:p>
            <a:endParaRPr lang="en-US"/>
          </a:p>
        </p:txBody>
      </p:sp>
      <p:sp>
        <p:nvSpPr>
          <p:cNvPr id="4" name="Shape 2"/>
          <p:cNvSpPr/>
          <p:nvPr/>
        </p:nvSpPr>
        <p:spPr>
          <a:xfrm>
            <a:off x="770930" y="2698909"/>
            <a:ext cx="91440" cy="3848576"/>
          </a:xfrm>
          <a:prstGeom prst="roundRect">
            <a:avLst>
              <a:gd name="adj" fmla="val 91163"/>
            </a:avLst>
          </a:prstGeom>
          <a:solidFill>
            <a:srgbClr val="1B54DA"/>
          </a:solidFill>
          <a:ln/>
        </p:spPr>
        <p:txBody>
          <a:bodyPr/>
          <a:lstStyle/>
          <a:p>
            <a:endParaRPr lang="en-US"/>
          </a:p>
        </p:txBody>
      </p:sp>
      <p:sp>
        <p:nvSpPr>
          <p:cNvPr id="5" name="Text 3"/>
          <p:cNvSpPr/>
          <p:nvPr/>
        </p:nvSpPr>
        <p:spPr>
          <a:xfrm>
            <a:off x="1083588" y="2920127"/>
            <a:ext cx="260115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Agile Team Members</a:t>
            </a:r>
            <a:endParaRPr lang="en-US" sz="1950" dirty="0"/>
          </a:p>
        </p:txBody>
      </p:sp>
      <p:sp>
        <p:nvSpPr>
          <p:cNvPr id="6" name="Text 4"/>
          <p:cNvSpPr/>
          <p:nvPr/>
        </p:nvSpPr>
        <p:spPr>
          <a:xfrm>
            <a:off x="1083588" y="3349347"/>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Developers, testers, designers, analysts, and other specialists who directly contribute to delivering working software. They work in cross-functional teams of 5-11 people, committing to iteration goals and continuously improving their practices.</a:t>
            </a:r>
            <a:endParaRPr lang="en-US" sz="1550" dirty="0"/>
          </a:p>
        </p:txBody>
      </p:sp>
      <p:sp>
        <p:nvSpPr>
          <p:cNvPr id="7" name="Text 5"/>
          <p:cNvSpPr/>
          <p:nvPr/>
        </p:nvSpPr>
        <p:spPr>
          <a:xfrm>
            <a:off x="1083588" y="4738568"/>
            <a:ext cx="5911215" cy="127015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PM Perspective:</a:t>
            </a:r>
            <a:r>
              <a:rPr lang="en-US" sz="1550" dirty="0">
                <a:solidFill>
                  <a:srgbClr val="404155"/>
                </a:solidFill>
                <a:latin typeface="Nobile" pitchFamily="34" charset="0"/>
                <a:ea typeface="Nobile" pitchFamily="34" charset="-122"/>
                <a:cs typeface="Nobile" pitchFamily="34" charset="-120"/>
              </a:rPr>
              <a:t> While not a typical transition path for project managers, deeply understanding this role is essential for enabling and empowering teams. Your ability to remove obstacles and provide resources directly impacts their success.</a:t>
            </a:r>
            <a:endParaRPr lang="en-US" sz="1550" dirty="0"/>
          </a:p>
        </p:txBody>
      </p:sp>
      <p:sp>
        <p:nvSpPr>
          <p:cNvPr id="8" name="Shape 6"/>
          <p:cNvSpPr/>
          <p:nvPr/>
        </p:nvSpPr>
        <p:spPr>
          <a:xfrm>
            <a:off x="7414379" y="2698909"/>
            <a:ext cx="6422231" cy="3848576"/>
          </a:xfrm>
          <a:prstGeom prst="roundRect">
            <a:avLst>
              <a:gd name="adj" fmla="val 2851"/>
            </a:avLst>
          </a:prstGeom>
          <a:solidFill>
            <a:srgbClr val="F9F9FF"/>
          </a:solidFill>
          <a:ln w="22860">
            <a:solidFill>
              <a:srgbClr val="1B54DA"/>
            </a:solidFill>
            <a:prstDash val="solid"/>
          </a:ln>
        </p:spPr>
        <p:txBody>
          <a:bodyPr/>
          <a:lstStyle/>
          <a:p>
            <a:endParaRPr lang="en-US"/>
          </a:p>
        </p:txBody>
      </p:sp>
      <p:sp>
        <p:nvSpPr>
          <p:cNvPr id="9" name="Shape 7"/>
          <p:cNvSpPr/>
          <p:nvPr/>
        </p:nvSpPr>
        <p:spPr>
          <a:xfrm>
            <a:off x="7391519" y="2698909"/>
            <a:ext cx="91440" cy="3848576"/>
          </a:xfrm>
          <a:prstGeom prst="roundRect">
            <a:avLst>
              <a:gd name="adj" fmla="val 91163"/>
            </a:avLst>
          </a:prstGeom>
          <a:solidFill>
            <a:srgbClr val="1B54DA"/>
          </a:solidFill>
          <a:ln/>
        </p:spPr>
        <p:txBody>
          <a:bodyPr/>
          <a:lstStyle/>
          <a:p>
            <a:endParaRPr lang="en-US"/>
          </a:p>
        </p:txBody>
      </p:sp>
      <p:sp>
        <p:nvSpPr>
          <p:cNvPr id="10" name="Text 8"/>
          <p:cNvSpPr/>
          <p:nvPr/>
        </p:nvSpPr>
        <p:spPr>
          <a:xfrm>
            <a:off x="7704177" y="2920127"/>
            <a:ext cx="330743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System Architect/Engineer</a:t>
            </a:r>
            <a:endParaRPr lang="en-US" sz="1950" dirty="0"/>
          </a:p>
        </p:txBody>
      </p:sp>
      <p:sp>
        <p:nvSpPr>
          <p:cNvPr id="11" name="Text 9"/>
          <p:cNvSpPr/>
          <p:nvPr/>
        </p:nvSpPr>
        <p:spPr>
          <a:xfrm>
            <a:off x="7704177" y="3349347"/>
            <a:ext cx="5911215"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Responsible for the technical vision and architecture of the system, they guide architectural enablers, define non-functional requirements, and ensure technical direction aligns with business objectives. They balance innovation with pragmatism.</a:t>
            </a:r>
            <a:endParaRPr lang="en-US" sz="1550" dirty="0"/>
          </a:p>
        </p:txBody>
      </p:sp>
      <p:sp>
        <p:nvSpPr>
          <p:cNvPr id="12" name="Text 10"/>
          <p:cNvSpPr/>
          <p:nvPr/>
        </p:nvSpPr>
        <p:spPr>
          <a:xfrm>
            <a:off x="7704177" y="5056108"/>
            <a:ext cx="5911215" cy="127015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PM Perspective:</a:t>
            </a:r>
            <a:r>
              <a:rPr lang="en-US" sz="1550" dirty="0">
                <a:solidFill>
                  <a:srgbClr val="404155"/>
                </a:solidFill>
                <a:latin typeface="Nobile" pitchFamily="34" charset="0"/>
                <a:ea typeface="Nobile" pitchFamily="34" charset="-122"/>
                <a:cs typeface="Nobile" pitchFamily="34" charset="-120"/>
              </a:rPr>
              <a:t> You'll partner closely with this role to understand architectural runway, assess technical risks, and ensure sufficient capacity for both features and foundational work. Their input is critical for realistic planning.</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661993"/>
            <a:ext cx="951142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Business Owner: Strategic Stakeholder</a:t>
            </a:r>
            <a:endParaRPr lang="en-US" sz="3900" dirty="0"/>
          </a:p>
        </p:txBody>
      </p:sp>
      <p:sp>
        <p:nvSpPr>
          <p:cNvPr id="3" name="Shape 1"/>
          <p:cNvSpPr/>
          <p:nvPr/>
        </p:nvSpPr>
        <p:spPr>
          <a:xfrm>
            <a:off x="793790" y="267890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4" name="Text 2"/>
          <p:cNvSpPr/>
          <p:nvPr/>
        </p:nvSpPr>
        <p:spPr>
          <a:xfrm>
            <a:off x="1438632" y="2747129"/>
            <a:ext cx="3537347"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Authority and Accountability</a:t>
            </a:r>
            <a:endParaRPr lang="en-US" sz="1950" dirty="0"/>
          </a:p>
        </p:txBody>
      </p:sp>
      <p:sp>
        <p:nvSpPr>
          <p:cNvPr id="5" name="Text 3"/>
          <p:cNvSpPr/>
          <p:nvPr/>
        </p:nvSpPr>
        <p:spPr>
          <a:xfrm>
            <a:off x="1438632" y="3486507"/>
            <a:ext cx="3537347"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Business Owners are key stakeholders with the authority, influence, and accountability for the business outcomes of the Agile Release Train. They represent the voice of the customer and the business.</a:t>
            </a:r>
            <a:endParaRPr lang="en-US" sz="1550" dirty="0"/>
          </a:p>
        </p:txBody>
      </p:sp>
      <p:sp>
        <p:nvSpPr>
          <p:cNvPr id="6" name="Shape 4"/>
          <p:cNvSpPr/>
          <p:nvPr/>
        </p:nvSpPr>
        <p:spPr>
          <a:xfrm>
            <a:off x="5223986" y="267890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7" name="Text 5"/>
          <p:cNvSpPr/>
          <p:nvPr/>
        </p:nvSpPr>
        <p:spPr>
          <a:xfrm>
            <a:off x="5868829" y="274712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Active Participation</a:t>
            </a:r>
            <a:endParaRPr lang="en-US" sz="1950" dirty="0"/>
          </a:p>
        </p:txBody>
      </p:sp>
      <p:sp>
        <p:nvSpPr>
          <p:cNvPr id="8" name="Text 6"/>
          <p:cNvSpPr/>
          <p:nvPr/>
        </p:nvSpPr>
        <p:spPr>
          <a:xfrm>
            <a:off x="5868829" y="3176349"/>
            <a:ext cx="3537466"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Unlike traditional stakeholders who may be distant from execution, Business Owners actively participate in PI Planning, where they assign business value to team objectives and make critical go/no-go decisions.</a:t>
            </a:r>
            <a:endParaRPr lang="en-US" sz="1550" dirty="0"/>
          </a:p>
        </p:txBody>
      </p:sp>
      <p:sp>
        <p:nvSpPr>
          <p:cNvPr id="9" name="Shape 7"/>
          <p:cNvSpPr/>
          <p:nvPr/>
        </p:nvSpPr>
        <p:spPr>
          <a:xfrm>
            <a:off x="9654302" y="267890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10299144" y="2747129"/>
            <a:ext cx="34659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Governance and Investment</a:t>
            </a:r>
            <a:endParaRPr lang="en-US" sz="1950" dirty="0"/>
          </a:p>
        </p:txBody>
      </p:sp>
      <p:sp>
        <p:nvSpPr>
          <p:cNvPr id="11" name="Text 9"/>
          <p:cNvSpPr/>
          <p:nvPr/>
        </p:nvSpPr>
        <p:spPr>
          <a:xfrm>
            <a:off x="10299144" y="3176349"/>
            <a:ext cx="353746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They provide ongoing governance, validate that the ART is delivering expected value, and make key investment and priority decisions throughout the program increment.</a:t>
            </a:r>
            <a:endParaRPr lang="en-US" sz="1550" dirty="0"/>
          </a:p>
        </p:txBody>
      </p:sp>
      <p:sp>
        <p:nvSpPr>
          <p:cNvPr id="12" name="Text 10"/>
          <p:cNvSpPr/>
          <p:nvPr/>
        </p:nvSpPr>
        <p:spPr>
          <a:xfrm>
            <a:off x="793790" y="5932527"/>
            <a:ext cx="13042821" cy="63507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PM Perspective:</a:t>
            </a:r>
            <a:r>
              <a:rPr lang="en-US" sz="1550" dirty="0">
                <a:solidFill>
                  <a:srgbClr val="404155"/>
                </a:solidFill>
                <a:latin typeface="Nobile" pitchFamily="34" charset="0"/>
                <a:ea typeface="Nobile" pitchFamily="34" charset="-122"/>
                <a:cs typeface="Nobile" pitchFamily="34" charset="-120"/>
              </a:rPr>
              <a:t> Project managers who transition into product strategy, business unit leadership, or executive roles often evolve into Business Owners, leveraging their deep understanding of delivery capabilities and business constraints.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69407"/>
            <a:ext cx="888932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Epic Owner: Driving Large Initiatives</a:t>
            </a:r>
            <a:endParaRPr lang="en-US" sz="3900" dirty="0"/>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6212086" y="2065734"/>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Epic Owners are responsible for shepherding large, cross-cutting initiatives—called Epics—through the SAFe portfolio Kanban system. These strategic investments often span multiple ARTs and can take several program increments to complete.</a:t>
            </a:r>
            <a:endParaRPr lang="en-US" sz="1550" dirty="0"/>
          </a:p>
        </p:txBody>
      </p:sp>
      <p:sp>
        <p:nvSpPr>
          <p:cNvPr id="5" name="Text 2"/>
          <p:cNvSpPr/>
          <p:nvPr/>
        </p:nvSpPr>
        <p:spPr>
          <a:xfrm>
            <a:off x="6212086" y="353425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Key Responsibilities</a:t>
            </a:r>
            <a:endParaRPr lang="en-US" sz="1950" dirty="0"/>
          </a:p>
        </p:txBody>
      </p:sp>
      <p:sp>
        <p:nvSpPr>
          <p:cNvPr id="6" name="Text 3"/>
          <p:cNvSpPr/>
          <p:nvPr/>
        </p:nvSpPr>
        <p:spPr>
          <a:xfrm>
            <a:off x="6212086" y="404276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Define and refine Epic business cases and MVPs</a:t>
            </a:r>
            <a:endParaRPr lang="en-US" sz="1550" dirty="0"/>
          </a:p>
        </p:txBody>
      </p:sp>
      <p:sp>
        <p:nvSpPr>
          <p:cNvPr id="7" name="Text 4"/>
          <p:cNvSpPr/>
          <p:nvPr/>
        </p:nvSpPr>
        <p:spPr>
          <a:xfrm>
            <a:off x="6212086" y="442972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Work with Lean Portfolio Management on prioritization</a:t>
            </a:r>
            <a:endParaRPr lang="en-US" sz="1550" dirty="0"/>
          </a:p>
        </p:txBody>
      </p:sp>
      <p:sp>
        <p:nvSpPr>
          <p:cNvPr id="8" name="Text 5"/>
          <p:cNvSpPr/>
          <p:nvPr/>
        </p:nvSpPr>
        <p:spPr>
          <a:xfrm>
            <a:off x="6212086" y="4816673"/>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Coordinate Epic implementation across value streams</a:t>
            </a:r>
            <a:endParaRPr lang="en-US" sz="1550" dirty="0"/>
          </a:p>
        </p:txBody>
      </p:sp>
      <p:sp>
        <p:nvSpPr>
          <p:cNvPr id="9" name="Text 6"/>
          <p:cNvSpPr/>
          <p:nvPr/>
        </p:nvSpPr>
        <p:spPr>
          <a:xfrm>
            <a:off x="6212086" y="520362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Track progress and validate value delivery</a:t>
            </a:r>
            <a:endParaRPr lang="en-US" sz="1550" dirty="0"/>
          </a:p>
        </p:txBody>
      </p:sp>
      <p:sp>
        <p:nvSpPr>
          <p:cNvPr id="10" name="Text 7"/>
          <p:cNvSpPr/>
          <p:nvPr/>
        </p:nvSpPr>
        <p:spPr>
          <a:xfrm>
            <a:off x="6212086" y="559058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Make pivotal go/no-go decisions at key milestones</a:t>
            </a:r>
            <a:endParaRPr lang="en-US" sz="1550" dirty="0"/>
          </a:p>
        </p:txBody>
      </p:sp>
      <p:sp>
        <p:nvSpPr>
          <p:cNvPr id="11" name="Text 8"/>
          <p:cNvSpPr/>
          <p:nvPr/>
        </p:nvSpPr>
        <p:spPr>
          <a:xfrm>
            <a:off x="6212086" y="6086713"/>
            <a:ext cx="7632025" cy="95261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PM Perspective:</a:t>
            </a:r>
            <a:r>
              <a:rPr lang="en-US" sz="1550" dirty="0">
                <a:solidFill>
                  <a:srgbClr val="404155"/>
                </a:solidFill>
                <a:latin typeface="Nobile" pitchFamily="34" charset="0"/>
                <a:ea typeface="Nobile" pitchFamily="34" charset="-122"/>
                <a:cs typeface="Nobile" pitchFamily="34" charset="-120"/>
              </a:rPr>
              <a:t> This strategic, high-level role is ideal for experienced project managers with enterprise portfolio experience, strong business acumen, and the ability to influence across organizational boundaries.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594247"/>
            <a:ext cx="713839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Solution Train Engineer (STE)</a:t>
            </a:r>
            <a:endParaRPr lang="en-US" sz="3900" dirty="0"/>
          </a:p>
        </p:txBody>
      </p:sp>
      <p:sp>
        <p:nvSpPr>
          <p:cNvPr id="3" name="Text 1"/>
          <p:cNvSpPr/>
          <p:nvPr/>
        </p:nvSpPr>
        <p:spPr>
          <a:xfrm>
            <a:off x="793790" y="261116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2925485"/>
            <a:ext cx="4215289" cy="22860"/>
          </a:xfrm>
          <a:prstGeom prst="rect">
            <a:avLst/>
          </a:prstGeom>
          <a:solidFill>
            <a:srgbClr val="1B54DA"/>
          </a:solidFill>
          <a:ln/>
        </p:spPr>
        <p:txBody>
          <a:bodyPr/>
          <a:lstStyle/>
          <a:p>
            <a:endParaRPr lang="en-US"/>
          </a:p>
        </p:txBody>
      </p:sp>
      <p:sp>
        <p:nvSpPr>
          <p:cNvPr id="5" name="Text 3"/>
          <p:cNvSpPr/>
          <p:nvPr/>
        </p:nvSpPr>
        <p:spPr>
          <a:xfrm>
            <a:off x="793790" y="3070384"/>
            <a:ext cx="292084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Multi-ART Coordination</a:t>
            </a:r>
            <a:endParaRPr lang="en-US" sz="1950" dirty="0"/>
          </a:p>
        </p:txBody>
      </p:sp>
      <p:sp>
        <p:nvSpPr>
          <p:cNvPr id="6" name="Text 4"/>
          <p:cNvSpPr/>
          <p:nvPr/>
        </p:nvSpPr>
        <p:spPr>
          <a:xfrm>
            <a:off x="793790" y="3499604"/>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Facilitates coordination across multiple Agile Release Trains and Suppliers working together to deliver complex, large-scale solutions</a:t>
            </a:r>
            <a:endParaRPr lang="en-US" sz="1550" dirty="0"/>
          </a:p>
        </p:txBody>
      </p:sp>
      <p:sp>
        <p:nvSpPr>
          <p:cNvPr id="7" name="Text 5"/>
          <p:cNvSpPr/>
          <p:nvPr/>
        </p:nvSpPr>
        <p:spPr>
          <a:xfrm>
            <a:off x="5207437" y="261116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5207437" y="2925485"/>
            <a:ext cx="4215408" cy="22860"/>
          </a:xfrm>
          <a:prstGeom prst="rect">
            <a:avLst/>
          </a:prstGeom>
          <a:solidFill>
            <a:srgbClr val="1B54DA"/>
          </a:solidFill>
          <a:ln/>
        </p:spPr>
        <p:txBody>
          <a:bodyPr/>
          <a:lstStyle/>
          <a:p>
            <a:endParaRPr lang="en-US"/>
          </a:p>
        </p:txBody>
      </p:sp>
      <p:sp>
        <p:nvSpPr>
          <p:cNvPr id="9" name="Text 7"/>
          <p:cNvSpPr/>
          <p:nvPr/>
        </p:nvSpPr>
        <p:spPr>
          <a:xfrm>
            <a:off x="5207437" y="3070384"/>
            <a:ext cx="291881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Solution-Level Planning</a:t>
            </a:r>
            <a:endParaRPr lang="en-US" sz="1950" dirty="0"/>
          </a:p>
        </p:txBody>
      </p:sp>
      <p:sp>
        <p:nvSpPr>
          <p:cNvPr id="10" name="Text 8"/>
          <p:cNvSpPr/>
          <p:nvPr/>
        </p:nvSpPr>
        <p:spPr>
          <a:xfrm>
            <a:off x="5207437" y="3499604"/>
            <a:ext cx="4215408"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Orchestrates Pre- and Post-PI Planning events, Solution Demos, and Inspect &amp; Adapt workshops at the Solution Train level</a:t>
            </a:r>
            <a:endParaRPr lang="en-US" sz="1550" dirty="0"/>
          </a:p>
        </p:txBody>
      </p:sp>
      <p:sp>
        <p:nvSpPr>
          <p:cNvPr id="11" name="Text 9"/>
          <p:cNvSpPr/>
          <p:nvPr/>
        </p:nvSpPr>
        <p:spPr>
          <a:xfrm>
            <a:off x="9621203" y="2611160"/>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9621203" y="2925485"/>
            <a:ext cx="4215289" cy="22860"/>
          </a:xfrm>
          <a:prstGeom prst="rect">
            <a:avLst/>
          </a:prstGeom>
          <a:solidFill>
            <a:srgbClr val="1B54DA"/>
          </a:solidFill>
          <a:ln/>
        </p:spPr>
        <p:txBody>
          <a:bodyPr/>
          <a:lstStyle/>
          <a:p>
            <a:endParaRPr lang="en-US"/>
          </a:p>
        </p:txBody>
      </p:sp>
      <p:sp>
        <p:nvSpPr>
          <p:cNvPr id="13" name="Text 11"/>
          <p:cNvSpPr/>
          <p:nvPr/>
        </p:nvSpPr>
        <p:spPr>
          <a:xfrm>
            <a:off x="9621203" y="3070384"/>
            <a:ext cx="335934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Value Stream Optimization</a:t>
            </a:r>
            <a:endParaRPr lang="en-US" sz="1950" dirty="0"/>
          </a:p>
        </p:txBody>
      </p:sp>
      <p:sp>
        <p:nvSpPr>
          <p:cNvPr id="14" name="Text 12"/>
          <p:cNvSpPr/>
          <p:nvPr/>
        </p:nvSpPr>
        <p:spPr>
          <a:xfrm>
            <a:off x="9621203" y="3499604"/>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Ensures flow across ARTs, manages solution-level risks and dependencies, and drives continuous improvement at scale</a:t>
            </a:r>
            <a:endParaRPr lang="en-US" sz="1550" dirty="0"/>
          </a:p>
        </p:txBody>
      </p:sp>
      <p:sp>
        <p:nvSpPr>
          <p:cNvPr id="15" name="Text 13"/>
          <p:cNvSpPr/>
          <p:nvPr/>
        </p:nvSpPr>
        <p:spPr>
          <a:xfrm>
            <a:off x="793790" y="514183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organizations building large, complex systems—such as aircraft, medical devices, or enterprise software platforms—the STE serves a role similar to the RTE but operates at a higher level of scale and complexity.</a:t>
            </a:r>
            <a:endParaRPr lang="en-US" sz="1550" dirty="0"/>
          </a:p>
        </p:txBody>
      </p:sp>
      <p:sp>
        <p:nvSpPr>
          <p:cNvPr id="16" name="Text 14"/>
          <p:cNvSpPr/>
          <p:nvPr/>
        </p:nvSpPr>
        <p:spPr>
          <a:xfrm>
            <a:off x="793790" y="6000155"/>
            <a:ext cx="13042821" cy="63507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PM Perspective:</a:t>
            </a:r>
            <a:r>
              <a:rPr lang="en-US" sz="1550" dirty="0">
                <a:solidFill>
                  <a:srgbClr val="404155"/>
                </a:solidFill>
                <a:latin typeface="Nobile" pitchFamily="34" charset="0"/>
                <a:ea typeface="Nobile" pitchFamily="34" charset="-122"/>
                <a:cs typeface="Nobile" pitchFamily="34" charset="-120"/>
              </a:rPr>
              <a:t> Experienced Program or Portfolio Managers with a track record of leading cross-team execution and managing complex dependencies can grow into this role, taking on enterprise-wide alignment challenges.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50094" y="515660"/>
            <a:ext cx="7935516" cy="586026"/>
          </a:xfrm>
          <a:prstGeom prst="rect">
            <a:avLst/>
          </a:prstGeom>
          <a:noFill/>
          <a:ln/>
        </p:spPr>
        <p:txBody>
          <a:bodyPr wrap="none" lIns="0" tIns="0" rIns="0" bIns="0" rtlCol="0" anchor="t"/>
          <a:lstStyle/>
          <a:p>
            <a:pPr marL="0" indent="0" algn="l">
              <a:lnSpc>
                <a:spcPts val="4600"/>
              </a:lnSpc>
              <a:buNone/>
            </a:pPr>
            <a:r>
              <a:rPr lang="en-US" sz="3650" dirty="0">
                <a:solidFill>
                  <a:srgbClr val="1B1B27"/>
                </a:solidFill>
                <a:latin typeface="Alexandria" pitchFamily="34" charset="0"/>
                <a:ea typeface="Alexandria" pitchFamily="34" charset="-122"/>
                <a:cs typeface="Alexandria" pitchFamily="34" charset="-120"/>
              </a:rPr>
              <a:t>Lean Portfolio Management (LPM)</a:t>
            </a:r>
            <a:endParaRPr lang="en-US" sz="3650" dirty="0"/>
          </a:p>
        </p:txBody>
      </p:sp>
      <p:sp>
        <p:nvSpPr>
          <p:cNvPr id="3" name="Text 1"/>
          <p:cNvSpPr/>
          <p:nvPr/>
        </p:nvSpPr>
        <p:spPr>
          <a:xfrm>
            <a:off x="2071688" y="3121700"/>
            <a:ext cx="2570678" cy="293013"/>
          </a:xfrm>
          <a:prstGeom prst="rect">
            <a:avLst/>
          </a:prstGeom>
          <a:noFill/>
          <a:ln/>
        </p:spPr>
        <p:txBody>
          <a:bodyPr wrap="none" lIns="0" tIns="0" rIns="0" bIns="0" rtlCol="0" anchor="t"/>
          <a:lstStyle/>
          <a:p>
            <a:pPr marL="0" indent="0" algn="r">
              <a:lnSpc>
                <a:spcPts val="2300"/>
              </a:lnSpc>
              <a:buNone/>
            </a:pPr>
            <a:r>
              <a:rPr lang="en-US" sz="1800" dirty="0">
                <a:solidFill>
                  <a:srgbClr val="404155"/>
                </a:solidFill>
                <a:latin typeface="Alexandria" pitchFamily="34" charset="0"/>
                <a:ea typeface="Alexandria" pitchFamily="34" charset="-122"/>
                <a:cs typeface="Alexandria" pitchFamily="34" charset="-120"/>
              </a:rPr>
              <a:t>Strategy &amp; Investment</a:t>
            </a:r>
            <a:endParaRPr lang="en-US" sz="1800" dirty="0"/>
          </a:p>
        </p:txBody>
      </p:sp>
      <p:sp>
        <p:nvSpPr>
          <p:cNvPr id="4" name="Text 2"/>
          <p:cNvSpPr/>
          <p:nvPr/>
        </p:nvSpPr>
        <p:spPr>
          <a:xfrm>
            <a:off x="750094" y="3527227"/>
            <a:ext cx="3892272" cy="900113"/>
          </a:xfrm>
          <a:prstGeom prst="rect">
            <a:avLst/>
          </a:prstGeom>
          <a:noFill/>
          <a:ln/>
        </p:spPr>
        <p:txBody>
          <a:bodyPr wrap="square" lIns="0" tIns="0" rIns="0" bIns="0" rtlCol="0" anchor="t"/>
          <a:lstStyle/>
          <a:p>
            <a:pPr marL="0" indent="0" algn="r">
              <a:lnSpc>
                <a:spcPts val="2350"/>
              </a:lnSpc>
              <a:buNone/>
            </a:pPr>
            <a:r>
              <a:rPr lang="en-US" sz="1450" dirty="0">
                <a:solidFill>
                  <a:srgbClr val="404155"/>
                </a:solidFill>
                <a:latin typeface="Nobile" pitchFamily="34" charset="0"/>
                <a:ea typeface="Nobile" pitchFamily="34" charset="-122"/>
                <a:cs typeface="Nobile" pitchFamily="34" charset="-120"/>
              </a:rPr>
              <a:t>Define portfolio vision, align funding to strategic themes, and establish Lean budgets</a:t>
            </a:r>
            <a:endParaRPr lang="en-US" sz="1450" dirty="0"/>
          </a:p>
        </p:txBody>
      </p:sp>
      <p:pic>
        <p:nvPicPr>
          <p:cNvPr id="5" name="Image 0" descr="preencoded.png"/>
          <p:cNvPicPr>
            <a:picLocks noChangeAspect="1"/>
          </p:cNvPicPr>
          <p:nvPr/>
        </p:nvPicPr>
        <p:blipFill>
          <a:blip r:embed="rId3"/>
          <a:stretch>
            <a:fillRect/>
          </a:stretch>
        </p:blipFill>
        <p:spPr>
          <a:xfrm>
            <a:off x="5017413" y="1476732"/>
            <a:ext cx="4595574" cy="4595574"/>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0282" y="3357622"/>
            <a:ext cx="280511" cy="280511"/>
          </a:xfrm>
          <a:prstGeom prst="rect">
            <a:avLst/>
          </a:prstGeom>
        </p:spPr>
      </p:pic>
      <p:sp>
        <p:nvSpPr>
          <p:cNvPr id="7" name="Text 3"/>
          <p:cNvSpPr/>
          <p:nvPr/>
        </p:nvSpPr>
        <p:spPr>
          <a:xfrm>
            <a:off x="9894213" y="1902500"/>
            <a:ext cx="2344103" cy="293013"/>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Governance</a:t>
            </a:r>
            <a:endParaRPr lang="en-US" sz="1800" dirty="0"/>
          </a:p>
        </p:txBody>
      </p:sp>
      <p:sp>
        <p:nvSpPr>
          <p:cNvPr id="8" name="Text 4"/>
          <p:cNvSpPr/>
          <p:nvPr/>
        </p:nvSpPr>
        <p:spPr>
          <a:xfrm>
            <a:off x="9894213" y="2308027"/>
            <a:ext cx="3986093" cy="900113"/>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Monitor portfolio health, approve Epics, and ensure compliance without micromanagement</a:t>
            </a:r>
            <a:endParaRPr lang="en-US" sz="1450" dirty="0"/>
          </a:p>
        </p:txBody>
      </p:sp>
      <p:pic>
        <p:nvPicPr>
          <p:cNvPr id="9" name="Image 2" descr="preencoded.png"/>
          <p:cNvPicPr>
            <a:picLocks noChangeAspect="1"/>
          </p:cNvPicPr>
          <p:nvPr/>
        </p:nvPicPr>
        <p:blipFill>
          <a:blip r:embed="rId6"/>
          <a:stretch>
            <a:fillRect/>
          </a:stretch>
        </p:blipFill>
        <p:spPr>
          <a:xfrm>
            <a:off x="5017413" y="1476732"/>
            <a:ext cx="4595574" cy="4595574"/>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06561" y="2400240"/>
            <a:ext cx="280511" cy="280511"/>
          </a:xfrm>
          <a:prstGeom prst="rect">
            <a:avLst/>
          </a:prstGeom>
        </p:spPr>
      </p:pic>
      <p:sp>
        <p:nvSpPr>
          <p:cNvPr id="11" name="Text 5"/>
          <p:cNvSpPr/>
          <p:nvPr/>
        </p:nvSpPr>
        <p:spPr>
          <a:xfrm>
            <a:off x="9894213" y="4340900"/>
            <a:ext cx="2344103" cy="293013"/>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Agile Operations</a:t>
            </a:r>
            <a:endParaRPr lang="en-US" sz="1800" dirty="0"/>
          </a:p>
        </p:txBody>
      </p:sp>
      <p:sp>
        <p:nvSpPr>
          <p:cNvPr id="12" name="Text 6"/>
          <p:cNvSpPr/>
          <p:nvPr/>
        </p:nvSpPr>
        <p:spPr>
          <a:xfrm>
            <a:off x="9894213" y="4746427"/>
            <a:ext cx="3986093" cy="900113"/>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Support ARTs and value streams with resources, remove systemic impediments, and drive transformation</a:t>
            </a:r>
            <a:endParaRPr lang="en-US" sz="1450" dirty="0"/>
          </a:p>
        </p:txBody>
      </p:sp>
      <p:pic>
        <p:nvPicPr>
          <p:cNvPr id="13" name="Image 4" descr="preencoded.png"/>
          <p:cNvPicPr>
            <a:picLocks noChangeAspect="1"/>
          </p:cNvPicPr>
          <p:nvPr/>
        </p:nvPicPr>
        <p:blipFill>
          <a:blip r:embed="rId9"/>
          <a:stretch>
            <a:fillRect/>
          </a:stretch>
        </p:blipFill>
        <p:spPr>
          <a:xfrm>
            <a:off x="5017413" y="1476732"/>
            <a:ext cx="4595574" cy="4595574"/>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27573" y="5144631"/>
            <a:ext cx="280511" cy="280511"/>
          </a:xfrm>
          <a:prstGeom prst="rect">
            <a:avLst/>
          </a:prstGeom>
        </p:spPr>
      </p:pic>
      <p:sp>
        <p:nvSpPr>
          <p:cNvPr id="15" name="Text 7"/>
          <p:cNvSpPr/>
          <p:nvPr/>
        </p:nvSpPr>
        <p:spPr>
          <a:xfrm>
            <a:off x="750094" y="6283166"/>
            <a:ext cx="13130213" cy="900113"/>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Lean Portfolio Managers operate at the executive level, managing investment funding, governance, and strategy alignment for Agile portfolios. They ensure teams work on the highest-value initiatives while maintaining Lean-Agile principles and avoiding traditional command-and-control approaches.</a:t>
            </a:r>
            <a:endParaRPr lang="en-US" sz="1450" dirty="0"/>
          </a:p>
        </p:txBody>
      </p:sp>
      <p:sp>
        <p:nvSpPr>
          <p:cNvPr id="16" name="Text 8"/>
          <p:cNvSpPr/>
          <p:nvPr/>
        </p:nvSpPr>
        <p:spPr>
          <a:xfrm>
            <a:off x="750094" y="7394138"/>
            <a:ext cx="13130213" cy="600075"/>
          </a:xfrm>
          <a:prstGeom prst="rect">
            <a:avLst/>
          </a:prstGeom>
          <a:noFill/>
          <a:ln/>
        </p:spPr>
        <p:txBody>
          <a:bodyPr wrap="square" lIns="0" tIns="0" rIns="0" bIns="0" rtlCol="0" anchor="t"/>
          <a:lstStyle/>
          <a:p>
            <a:pPr marL="0" indent="0" algn="l">
              <a:lnSpc>
                <a:spcPts val="2350"/>
              </a:lnSpc>
              <a:buNone/>
            </a:pPr>
            <a:r>
              <a:rPr lang="en-US" sz="1450" b="1" dirty="0">
                <a:solidFill>
                  <a:srgbClr val="404155"/>
                </a:solidFill>
                <a:latin typeface="Nobile" pitchFamily="34" charset="0"/>
                <a:ea typeface="Nobile" pitchFamily="34" charset="-122"/>
                <a:cs typeface="Nobile" pitchFamily="34" charset="-120"/>
              </a:rPr>
              <a:t>PM Perspective:</a:t>
            </a:r>
            <a:r>
              <a:rPr lang="en-US" sz="1450" dirty="0">
                <a:solidFill>
                  <a:srgbClr val="404155"/>
                </a:solidFill>
                <a:latin typeface="Nobile" pitchFamily="34" charset="0"/>
                <a:ea typeface="Nobile" pitchFamily="34" charset="-122"/>
                <a:cs typeface="Nobile" pitchFamily="34" charset="-120"/>
              </a:rPr>
              <a:t> Project managers with budget oversight, enterprise PMO experience, or C-level aspirations may find this role aligns perfectly with their strategic mindset and financial acumen.</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1736</Words>
  <Application>Microsoft Office PowerPoint</Application>
  <PresentationFormat>Custom</PresentationFormat>
  <Paragraphs>131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Alexandria</vt:lpstr>
      <vt:lpstr>Alexandria Light</vt:lpstr>
      <vt:lpstr>Nobile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2025-12-29T18:41:00Z</dcterms:created>
  <dcterms:modified xsi:type="dcterms:W3CDTF">2025-12-29T18:44:04Z</dcterms:modified>
</cp:coreProperties>
</file>