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embeddedFontLst>
    <p:embeddedFont>
      <p:font typeface="Tomorrow" panose="020B0604020202020204" charset="0"/>
      <p:regular r:id="rId15"/>
    </p:embeddedFont>
    <p:embeddedFont>
      <p:font typeface="Tomorrow Semi Bold"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6" d="100"/>
          <a:sy n="66" d="100"/>
        </p:scale>
        <p:origin x="792" y="3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666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txBody>
          <a:bodyPr/>
          <a:lstStyle/>
          <a:p>
            <a:endParaRPr lang="en-US"/>
          </a:p>
        </p:txBody>
      </p:sp>
      <p:sp>
        <p:nvSpPr>
          <p:cNvPr id="3" name="Shape 1"/>
          <p:cNvSpPr/>
          <p:nvPr/>
        </p:nvSpPr>
        <p:spPr>
          <a:xfrm>
            <a:off x="0" y="0"/>
            <a:ext cx="14630400" cy="8229600"/>
          </a:xfrm>
          <a:prstGeom prst="rect">
            <a:avLst/>
          </a:prstGeom>
          <a:solidFill>
            <a:srgbClr val="FCFCFC"/>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62427"/>
            <a:ext cx="7556421" cy="1404328"/>
          </a:xfrm>
          <a:prstGeom prst="rect">
            <a:avLst/>
          </a:prstGeom>
          <a:noFill/>
          <a:ln/>
        </p:spPr>
        <p:txBody>
          <a:bodyPr wrap="squar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Leading Agile in a Non-Agile Infrastructure Environment</a:t>
            </a:r>
            <a:endParaRPr lang="en-US" sz="4450" dirty="0"/>
          </a:p>
        </p:txBody>
      </p:sp>
      <p:sp>
        <p:nvSpPr>
          <p:cNvPr id="4" name="Text 1"/>
          <p:cNvSpPr/>
          <p:nvPr/>
        </p:nvSpPr>
        <p:spPr>
          <a:xfrm>
            <a:off x="6280190" y="1821668"/>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Successfully leading Agile initiatives when infrastructure isn't fully Agile requires a blend of adaptability, empathy, and strategic planning. This presentation explores how project managers can bridge the gap and drive progress—even when everyone isn't sprinting at the same pace.</a:t>
            </a:r>
            <a:endParaRPr lang="en-US" sz="1750" dirty="0"/>
          </a:p>
        </p:txBody>
      </p:sp>
      <p:sp>
        <p:nvSpPr>
          <p:cNvPr id="5" name="Text 2"/>
          <p:cNvSpPr/>
          <p:nvPr/>
        </p:nvSpPr>
        <p:spPr>
          <a:xfrm>
            <a:off x="6280189" y="3536948"/>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We'll examine practical strategies for navigating the hybrid reality many IT project managers face today, where development teams embrace Agile methodologies while infrastructure teams operate in traditional frameworks.</a:t>
            </a:r>
            <a:endParaRPr lang="en-US" sz="1750" dirty="0"/>
          </a:p>
        </p:txBody>
      </p:sp>
      <p:sp>
        <p:nvSpPr>
          <p:cNvPr id="10" name="TextBox 9">
            <a:extLst>
              <a:ext uri="{FF2B5EF4-FFF2-40B4-BE49-F238E27FC236}">
                <a16:creationId xmlns:a16="http://schemas.microsoft.com/office/drawing/2014/main" id="{5AB0A6AF-CB5A-5C66-F30C-A13266676B86}"/>
              </a:ext>
            </a:extLst>
          </p:cNvPr>
          <p:cNvSpPr txBox="1"/>
          <p:nvPr/>
        </p:nvSpPr>
        <p:spPr>
          <a:xfrm>
            <a:off x="6280190" y="6816427"/>
            <a:ext cx="7315200" cy="1032270"/>
          </a:xfrm>
          <a:prstGeom prst="rect">
            <a:avLst/>
          </a:prstGeom>
          <a:noFill/>
        </p:spPr>
        <p:txBody>
          <a:bodyPr wrap="square">
            <a:spAutoFit/>
          </a:bodyPr>
          <a:lstStyle/>
          <a:p>
            <a:pPr marL="0" marR="0">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#AgileLeadership #ITProjectManagement #HybridDelivery #InfrastructurePM #DevOps #ScrumMasterTips #AgileTransformation #WaterfallToAgile #DigitalDelivery #CrossFunctionalTeams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Image 1" descr="preencoded.png">
            <a:extLst>
              <a:ext uri="{FF2B5EF4-FFF2-40B4-BE49-F238E27FC236}">
                <a16:creationId xmlns:a16="http://schemas.microsoft.com/office/drawing/2014/main" id="{12464924-9BD3-51B8-FEE6-4B85683401E6}"/>
              </a:ext>
            </a:extLst>
          </p:cNvPr>
          <p:cNvPicPr>
            <a:picLocks noChangeAspect="1"/>
          </p:cNvPicPr>
          <p:nvPr/>
        </p:nvPicPr>
        <p:blipFill>
          <a:blip r:embed="rId4"/>
          <a:stretch>
            <a:fillRect/>
          </a:stretch>
        </p:blipFill>
        <p:spPr>
          <a:xfrm>
            <a:off x="6280190" y="5351461"/>
            <a:ext cx="7176505" cy="11990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06993" y="714970"/>
            <a:ext cx="11404759" cy="631269"/>
          </a:xfrm>
          <a:prstGeom prst="rect">
            <a:avLst/>
          </a:prstGeom>
          <a:noFill/>
          <a:ln/>
        </p:spPr>
        <p:txBody>
          <a:bodyPr wrap="none" lIns="0" tIns="0" rIns="0" bIns="0" rtlCol="0" anchor="t"/>
          <a:lstStyle/>
          <a:p>
            <a:pPr marL="0" indent="0" algn="l">
              <a:lnSpc>
                <a:spcPts val="4950"/>
              </a:lnSpc>
              <a:buNone/>
            </a:pPr>
            <a:r>
              <a:rPr lang="en-US" sz="3950" dirty="0">
                <a:solidFill>
                  <a:srgbClr val="1D1D1B"/>
                </a:solidFill>
                <a:latin typeface="Tomorrow Semi Bold" pitchFamily="34" charset="0"/>
                <a:ea typeface="Tomorrow Semi Bold" pitchFamily="34" charset="-122"/>
                <a:cs typeface="Tomorrow Semi Bold" pitchFamily="34" charset="-120"/>
              </a:rPr>
              <a:t>Technical Solutions for Hybrid Environments</a:t>
            </a:r>
            <a:endParaRPr lang="en-US" sz="3950" dirty="0"/>
          </a:p>
        </p:txBody>
      </p:sp>
      <p:sp>
        <p:nvSpPr>
          <p:cNvPr id="3" name="Shape 1"/>
          <p:cNvSpPr/>
          <p:nvPr/>
        </p:nvSpPr>
        <p:spPr>
          <a:xfrm>
            <a:off x="706993" y="1750219"/>
            <a:ext cx="2202656" cy="1163955"/>
          </a:xfrm>
          <a:prstGeom prst="roundRect">
            <a:avLst>
              <a:gd name="adj" fmla="val 2603"/>
            </a:avLst>
          </a:prstGeom>
          <a:solidFill>
            <a:srgbClr val="F0EAEA"/>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1666280" y="2154674"/>
            <a:ext cx="284083" cy="355044"/>
          </a:xfrm>
          <a:prstGeom prst="rect">
            <a:avLst/>
          </a:prstGeom>
        </p:spPr>
      </p:pic>
      <p:sp>
        <p:nvSpPr>
          <p:cNvPr id="5" name="Text 2"/>
          <p:cNvSpPr/>
          <p:nvPr/>
        </p:nvSpPr>
        <p:spPr>
          <a:xfrm>
            <a:off x="3111579" y="1952149"/>
            <a:ext cx="2865477" cy="315635"/>
          </a:xfrm>
          <a:prstGeom prst="rect">
            <a:avLst/>
          </a:prstGeom>
          <a:noFill/>
          <a:ln/>
        </p:spPr>
        <p:txBody>
          <a:bodyPr wrap="none" lIns="0" tIns="0" rIns="0" bIns="0" rtlCol="0" anchor="t"/>
          <a:lstStyle/>
          <a:p>
            <a:pPr marL="0" indent="0" algn="l">
              <a:lnSpc>
                <a:spcPts val="2450"/>
              </a:lnSpc>
              <a:buNone/>
            </a:pPr>
            <a:r>
              <a:rPr lang="en-US" sz="1950" dirty="0">
                <a:solidFill>
                  <a:srgbClr val="61615C"/>
                </a:solidFill>
                <a:latin typeface="Tomorrow Semi Bold" pitchFamily="34" charset="0"/>
                <a:ea typeface="Tomorrow Semi Bold" pitchFamily="34" charset="-122"/>
                <a:cs typeface="Tomorrow Semi Bold" pitchFamily="34" charset="-120"/>
              </a:rPr>
              <a:t>Infrastructure as Code</a:t>
            </a:r>
            <a:endParaRPr lang="en-US" sz="1950" dirty="0"/>
          </a:p>
        </p:txBody>
      </p:sp>
      <p:sp>
        <p:nvSpPr>
          <p:cNvPr id="6" name="Text 3"/>
          <p:cNvSpPr/>
          <p:nvPr/>
        </p:nvSpPr>
        <p:spPr>
          <a:xfrm>
            <a:off x="3111579" y="2388989"/>
            <a:ext cx="5075992" cy="323255"/>
          </a:xfrm>
          <a:prstGeom prst="rect">
            <a:avLst/>
          </a:prstGeom>
          <a:noFill/>
          <a:ln/>
        </p:spPr>
        <p:txBody>
          <a:bodyPr wrap="none" lIns="0" tIns="0" rIns="0" bIns="0" rtlCol="0" anchor="t"/>
          <a:lstStyle/>
          <a:p>
            <a:pPr marL="0" indent="0" algn="l">
              <a:lnSpc>
                <a:spcPts val="2500"/>
              </a:lnSpc>
              <a:buNone/>
            </a:pPr>
            <a:r>
              <a:rPr lang="en-US" sz="1550" dirty="0">
                <a:solidFill>
                  <a:srgbClr val="61615C"/>
                </a:solidFill>
                <a:latin typeface="Tomorrow" pitchFamily="34" charset="0"/>
                <a:ea typeface="Tomorrow" pitchFamily="34" charset="-122"/>
                <a:cs typeface="Tomorrow" pitchFamily="34" charset="-120"/>
              </a:rPr>
              <a:t>Automate infrastructure provisioning where possible</a:t>
            </a:r>
            <a:endParaRPr lang="en-US" sz="1550" dirty="0"/>
          </a:p>
        </p:txBody>
      </p:sp>
      <p:sp>
        <p:nvSpPr>
          <p:cNvPr id="7" name="Shape 4"/>
          <p:cNvSpPr/>
          <p:nvPr/>
        </p:nvSpPr>
        <p:spPr>
          <a:xfrm>
            <a:off x="3010614" y="2904649"/>
            <a:ext cx="10811827" cy="11430"/>
          </a:xfrm>
          <a:prstGeom prst="roundRect">
            <a:avLst>
              <a:gd name="adj" fmla="val 265114"/>
            </a:avLst>
          </a:prstGeom>
          <a:solidFill>
            <a:srgbClr val="D6D0D0"/>
          </a:solidFill>
          <a:ln/>
        </p:spPr>
        <p:txBody>
          <a:bodyPr/>
          <a:lstStyle/>
          <a:p>
            <a:endParaRPr lang="en-US"/>
          </a:p>
        </p:txBody>
      </p:sp>
      <p:sp>
        <p:nvSpPr>
          <p:cNvPr id="8" name="Shape 5"/>
          <p:cNvSpPr/>
          <p:nvPr/>
        </p:nvSpPr>
        <p:spPr>
          <a:xfrm>
            <a:off x="706993" y="3015139"/>
            <a:ext cx="4405432" cy="1163955"/>
          </a:xfrm>
          <a:prstGeom prst="roundRect">
            <a:avLst>
              <a:gd name="adj" fmla="val 2603"/>
            </a:avLst>
          </a:prstGeom>
          <a:solidFill>
            <a:srgbClr val="F0EAEA"/>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2767608" y="3419594"/>
            <a:ext cx="284083" cy="355044"/>
          </a:xfrm>
          <a:prstGeom prst="rect">
            <a:avLst/>
          </a:prstGeom>
        </p:spPr>
      </p:pic>
      <p:sp>
        <p:nvSpPr>
          <p:cNvPr id="10" name="Text 6"/>
          <p:cNvSpPr/>
          <p:nvPr/>
        </p:nvSpPr>
        <p:spPr>
          <a:xfrm>
            <a:off x="5314355" y="3217069"/>
            <a:ext cx="3064312" cy="315635"/>
          </a:xfrm>
          <a:prstGeom prst="rect">
            <a:avLst/>
          </a:prstGeom>
          <a:noFill/>
          <a:ln/>
        </p:spPr>
        <p:txBody>
          <a:bodyPr wrap="none" lIns="0" tIns="0" rIns="0" bIns="0" rtlCol="0" anchor="t"/>
          <a:lstStyle/>
          <a:p>
            <a:pPr marL="0" indent="0" algn="l">
              <a:lnSpc>
                <a:spcPts val="2450"/>
              </a:lnSpc>
              <a:buNone/>
            </a:pPr>
            <a:r>
              <a:rPr lang="en-US" sz="1950" dirty="0">
                <a:solidFill>
                  <a:srgbClr val="61615C"/>
                </a:solidFill>
                <a:latin typeface="Tomorrow Semi Bold" pitchFamily="34" charset="0"/>
                <a:ea typeface="Tomorrow Semi Bold" pitchFamily="34" charset="-122"/>
                <a:cs typeface="Tomorrow Semi Bold" pitchFamily="34" charset="-120"/>
              </a:rPr>
              <a:t>Environment Templates</a:t>
            </a:r>
            <a:endParaRPr lang="en-US" sz="1950" dirty="0"/>
          </a:p>
        </p:txBody>
      </p:sp>
      <p:sp>
        <p:nvSpPr>
          <p:cNvPr id="11" name="Text 7"/>
          <p:cNvSpPr/>
          <p:nvPr/>
        </p:nvSpPr>
        <p:spPr>
          <a:xfrm>
            <a:off x="5314355" y="3653909"/>
            <a:ext cx="5792986" cy="323255"/>
          </a:xfrm>
          <a:prstGeom prst="rect">
            <a:avLst/>
          </a:prstGeom>
          <a:noFill/>
          <a:ln/>
        </p:spPr>
        <p:txBody>
          <a:bodyPr wrap="none" lIns="0" tIns="0" rIns="0" bIns="0" rtlCol="0" anchor="t"/>
          <a:lstStyle/>
          <a:p>
            <a:pPr marL="0" indent="0" algn="l">
              <a:lnSpc>
                <a:spcPts val="2500"/>
              </a:lnSpc>
              <a:buNone/>
            </a:pPr>
            <a:r>
              <a:rPr lang="en-US" sz="1550" dirty="0">
                <a:solidFill>
                  <a:srgbClr val="61615C"/>
                </a:solidFill>
                <a:latin typeface="Tomorrow" pitchFamily="34" charset="0"/>
                <a:ea typeface="Tomorrow" pitchFamily="34" charset="-122"/>
                <a:cs typeface="Tomorrow" pitchFamily="34" charset="-120"/>
              </a:rPr>
              <a:t>Create standardized, repeatable environment configurations</a:t>
            </a:r>
            <a:endParaRPr lang="en-US" sz="1550" dirty="0"/>
          </a:p>
        </p:txBody>
      </p:sp>
      <p:sp>
        <p:nvSpPr>
          <p:cNvPr id="12" name="Shape 8"/>
          <p:cNvSpPr/>
          <p:nvPr/>
        </p:nvSpPr>
        <p:spPr>
          <a:xfrm>
            <a:off x="5213390" y="4169569"/>
            <a:ext cx="8609052" cy="11430"/>
          </a:xfrm>
          <a:prstGeom prst="roundRect">
            <a:avLst>
              <a:gd name="adj" fmla="val 265114"/>
            </a:avLst>
          </a:prstGeom>
          <a:solidFill>
            <a:srgbClr val="D6D0D0"/>
          </a:solidFill>
          <a:ln/>
        </p:spPr>
        <p:txBody>
          <a:bodyPr/>
          <a:lstStyle/>
          <a:p>
            <a:endParaRPr lang="en-US"/>
          </a:p>
        </p:txBody>
      </p:sp>
      <p:sp>
        <p:nvSpPr>
          <p:cNvPr id="13" name="Shape 9"/>
          <p:cNvSpPr/>
          <p:nvPr/>
        </p:nvSpPr>
        <p:spPr>
          <a:xfrm>
            <a:off x="706993" y="4280059"/>
            <a:ext cx="6608207" cy="1163955"/>
          </a:xfrm>
          <a:prstGeom prst="roundRect">
            <a:avLst>
              <a:gd name="adj" fmla="val 2603"/>
            </a:avLst>
          </a:prstGeom>
          <a:solidFill>
            <a:srgbClr val="F0EAEA"/>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3869055" y="4684514"/>
            <a:ext cx="284083" cy="355044"/>
          </a:xfrm>
          <a:prstGeom prst="rect">
            <a:avLst/>
          </a:prstGeom>
        </p:spPr>
      </p:pic>
      <p:sp>
        <p:nvSpPr>
          <p:cNvPr id="15" name="Text 10"/>
          <p:cNvSpPr/>
          <p:nvPr/>
        </p:nvSpPr>
        <p:spPr>
          <a:xfrm>
            <a:off x="7517130" y="4481989"/>
            <a:ext cx="3146584" cy="315635"/>
          </a:xfrm>
          <a:prstGeom prst="rect">
            <a:avLst/>
          </a:prstGeom>
          <a:noFill/>
          <a:ln/>
        </p:spPr>
        <p:txBody>
          <a:bodyPr wrap="none" lIns="0" tIns="0" rIns="0" bIns="0" rtlCol="0" anchor="t"/>
          <a:lstStyle/>
          <a:p>
            <a:pPr marL="0" indent="0" algn="l">
              <a:lnSpc>
                <a:spcPts val="2450"/>
              </a:lnSpc>
              <a:buNone/>
            </a:pPr>
            <a:r>
              <a:rPr lang="en-US" sz="1950" dirty="0">
                <a:solidFill>
                  <a:srgbClr val="61615C"/>
                </a:solidFill>
                <a:latin typeface="Tomorrow Semi Bold" pitchFamily="34" charset="0"/>
                <a:ea typeface="Tomorrow Semi Bold" pitchFamily="34" charset="-122"/>
                <a:cs typeface="Tomorrow Semi Bold" pitchFamily="34" charset="-120"/>
              </a:rPr>
              <a:t>Self-Service Capabilities</a:t>
            </a:r>
            <a:endParaRPr lang="en-US" sz="1950" dirty="0"/>
          </a:p>
        </p:txBody>
      </p:sp>
      <p:sp>
        <p:nvSpPr>
          <p:cNvPr id="16" name="Text 11"/>
          <p:cNvSpPr/>
          <p:nvPr/>
        </p:nvSpPr>
        <p:spPr>
          <a:xfrm>
            <a:off x="7517130" y="4918829"/>
            <a:ext cx="5259110" cy="323255"/>
          </a:xfrm>
          <a:prstGeom prst="rect">
            <a:avLst/>
          </a:prstGeom>
          <a:noFill/>
          <a:ln/>
        </p:spPr>
        <p:txBody>
          <a:bodyPr wrap="none" lIns="0" tIns="0" rIns="0" bIns="0" rtlCol="0" anchor="t"/>
          <a:lstStyle/>
          <a:p>
            <a:pPr marL="0" indent="0" algn="l">
              <a:lnSpc>
                <a:spcPts val="2500"/>
              </a:lnSpc>
              <a:buNone/>
            </a:pPr>
            <a:r>
              <a:rPr lang="en-US" sz="1550" dirty="0">
                <a:solidFill>
                  <a:srgbClr val="61615C"/>
                </a:solidFill>
                <a:latin typeface="Tomorrow" pitchFamily="34" charset="0"/>
                <a:ea typeface="Tomorrow" pitchFamily="34" charset="-122"/>
                <a:cs typeface="Tomorrow" pitchFamily="34" charset="-120"/>
              </a:rPr>
              <a:t>Develop portals for dev teams to request infrastructure</a:t>
            </a:r>
            <a:endParaRPr lang="en-US" sz="1550" dirty="0"/>
          </a:p>
        </p:txBody>
      </p:sp>
      <p:sp>
        <p:nvSpPr>
          <p:cNvPr id="17" name="Text 12"/>
          <p:cNvSpPr/>
          <p:nvPr/>
        </p:nvSpPr>
        <p:spPr>
          <a:xfrm>
            <a:off x="706993" y="5671185"/>
            <a:ext cx="13216414" cy="646509"/>
          </a:xfrm>
          <a:prstGeom prst="rect">
            <a:avLst/>
          </a:prstGeom>
          <a:noFill/>
          <a:ln/>
        </p:spPr>
        <p:txBody>
          <a:bodyPr wrap="square" lIns="0" tIns="0" rIns="0" bIns="0" rtlCol="0" anchor="t"/>
          <a:lstStyle/>
          <a:p>
            <a:pPr marL="0" indent="0" algn="l">
              <a:lnSpc>
                <a:spcPts val="2500"/>
              </a:lnSpc>
              <a:buNone/>
            </a:pPr>
            <a:r>
              <a:rPr lang="en-US" sz="1550" dirty="0">
                <a:solidFill>
                  <a:srgbClr val="61615C"/>
                </a:solidFill>
                <a:latin typeface="Tomorrow" pitchFamily="34" charset="0"/>
                <a:ea typeface="Tomorrow" pitchFamily="34" charset="-122"/>
                <a:cs typeface="Tomorrow" pitchFamily="34" charset="-120"/>
              </a:rPr>
              <a:t>Technical approaches can help bridge the gap between Agile and infrastructure teams. Infrastructure as Code (IaC) brings automation to traditionally manual processes, allowing infrastructure to be provisioned and configured through code rather than manual intervention.</a:t>
            </a:r>
            <a:endParaRPr lang="en-US" sz="1550" dirty="0"/>
          </a:p>
        </p:txBody>
      </p:sp>
      <p:sp>
        <p:nvSpPr>
          <p:cNvPr id="18" name="Text 13"/>
          <p:cNvSpPr/>
          <p:nvPr/>
        </p:nvSpPr>
        <p:spPr>
          <a:xfrm>
            <a:off x="706993" y="6544866"/>
            <a:ext cx="13216414" cy="969764"/>
          </a:xfrm>
          <a:prstGeom prst="rect">
            <a:avLst/>
          </a:prstGeom>
          <a:noFill/>
          <a:ln/>
        </p:spPr>
        <p:txBody>
          <a:bodyPr wrap="square" lIns="0" tIns="0" rIns="0" bIns="0" rtlCol="0" anchor="t"/>
          <a:lstStyle/>
          <a:p>
            <a:pPr marL="0" indent="0" algn="l">
              <a:lnSpc>
                <a:spcPts val="2500"/>
              </a:lnSpc>
              <a:buNone/>
            </a:pPr>
            <a:r>
              <a:rPr lang="en-US" sz="1550" dirty="0">
                <a:solidFill>
                  <a:srgbClr val="61615C"/>
                </a:solidFill>
                <a:latin typeface="Tomorrow" pitchFamily="34" charset="0"/>
                <a:ea typeface="Tomorrow" pitchFamily="34" charset="-122"/>
                <a:cs typeface="Tomorrow" pitchFamily="34" charset="-120"/>
              </a:rPr>
              <a:t>Self-service portals can empower development teams to request infrastructure resources through standardized forms that satisfy infrastructure governance while reducing manual handoffs. These technical solutions reduce friction without requiring infrastructure teams to abandon their control mechanisms.</a:t>
            </a:r>
            <a:endParaRPr lang="en-US" sz="15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44260" y="755452"/>
            <a:ext cx="10690503" cy="664488"/>
          </a:xfrm>
          <a:prstGeom prst="rect">
            <a:avLst/>
          </a:prstGeom>
          <a:noFill/>
          <a:ln/>
        </p:spPr>
        <p:txBody>
          <a:bodyPr wrap="none" lIns="0" tIns="0" rIns="0" bIns="0" rtlCol="0" anchor="t"/>
          <a:lstStyle/>
          <a:p>
            <a:pPr marL="0" indent="0" algn="l">
              <a:lnSpc>
                <a:spcPts val="5200"/>
              </a:lnSpc>
              <a:buNone/>
            </a:pPr>
            <a:r>
              <a:rPr lang="en-US" sz="4150" dirty="0">
                <a:solidFill>
                  <a:srgbClr val="1D1D1B"/>
                </a:solidFill>
                <a:latin typeface="Tomorrow Semi Bold" pitchFamily="34" charset="0"/>
                <a:ea typeface="Tomorrow Semi Bold" pitchFamily="34" charset="-122"/>
                <a:cs typeface="Tomorrow Semi Bold" pitchFamily="34" charset="-120"/>
              </a:rPr>
              <a:t>Case Study: Financial Services Success</a:t>
            </a:r>
            <a:endParaRPr lang="en-US" sz="4150" dirty="0"/>
          </a:p>
        </p:txBody>
      </p:sp>
      <p:pic>
        <p:nvPicPr>
          <p:cNvPr id="3" name="Image 0" descr="preencoded.png"/>
          <p:cNvPicPr>
            <a:picLocks noChangeAspect="1"/>
          </p:cNvPicPr>
          <p:nvPr/>
        </p:nvPicPr>
        <p:blipFill>
          <a:blip r:embed="rId3"/>
          <a:stretch>
            <a:fillRect/>
          </a:stretch>
        </p:blipFill>
        <p:spPr>
          <a:xfrm>
            <a:off x="744260" y="1845231"/>
            <a:ext cx="12227362" cy="2811542"/>
          </a:xfrm>
          <a:prstGeom prst="rect">
            <a:avLst/>
          </a:prstGeom>
        </p:spPr>
      </p:pic>
      <p:sp>
        <p:nvSpPr>
          <p:cNvPr id="4" name="Shape 1"/>
          <p:cNvSpPr/>
          <p:nvPr/>
        </p:nvSpPr>
        <p:spPr>
          <a:xfrm>
            <a:off x="4087178" y="4656773"/>
            <a:ext cx="212646" cy="212646"/>
          </a:xfrm>
          <a:prstGeom prst="roundRect">
            <a:avLst>
              <a:gd name="adj" fmla="val 8600"/>
            </a:avLst>
          </a:prstGeom>
          <a:solidFill>
            <a:srgbClr val="282825"/>
          </a:solidFill>
          <a:ln/>
        </p:spPr>
        <p:txBody>
          <a:bodyPr/>
          <a:lstStyle/>
          <a:p>
            <a:endParaRPr lang="en-US"/>
          </a:p>
        </p:txBody>
      </p:sp>
      <p:sp>
        <p:nvSpPr>
          <p:cNvPr id="5" name="Text 2"/>
          <p:cNvSpPr/>
          <p:nvPr/>
        </p:nvSpPr>
        <p:spPr>
          <a:xfrm>
            <a:off x="4360783" y="4656773"/>
            <a:ext cx="2420898" cy="212646"/>
          </a:xfrm>
          <a:prstGeom prst="rect">
            <a:avLst/>
          </a:prstGeom>
          <a:noFill/>
          <a:ln/>
        </p:spPr>
        <p:txBody>
          <a:bodyPr wrap="none" lIns="0" tIns="0" rIns="0" bIns="0" rtlCol="0" anchor="t"/>
          <a:lstStyle/>
          <a:p>
            <a:pPr marL="0" indent="0" algn="l">
              <a:lnSpc>
                <a:spcPts val="1650"/>
              </a:lnSpc>
              <a:buNone/>
            </a:pPr>
            <a:r>
              <a:rPr lang="en-US" sz="1650" dirty="0">
                <a:solidFill>
                  <a:srgbClr val="61615C"/>
                </a:solidFill>
                <a:latin typeface="Tomorrow" pitchFamily="34" charset="0"/>
                <a:ea typeface="Tomorrow" pitchFamily="34" charset="-122"/>
                <a:cs typeface="Tomorrow" pitchFamily="34" charset="-120"/>
              </a:rPr>
              <a:t>Before Hybrid Approach</a:t>
            </a:r>
            <a:endParaRPr lang="en-US" sz="1650" dirty="0"/>
          </a:p>
        </p:txBody>
      </p:sp>
      <p:sp>
        <p:nvSpPr>
          <p:cNvPr id="6" name="Shape 3"/>
          <p:cNvSpPr/>
          <p:nvPr/>
        </p:nvSpPr>
        <p:spPr>
          <a:xfrm>
            <a:off x="6934081" y="4656773"/>
            <a:ext cx="212646" cy="212646"/>
          </a:xfrm>
          <a:prstGeom prst="roundRect">
            <a:avLst>
              <a:gd name="adj" fmla="val 8600"/>
            </a:avLst>
          </a:prstGeom>
          <a:solidFill>
            <a:srgbClr val="5E5E57"/>
          </a:solidFill>
          <a:ln/>
        </p:spPr>
        <p:txBody>
          <a:bodyPr/>
          <a:lstStyle/>
          <a:p>
            <a:endParaRPr lang="en-US"/>
          </a:p>
        </p:txBody>
      </p:sp>
      <p:sp>
        <p:nvSpPr>
          <p:cNvPr id="7" name="Text 4"/>
          <p:cNvSpPr/>
          <p:nvPr/>
        </p:nvSpPr>
        <p:spPr>
          <a:xfrm>
            <a:off x="7207687" y="4656773"/>
            <a:ext cx="2238613" cy="212646"/>
          </a:xfrm>
          <a:prstGeom prst="rect">
            <a:avLst/>
          </a:prstGeom>
          <a:noFill/>
          <a:ln/>
        </p:spPr>
        <p:txBody>
          <a:bodyPr wrap="none" lIns="0" tIns="0" rIns="0" bIns="0" rtlCol="0" anchor="t"/>
          <a:lstStyle/>
          <a:p>
            <a:pPr marL="0" indent="0" algn="l">
              <a:lnSpc>
                <a:spcPts val="1650"/>
              </a:lnSpc>
              <a:buNone/>
            </a:pPr>
            <a:r>
              <a:rPr lang="en-US" sz="1650" dirty="0">
                <a:solidFill>
                  <a:srgbClr val="61615C"/>
                </a:solidFill>
                <a:latin typeface="Tomorrow" pitchFamily="34" charset="0"/>
                <a:ea typeface="Tomorrow" pitchFamily="34" charset="-122"/>
                <a:cs typeface="Tomorrow" pitchFamily="34" charset="-120"/>
              </a:rPr>
              <a:t>After Hybrid Approach</a:t>
            </a:r>
            <a:endParaRPr lang="en-US" sz="1650" dirty="0"/>
          </a:p>
        </p:txBody>
      </p:sp>
      <p:sp>
        <p:nvSpPr>
          <p:cNvPr id="8" name="Text 5"/>
          <p:cNvSpPr/>
          <p:nvPr/>
        </p:nvSpPr>
        <p:spPr>
          <a:xfrm>
            <a:off x="744260" y="5534025"/>
            <a:ext cx="13141881" cy="680323"/>
          </a:xfrm>
          <a:prstGeom prst="rect">
            <a:avLst/>
          </a:prstGeom>
          <a:noFill/>
          <a:ln/>
        </p:spPr>
        <p:txBody>
          <a:bodyPr wrap="square" lIns="0" tIns="0" rIns="0" bIns="0" rtlCol="0" anchor="t"/>
          <a:lstStyle/>
          <a:p>
            <a:pPr marL="0" indent="0" algn="l">
              <a:lnSpc>
                <a:spcPts val="2650"/>
              </a:lnSpc>
              <a:buNone/>
            </a:pPr>
            <a:r>
              <a:rPr lang="en-US" sz="1650" dirty="0">
                <a:solidFill>
                  <a:srgbClr val="61615C"/>
                </a:solidFill>
                <a:latin typeface="Tomorrow" pitchFamily="34" charset="0"/>
                <a:ea typeface="Tomorrow" pitchFamily="34" charset="-122"/>
                <a:cs typeface="Tomorrow" pitchFamily="34" charset="-120"/>
              </a:rPr>
              <a:t>A major financial services firm implemented these hybrid Agile strategies when modernizing their loan processing system. Their development team was fully Agile, while infrastructure operated under strict compliance controls in a traditional framework.</a:t>
            </a:r>
            <a:endParaRPr lang="en-US" sz="1650" dirty="0"/>
          </a:p>
        </p:txBody>
      </p:sp>
      <p:sp>
        <p:nvSpPr>
          <p:cNvPr id="9" name="Text 6"/>
          <p:cNvSpPr/>
          <p:nvPr/>
        </p:nvSpPr>
        <p:spPr>
          <a:xfrm>
            <a:off x="744260" y="6453545"/>
            <a:ext cx="13141881" cy="1020485"/>
          </a:xfrm>
          <a:prstGeom prst="rect">
            <a:avLst/>
          </a:prstGeom>
          <a:noFill/>
          <a:ln/>
        </p:spPr>
        <p:txBody>
          <a:bodyPr wrap="square" lIns="0" tIns="0" rIns="0" bIns="0" rtlCol="0" anchor="t"/>
          <a:lstStyle/>
          <a:p>
            <a:pPr marL="0" indent="0" algn="l">
              <a:lnSpc>
                <a:spcPts val="2650"/>
              </a:lnSpc>
              <a:buNone/>
            </a:pPr>
            <a:r>
              <a:rPr lang="en-US" sz="1650" dirty="0">
                <a:solidFill>
                  <a:srgbClr val="61615C"/>
                </a:solidFill>
                <a:latin typeface="Tomorrow" pitchFamily="34" charset="0"/>
                <a:ea typeface="Tomorrow" pitchFamily="34" charset="-122"/>
                <a:cs typeface="Tomorrow" pitchFamily="34" charset="-120"/>
              </a:rPr>
              <a:t>By implementing cross-functional planning, visualization of dependencies, and strategic buffering of infrastructure lead times, they achieved dramatically improved results. Both teams reported higher satisfaction as friction decreased and delivery became more predictable.</a:t>
            </a:r>
            <a:endParaRPr lang="en-US" sz="16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78669" y="791289"/>
            <a:ext cx="12693968" cy="695325"/>
          </a:xfrm>
          <a:prstGeom prst="rect">
            <a:avLst/>
          </a:prstGeom>
          <a:noFill/>
          <a:ln/>
        </p:spPr>
        <p:txBody>
          <a:bodyPr wrap="none" lIns="0" tIns="0" rIns="0" bIns="0" rtlCol="0" anchor="t"/>
          <a:lstStyle/>
          <a:p>
            <a:pPr marL="0" indent="0" algn="l">
              <a:lnSpc>
                <a:spcPts val="5450"/>
              </a:lnSpc>
              <a:buNone/>
            </a:pPr>
            <a:r>
              <a:rPr lang="en-US" sz="4350" dirty="0">
                <a:solidFill>
                  <a:srgbClr val="1D1D1B"/>
                </a:solidFill>
                <a:latin typeface="Tomorrow Semi Bold" pitchFamily="34" charset="0"/>
                <a:ea typeface="Tomorrow Semi Bold" pitchFamily="34" charset="-122"/>
                <a:cs typeface="Tomorrow Semi Bold" pitchFamily="34" charset="-120"/>
              </a:rPr>
              <a:t>Key Takeaways: Deliver Agility, Not Just Agile</a:t>
            </a:r>
            <a:endParaRPr lang="en-US" sz="4350" dirty="0"/>
          </a:p>
        </p:txBody>
      </p:sp>
      <p:sp>
        <p:nvSpPr>
          <p:cNvPr id="3" name="Shape 1"/>
          <p:cNvSpPr/>
          <p:nvPr/>
        </p:nvSpPr>
        <p:spPr>
          <a:xfrm>
            <a:off x="778669" y="2599015"/>
            <a:ext cx="4135160" cy="222409"/>
          </a:xfrm>
          <a:prstGeom prst="roundRect">
            <a:avLst>
              <a:gd name="adj" fmla="val 15006"/>
            </a:avLst>
          </a:prstGeom>
          <a:solidFill>
            <a:srgbClr val="F0EAEA"/>
          </a:solidFill>
          <a:ln/>
        </p:spPr>
        <p:txBody>
          <a:bodyPr/>
          <a:lstStyle/>
          <a:p>
            <a:endParaRPr lang="en-US"/>
          </a:p>
        </p:txBody>
      </p:sp>
      <p:sp>
        <p:nvSpPr>
          <p:cNvPr id="4" name="Text 2"/>
          <p:cNvSpPr/>
          <p:nvPr/>
        </p:nvSpPr>
        <p:spPr>
          <a:xfrm>
            <a:off x="778669" y="3155156"/>
            <a:ext cx="4135160" cy="695325"/>
          </a:xfrm>
          <a:prstGeom prst="rect">
            <a:avLst/>
          </a:prstGeom>
          <a:noFill/>
          <a:ln/>
        </p:spPr>
        <p:txBody>
          <a:bodyPr wrap="square" lIns="0" tIns="0" rIns="0" bIns="0" rtlCol="0" anchor="t"/>
          <a:lstStyle/>
          <a:p>
            <a:pPr marL="0" indent="0" algn="l">
              <a:lnSpc>
                <a:spcPts val="2700"/>
              </a:lnSpc>
              <a:buNone/>
            </a:pPr>
            <a:r>
              <a:rPr lang="en-US" sz="2150" dirty="0">
                <a:solidFill>
                  <a:srgbClr val="61615C"/>
                </a:solidFill>
                <a:latin typeface="Tomorrow Semi Bold" pitchFamily="34" charset="0"/>
                <a:ea typeface="Tomorrow Semi Bold" pitchFamily="34" charset="-122"/>
                <a:cs typeface="Tomorrow Semi Bold" pitchFamily="34" charset="-120"/>
              </a:rPr>
              <a:t>Value Outcomes Over Methodology</a:t>
            </a:r>
            <a:endParaRPr lang="en-US" sz="2150" dirty="0"/>
          </a:p>
        </p:txBody>
      </p:sp>
      <p:sp>
        <p:nvSpPr>
          <p:cNvPr id="5" name="Text 3"/>
          <p:cNvSpPr/>
          <p:nvPr/>
        </p:nvSpPr>
        <p:spPr>
          <a:xfrm>
            <a:off x="778669" y="3983950"/>
            <a:ext cx="4135160" cy="2135981"/>
          </a:xfrm>
          <a:prstGeom prst="rect">
            <a:avLst/>
          </a:prstGeom>
          <a:noFill/>
          <a:ln/>
        </p:spPr>
        <p:txBody>
          <a:bodyPr wrap="square" lIns="0" tIns="0" rIns="0" bIns="0" rtlCol="0" anchor="t"/>
          <a:lstStyle/>
          <a:p>
            <a:pPr marL="0" indent="0" algn="l">
              <a:lnSpc>
                <a:spcPts val="2800"/>
              </a:lnSpc>
              <a:buNone/>
            </a:pPr>
            <a:r>
              <a:rPr lang="en-US" sz="1750" dirty="0">
                <a:solidFill>
                  <a:srgbClr val="61615C"/>
                </a:solidFill>
                <a:latin typeface="Tomorrow" pitchFamily="34" charset="0"/>
                <a:ea typeface="Tomorrow" pitchFamily="34" charset="-122"/>
                <a:cs typeface="Tomorrow" pitchFamily="34" charset="-120"/>
              </a:rPr>
              <a:t>Focus on creating consistent value delivery and responsiveness to change, not on having everyone follow the same framework. True agility comes from adaptability, not rigid adherence to any single approach.</a:t>
            </a:r>
            <a:endParaRPr lang="en-US" sz="1750" dirty="0"/>
          </a:p>
        </p:txBody>
      </p:sp>
      <p:sp>
        <p:nvSpPr>
          <p:cNvPr id="6" name="Shape 4"/>
          <p:cNvSpPr/>
          <p:nvPr/>
        </p:nvSpPr>
        <p:spPr>
          <a:xfrm>
            <a:off x="5247561" y="2265283"/>
            <a:ext cx="4135160" cy="222409"/>
          </a:xfrm>
          <a:prstGeom prst="roundRect">
            <a:avLst>
              <a:gd name="adj" fmla="val 15006"/>
            </a:avLst>
          </a:prstGeom>
          <a:solidFill>
            <a:srgbClr val="F0EAEA"/>
          </a:solidFill>
          <a:ln/>
        </p:spPr>
        <p:txBody>
          <a:bodyPr/>
          <a:lstStyle/>
          <a:p>
            <a:endParaRPr lang="en-US"/>
          </a:p>
        </p:txBody>
      </p:sp>
      <p:sp>
        <p:nvSpPr>
          <p:cNvPr id="7" name="Text 5"/>
          <p:cNvSpPr/>
          <p:nvPr/>
        </p:nvSpPr>
        <p:spPr>
          <a:xfrm>
            <a:off x="5247561" y="2821424"/>
            <a:ext cx="4135160" cy="695325"/>
          </a:xfrm>
          <a:prstGeom prst="rect">
            <a:avLst/>
          </a:prstGeom>
          <a:noFill/>
          <a:ln/>
        </p:spPr>
        <p:txBody>
          <a:bodyPr wrap="square" lIns="0" tIns="0" rIns="0" bIns="0" rtlCol="0" anchor="t"/>
          <a:lstStyle/>
          <a:p>
            <a:pPr marL="0" indent="0" algn="l">
              <a:lnSpc>
                <a:spcPts val="2700"/>
              </a:lnSpc>
              <a:buNone/>
            </a:pPr>
            <a:r>
              <a:rPr lang="en-US" sz="2150" dirty="0">
                <a:solidFill>
                  <a:srgbClr val="61615C"/>
                </a:solidFill>
                <a:latin typeface="Tomorrow Semi Bold" pitchFamily="34" charset="0"/>
                <a:ea typeface="Tomorrow Semi Bold" pitchFamily="34" charset="-122"/>
                <a:cs typeface="Tomorrow Semi Bold" pitchFamily="34" charset="-120"/>
              </a:rPr>
              <a:t>Create Flow Between Different Systems</a:t>
            </a:r>
            <a:endParaRPr lang="en-US" sz="2150" dirty="0"/>
          </a:p>
        </p:txBody>
      </p:sp>
      <p:sp>
        <p:nvSpPr>
          <p:cNvPr id="8" name="Text 6"/>
          <p:cNvSpPr/>
          <p:nvPr/>
        </p:nvSpPr>
        <p:spPr>
          <a:xfrm>
            <a:off x="5247561" y="3650218"/>
            <a:ext cx="4135160" cy="2135981"/>
          </a:xfrm>
          <a:prstGeom prst="rect">
            <a:avLst/>
          </a:prstGeom>
          <a:noFill/>
          <a:ln/>
        </p:spPr>
        <p:txBody>
          <a:bodyPr wrap="square" lIns="0" tIns="0" rIns="0" bIns="0" rtlCol="0" anchor="t"/>
          <a:lstStyle/>
          <a:p>
            <a:pPr marL="0" indent="0" algn="l">
              <a:lnSpc>
                <a:spcPts val="2800"/>
              </a:lnSpc>
              <a:buNone/>
            </a:pPr>
            <a:r>
              <a:rPr lang="en-US" sz="1750" dirty="0">
                <a:solidFill>
                  <a:srgbClr val="61615C"/>
                </a:solidFill>
                <a:latin typeface="Tomorrow" pitchFamily="34" charset="0"/>
                <a:ea typeface="Tomorrow" pitchFamily="34" charset="-122"/>
                <a:cs typeface="Tomorrow" pitchFamily="34" charset="-120"/>
              </a:rPr>
              <a:t>As a project manager, your role is to create harmony between teams with different operating styles. Build bridges that allow work to flow smoothly while respecting each team's constraints and strengths.</a:t>
            </a:r>
            <a:endParaRPr lang="en-US" sz="1750" dirty="0"/>
          </a:p>
        </p:txBody>
      </p:sp>
      <p:sp>
        <p:nvSpPr>
          <p:cNvPr id="9" name="Shape 7"/>
          <p:cNvSpPr/>
          <p:nvPr/>
        </p:nvSpPr>
        <p:spPr>
          <a:xfrm>
            <a:off x="9716453" y="1931551"/>
            <a:ext cx="4135160" cy="222409"/>
          </a:xfrm>
          <a:prstGeom prst="roundRect">
            <a:avLst>
              <a:gd name="adj" fmla="val 15006"/>
            </a:avLst>
          </a:prstGeom>
          <a:solidFill>
            <a:srgbClr val="F0EAEA"/>
          </a:solidFill>
          <a:ln/>
        </p:spPr>
        <p:txBody>
          <a:bodyPr/>
          <a:lstStyle/>
          <a:p>
            <a:endParaRPr lang="en-US"/>
          </a:p>
        </p:txBody>
      </p:sp>
      <p:sp>
        <p:nvSpPr>
          <p:cNvPr id="10" name="Text 8"/>
          <p:cNvSpPr/>
          <p:nvPr/>
        </p:nvSpPr>
        <p:spPr>
          <a:xfrm>
            <a:off x="9716453" y="2487692"/>
            <a:ext cx="4135160" cy="695325"/>
          </a:xfrm>
          <a:prstGeom prst="rect">
            <a:avLst/>
          </a:prstGeom>
          <a:noFill/>
          <a:ln/>
        </p:spPr>
        <p:txBody>
          <a:bodyPr wrap="square" lIns="0" tIns="0" rIns="0" bIns="0" rtlCol="0" anchor="t"/>
          <a:lstStyle/>
          <a:p>
            <a:pPr marL="0" indent="0" algn="l">
              <a:lnSpc>
                <a:spcPts val="2700"/>
              </a:lnSpc>
              <a:buNone/>
            </a:pPr>
            <a:r>
              <a:rPr lang="en-US" sz="2150" dirty="0">
                <a:solidFill>
                  <a:srgbClr val="61615C"/>
                </a:solidFill>
                <a:latin typeface="Tomorrow Semi Bold" pitchFamily="34" charset="0"/>
                <a:ea typeface="Tomorrow Semi Bold" pitchFamily="34" charset="-122"/>
                <a:cs typeface="Tomorrow Semi Bold" pitchFamily="34" charset="-120"/>
              </a:rPr>
              <a:t>Iteratively Improve the Hybrid Model</a:t>
            </a:r>
            <a:endParaRPr lang="en-US" sz="2150" dirty="0"/>
          </a:p>
        </p:txBody>
      </p:sp>
      <p:sp>
        <p:nvSpPr>
          <p:cNvPr id="11" name="Text 9"/>
          <p:cNvSpPr/>
          <p:nvPr/>
        </p:nvSpPr>
        <p:spPr>
          <a:xfrm>
            <a:off x="9716453" y="3316486"/>
            <a:ext cx="4135160" cy="2135981"/>
          </a:xfrm>
          <a:prstGeom prst="rect">
            <a:avLst/>
          </a:prstGeom>
          <a:noFill/>
          <a:ln/>
        </p:spPr>
        <p:txBody>
          <a:bodyPr wrap="square" lIns="0" tIns="0" rIns="0" bIns="0" rtlCol="0" anchor="t"/>
          <a:lstStyle/>
          <a:p>
            <a:pPr marL="0" indent="0" algn="l">
              <a:lnSpc>
                <a:spcPts val="2800"/>
              </a:lnSpc>
              <a:buNone/>
            </a:pPr>
            <a:r>
              <a:rPr lang="en-US" sz="1750" dirty="0">
                <a:solidFill>
                  <a:srgbClr val="61615C"/>
                </a:solidFill>
                <a:latin typeface="Tomorrow" pitchFamily="34" charset="0"/>
                <a:ea typeface="Tomorrow" pitchFamily="34" charset="-122"/>
                <a:cs typeface="Tomorrow" pitchFamily="34" charset="-120"/>
              </a:rPr>
              <a:t>Apply the core Agile principle of continuous improvement to your hybrid approach itself. Regularly retrospect on what's working and what's not in your cross-team coordination, adapting as you learn.</a:t>
            </a:r>
            <a:endParaRPr lang="en-US" sz="1750" dirty="0"/>
          </a:p>
        </p:txBody>
      </p:sp>
      <p:sp>
        <p:nvSpPr>
          <p:cNvPr id="12" name="Text 10"/>
          <p:cNvSpPr/>
          <p:nvPr/>
        </p:nvSpPr>
        <p:spPr>
          <a:xfrm>
            <a:off x="778669" y="6370201"/>
            <a:ext cx="13073063" cy="1067991"/>
          </a:xfrm>
          <a:prstGeom prst="rect">
            <a:avLst/>
          </a:prstGeom>
          <a:noFill/>
          <a:ln/>
        </p:spPr>
        <p:txBody>
          <a:bodyPr wrap="square" lIns="0" tIns="0" rIns="0" bIns="0" rtlCol="0" anchor="t"/>
          <a:lstStyle/>
          <a:p>
            <a:pPr marL="0" indent="0" algn="l">
              <a:lnSpc>
                <a:spcPts val="2800"/>
              </a:lnSpc>
              <a:buNone/>
            </a:pPr>
            <a:r>
              <a:rPr lang="en-US" sz="1750" dirty="0">
                <a:solidFill>
                  <a:srgbClr val="61615C"/>
                </a:solidFill>
                <a:latin typeface="Tomorrow" pitchFamily="34" charset="0"/>
                <a:ea typeface="Tomorrow" pitchFamily="34" charset="-122"/>
                <a:cs typeface="Tomorrow" pitchFamily="34" charset="-120"/>
              </a:rPr>
              <a:t>Remember that successful hybrid project management isn't about forcing infrastructure to become Agile or slowing development down to match infrastructure pace. It's about creating an environment where both teams can work in their optimal way while delivering integrated value to the organization.</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44841" y="620435"/>
            <a:ext cx="8157805" cy="702826"/>
          </a:xfrm>
          <a:prstGeom prst="rect">
            <a:avLst/>
          </a:prstGeom>
          <a:noFill/>
          <a:ln/>
        </p:spPr>
        <p:txBody>
          <a:bodyPr wrap="none" lIns="0" tIns="0" rIns="0" bIns="0" rtlCol="0" anchor="t"/>
          <a:lstStyle/>
          <a:p>
            <a:pPr marL="0" indent="0" algn="l">
              <a:lnSpc>
                <a:spcPts val="5500"/>
              </a:lnSpc>
              <a:buNone/>
            </a:pPr>
            <a:r>
              <a:rPr lang="en-US" sz="4400" dirty="0">
                <a:solidFill>
                  <a:srgbClr val="1D1D1B"/>
                </a:solidFill>
                <a:latin typeface="Tomorrow Semi Bold" pitchFamily="34" charset="0"/>
                <a:ea typeface="Tomorrow Semi Bold" pitchFamily="34" charset="-122"/>
                <a:cs typeface="Tomorrow Semi Bold" pitchFamily="34" charset="-120"/>
              </a:rPr>
              <a:t>The Hybrid Reality Challenge</a:t>
            </a:r>
            <a:endParaRPr lang="en-US" sz="4400" dirty="0"/>
          </a:p>
        </p:txBody>
      </p:sp>
      <p:sp>
        <p:nvSpPr>
          <p:cNvPr id="4" name="Shape 1"/>
          <p:cNvSpPr/>
          <p:nvPr/>
        </p:nvSpPr>
        <p:spPr>
          <a:xfrm>
            <a:off x="4444841" y="1660684"/>
            <a:ext cx="4586764" cy="2735223"/>
          </a:xfrm>
          <a:prstGeom prst="roundRect">
            <a:avLst>
              <a:gd name="adj" fmla="val 1234"/>
            </a:avLst>
          </a:prstGeom>
          <a:solidFill>
            <a:srgbClr val="F0EAEA"/>
          </a:solidFill>
          <a:ln/>
        </p:spPr>
        <p:txBody>
          <a:bodyPr/>
          <a:lstStyle/>
          <a:p>
            <a:endParaRPr lang="en-US"/>
          </a:p>
        </p:txBody>
      </p:sp>
      <p:sp>
        <p:nvSpPr>
          <p:cNvPr id="5" name="Text 2"/>
          <p:cNvSpPr/>
          <p:nvPr/>
        </p:nvSpPr>
        <p:spPr>
          <a:xfrm>
            <a:off x="4669750" y="1885593"/>
            <a:ext cx="3700224" cy="351472"/>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Agile Development Teams</a:t>
            </a:r>
            <a:endParaRPr lang="en-US" sz="2200" dirty="0"/>
          </a:p>
        </p:txBody>
      </p:sp>
      <p:sp>
        <p:nvSpPr>
          <p:cNvPr id="6" name="Text 3"/>
          <p:cNvSpPr/>
          <p:nvPr/>
        </p:nvSpPr>
        <p:spPr>
          <a:xfrm>
            <a:off x="4669750" y="2371963"/>
            <a:ext cx="4136946" cy="1799034"/>
          </a:xfrm>
          <a:prstGeom prst="rect">
            <a:avLst/>
          </a:prstGeom>
          <a:noFill/>
          <a:ln/>
        </p:spPr>
        <p:txBody>
          <a:bodyPr wrap="square" lIns="0" tIns="0" rIns="0" bIns="0" rtlCol="0" anchor="t"/>
          <a:lstStyle/>
          <a:p>
            <a:pPr marL="0" indent="0" algn="l">
              <a:lnSpc>
                <a:spcPts val="2800"/>
              </a:lnSpc>
              <a:buNone/>
            </a:pPr>
            <a:r>
              <a:rPr lang="en-US" sz="1750" dirty="0">
                <a:solidFill>
                  <a:srgbClr val="61615C"/>
                </a:solidFill>
                <a:latin typeface="Tomorrow" pitchFamily="34" charset="0"/>
                <a:ea typeface="Tomorrow" pitchFamily="34" charset="-122"/>
                <a:cs typeface="Tomorrow" pitchFamily="34" charset="-120"/>
              </a:rPr>
              <a:t>Focused on iterative delivery, fast feedback loops, and continuous improvement. Work in sprints with flexible scope and regular delivery cadence.</a:t>
            </a:r>
            <a:endParaRPr lang="en-US" sz="1750" dirty="0"/>
          </a:p>
        </p:txBody>
      </p:sp>
      <p:sp>
        <p:nvSpPr>
          <p:cNvPr id="7" name="Shape 4"/>
          <p:cNvSpPr/>
          <p:nvPr/>
        </p:nvSpPr>
        <p:spPr>
          <a:xfrm>
            <a:off x="9256514" y="1660684"/>
            <a:ext cx="4586764" cy="2735223"/>
          </a:xfrm>
          <a:prstGeom prst="roundRect">
            <a:avLst>
              <a:gd name="adj" fmla="val 1234"/>
            </a:avLst>
          </a:prstGeom>
          <a:solidFill>
            <a:srgbClr val="F0EAEA"/>
          </a:solidFill>
          <a:ln/>
        </p:spPr>
        <p:txBody>
          <a:bodyPr/>
          <a:lstStyle/>
          <a:p>
            <a:endParaRPr lang="en-US"/>
          </a:p>
        </p:txBody>
      </p:sp>
      <p:sp>
        <p:nvSpPr>
          <p:cNvPr id="8" name="Text 5"/>
          <p:cNvSpPr/>
          <p:nvPr/>
        </p:nvSpPr>
        <p:spPr>
          <a:xfrm>
            <a:off x="9481423" y="1885593"/>
            <a:ext cx="3917275" cy="351472"/>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Traditional IT Infrastructure</a:t>
            </a:r>
            <a:endParaRPr lang="en-US" sz="2200" dirty="0"/>
          </a:p>
        </p:txBody>
      </p:sp>
      <p:sp>
        <p:nvSpPr>
          <p:cNvPr id="9" name="Text 6"/>
          <p:cNvSpPr/>
          <p:nvPr/>
        </p:nvSpPr>
        <p:spPr>
          <a:xfrm>
            <a:off x="9481423" y="2371963"/>
            <a:ext cx="4136946" cy="1799034"/>
          </a:xfrm>
          <a:prstGeom prst="rect">
            <a:avLst/>
          </a:prstGeom>
          <a:noFill/>
          <a:ln/>
        </p:spPr>
        <p:txBody>
          <a:bodyPr wrap="square" lIns="0" tIns="0" rIns="0" bIns="0" rtlCol="0" anchor="t"/>
          <a:lstStyle/>
          <a:p>
            <a:pPr marL="0" indent="0" algn="l">
              <a:lnSpc>
                <a:spcPts val="2800"/>
              </a:lnSpc>
              <a:buNone/>
            </a:pPr>
            <a:r>
              <a:rPr lang="en-US" sz="1750" dirty="0">
                <a:solidFill>
                  <a:srgbClr val="61615C"/>
                </a:solidFill>
                <a:latin typeface="Tomorrow" pitchFamily="34" charset="0"/>
                <a:ea typeface="Tomorrow" pitchFamily="34" charset="-122"/>
                <a:cs typeface="Tomorrow" pitchFamily="34" charset="-120"/>
              </a:rPr>
              <a:t>Tied to change control boards, scheduled maintenance windows, procurement cycles, and strict compliance mandates requiring upfront planning.</a:t>
            </a:r>
            <a:endParaRPr lang="en-US" sz="1750" dirty="0"/>
          </a:p>
        </p:txBody>
      </p:sp>
      <p:sp>
        <p:nvSpPr>
          <p:cNvPr id="10" name="Shape 7"/>
          <p:cNvSpPr/>
          <p:nvPr/>
        </p:nvSpPr>
        <p:spPr>
          <a:xfrm>
            <a:off x="4444841" y="4620816"/>
            <a:ext cx="9398318" cy="1655802"/>
          </a:xfrm>
          <a:prstGeom prst="roundRect">
            <a:avLst>
              <a:gd name="adj" fmla="val 2038"/>
            </a:avLst>
          </a:prstGeom>
          <a:solidFill>
            <a:srgbClr val="F0EAEA"/>
          </a:solidFill>
          <a:ln/>
        </p:spPr>
        <p:txBody>
          <a:bodyPr/>
          <a:lstStyle/>
          <a:p>
            <a:endParaRPr lang="en-US"/>
          </a:p>
        </p:txBody>
      </p:sp>
      <p:sp>
        <p:nvSpPr>
          <p:cNvPr id="11" name="Text 8"/>
          <p:cNvSpPr/>
          <p:nvPr/>
        </p:nvSpPr>
        <p:spPr>
          <a:xfrm>
            <a:off x="4669750" y="4845725"/>
            <a:ext cx="4523065" cy="351472"/>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The Project Manager's Dilemma</a:t>
            </a:r>
            <a:endParaRPr lang="en-US" sz="2200" dirty="0"/>
          </a:p>
        </p:txBody>
      </p:sp>
      <p:sp>
        <p:nvSpPr>
          <p:cNvPr id="12" name="Text 9"/>
          <p:cNvSpPr/>
          <p:nvPr/>
        </p:nvSpPr>
        <p:spPr>
          <a:xfrm>
            <a:off x="4669750" y="5332095"/>
            <a:ext cx="8948499" cy="719614"/>
          </a:xfrm>
          <a:prstGeom prst="rect">
            <a:avLst/>
          </a:prstGeom>
          <a:noFill/>
          <a:ln/>
        </p:spPr>
        <p:txBody>
          <a:bodyPr wrap="square" lIns="0" tIns="0" rIns="0" bIns="0" rtlCol="0" anchor="t"/>
          <a:lstStyle/>
          <a:p>
            <a:pPr marL="0" indent="0" algn="l">
              <a:lnSpc>
                <a:spcPts val="2800"/>
              </a:lnSpc>
              <a:buNone/>
            </a:pPr>
            <a:r>
              <a:rPr lang="en-US" sz="1750" dirty="0">
                <a:solidFill>
                  <a:srgbClr val="61615C"/>
                </a:solidFill>
                <a:latin typeface="Tomorrow" pitchFamily="34" charset="0"/>
                <a:ea typeface="Tomorrow" pitchFamily="34" charset="-122"/>
                <a:cs typeface="Tomorrow" pitchFamily="34" charset="-120"/>
              </a:rPr>
              <a:t>Must coordinate teams operating at different speeds with different methodologies while maintaining project momentum and stakeholder satisfaction.</a:t>
            </a:r>
            <a:endParaRPr lang="en-US" sz="1750" dirty="0"/>
          </a:p>
        </p:txBody>
      </p:sp>
      <p:sp>
        <p:nvSpPr>
          <p:cNvPr id="13" name="Text 10"/>
          <p:cNvSpPr/>
          <p:nvPr/>
        </p:nvSpPr>
        <p:spPr>
          <a:xfrm>
            <a:off x="4444841" y="6529626"/>
            <a:ext cx="9398318" cy="1079421"/>
          </a:xfrm>
          <a:prstGeom prst="rect">
            <a:avLst/>
          </a:prstGeom>
          <a:noFill/>
          <a:ln/>
        </p:spPr>
        <p:txBody>
          <a:bodyPr wrap="square" lIns="0" tIns="0" rIns="0" bIns="0" rtlCol="0" anchor="t"/>
          <a:lstStyle/>
          <a:p>
            <a:pPr marL="0" indent="0" algn="l">
              <a:lnSpc>
                <a:spcPts val="2800"/>
              </a:lnSpc>
              <a:buNone/>
            </a:pPr>
            <a:r>
              <a:rPr lang="en-US" sz="1750" dirty="0">
                <a:solidFill>
                  <a:srgbClr val="61615C"/>
                </a:solidFill>
                <a:latin typeface="Tomorrow" pitchFamily="34" charset="0"/>
                <a:ea typeface="Tomorrow" pitchFamily="34" charset="-122"/>
                <a:cs typeface="Tomorrow" pitchFamily="34" charset="-120"/>
              </a:rPr>
              <a:t>This fundamental mismatch in operating styles creates friction that can derail projects if not actively managed. The challenge lies in creating harmony between these different approaches while ensuring neither team feels their process is being compromised.</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 cy="8229600"/>
          </a:xfrm>
          <a:prstGeom prst="rect">
            <a:avLst/>
          </a:prstGeom>
        </p:spPr>
      </p:pic>
      <p:sp>
        <p:nvSpPr>
          <p:cNvPr id="3" name="Text 0"/>
          <p:cNvSpPr/>
          <p:nvPr/>
        </p:nvSpPr>
        <p:spPr>
          <a:xfrm>
            <a:off x="2256830" y="1279684"/>
            <a:ext cx="6940391" cy="708779"/>
          </a:xfrm>
          <a:prstGeom prst="rect">
            <a:avLst/>
          </a:prstGeom>
          <a:noFill/>
          <a:ln/>
        </p:spPr>
        <p:txBody>
          <a:bodyPr wrap="non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Common Friction Points</a:t>
            </a:r>
            <a:endParaRPr lang="en-US" sz="4450" dirty="0"/>
          </a:p>
        </p:txBody>
      </p:sp>
      <p:sp>
        <p:nvSpPr>
          <p:cNvPr id="4" name="Shape 1"/>
          <p:cNvSpPr/>
          <p:nvPr/>
        </p:nvSpPr>
        <p:spPr>
          <a:xfrm>
            <a:off x="2256830" y="2583775"/>
            <a:ext cx="510302" cy="510302"/>
          </a:xfrm>
          <a:prstGeom prst="roundRect">
            <a:avLst>
              <a:gd name="adj" fmla="val 6667"/>
            </a:avLst>
          </a:prstGeom>
          <a:solidFill>
            <a:srgbClr val="F0EAEA"/>
          </a:solidFill>
          <a:ln/>
        </p:spPr>
        <p:txBody>
          <a:bodyPr/>
          <a:lstStyle/>
          <a:p>
            <a:endParaRPr lang="en-US"/>
          </a:p>
        </p:txBody>
      </p:sp>
      <p:pic>
        <p:nvPicPr>
          <p:cNvPr id="5" name="Image 1" descr="preencoded.png"/>
          <p:cNvPicPr>
            <a:picLocks noChangeAspect="1"/>
          </p:cNvPicPr>
          <p:nvPr/>
        </p:nvPicPr>
        <p:blipFill>
          <a:blip r:embed="rId4"/>
          <a:stretch>
            <a:fillRect/>
          </a:stretch>
        </p:blipFill>
        <p:spPr>
          <a:xfrm>
            <a:off x="2341900" y="2626281"/>
            <a:ext cx="340162" cy="425291"/>
          </a:xfrm>
          <a:prstGeom prst="rect">
            <a:avLst/>
          </a:prstGeom>
        </p:spPr>
      </p:pic>
      <p:sp>
        <p:nvSpPr>
          <p:cNvPr id="6" name="Text 2"/>
          <p:cNvSpPr/>
          <p:nvPr/>
        </p:nvSpPr>
        <p:spPr>
          <a:xfrm>
            <a:off x="2993946" y="2583775"/>
            <a:ext cx="3264456"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Mismatched Timelines</a:t>
            </a:r>
            <a:endParaRPr lang="en-US" sz="2200" dirty="0"/>
          </a:p>
        </p:txBody>
      </p:sp>
      <p:sp>
        <p:nvSpPr>
          <p:cNvPr id="7" name="Text 3"/>
          <p:cNvSpPr/>
          <p:nvPr/>
        </p:nvSpPr>
        <p:spPr>
          <a:xfrm>
            <a:off x="2993946" y="3074194"/>
            <a:ext cx="4939427" cy="1451610"/>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Development teams plan in 2-week sprints while infrastructure changes might require 30-day approval cycles, creating scheduling conflicts.</a:t>
            </a:r>
            <a:endParaRPr lang="en-US" sz="1750" dirty="0"/>
          </a:p>
        </p:txBody>
      </p:sp>
      <p:sp>
        <p:nvSpPr>
          <p:cNvPr id="8" name="Shape 4"/>
          <p:cNvSpPr/>
          <p:nvPr/>
        </p:nvSpPr>
        <p:spPr>
          <a:xfrm>
            <a:off x="8160187" y="2583775"/>
            <a:ext cx="510302" cy="510302"/>
          </a:xfrm>
          <a:prstGeom prst="roundRect">
            <a:avLst>
              <a:gd name="adj" fmla="val 6667"/>
            </a:avLst>
          </a:prstGeom>
          <a:solidFill>
            <a:srgbClr val="F0EAEA"/>
          </a:solidFill>
          <a:ln/>
        </p:spPr>
        <p:txBody>
          <a:bodyPr/>
          <a:lstStyle/>
          <a:p>
            <a:endParaRPr lang="en-US"/>
          </a:p>
        </p:txBody>
      </p:sp>
      <p:pic>
        <p:nvPicPr>
          <p:cNvPr id="9" name="Image 2" descr="preencoded.png"/>
          <p:cNvPicPr>
            <a:picLocks noChangeAspect="1"/>
          </p:cNvPicPr>
          <p:nvPr/>
        </p:nvPicPr>
        <p:blipFill>
          <a:blip r:embed="rId5"/>
          <a:stretch>
            <a:fillRect/>
          </a:stretch>
        </p:blipFill>
        <p:spPr>
          <a:xfrm>
            <a:off x="8245257" y="2626281"/>
            <a:ext cx="340162" cy="425291"/>
          </a:xfrm>
          <a:prstGeom prst="rect">
            <a:avLst/>
          </a:prstGeom>
        </p:spPr>
      </p:pic>
      <p:sp>
        <p:nvSpPr>
          <p:cNvPr id="10" name="Text 5"/>
          <p:cNvSpPr/>
          <p:nvPr/>
        </p:nvSpPr>
        <p:spPr>
          <a:xfrm>
            <a:off x="8897303" y="2583775"/>
            <a:ext cx="3657838"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Environment Bottlenecks</a:t>
            </a:r>
            <a:endParaRPr lang="en-US" sz="2200" dirty="0"/>
          </a:p>
        </p:txBody>
      </p:sp>
      <p:sp>
        <p:nvSpPr>
          <p:cNvPr id="11" name="Text 6"/>
          <p:cNvSpPr/>
          <p:nvPr/>
        </p:nvSpPr>
        <p:spPr>
          <a:xfrm>
            <a:off x="8897303" y="3074194"/>
            <a:ext cx="4939427" cy="1451610"/>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Agile teams ready to deploy but waiting on server provisioning, firewall rules, or networking configurations from infrastructure teams.</a:t>
            </a:r>
            <a:endParaRPr lang="en-US" sz="1750" dirty="0"/>
          </a:p>
        </p:txBody>
      </p:sp>
      <p:sp>
        <p:nvSpPr>
          <p:cNvPr id="12" name="Shape 7"/>
          <p:cNvSpPr/>
          <p:nvPr/>
        </p:nvSpPr>
        <p:spPr>
          <a:xfrm>
            <a:off x="2256830" y="5007769"/>
            <a:ext cx="510302" cy="510302"/>
          </a:xfrm>
          <a:prstGeom prst="roundRect">
            <a:avLst>
              <a:gd name="adj" fmla="val 6667"/>
            </a:avLst>
          </a:prstGeom>
          <a:solidFill>
            <a:srgbClr val="F0EAEA"/>
          </a:solidFill>
          <a:ln/>
        </p:spPr>
        <p:txBody>
          <a:bodyPr/>
          <a:lstStyle/>
          <a:p>
            <a:endParaRPr lang="en-US"/>
          </a:p>
        </p:txBody>
      </p:sp>
      <p:pic>
        <p:nvPicPr>
          <p:cNvPr id="13" name="Image 3" descr="preencoded.png"/>
          <p:cNvPicPr>
            <a:picLocks noChangeAspect="1"/>
          </p:cNvPicPr>
          <p:nvPr/>
        </p:nvPicPr>
        <p:blipFill>
          <a:blip r:embed="rId6"/>
          <a:stretch>
            <a:fillRect/>
          </a:stretch>
        </p:blipFill>
        <p:spPr>
          <a:xfrm>
            <a:off x="2341900" y="5050274"/>
            <a:ext cx="340162" cy="425291"/>
          </a:xfrm>
          <a:prstGeom prst="rect">
            <a:avLst/>
          </a:prstGeom>
        </p:spPr>
      </p:pic>
      <p:sp>
        <p:nvSpPr>
          <p:cNvPr id="14" name="Text 8"/>
          <p:cNvSpPr/>
          <p:nvPr/>
        </p:nvSpPr>
        <p:spPr>
          <a:xfrm>
            <a:off x="2993946" y="5007769"/>
            <a:ext cx="434018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Documentation Requirements</a:t>
            </a:r>
            <a:endParaRPr lang="en-US" sz="2200" dirty="0"/>
          </a:p>
        </p:txBody>
      </p:sp>
      <p:sp>
        <p:nvSpPr>
          <p:cNvPr id="15" name="Text 9"/>
          <p:cNvSpPr/>
          <p:nvPr/>
        </p:nvSpPr>
        <p:spPr>
          <a:xfrm>
            <a:off x="2993946" y="5498187"/>
            <a:ext cx="4939427" cy="1451610"/>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Infrastructure teams often need detailed specifications upfront, while Agile teams prefer to evolve documentation as the solution develops.</a:t>
            </a:r>
            <a:endParaRPr lang="en-US" sz="1750" dirty="0"/>
          </a:p>
        </p:txBody>
      </p:sp>
      <p:sp>
        <p:nvSpPr>
          <p:cNvPr id="16" name="Shape 10"/>
          <p:cNvSpPr/>
          <p:nvPr/>
        </p:nvSpPr>
        <p:spPr>
          <a:xfrm>
            <a:off x="8160187" y="5007769"/>
            <a:ext cx="510302" cy="510302"/>
          </a:xfrm>
          <a:prstGeom prst="roundRect">
            <a:avLst>
              <a:gd name="adj" fmla="val 6667"/>
            </a:avLst>
          </a:prstGeom>
          <a:solidFill>
            <a:srgbClr val="F0EAEA"/>
          </a:solidFill>
          <a:ln/>
        </p:spPr>
        <p:txBody>
          <a:bodyPr/>
          <a:lstStyle/>
          <a:p>
            <a:endParaRPr lang="en-US"/>
          </a:p>
        </p:txBody>
      </p:sp>
      <p:pic>
        <p:nvPicPr>
          <p:cNvPr id="17" name="Image 4" descr="preencoded.png"/>
          <p:cNvPicPr>
            <a:picLocks noChangeAspect="1"/>
          </p:cNvPicPr>
          <p:nvPr/>
        </p:nvPicPr>
        <p:blipFill>
          <a:blip r:embed="rId7"/>
          <a:stretch>
            <a:fillRect/>
          </a:stretch>
        </p:blipFill>
        <p:spPr>
          <a:xfrm>
            <a:off x="8245257" y="5050274"/>
            <a:ext cx="340162" cy="425291"/>
          </a:xfrm>
          <a:prstGeom prst="rect">
            <a:avLst/>
          </a:prstGeom>
        </p:spPr>
      </p:pic>
      <p:sp>
        <p:nvSpPr>
          <p:cNvPr id="18" name="Text 11"/>
          <p:cNvSpPr/>
          <p:nvPr/>
        </p:nvSpPr>
        <p:spPr>
          <a:xfrm>
            <a:off x="8897303" y="5007769"/>
            <a:ext cx="3789878"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Dependency Management</a:t>
            </a:r>
            <a:endParaRPr lang="en-US" sz="2200" dirty="0"/>
          </a:p>
        </p:txBody>
      </p:sp>
      <p:sp>
        <p:nvSpPr>
          <p:cNvPr id="19" name="Text 12"/>
          <p:cNvSpPr/>
          <p:nvPr/>
        </p:nvSpPr>
        <p:spPr>
          <a:xfrm>
            <a:off x="8897303" y="5498187"/>
            <a:ext cx="4939427" cy="1451610"/>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Infrastructure work often requires sequential steps that can't be parallelized, creating critical path dependencies for Agile deliverables.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227415"/>
          </a:xfrm>
          <a:prstGeom prst="rect">
            <a:avLst/>
          </a:prstGeom>
        </p:spPr>
      </p:pic>
      <p:sp>
        <p:nvSpPr>
          <p:cNvPr id="3" name="Text 0"/>
          <p:cNvSpPr/>
          <p:nvPr/>
        </p:nvSpPr>
        <p:spPr>
          <a:xfrm>
            <a:off x="687348" y="1925717"/>
            <a:ext cx="8872538" cy="613767"/>
          </a:xfrm>
          <a:prstGeom prst="rect">
            <a:avLst/>
          </a:prstGeom>
          <a:noFill/>
          <a:ln/>
        </p:spPr>
        <p:txBody>
          <a:bodyPr wrap="none" lIns="0" tIns="0" rIns="0" bIns="0" rtlCol="0" anchor="t"/>
          <a:lstStyle/>
          <a:p>
            <a:pPr marL="0" indent="0" algn="l">
              <a:lnSpc>
                <a:spcPts val="4800"/>
              </a:lnSpc>
              <a:buNone/>
            </a:pPr>
            <a:r>
              <a:rPr lang="en-US" sz="3850" dirty="0">
                <a:solidFill>
                  <a:srgbClr val="1D1D1B"/>
                </a:solidFill>
                <a:latin typeface="Tomorrow Semi Bold" pitchFamily="34" charset="0"/>
                <a:ea typeface="Tomorrow Semi Bold" pitchFamily="34" charset="-122"/>
                <a:cs typeface="Tomorrow Semi Bold" pitchFamily="34" charset="-120"/>
              </a:rPr>
              <a:t>Strategy 1: Map Dependencies Early</a:t>
            </a:r>
            <a:endParaRPr lang="en-US" sz="3850" dirty="0"/>
          </a:p>
        </p:txBody>
      </p:sp>
      <p:sp>
        <p:nvSpPr>
          <p:cNvPr id="4" name="Shape 1"/>
          <p:cNvSpPr/>
          <p:nvPr/>
        </p:nvSpPr>
        <p:spPr>
          <a:xfrm>
            <a:off x="7303770" y="2834045"/>
            <a:ext cx="22860" cy="4697254"/>
          </a:xfrm>
          <a:prstGeom prst="roundRect">
            <a:avLst>
              <a:gd name="adj" fmla="val 128867"/>
            </a:avLst>
          </a:prstGeom>
          <a:solidFill>
            <a:srgbClr val="D6D0D0"/>
          </a:solidFill>
          <a:ln/>
        </p:spPr>
        <p:txBody>
          <a:bodyPr/>
          <a:lstStyle/>
          <a:p>
            <a:endParaRPr lang="en-US"/>
          </a:p>
        </p:txBody>
      </p:sp>
      <p:sp>
        <p:nvSpPr>
          <p:cNvPr id="5" name="Shape 2"/>
          <p:cNvSpPr/>
          <p:nvPr/>
        </p:nvSpPr>
        <p:spPr>
          <a:xfrm>
            <a:off x="6528018" y="3264337"/>
            <a:ext cx="589121" cy="22860"/>
          </a:xfrm>
          <a:prstGeom prst="roundRect">
            <a:avLst>
              <a:gd name="adj" fmla="val 128867"/>
            </a:avLst>
          </a:prstGeom>
          <a:solidFill>
            <a:srgbClr val="D6D0D0"/>
          </a:solidFill>
          <a:ln/>
        </p:spPr>
        <p:txBody>
          <a:bodyPr/>
          <a:lstStyle/>
          <a:p>
            <a:endParaRPr lang="en-US"/>
          </a:p>
        </p:txBody>
      </p:sp>
      <p:sp>
        <p:nvSpPr>
          <p:cNvPr id="6" name="Shape 3"/>
          <p:cNvSpPr/>
          <p:nvPr/>
        </p:nvSpPr>
        <p:spPr>
          <a:xfrm>
            <a:off x="7094280" y="3054906"/>
            <a:ext cx="441841" cy="441841"/>
          </a:xfrm>
          <a:prstGeom prst="roundRect">
            <a:avLst>
              <a:gd name="adj" fmla="val 6667"/>
            </a:avLst>
          </a:prstGeom>
          <a:solidFill>
            <a:srgbClr val="F0EAEA"/>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7167860" y="3091696"/>
            <a:ext cx="294561" cy="368141"/>
          </a:xfrm>
          <a:prstGeom prst="rect">
            <a:avLst/>
          </a:prstGeom>
        </p:spPr>
      </p:pic>
      <p:sp>
        <p:nvSpPr>
          <p:cNvPr id="8" name="Text 4"/>
          <p:cNvSpPr/>
          <p:nvPr/>
        </p:nvSpPr>
        <p:spPr>
          <a:xfrm>
            <a:off x="2352556" y="3030379"/>
            <a:ext cx="3980736" cy="306824"/>
          </a:xfrm>
          <a:prstGeom prst="rect">
            <a:avLst/>
          </a:prstGeom>
          <a:noFill/>
          <a:ln/>
        </p:spPr>
        <p:txBody>
          <a:bodyPr wrap="none" lIns="0" tIns="0" rIns="0" bIns="0" rtlCol="0" anchor="t"/>
          <a:lstStyle/>
          <a:p>
            <a:pPr marL="0" indent="0" algn="r">
              <a:lnSpc>
                <a:spcPts val="2400"/>
              </a:lnSpc>
              <a:buNone/>
            </a:pPr>
            <a:r>
              <a:rPr lang="en-US" sz="1900" dirty="0">
                <a:solidFill>
                  <a:srgbClr val="61615C"/>
                </a:solidFill>
                <a:latin typeface="Tomorrow Semi Bold" pitchFamily="34" charset="0"/>
                <a:ea typeface="Tomorrow Semi Bold" pitchFamily="34" charset="-122"/>
                <a:cs typeface="Tomorrow Semi Bold" pitchFamily="34" charset="-120"/>
              </a:rPr>
              <a:t>Conduct Dependency Workshop</a:t>
            </a:r>
            <a:endParaRPr lang="en-US" sz="1900" dirty="0"/>
          </a:p>
        </p:txBody>
      </p:sp>
      <p:sp>
        <p:nvSpPr>
          <p:cNvPr id="9" name="Text 5"/>
          <p:cNvSpPr/>
          <p:nvPr/>
        </p:nvSpPr>
        <p:spPr>
          <a:xfrm>
            <a:off x="687348" y="3454956"/>
            <a:ext cx="5645944" cy="942261"/>
          </a:xfrm>
          <a:prstGeom prst="rect">
            <a:avLst/>
          </a:prstGeom>
          <a:noFill/>
          <a:ln/>
        </p:spPr>
        <p:txBody>
          <a:bodyPr wrap="square" lIns="0" tIns="0" rIns="0" bIns="0" rtlCol="0" anchor="t"/>
          <a:lstStyle/>
          <a:p>
            <a:pPr marL="0" indent="0" algn="r">
              <a:lnSpc>
                <a:spcPts val="2450"/>
              </a:lnSpc>
              <a:buNone/>
            </a:pPr>
            <a:r>
              <a:rPr lang="en-US" sz="1500" dirty="0">
                <a:solidFill>
                  <a:srgbClr val="61615C"/>
                </a:solidFill>
                <a:latin typeface="Tomorrow" pitchFamily="34" charset="0"/>
                <a:ea typeface="Tomorrow" pitchFamily="34" charset="-122"/>
                <a:cs typeface="Tomorrow" pitchFamily="34" charset="-120"/>
              </a:rPr>
              <a:t>During sprint zero or project kickoff, gather all teams to identify infrastructure dependencies that will impact development timelines.</a:t>
            </a:r>
            <a:endParaRPr lang="en-US" sz="1500" dirty="0"/>
          </a:p>
        </p:txBody>
      </p:sp>
      <p:sp>
        <p:nvSpPr>
          <p:cNvPr id="10" name="Shape 6"/>
          <p:cNvSpPr/>
          <p:nvPr/>
        </p:nvSpPr>
        <p:spPr>
          <a:xfrm>
            <a:off x="7513260" y="4246126"/>
            <a:ext cx="589121" cy="22860"/>
          </a:xfrm>
          <a:prstGeom prst="roundRect">
            <a:avLst>
              <a:gd name="adj" fmla="val 128867"/>
            </a:avLst>
          </a:prstGeom>
          <a:solidFill>
            <a:srgbClr val="D6D0D0"/>
          </a:solidFill>
          <a:ln/>
        </p:spPr>
        <p:txBody>
          <a:bodyPr/>
          <a:lstStyle/>
          <a:p>
            <a:endParaRPr lang="en-US"/>
          </a:p>
        </p:txBody>
      </p:sp>
      <p:sp>
        <p:nvSpPr>
          <p:cNvPr id="11" name="Shape 7"/>
          <p:cNvSpPr/>
          <p:nvPr/>
        </p:nvSpPr>
        <p:spPr>
          <a:xfrm>
            <a:off x="7094280" y="4036695"/>
            <a:ext cx="441841" cy="441841"/>
          </a:xfrm>
          <a:prstGeom prst="roundRect">
            <a:avLst>
              <a:gd name="adj" fmla="val 6667"/>
            </a:avLst>
          </a:prstGeom>
          <a:solidFill>
            <a:srgbClr val="F0EAEA"/>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7167860" y="4073485"/>
            <a:ext cx="294561" cy="368141"/>
          </a:xfrm>
          <a:prstGeom prst="rect">
            <a:avLst/>
          </a:prstGeom>
        </p:spPr>
      </p:pic>
      <p:sp>
        <p:nvSpPr>
          <p:cNvPr id="13" name="Text 8"/>
          <p:cNvSpPr/>
          <p:nvPr/>
        </p:nvSpPr>
        <p:spPr>
          <a:xfrm>
            <a:off x="8297108" y="4012168"/>
            <a:ext cx="4136112" cy="306824"/>
          </a:xfrm>
          <a:prstGeom prst="rect">
            <a:avLst/>
          </a:prstGeom>
          <a:noFill/>
          <a:ln/>
        </p:spPr>
        <p:txBody>
          <a:bodyPr wrap="none" lIns="0" tIns="0" rIns="0" bIns="0" rtlCol="0" anchor="t"/>
          <a:lstStyle/>
          <a:p>
            <a:pPr marL="0" indent="0" algn="l">
              <a:lnSpc>
                <a:spcPts val="2400"/>
              </a:lnSpc>
              <a:buNone/>
            </a:pPr>
            <a:r>
              <a:rPr lang="en-US" sz="1900" dirty="0">
                <a:solidFill>
                  <a:srgbClr val="61615C"/>
                </a:solidFill>
                <a:latin typeface="Tomorrow Semi Bold" pitchFamily="34" charset="0"/>
                <a:ea typeface="Tomorrow Semi Bold" pitchFamily="34" charset="-122"/>
                <a:cs typeface="Tomorrow Semi Bold" pitchFamily="34" charset="-120"/>
              </a:rPr>
              <a:t>Create Comprehensive Inventory</a:t>
            </a:r>
            <a:endParaRPr lang="en-US" sz="1900" dirty="0"/>
          </a:p>
        </p:txBody>
      </p:sp>
      <p:sp>
        <p:nvSpPr>
          <p:cNvPr id="14" name="Text 9"/>
          <p:cNvSpPr/>
          <p:nvPr/>
        </p:nvSpPr>
        <p:spPr>
          <a:xfrm>
            <a:off x="8297108" y="4436745"/>
            <a:ext cx="5645944" cy="942261"/>
          </a:xfrm>
          <a:prstGeom prst="rect">
            <a:avLst/>
          </a:prstGeom>
          <a:noFill/>
          <a:ln/>
        </p:spPr>
        <p:txBody>
          <a:bodyPr wrap="square" lIns="0" tIns="0" rIns="0" bIns="0" rtlCol="0" anchor="t"/>
          <a:lstStyle/>
          <a:p>
            <a:pPr marL="0" indent="0" algn="l">
              <a:lnSpc>
                <a:spcPts val="2450"/>
              </a:lnSpc>
              <a:buNone/>
            </a:pPr>
            <a:r>
              <a:rPr lang="en-US" sz="1500" dirty="0">
                <a:solidFill>
                  <a:srgbClr val="61615C"/>
                </a:solidFill>
                <a:latin typeface="Tomorrow" pitchFamily="34" charset="0"/>
                <a:ea typeface="Tomorrow" pitchFamily="34" charset="-122"/>
                <a:cs typeface="Tomorrow" pitchFamily="34" charset="-120"/>
              </a:rPr>
              <a:t>Document every infrastructure deliverable tied to development milestones, including firewall changes, DNS entries, backup setups, and hardware requirements.</a:t>
            </a:r>
            <a:endParaRPr lang="en-US" sz="1500" dirty="0"/>
          </a:p>
        </p:txBody>
      </p:sp>
      <p:sp>
        <p:nvSpPr>
          <p:cNvPr id="15" name="Shape 10"/>
          <p:cNvSpPr/>
          <p:nvPr/>
        </p:nvSpPr>
        <p:spPr>
          <a:xfrm>
            <a:off x="6528018" y="5223986"/>
            <a:ext cx="589121" cy="22860"/>
          </a:xfrm>
          <a:prstGeom prst="roundRect">
            <a:avLst>
              <a:gd name="adj" fmla="val 128867"/>
            </a:avLst>
          </a:prstGeom>
          <a:solidFill>
            <a:srgbClr val="D6D0D0"/>
          </a:solidFill>
          <a:ln/>
        </p:spPr>
        <p:txBody>
          <a:bodyPr/>
          <a:lstStyle/>
          <a:p>
            <a:endParaRPr lang="en-US"/>
          </a:p>
        </p:txBody>
      </p:sp>
      <p:sp>
        <p:nvSpPr>
          <p:cNvPr id="16" name="Shape 11"/>
          <p:cNvSpPr/>
          <p:nvPr/>
        </p:nvSpPr>
        <p:spPr>
          <a:xfrm>
            <a:off x="7094280" y="5014555"/>
            <a:ext cx="441841" cy="441841"/>
          </a:xfrm>
          <a:prstGeom prst="roundRect">
            <a:avLst>
              <a:gd name="adj" fmla="val 6667"/>
            </a:avLst>
          </a:prstGeom>
          <a:solidFill>
            <a:srgbClr val="F0EAEA"/>
          </a:solidFill>
          <a:ln/>
        </p:spPr>
        <p:txBody>
          <a:bodyPr/>
          <a:lstStyle/>
          <a:p>
            <a:endParaRPr lang="en-US"/>
          </a:p>
        </p:txBody>
      </p:sp>
      <p:pic>
        <p:nvPicPr>
          <p:cNvPr id="17" name="Image 3" descr="preencoded.png"/>
          <p:cNvPicPr>
            <a:picLocks noChangeAspect="1"/>
          </p:cNvPicPr>
          <p:nvPr/>
        </p:nvPicPr>
        <p:blipFill>
          <a:blip r:embed="rId6"/>
          <a:stretch>
            <a:fillRect/>
          </a:stretch>
        </p:blipFill>
        <p:spPr>
          <a:xfrm>
            <a:off x="7167860" y="5051346"/>
            <a:ext cx="294561" cy="368141"/>
          </a:xfrm>
          <a:prstGeom prst="rect">
            <a:avLst/>
          </a:prstGeom>
        </p:spPr>
      </p:pic>
      <p:sp>
        <p:nvSpPr>
          <p:cNvPr id="18" name="Text 12"/>
          <p:cNvSpPr/>
          <p:nvPr/>
        </p:nvSpPr>
        <p:spPr>
          <a:xfrm>
            <a:off x="3357443" y="4990028"/>
            <a:ext cx="2975848" cy="306824"/>
          </a:xfrm>
          <a:prstGeom prst="rect">
            <a:avLst/>
          </a:prstGeom>
          <a:noFill/>
          <a:ln/>
        </p:spPr>
        <p:txBody>
          <a:bodyPr wrap="none" lIns="0" tIns="0" rIns="0" bIns="0" rtlCol="0" anchor="t"/>
          <a:lstStyle/>
          <a:p>
            <a:pPr marL="0" indent="0" algn="r">
              <a:lnSpc>
                <a:spcPts val="2400"/>
              </a:lnSpc>
              <a:buNone/>
            </a:pPr>
            <a:r>
              <a:rPr lang="en-US" sz="1900" dirty="0">
                <a:solidFill>
                  <a:srgbClr val="61615C"/>
                </a:solidFill>
                <a:latin typeface="Tomorrow Semi Bold" pitchFamily="34" charset="0"/>
                <a:ea typeface="Tomorrow Semi Bold" pitchFamily="34" charset="-122"/>
                <a:cs typeface="Tomorrow Semi Bold" pitchFamily="34" charset="-120"/>
              </a:rPr>
              <a:t>Visualize Dependencies</a:t>
            </a:r>
            <a:endParaRPr lang="en-US" sz="1900" dirty="0"/>
          </a:p>
        </p:txBody>
      </p:sp>
      <p:sp>
        <p:nvSpPr>
          <p:cNvPr id="19" name="Text 13"/>
          <p:cNvSpPr/>
          <p:nvPr/>
        </p:nvSpPr>
        <p:spPr>
          <a:xfrm>
            <a:off x="687348" y="5414605"/>
            <a:ext cx="5645944" cy="942261"/>
          </a:xfrm>
          <a:prstGeom prst="rect">
            <a:avLst/>
          </a:prstGeom>
          <a:noFill/>
          <a:ln/>
        </p:spPr>
        <p:txBody>
          <a:bodyPr wrap="square" lIns="0" tIns="0" rIns="0" bIns="0" rtlCol="0" anchor="t"/>
          <a:lstStyle/>
          <a:p>
            <a:pPr marL="0" indent="0" algn="r">
              <a:lnSpc>
                <a:spcPts val="2450"/>
              </a:lnSpc>
              <a:buNone/>
            </a:pPr>
            <a:r>
              <a:rPr lang="en-US" sz="1500" dirty="0">
                <a:solidFill>
                  <a:srgbClr val="61615C"/>
                </a:solidFill>
                <a:latin typeface="Tomorrow" pitchFamily="34" charset="0"/>
                <a:ea typeface="Tomorrow" pitchFamily="34" charset="-122"/>
                <a:cs typeface="Tomorrow" pitchFamily="34" charset="-120"/>
              </a:rPr>
              <a:t>Develop a shared visualization showing how infrastructure work connects to development tasks, with clear timelines and ownership.</a:t>
            </a:r>
            <a:endParaRPr lang="en-US" sz="1500" dirty="0"/>
          </a:p>
        </p:txBody>
      </p:sp>
      <p:sp>
        <p:nvSpPr>
          <p:cNvPr id="20" name="Shape 14"/>
          <p:cNvSpPr/>
          <p:nvPr/>
        </p:nvSpPr>
        <p:spPr>
          <a:xfrm>
            <a:off x="7513260" y="6201966"/>
            <a:ext cx="589121" cy="22860"/>
          </a:xfrm>
          <a:prstGeom prst="roundRect">
            <a:avLst>
              <a:gd name="adj" fmla="val 128867"/>
            </a:avLst>
          </a:prstGeom>
          <a:solidFill>
            <a:srgbClr val="D6D0D0"/>
          </a:solidFill>
          <a:ln/>
        </p:spPr>
        <p:txBody>
          <a:bodyPr/>
          <a:lstStyle/>
          <a:p>
            <a:endParaRPr lang="en-US"/>
          </a:p>
        </p:txBody>
      </p:sp>
      <p:sp>
        <p:nvSpPr>
          <p:cNvPr id="21" name="Shape 15"/>
          <p:cNvSpPr/>
          <p:nvPr/>
        </p:nvSpPr>
        <p:spPr>
          <a:xfrm>
            <a:off x="7094280" y="5992535"/>
            <a:ext cx="441841" cy="441841"/>
          </a:xfrm>
          <a:prstGeom prst="roundRect">
            <a:avLst>
              <a:gd name="adj" fmla="val 6667"/>
            </a:avLst>
          </a:prstGeom>
          <a:solidFill>
            <a:srgbClr val="F0EAEA"/>
          </a:solidFill>
          <a:ln/>
        </p:spPr>
        <p:txBody>
          <a:bodyPr/>
          <a:lstStyle/>
          <a:p>
            <a:endParaRPr lang="en-US"/>
          </a:p>
        </p:txBody>
      </p:sp>
      <p:pic>
        <p:nvPicPr>
          <p:cNvPr id="22" name="Image 4" descr="preencoded.png"/>
          <p:cNvPicPr>
            <a:picLocks noChangeAspect="1"/>
          </p:cNvPicPr>
          <p:nvPr/>
        </p:nvPicPr>
        <p:blipFill>
          <a:blip r:embed="rId7"/>
          <a:stretch>
            <a:fillRect/>
          </a:stretch>
        </p:blipFill>
        <p:spPr>
          <a:xfrm>
            <a:off x="7167860" y="6029325"/>
            <a:ext cx="294561" cy="368141"/>
          </a:xfrm>
          <a:prstGeom prst="rect">
            <a:avLst/>
          </a:prstGeom>
        </p:spPr>
      </p:pic>
      <p:sp>
        <p:nvSpPr>
          <p:cNvPr id="23" name="Text 16"/>
          <p:cNvSpPr/>
          <p:nvPr/>
        </p:nvSpPr>
        <p:spPr>
          <a:xfrm>
            <a:off x="8297108" y="5968008"/>
            <a:ext cx="3301960" cy="306824"/>
          </a:xfrm>
          <a:prstGeom prst="rect">
            <a:avLst/>
          </a:prstGeom>
          <a:noFill/>
          <a:ln/>
        </p:spPr>
        <p:txBody>
          <a:bodyPr wrap="none" lIns="0" tIns="0" rIns="0" bIns="0" rtlCol="0" anchor="t"/>
          <a:lstStyle/>
          <a:p>
            <a:pPr marL="0" indent="0" algn="l">
              <a:lnSpc>
                <a:spcPts val="2400"/>
              </a:lnSpc>
              <a:buNone/>
            </a:pPr>
            <a:r>
              <a:rPr lang="en-US" sz="1900" dirty="0">
                <a:solidFill>
                  <a:srgbClr val="61615C"/>
                </a:solidFill>
                <a:latin typeface="Tomorrow Semi Bold" pitchFamily="34" charset="0"/>
                <a:ea typeface="Tomorrow Semi Bold" pitchFamily="34" charset="-122"/>
                <a:cs typeface="Tomorrow Semi Bold" pitchFamily="34" charset="-120"/>
              </a:rPr>
              <a:t>Establish Regular Reviews</a:t>
            </a:r>
            <a:endParaRPr lang="en-US" sz="1900" dirty="0"/>
          </a:p>
        </p:txBody>
      </p:sp>
      <p:sp>
        <p:nvSpPr>
          <p:cNvPr id="24" name="Text 17"/>
          <p:cNvSpPr/>
          <p:nvPr/>
        </p:nvSpPr>
        <p:spPr>
          <a:xfrm>
            <a:off x="8297108" y="6392585"/>
            <a:ext cx="5645944" cy="942261"/>
          </a:xfrm>
          <a:prstGeom prst="rect">
            <a:avLst/>
          </a:prstGeom>
          <a:noFill/>
          <a:ln/>
        </p:spPr>
        <p:txBody>
          <a:bodyPr wrap="square" lIns="0" tIns="0" rIns="0" bIns="0" rtlCol="0" anchor="t"/>
          <a:lstStyle/>
          <a:p>
            <a:pPr marL="0" indent="0" algn="l">
              <a:lnSpc>
                <a:spcPts val="2450"/>
              </a:lnSpc>
              <a:buNone/>
            </a:pPr>
            <a:r>
              <a:rPr lang="en-US" sz="1500" dirty="0">
                <a:solidFill>
                  <a:srgbClr val="61615C"/>
                </a:solidFill>
                <a:latin typeface="Tomorrow" pitchFamily="34" charset="0"/>
                <a:ea typeface="Tomorrow" pitchFamily="34" charset="-122"/>
                <a:cs typeface="Tomorrow" pitchFamily="34" charset="-120"/>
              </a:rPr>
              <a:t>Schedule bi-weekly dependency reviews to ensure alignment as requirements evolve throughout the project lifecycle.</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31505"/>
          </a:xfrm>
          <a:prstGeom prst="rect">
            <a:avLst/>
          </a:prstGeom>
        </p:spPr>
      </p:pic>
      <p:sp>
        <p:nvSpPr>
          <p:cNvPr id="3" name="Text 0"/>
          <p:cNvSpPr/>
          <p:nvPr/>
        </p:nvSpPr>
        <p:spPr>
          <a:xfrm>
            <a:off x="4355902" y="548640"/>
            <a:ext cx="9576197" cy="1247061"/>
          </a:xfrm>
          <a:prstGeom prst="rect">
            <a:avLst/>
          </a:prstGeom>
          <a:noFill/>
          <a:ln/>
        </p:spPr>
        <p:txBody>
          <a:bodyPr wrap="square" lIns="0" tIns="0" rIns="0" bIns="0" rtlCol="0" anchor="t"/>
          <a:lstStyle/>
          <a:p>
            <a:pPr marL="0" indent="0" algn="l">
              <a:lnSpc>
                <a:spcPts val="4900"/>
              </a:lnSpc>
              <a:buNone/>
            </a:pPr>
            <a:r>
              <a:rPr lang="en-US" sz="3900" dirty="0">
                <a:solidFill>
                  <a:srgbClr val="1D1D1B"/>
                </a:solidFill>
                <a:latin typeface="Tomorrow Semi Bold" pitchFamily="34" charset="0"/>
                <a:ea typeface="Tomorrow Semi Bold" pitchFamily="34" charset="-122"/>
                <a:cs typeface="Tomorrow Semi Bold" pitchFamily="34" charset="-120"/>
              </a:rPr>
              <a:t>Strategy 2: Create an Infrastructure Backlog</a:t>
            </a:r>
            <a:endParaRPr lang="en-US" sz="3900" dirty="0"/>
          </a:p>
        </p:txBody>
      </p:sp>
      <p:pic>
        <p:nvPicPr>
          <p:cNvPr id="4" name="Image 1" descr="preencoded.png"/>
          <p:cNvPicPr>
            <a:picLocks noChangeAspect="1"/>
          </p:cNvPicPr>
          <p:nvPr/>
        </p:nvPicPr>
        <p:blipFill>
          <a:blip r:embed="rId4"/>
          <a:stretch>
            <a:fillRect/>
          </a:stretch>
        </p:blipFill>
        <p:spPr>
          <a:xfrm>
            <a:off x="4355902" y="2094905"/>
            <a:ext cx="997625" cy="1468636"/>
          </a:xfrm>
          <a:prstGeom prst="rect">
            <a:avLst/>
          </a:prstGeom>
        </p:spPr>
      </p:pic>
      <p:sp>
        <p:nvSpPr>
          <p:cNvPr id="5" name="Text 1"/>
          <p:cNvSpPr/>
          <p:nvPr/>
        </p:nvSpPr>
        <p:spPr>
          <a:xfrm>
            <a:off x="5652730" y="2294334"/>
            <a:ext cx="3020735" cy="311706"/>
          </a:xfrm>
          <a:prstGeom prst="rect">
            <a:avLst/>
          </a:prstGeom>
          <a:noFill/>
          <a:ln/>
        </p:spPr>
        <p:txBody>
          <a:bodyPr wrap="none" lIns="0" tIns="0" rIns="0" bIns="0" rtlCol="0" anchor="t"/>
          <a:lstStyle/>
          <a:p>
            <a:pPr marL="0" indent="0" algn="l">
              <a:lnSpc>
                <a:spcPts val="2450"/>
              </a:lnSpc>
              <a:buNone/>
            </a:pPr>
            <a:r>
              <a:rPr lang="en-US" sz="1950" dirty="0">
                <a:solidFill>
                  <a:srgbClr val="61615C"/>
                </a:solidFill>
                <a:latin typeface="Tomorrow Semi Bold" pitchFamily="34" charset="0"/>
                <a:ea typeface="Tomorrow Semi Bold" pitchFamily="34" charset="-122"/>
                <a:cs typeface="Tomorrow Semi Bold" pitchFamily="34" charset="-120"/>
              </a:rPr>
              <a:t>Translate Requirements</a:t>
            </a:r>
            <a:endParaRPr lang="en-US" sz="1950" dirty="0"/>
          </a:p>
        </p:txBody>
      </p:sp>
      <p:sp>
        <p:nvSpPr>
          <p:cNvPr id="6" name="Text 2"/>
          <p:cNvSpPr/>
          <p:nvPr/>
        </p:nvSpPr>
        <p:spPr>
          <a:xfrm>
            <a:off x="5652730" y="2725698"/>
            <a:ext cx="8279368" cy="638413"/>
          </a:xfrm>
          <a:prstGeom prst="rect">
            <a:avLst/>
          </a:prstGeom>
          <a:noFill/>
          <a:ln/>
        </p:spPr>
        <p:txBody>
          <a:bodyPr wrap="square" lIns="0" tIns="0" rIns="0" bIns="0" rtlCol="0" anchor="t"/>
          <a:lstStyle/>
          <a:p>
            <a:pPr marL="0" indent="0" algn="l">
              <a:lnSpc>
                <a:spcPts val="2500"/>
              </a:lnSpc>
              <a:buNone/>
            </a:pPr>
            <a:r>
              <a:rPr lang="en-US" sz="1550" dirty="0">
                <a:solidFill>
                  <a:srgbClr val="61615C"/>
                </a:solidFill>
                <a:latin typeface="Tomorrow" pitchFamily="34" charset="0"/>
                <a:ea typeface="Tomorrow" pitchFamily="34" charset="-122"/>
                <a:cs typeface="Tomorrow" pitchFamily="34" charset="-120"/>
              </a:rPr>
              <a:t>Work with infrastructure teams to convert their traditional task lists into backlog-style items that align with sprint planning.</a:t>
            </a:r>
            <a:endParaRPr lang="en-US" sz="1550" dirty="0"/>
          </a:p>
        </p:txBody>
      </p:sp>
      <p:pic>
        <p:nvPicPr>
          <p:cNvPr id="7" name="Image 2" descr="preencoded.png"/>
          <p:cNvPicPr>
            <a:picLocks noChangeAspect="1"/>
          </p:cNvPicPr>
          <p:nvPr/>
        </p:nvPicPr>
        <p:blipFill>
          <a:blip r:embed="rId5"/>
          <a:stretch>
            <a:fillRect/>
          </a:stretch>
        </p:blipFill>
        <p:spPr>
          <a:xfrm>
            <a:off x="4355902" y="3563541"/>
            <a:ext cx="997625" cy="1468636"/>
          </a:xfrm>
          <a:prstGeom prst="rect">
            <a:avLst/>
          </a:prstGeom>
        </p:spPr>
      </p:pic>
      <p:sp>
        <p:nvSpPr>
          <p:cNvPr id="8" name="Text 3"/>
          <p:cNvSpPr/>
          <p:nvPr/>
        </p:nvSpPr>
        <p:spPr>
          <a:xfrm>
            <a:off x="5652730" y="3762970"/>
            <a:ext cx="3684151" cy="311706"/>
          </a:xfrm>
          <a:prstGeom prst="rect">
            <a:avLst/>
          </a:prstGeom>
          <a:noFill/>
          <a:ln/>
        </p:spPr>
        <p:txBody>
          <a:bodyPr wrap="none" lIns="0" tIns="0" rIns="0" bIns="0" rtlCol="0" anchor="t"/>
          <a:lstStyle/>
          <a:p>
            <a:pPr marL="0" indent="0" algn="l">
              <a:lnSpc>
                <a:spcPts val="2450"/>
              </a:lnSpc>
              <a:buNone/>
            </a:pPr>
            <a:r>
              <a:rPr lang="en-US" sz="1950" dirty="0">
                <a:solidFill>
                  <a:srgbClr val="61615C"/>
                </a:solidFill>
                <a:latin typeface="Tomorrow Semi Bold" pitchFamily="34" charset="0"/>
                <a:ea typeface="Tomorrow Semi Bold" pitchFamily="34" charset="-122"/>
                <a:cs typeface="Tomorrow Semi Bold" pitchFamily="34" charset="-120"/>
              </a:rPr>
              <a:t>Prioritize Infrastructure Work</a:t>
            </a:r>
            <a:endParaRPr lang="en-US" sz="1950" dirty="0"/>
          </a:p>
        </p:txBody>
      </p:sp>
      <p:sp>
        <p:nvSpPr>
          <p:cNvPr id="9" name="Text 4"/>
          <p:cNvSpPr/>
          <p:nvPr/>
        </p:nvSpPr>
        <p:spPr>
          <a:xfrm>
            <a:off x="5652730" y="4194334"/>
            <a:ext cx="8279368" cy="638413"/>
          </a:xfrm>
          <a:prstGeom prst="rect">
            <a:avLst/>
          </a:prstGeom>
          <a:noFill/>
          <a:ln/>
        </p:spPr>
        <p:txBody>
          <a:bodyPr wrap="square" lIns="0" tIns="0" rIns="0" bIns="0" rtlCol="0" anchor="t"/>
          <a:lstStyle/>
          <a:p>
            <a:pPr marL="0" indent="0" algn="l">
              <a:lnSpc>
                <a:spcPts val="2500"/>
              </a:lnSpc>
              <a:buNone/>
            </a:pPr>
            <a:r>
              <a:rPr lang="en-US" sz="1550" dirty="0">
                <a:solidFill>
                  <a:srgbClr val="61615C"/>
                </a:solidFill>
                <a:latin typeface="Tomorrow" pitchFamily="34" charset="0"/>
                <a:ea typeface="Tomorrow" pitchFamily="34" charset="-122"/>
                <a:cs typeface="Tomorrow" pitchFamily="34" charset="-120"/>
              </a:rPr>
              <a:t>Apply MoSCoW prioritization (Must have, Should have, Could have, Won't have) to infrastructure tasks based on development dependencies.</a:t>
            </a:r>
            <a:endParaRPr lang="en-US" sz="1550" dirty="0"/>
          </a:p>
        </p:txBody>
      </p:sp>
      <p:pic>
        <p:nvPicPr>
          <p:cNvPr id="10" name="Image 3" descr="preencoded.png"/>
          <p:cNvPicPr>
            <a:picLocks noChangeAspect="1"/>
          </p:cNvPicPr>
          <p:nvPr/>
        </p:nvPicPr>
        <p:blipFill>
          <a:blip r:embed="rId6"/>
          <a:stretch>
            <a:fillRect/>
          </a:stretch>
        </p:blipFill>
        <p:spPr>
          <a:xfrm>
            <a:off x="4355902" y="5032177"/>
            <a:ext cx="997625" cy="1468636"/>
          </a:xfrm>
          <a:prstGeom prst="rect">
            <a:avLst/>
          </a:prstGeom>
        </p:spPr>
      </p:pic>
      <p:sp>
        <p:nvSpPr>
          <p:cNvPr id="11" name="Text 5"/>
          <p:cNvSpPr/>
          <p:nvPr/>
        </p:nvSpPr>
        <p:spPr>
          <a:xfrm>
            <a:off x="5652730" y="5231606"/>
            <a:ext cx="2939296" cy="311706"/>
          </a:xfrm>
          <a:prstGeom prst="rect">
            <a:avLst/>
          </a:prstGeom>
          <a:noFill/>
          <a:ln/>
        </p:spPr>
        <p:txBody>
          <a:bodyPr wrap="none" lIns="0" tIns="0" rIns="0" bIns="0" rtlCol="0" anchor="t"/>
          <a:lstStyle/>
          <a:p>
            <a:pPr marL="0" indent="0" algn="l">
              <a:lnSpc>
                <a:spcPts val="2450"/>
              </a:lnSpc>
              <a:buNone/>
            </a:pPr>
            <a:r>
              <a:rPr lang="en-US" sz="1950" dirty="0">
                <a:solidFill>
                  <a:srgbClr val="61615C"/>
                </a:solidFill>
                <a:latin typeface="Tomorrow Semi Bold" pitchFamily="34" charset="0"/>
                <a:ea typeface="Tomorrow Semi Bold" pitchFamily="34" charset="-122"/>
                <a:cs typeface="Tomorrow Semi Bold" pitchFamily="34" charset="-120"/>
              </a:rPr>
              <a:t>Create Shared Visibility</a:t>
            </a:r>
            <a:endParaRPr lang="en-US" sz="1950" dirty="0"/>
          </a:p>
        </p:txBody>
      </p:sp>
      <p:sp>
        <p:nvSpPr>
          <p:cNvPr id="12" name="Text 6"/>
          <p:cNvSpPr/>
          <p:nvPr/>
        </p:nvSpPr>
        <p:spPr>
          <a:xfrm>
            <a:off x="5652730" y="5662970"/>
            <a:ext cx="8279368" cy="638413"/>
          </a:xfrm>
          <a:prstGeom prst="rect">
            <a:avLst/>
          </a:prstGeom>
          <a:noFill/>
          <a:ln/>
        </p:spPr>
        <p:txBody>
          <a:bodyPr wrap="square" lIns="0" tIns="0" rIns="0" bIns="0" rtlCol="0" anchor="t"/>
          <a:lstStyle/>
          <a:p>
            <a:pPr marL="0" indent="0" algn="l">
              <a:lnSpc>
                <a:spcPts val="2500"/>
              </a:lnSpc>
              <a:buNone/>
            </a:pPr>
            <a:r>
              <a:rPr lang="en-US" sz="1550" dirty="0">
                <a:solidFill>
                  <a:srgbClr val="61615C"/>
                </a:solidFill>
                <a:latin typeface="Tomorrow" pitchFamily="34" charset="0"/>
                <a:ea typeface="Tomorrow" pitchFamily="34" charset="-122"/>
                <a:cs typeface="Tomorrow" pitchFamily="34" charset="-120"/>
              </a:rPr>
              <a:t>Add infrastructure tasks into Jira or Confluence alongside development stories for complete project transparency.</a:t>
            </a:r>
            <a:endParaRPr lang="en-US" sz="1550" dirty="0"/>
          </a:p>
        </p:txBody>
      </p:sp>
      <p:sp>
        <p:nvSpPr>
          <p:cNvPr id="13" name="Text 7"/>
          <p:cNvSpPr/>
          <p:nvPr/>
        </p:nvSpPr>
        <p:spPr>
          <a:xfrm>
            <a:off x="4355902" y="6725245"/>
            <a:ext cx="9576197" cy="957620"/>
          </a:xfrm>
          <a:prstGeom prst="rect">
            <a:avLst/>
          </a:prstGeom>
          <a:noFill/>
          <a:ln/>
        </p:spPr>
        <p:txBody>
          <a:bodyPr wrap="square" lIns="0" tIns="0" rIns="0" bIns="0" rtlCol="0" anchor="t"/>
          <a:lstStyle/>
          <a:p>
            <a:pPr marL="0" indent="0" algn="l">
              <a:lnSpc>
                <a:spcPts val="2500"/>
              </a:lnSpc>
              <a:buNone/>
            </a:pPr>
            <a:r>
              <a:rPr lang="en-US" sz="1550" dirty="0">
                <a:solidFill>
                  <a:srgbClr val="61615C"/>
                </a:solidFill>
                <a:latin typeface="Tomorrow" pitchFamily="34" charset="0"/>
                <a:ea typeface="Tomorrow" pitchFamily="34" charset="-122"/>
                <a:cs typeface="Tomorrow" pitchFamily="34" charset="-120"/>
              </a:rPr>
              <a:t>Even if infrastructure teams don't fully adopt Agile methods, creating a backlog-like structure helps both teams visualize work in progress and identify potential bottlenecks before they impact delivery. This approach respects traditional processes while improving coordination.</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90801" y="1000601"/>
            <a:ext cx="10134362" cy="616863"/>
          </a:xfrm>
          <a:prstGeom prst="rect">
            <a:avLst/>
          </a:prstGeom>
          <a:noFill/>
          <a:ln/>
        </p:spPr>
        <p:txBody>
          <a:bodyPr wrap="none" lIns="0" tIns="0" rIns="0" bIns="0" rtlCol="0" anchor="t"/>
          <a:lstStyle/>
          <a:p>
            <a:pPr marL="0" indent="0" algn="l">
              <a:lnSpc>
                <a:spcPts val="4850"/>
              </a:lnSpc>
              <a:buNone/>
            </a:pPr>
            <a:r>
              <a:rPr lang="en-US" sz="3850" dirty="0">
                <a:solidFill>
                  <a:srgbClr val="1D1D1B"/>
                </a:solidFill>
                <a:latin typeface="Tomorrow Semi Bold" pitchFamily="34" charset="0"/>
                <a:ea typeface="Tomorrow Semi Bold" pitchFamily="34" charset="-122"/>
                <a:cs typeface="Tomorrow Semi Bold" pitchFamily="34" charset="-120"/>
              </a:rPr>
              <a:t>Strategy 3: Build in Buffer and Lead Time</a:t>
            </a:r>
            <a:endParaRPr lang="en-US" sz="3850" dirty="0"/>
          </a:p>
        </p:txBody>
      </p:sp>
      <p:pic>
        <p:nvPicPr>
          <p:cNvPr id="3" name="Image 0" descr="preencoded.png"/>
          <p:cNvPicPr>
            <a:picLocks noChangeAspect="1"/>
          </p:cNvPicPr>
          <p:nvPr/>
        </p:nvPicPr>
        <p:blipFill>
          <a:blip r:embed="rId3"/>
          <a:stretch>
            <a:fillRect/>
          </a:stretch>
        </p:blipFill>
        <p:spPr>
          <a:xfrm>
            <a:off x="2909888" y="2012156"/>
            <a:ext cx="2185988" cy="1137047"/>
          </a:xfrm>
          <a:prstGeom prst="rect">
            <a:avLst/>
          </a:prstGeom>
        </p:spPr>
      </p:pic>
      <p:pic>
        <p:nvPicPr>
          <p:cNvPr id="4" name="Image 1" descr="preencoded.png"/>
          <p:cNvPicPr>
            <a:picLocks noChangeAspect="1"/>
          </p:cNvPicPr>
          <p:nvPr/>
        </p:nvPicPr>
        <p:blipFill>
          <a:blip r:embed="rId4"/>
          <a:stretch>
            <a:fillRect/>
          </a:stretch>
        </p:blipFill>
        <p:spPr>
          <a:xfrm>
            <a:off x="3864054" y="2548176"/>
            <a:ext cx="277535" cy="346948"/>
          </a:xfrm>
          <a:prstGeom prst="rect">
            <a:avLst/>
          </a:prstGeom>
        </p:spPr>
      </p:pic>
      <p:sp>
        <p:nvSpPr>
          <p:cNvPr id="5" name="Text 1"/>
          <p:cNvSpPr/>
          <p:nvPr/>
        </p:nvSpPr>
        <p:spPr>
          <a:xfrm>
            <a:off x="5293162" y="2209443"/>
            <a:ext cx="3263384" cy="308372"/>
          </a:xfrm>
          <a:prstGeom prst="rect">
            <a:avLst/>
          </a:prstGeom>
          <a:noFill/>
          <a:ln/>
        </p:spPr>
        <p:txBody>
          <a:bodyPr wrap="none" lIns="0" tIns="0" rIns="0" bIns="0" rtlCol="0" anchor="t"/>
          <a:lstStyle/>
          <a:p>
            <a:pPr marL="0" indent="0" algn="l">
              <a:lnSpc>
                <a:spcPts val="2400"/>
              </a:lnSpc>
              <a:buNone/>
            </a:pPr>
            <a:r>
              <a:rPr lang="en-US" sz="1900" dirty="0">
                <a:solidFill>
                  <a:srgbClr val="61615C"/>
                </a:solidFill>
                <a:latin typeface="Tomorrow Semi Bold" pitchFamily="34" charset="0"/>
                <a:ea typeface="Tomorrow Semi Bold" pitchFamily="34" charset="-122"/>
                <a:cs typeface="Tomorrow Semi Bold" pitchFamily="34" charset="-120"/>
              </a:rPr>
              <a:t>Strategic Buffer Allocation</a:t>
            </a:r>
            <a:endParaRPr lang="en-US" sz="1900" dirty="0"/>
          </a:p>
        </p:txBody>
      </p:sp>
      <p:sp>
        <p:nvSpPr>
          <p:cNvPr id="6" name="Text 2"/>
          <p:cNvSpPr/>
          <p:nvPr/>
        </p:nvSpPr>
        <p:spPr>
          <a:xfrm>
            <a:off x="5293162" y="2636163"/>
            <a:ext cx="4855250" cy="315754"/>
          </a:xfrm>
          <a:prstGeom prst="rect">
            <a:avLst/>
          </a:prstGeom>
          <a:noFill/>
          <a:ln/>
        </p:spPr>
        <p:txBody>
          <a:bodyPr wrap="none" lIns="0" tIns="0" rIns="0" bIns="0" rtlCol="0" anchor="t"/>
          <a:lstStyle/>
          <a:p>
            <a:pPr marL="0" indent="0" algn="l">
              <a:lnSpc>
                <a:spcPts val="2450"/>
              </a:lnSpc>
              <a:buNone/>
            </a:pPr>
            <a:r>
              <a:rPr lang="en-US" sz="1550" dirty="0">
                <a:solidFill>
                  <a:srgbClr val="61615C"/>
                </a:solidFill>
                <a:latin typeface="Tomorrow" pitchFamily="34" charset="0"/>
                <a:ea typeface="Tomorrow" pitchFamily="34" charset="-122"/>
                <a:cs typeface="Tomorrow" pitchFamily="34" charset="-120"/>
              </a:rPr>
              <a:t>Place strategic time buffers at key integration points</a:t>
            </a:r>
            <a:endParaRPr lang="en-US" sz="1550" dirty="0"/>
          </a:p>
        </p:txBody>
      </p:sp>
      <p:sp>
        <p:nvSpPr>
          <p:cNvPr id="7" name="Shape 3"/>
          <p:cNvSpPr/>
          <p:nvPr/>
        </p:nvSpPr>
        <p:spPr>
          <a:xfrm>
            <a:off x="5145167" y="3164324"/>
            <a:ext cx="8745141" cy="11430"/>
          </a:xfrm>
          <a:prstGeom prst="roundRect">
            <a:avLst>
              <a:gd name="adj" fmla="val 259050"/>
            </a:avLst>
          </a:prstGeom>
          <a:solidFill>
            <a:srgbClr val="D6D0D0"/>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816894" y="3198495"/>
            <a:ext cx="4372094" cy="1137047"/>
          </a:xfrm>
          <a:prstGeom prst="rect">
            <a:avLst/>
          </a:prstGeom>
        </p:spPr>
      </p:pic>
      <p:pic>
        <p:nvPicPr>
          <p:cNvPr id="9" name="Image 3" descr="preencoded.png"/>
          <p:cNvPicPr>
            <a:picLocks noChangeAspect="1"/>
          </p:cNvPicPr>
          <p:nvPr/>
        </p:nvPicPr>
        <p:blipFill>
          <a:blip r:embed="rId6"/>
          <a:stretch>
            <a:fillRect/>
          </a:stretch>
        </p:blipFill>
        <p:spPr>
          <a:xfrm>
            <a:off x="3864173" y="3593544"/>
            <a:ext cx="277535" cy="346948"/>
          </a:xfrm>
          <a:prstGeom prst="rect">
            <a:avLst/>
          </a:prstGeom>
        </p:spPr>
      </p:pic>
      <p:sp>
        <p:nvSpPr>
          <p:cNvPr id="10" name="Text 4"/>
          <p:cNvSpPr/>
          <p:nvPr/>
        </p:nvSpPr>
        <p:spPr>
          <a:xfrm>
            <a:off x="6386274" y="3395782"/>
            <a:ext cx="2744629" cy="308372"/>
          </a:xfrm>
          <a:prstGeom prst="rect">
            <a:avLst/>
          </a:prstGeom>
          <a:noFill/>
          <a:ln/>
        </p:spPr>
        <p:txBody>
          <a:bodyPr wrap="none" lIns="0" tIns="0" rIns="0" bIns="0" rtlCol="0" anchor="t"/>
          <a:lstStyle/>
          <a:p>
            <a:pPr marL="0" indent="0" algn="l">
              <a:lnSpc>
                <a:spcPts val="2400"/>
              </a:lnSpc>
              <a:buNone/>
            </a:pPr>
            <a:r>
              <a:rPr lang="en-US" sz="1900" dirty="0">
                <a:solidFill>
                  <a:srgbClr val="61615C"/>
                </a:solidFill>
                <a:latin typeface="Tomorrow Semi Bold" pitchFamily="34" charset="0"/>
                <a:ea typeface="Tomorrow Semi Bold" pitchFamily="34" charset="-122"/>
                <a:cs typeface="Tomorrow Semi Bold" pitchFamily="34" charset="-120"/>
              </a:rPr>
              <a:t>Lead Time Calculation</a:t>
            </a:r>
            <a:endParaRPr lang="en-US" sz="1900" dirty="0"/>
          </a:p>
        </p:txBody>
      </p:sp>
      <p:sp>
        <p:nvSpPr>
          <p:cNvPr id="11" name="Text 5"/>
          <p:cNvSpPr/>
          <p:nvPr/>
        </p:nvSpPr>
        <p:spPr>
          <a:xfrm>
            <a:off x="6386274" y="3822502"/>
            <a:ext cx="5337453" cy="315754"/>
          </a:xfrm>
          <a:prstGeom prst="rect">
            <a:avLst/>
          </a:prstGeom>
          <a:noFill/>
          <a:ln/>
        </p:spPr>
        <p:txBody>
          <a:bodyPr wrap="none" lIns="0" tIns="0" rIns="0" bIns="0" rtlCol="0" anchor="t"/>
          <a:lstStyle/>
          <a:p>
            <a:pPr marL="0" indent="0" algn="l">
              <a:lnSpc>
                <a:spcPts val="2450"/>
              </a:lnSpc>
              <a:buNone/>
            </a:pPr>
            <a:r>
              <a:rPr lang="en-US" sz="1550" dirty="0">
                <a:solidFill>
                  <a:srgbClr val="61615C"/>
                </a:solidFill>
                <a:latin typeface="Tomorrow" pitchFamily="34" charset="0"/>
                <a:ea typeface="Tomorrow" pitchFamily="34" charset="-122"/>
                <a:cs typeface="Tomorrow" pitchFamily="34" charset="-120"/>
              </a:rPr>
              <a:t>Document typical lead times for infrastructure processes</a:t>
            </a:r>
            <a:endParaRPr lang="en-US" sz="1550" dirty="0"/>
          </a:p>
        </p:txBody>
      </p:sp>
      <p:sp>
        <p:nvSpPr>
          <p:cNvPr id="12" name="Shape 6"/>
          <p:cNvSpPr/>
          <p:nvPr/>
        </p:nvSpPr>
        <p:spPr>
          <a:xfrm>
            <a:off x="6238280" y="4350663"/>
            <a:ext cx="7652028" cy="11430"/>
          </a:xfrm>
          <a:prstGeom prst="roundRect">
            <a:avLst>
              <a:gd name="adj" fmla="val 259050"/>
            </a:avLst>
          </a:prstGeom>
          <a:solidFill>
            <a:srgbClr val="D6D0D0"/>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723900" y="4384834"/>
            <a:ext cx="6558082" cy="1137047"/>
          </a:xfrm>
          <a:prstGeom prst="rect">
            <a:avLst/>
          </a:prstGeom>
        </p:spPr>
      </p:pic>
      <p:pic>
        <p:nvPicPr>
          <p:cNvPr id="14" name="Image 5" descr="preencoded.png"/>
          <p:cNvPicPr>
            <a:picLocks noChangeAspect="1"/>
          </p:cNvPicPr>
          <p:nvPr/>
        </p:nvPicPr>
        <p:blipFill>
          <a:blip r:embed="rId8"/>
          <a:stretch>
            <a:fillRect/>
          </a:stretch>
        </p:blipFill>
        <p:spPr>
          <a:xfrm>
            <a:off x="3864054" y="4779883"/>
            <a:ext cx="277535" cy="346948"/>
          </a:xfrm>
          <a:prstGeom prst="rect">
            <a:avLst/>
          </a:prstGeom>
        </p:spPr>
      </p:pic>
      <p:sp>
        <p:nvSpPr>
          <p:cNvPr id="15" name="Text 7"/>
          <p:cNvSpPr/>
          <p:nvPr/>
        </p:nvSpPr>
        <p:spPr>
          <a:xfrm>
            <a:off x="7479268" y="4582120"/>
            <a:ext cx="3294459" cy="308372"/>
          </a:xfrm>
          <a:prstGeom prst="rect">
            <a:avLst/>
          </a:prstGeom>
          <a:noFill/>
          <a:ln/>
        </p:spPr>
        <p:txBody>
          <a:bodyPr wrap="none" lIns="0" tIns="0" rIns="0" bIns="0" rtlCol="0" anchor="t"/>
          <a:lstStyle/>
          <a:p>
            <a:pPr marL="0" indent="0" algn="l">
              <a:lnSpc>
                <a:spcPts val="2400"/>
              </a:lnSpc>
              <a:buNone/>
            </a:pPr>
            <a:r>
              <a:rPr lang="en-US" sz="1900" dirty="0">
                <a:solidFill>
                  <a:srgbClr val="61615C"/>
                </a:solidFill>
                <a:latin typeface="Tomorrow Semi Bold" pitchFamily="34" charset="0"/>
                <a:ea typeface="Tomorrow Semi Bold" pitchFamily="34" charset="-122"/>
                <a:cs typeface="Tomorrow Semi Bold" pitchFamily="34" charset="-120"/>
              </a:rPr>
              <a:t>Early Request Submission</a:t>
            </a:r>
            <a:endParaRPr lang="en-US" sz="1900" dirty="0"/>
          </a:p>
        </p:txBody>
      </p:sp>
      <p:sp>
        <p:nvSpPr>
          <p:cNvPr id="16" name="Text 8"/>
          <p:cNvSpPr/>
          <p:nvPr/>
        </p:nvSpPr>
        <p:spPr>
          <a:xfrm>
            <a:off x="7479268" y="5008840"/>
            <a:ext cx="6097786" cy="315754"/>
          </a:xfrm>
          <a:prstGeom prst="rect">
            <a:avLst/>
          </a:prstGeom>
          <a:noFill/>
          <a:ln/>
        </p:spPr>
        <p:txBody>
          <a:bodyPr wrap="none" lIns="0" tIns="0" rIns="0" bIns="0" rtlCol="0" anchor="t"/>
          <a:lstStyle/>
          <a:p>
            <a:pPr marL="0" indent="0" algn="l">
              <a:lnSpc>
                <a:spcPts val="2450"/>
              </a:lnSpc>
              <a:buNone/>
            </a:pPr>
            <a:r>
              <a:rPr lang="en-US" sz="1550" dirty="0">
                <a:solidFill>
                  <a:srgbClr val="61615C"/>
                </a:solidFill>
                <a:latin typeface="Tomorrow" pitchFamily="34" charset="0"/>
                <a:ea typeface="Tomorrow" pitchFamily="34" charset="-122"/>
                <a:cs typeface="Tomorrow" pitchFamily="34" charset="-120"/>
              </a:rPr>
              <a:t>Submit infrastructure requests well ahead of development needs</a:t>
            </a:r>
            <a:endParaRPr lang="en-US" sz="1550" dirty="0"/>
          </a:p>
        </p:txBody>
      </p:sp>
      <p:sp>
        <p:nvSpPr>
          <p:cNvPr id="17" name="Text 9"/>
          <p:cNvSpPr/>
          <p:nvPr/>
        </p:nvSpPr>
        <p:spPr>
          <a:xfrm>
            <a:off x="690801" y="5743932"/>
            <a:ext cx="13248799" cy="631507"/>
          </a:xfrm>
          <a:prstGeom prst="rect">
            <a:avLst/>
          </a:prstGeom>
          <a:noFill/>
          <a:ln/>
        </p:spPr>
        <p:txBody>
          <a:bodyPr wrap="square" lIns="0" tIns="0" rIns="0" bIns="0" rtlCol="0" anchor="t"/>
          <a:lstStyle/>
          <a:p>
            <a:pPr marL="0" indent="0" algn="l">
              <a:lnSpc>
                <a:spcPts val="2450"/>
              </a:lnSpc>
              <a:buNone/>
            </a:pPr>
            <a:r>
              <a:rPr lang="en-US" sz="1550" dirty="0">
                <a:solidFill>
                  <a:srgbClr val="61615C"/>
                </a:solidFill>
                <a:latin typeface="Tomorrow" pitchFamily="34" charset="0"/>
                <a:ea typeface="Tomorrow" pitchFamily="34" charset="-122"/>
                <a:cs typeface="Tomorrow" pitchFamily="34" charset="-120"/>
              </a:rPr>
              <a:t>Unlike Agile teams that can pivot quickly, infrastructure work often involves significant lead times for vendor provisioning, security reviews, or internal approvals. Smart project managers pad their roadmaps with realistic buffers based on historical infrastructure timelines.</a:t>
            </a:r>
            <a:endParaRPr lang="en-US" sz="1550" dirty="0"/>
          </a:p>
        </p:txBody>
      </p:sp>
      <p:sp>
        <p:nvSpPr>
          <p:cNvPr id="18" name="Text 10"/>
          <p:cNvSpPr/>
          <p:nvPr/>
        </p:nvSpPr>
        <p:spPr>
          <a:xfrm>
            <a:off x="690801" y="6597491"/>
            <a:ext cx="13248799" cy="631507"/>
          </a:xfrm>
          <a:prstGeom prst="rect">
            <a:avLst/>
          </a:prstGeom>
          <a:noFill/>
          <a:ln/>
        </p:spPr>
        <p:txBody>
          <a:bodyPr wrap="square" lIns="0" tIns="0" rIns="0" bIns="0" rtlCol="0" anchor="t"/>
          <a:lstStyle/>
          <a:p>
            <a:pPr marL="0" indent="0" algn="l">
              <a:lnSpc>
                <a:spcPts val="2450"/>
              </a:lnSpc>
              <a:buNone/>
            </a:pPr>
            <a:r>
              <a:rPr lang="en-US" sz="1550" dirty="0">
                <a:solidFill>
                  <a:srgbClr val="61615C"/>
                </a:solidFill>
                <a:latin typeface="Tomorrow" pitchFamily="34" charset="0"/>
                <a:ea typeface="Tomorrow" pitchFamily="34" charset="-122"/>
                <a:cs typeface="Tomorrow" pitchFamily="34" charset="-120"/>
              </a:rPr>
              <a:t>Develop a reference guide documenting the typical lead time for common infrastructure requests. This helps development teams understand when to initiate requests and sets appropriate expectations with stakeholders about delivery timelines.</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221581"/>
            <a:ext cx="9812655" cy="708779"/>
          </a:xfrm>
          <a:prstGeom prst="rect">
            <a:avLst/>
          </a:prstGeom>
          <a:noFill/>
          <a:ln/>
        </p:spPr>
        <p:txBody>
          <a:bodyPr wrap="non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Strategy 4: Educate, Don't Convert</a:t>
            </a:r>
            <a:endParaRPr lang="en-US" sz="4450" dirty="0"/>
          </a:p>
        </p:txBody>
      </p:sp>
      <p:sp>
        <p:nvSpPr>
          <p:cNvPr id="3" name="Text 1"/>
          <p:cNvSpPr/>
          <p:nvPr/>
        </p:nvSpPr>
        <p:spPr>
          <a:xfrm>
            <a:off x="793790" y="2497336"/>
            <a:ext cx="5346978" cy="354330"/>
          </a:xfrm>
          <a:prstGeom prst="rect">
            <a:avLst/>
          </a:prstGeom>
          <a:noFill/>
          <a:ln/>
        </p:spPr>
        <p:txBody>
          <a:bodyPr wrap="none" lIns="0" tIns="0" rIns="0" bIns="0" rtlCol="0" anchor="t"/>
          <a:lstStyle/>
          <a:p>
            <a:pPr marL="0" indent="0" algn="l">
              <a:lnSpc>
                <a:spcPts val="2750"/>
              </a:lnSpc>
              <a:buNone/>
            </a:pPr>
            <a:r>
              <a:rPr lang="en-US" sz="2200" dirty="0">
                <a:solidFill>
                  <a:srgbClr val="1D1D1B"/>
                </a:solidFill>
                <a:latin typeface="Tomorrow Semi Bold" pitchFamily="34" charset="0"/>
                <a:ea typeface="Tomorrow Semi Bold" pitchFamily="34" charset="-122"/>
                <a:cs typeface="Tomorrow Semi Bold" pitchFamily="34" charset="-120"/>
              </a:rPr>
              <a:t>Focus on Outcomes, Not Terminology</a:t>
            </a:r>
            <a:endParaRPr lang="en-US" sz="2200" dirty="0"/>
          </a:p>
        </p:txBody>
      </p:sp>
      <p:sp>
        <p:nvSpPr>
          <p:cNvPr id="4" name="Text 2"/>
          <p:cNvSpPr/>
          <p:nvPr/>
        </p:nvSpPr>
        <p:spPr>
          <a:xfrm>
            <a:off x="793790" y="3078480"/>
            <a:ext cx="6244709" cy="1088708"/>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Avoid forcing Agile jargon on infrastructure teams. Instead, emphasize shared goals like improved collaboration, transparency, and predictable delivery.</a:t>
            </a:r>
            <a:endParaRPr lang="en-US" sz="1750" dirty="0"/>
          </a:p>
        </p:txBody>
      </p:sp>
      <p:sp>
        <p:nvSpPr>
          <p:cNvPr id="5" name="Text 3"/>
          <p:cNvSpPr/>
          <p:nvPr/>
        </p:nvSpPr>
        <p:spPr>
          <a:xfrm>
            <a:off x="793790" y="4371261"/>
            <a:ext cx="6244709" cy="1451610"/>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Infrastructure teams often have valid reasons for their processes, many tied to regulatory compliance or operational stability requirements that Agile methods don't always address.</a:t>
            </a:r>
            <a:endParaRPr lang="en-US" sz="1750" dirty="0"/>
          </a:p>
        </p:txBody>
      </p:sp>
      <p:sp>
        <p:nvSpPr>
          <p:cNvPr id="6" name="Text 4"/>
          <p:cNvSpPr/>
          <p:nvPr/>
        </p:nvSpPr>
        <p:spPr>
          <a:xfrm>
            <a:off x="7599521" y="2497336"/>
            <a:ext cx="4563666" cy="354330"/>
          </a:xfrm>
          <a:prstGeom prst="rect">
            <a:avLst/>
          </a:prstGeom>
          <a:noFill/>
          <a:ln/>
        </p:spPr>
        <p:txBody>
          <a:bodyPr wrap="none" lIns="0" tIns="0" rIns="0" bIns="0" rtlCol="0" anchor="t"/>
          <a:lstStyle/>
          <a:p>
            <a:pPr marL="0" indent="0" algn="l">
              <a:lnSpc>
                <a:spcPts val="2750"/>
              </a:lnSpc>
              <a:buNone/>
            </a:pPr>
            <a:r>
              <a:rPr lang="en-US" sz="2200" dirty="0">
                <a:solidFill>
                  <a:srgbClr val="1D1D1B"/>
                </a:solidFill>
                <a:latin typeface="Tomorrow Semi Bold" pitchFamily="34" charset="0"/>
                <a:ea typeface="Tomorrow Semi Bold" pitchFamily="34" charset="-122"/>
                <a:cs typeface="Tomorrow Semi Bold" pitchFamily="34" charset="-120"/>
              </a:rPr>
              <a:t>Practical Education Approaches</a:t>
            </a:r>
            <a:endParaRPr lang="en-US" sz="2200" dirty="0"/>
          </a:p>
        </p:txBody>
      </p:sp>
      <p:sp>
        <p:nvSpPr>
          <p:cNvPr id="7" name="Text 5"/>
          <p:cNvSpPr/>
          <p:nvPr/>
        </p:nvSpPr>
        <p:spPr>
          <a:xfrm>
            <a:off x="7599521" y="3078480"/>
            <a:ext cx="62447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61615C"/>
                </a:solidFill>
                <a:latin typeface="Tomorrow" pitchFamily="34" charset="0"/>
                <a:ea typeface="Tomorrow" pitchFamily="34" charset="-122"/>
                <a:cs typeface="Tomorrow" pitchFamily="34" charset="-120"/>
              </a:rPr>
              <a:t>Share success stories from similar hybrid environments</a:t>
            </a:r>
            <a:endParaRPr lang="en-US" sz="1750" dirty="0"/>
          </a:p>
        </p:txBody>
      </p:sp>
      <p:sp>
        <p:nvSpPr>
          <p:cNvPr id="8" name="Text 6"/>
          <p:cNvSpPr/>
          <p:nvPr/>
        </p:nvSpPr>
        <p:spPr>
          <a:xfrm>
            <a:off x="7599521" y="3883581"/>
            <a:ext cx="62447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61615C"/>
                </a:solidFill>
                <a:latin typeface="Tomorrow" pitchFamily="34" charset="0"/>
                <a:ea typeface="Tomorrow" pitchFamily="34" charset="-122"/>
                <a:cs typeface="Tomorrow" pitchFamily="34" charset="-120"/>
              </a:rPr>
              <a:t>Invite infrastructure teams to sprint reviews to see value delivery</a:t>
            </a:r>
            <a:endParaRPr lang="en-US" sz="1750" dirty="0"/>
          </a:p>
        </p:txBody>
      </p:sp>
      <p:sp>
        <p:nvSpPr>
          <p:cNvPr id="9" name="Text 7"/>
          <p:cNvSpPr/>
          <p:nvPr/>
        </p:nvSpPr>
        <p:spPr>
          <a:xfrm>
            <a:off x="7599521" y="4688681"/>
            <a:ext cx="62447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61615C"/>
                </a:solidFill>
                <a:latin typeface="Tomorrow" pitchFamily="34" charset="0"/>
                <a:ea typeface="Tomorrow" pitchFamily="34" charset="-122"/>
                <a:cs typeface="Tomorrow" pitchFamily="34" charset="-120"/>
              </a:rPr>
              <a:t>Demonstrate how small process improvements can benefit them</a:t>
            </a:r>
            <a:endParaRPr lang="en-US" sz="1750" dirty="0"/>
          </a:p>
        </p:txBody>
      </p:sp>
      <p:sp>
        <p:nvSpPr>
          <p:cNvPr id="10" name="Text 8"/>
          <p:cNvSpPr/>
          <p:nvPr/>
        </p:nvSpPr>
        <p:spPr>
          <a:xfrm>
            <a:off x="7599521" y="5493782"/>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61615C"/>
                </a:solidFill>
                <a:latin typeface="Tomorrow" pitchFamily="34" charset="0"/>
                <a:ea typeface="Tomorrow" pitchFamily="34" charset="-122"/>
                <a:cs typeface="Tomorrow" pitchFamily="34" charset="-120"/>
              </a:rPr>
              <a:t>Speak their language when discussing project needs</a:t>
            </a:r>
            <a:endParaRPr lang="en-US" sz="1750" dirty="0"/>
          </a:p>
        </p:txBody>
      </p:sp>
      <p:sp>
        <p:nvSpPr>
          <p:cNvPr id="11" name="Text 9"/>
          <p:cNvSpPr/>
          <p:nvPr/>
        </p:nvSpPr>
        <p:spPr>
          <a:xfrm>
            <a:off x="793790" y="6282095"/>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Respect that infrastructure teams may never fully adopt Agile, and that's okay. Your goal is creating enough mutual understanding to enable smooth collaboration, not forcing a complete transformation.</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85098" y="616863"/>
            <a:ext cx="12284035" cy="700921"/>
          </a:xfrm>
          <a:prstGeom prst="rect">
            <a:avLst/>
          </a:prstGeom>
          <a:noFill/>
          <a:ln/>
        </p:spPr>
        <p:txBody>
          <a:bodyPr wrap="none" lIns="0" tIns="0" rIns="0" bIns="0" rtlCol="0" anchor="t"/>
          <a:lstStyle/>
          <a:p>
            <a:pPr marL="0" indent="0" algn="l">
              <a:lnSpc>
                <a:spcPts val="5500"/>
              </a:lnSpc>
              <a:buNone/>
            </a:pPr>
            <a:r>
              <a:rPr lang="en-US" sz="4400" dirty="0">
                <a:solidFill>
                  <a:srgbClr val="1D1D1B"/>
                </a:solidFill>
                <a:latin typeface="Tomorrow Semi Bold" pitchFamily="34" charset="0"/>
                <a:ea typeface="Tomorrow Semi Bold" pitchFamily="34" charset="-122"/>
                <a:cs typeface="Tomorrow Semi Bold" pitchFamily="34" charset="-120"/>
              </a:rPr>
              <a:t>Strategy 5: Cross-Functional Sync Cadence</a:t>
            </a:r>
            <a:endParaRPr lang="en-US" sz="4400" dirty="0"/>
          </a:p>
        </p:txBody>
      </p:sp>
      <p:sp>
        <p:nvSpPr>
          <p:cNvPr id="3" name="Text 1"/>
          <p:cNvSpPr/>
          <p:nvPr/>
        </p:nvSpPr>
        <p:spPr>
          <a:xfrm>
            <a:off x="1889046" y="1954530"/>
            <a:ext cx="2804160" cy="350401"/>
          </a:xfrm>
          <a:prstGeom prst="rect">
            <a:avLst/>
          </a:prstGeom>
          <a:noFill/>
          <a:ln/>
        </p:spPr>
        <p:txBody>
          <a:bodyPr wrap="none" lIns="0" tIns="0" rIns="0" bIns="0" rtlCol="0" anchor="t"/>
          <a:lstStyle/>
          <a:p>
            <a:pPr marL="0" indent="0" algn="r">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Weekly Syncs</a:t>
            </a:r>
            <a:endParaRPr lang="en-US" sz="2200" dirty="0"/>
          </a:p>
        </p:txBody>
      </p:sp>
      <p:sp>
        <p:nvSpPr>
          <p:cNvPr id="4" name="Text 2"/>
          <p:cNvSpPr/>
          <p:nvPr/>
        </p:nvSpPr>
        <p:spPr>
          <a:xfrm>
            <a:off x="785098" y="2439472"/>
            <a:ext cx="3908107" cy="1435418"/>
          </a:xfrm>
          <a:prstGeom prst="rect">
            <a:avLst/>
          </a:prstGeom>
          <a:noFill/>
          <a:ln/>
        </p:spPr>
        <p:txBody>
          <a:bodyPr wrap="square" lIns="0" tIns="0" rIns="0" bIns="0" rtlCol="0" anchor="t"/>
          <a:lstStyle/>
          <a:p>
            <a:pPr marL="0" indent="0" algn="r">
              <a:lnSpc>
                <a:spcPts val="2800"/>
              </a:lnSpc>
              <a:buNone/>
            </a:pPr>
            <a:r>
              <a:rPr lang="en-US" sz="1750" dirty="0">
                <a:solidFill>
                  <a:srgbClr val="61615C"/>
                </a:solidFill>
                <a:latin typeface="Tomorrow" pitchFamily="34" charset="0"/>
                <a:ea typeface="Tomorrow" pitchFamily="34" charset="-122"/>
                <a:cs typeface="Tomorrow" pitchFamily="34" charset="-120"/>
              </a:rPr>
              <a:t>Schedule brief weekly touchpoints between dev and infrastructure leads to align priorities and identify blockers</a:t>
            </a:r>
            <a:endParaRPr lang="en-US" sz="1750" dirty="0"/>
          </a:p>
        </p:txBody>
      </p:sp>
      <p:pic>
        <p:nvPicPr>
          <p:cNvPr id="5" name="Image 0" descr="preencoded.png"/>
          <p:cNvPicPr>
            <a:picLocks noChangeAspect="1"/>
          </p:cNvPicPr>
          <p:nvPr/>
        </p:nvPicPr>
        <p:blipFill>
          <a:blip r:embed="rId3"/>
          <a:stretch>
            <a:fillRect/>
          </a:stretch>
        </p:blipFill>
        <p:spPr>
          <a:xfrm>
            <a:off x="5029676" y="1766411"/>
            <a:ext cx="4571048" cy="4571048"/>
          </a:xfrm>
          <a:prstGeom prst="rect">
            <a:avLst/>
          </a:prstGeom>
        </p:spPr>
      </p:pic>
      <p:pic>
        <p:nvPicPr>
          <p:cNvPr id="6" name="Image 1" descr="preencoded.png"/>
          <p:cNvPicPr>
            <a:picLocks noChangeAspect="1"/>
          </p:cNvPicPr>
          <p:nvPr/>
        </p:nvPicPr>
        <p:blipFill>
          <a:blip r:embed="rId4"/>
          <a:stretch>
            <a:fillRect/>
          </a:stretch>
        </p:blipFill>
        <p:spPr>
          <a:xfrm>
            <a:off x="6227326" y="2533174"/>
            <a:ext cx="335637" cy="419576"/>
          </a:xfrm>
          <a:prstGeom prst="rect">
            <a:avLst/>
          </a:prstGeom>
        </p:spPr>
      </p:pic>
      <p:sp>
        <p:nvSpPr>
          <p:cNvPr id="7" name="Text 3"/>
          <p:cNvSpPr/>
          <p:nvPr/>
        </p:nvSpPr>
        <p:spPr>
          <a:xfrm>
            <a:off x="9937194" y="2133957"/>
            <a:ext cx="3302556" cy="350401"/>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Dependency Check-ins</a:t>
            </a:r>
            <a:endParaRPr lang="en-US" sz="2200" dirty="0"/>
          </a:p>
        </p:txBody>
      </p:sp>
      <p:sp>
        <p:nvSpPr>
          <p:cNvPr id="8" name="Text 4"/>
          <p:cNvSpPr/>
          <p:nvPr/>
        </p:nvSpPr>
        <p:spPr>
          <a:xfrm>
            <a:off x="9937194" y="2618899"/>
            <a:ext cx="3908107" cy="1076563"/>
          </a:xfrm>
          <a:prstGeom prst="rect">
            <a:avLst/>
          </a:prstGeom>
          <a:noFill/>
          <a:ln/>
        </p:spPr>
        <p:txBody>
          <a:bodyPr wrap="square" lIns="0" tIns="0" rIns="0" bIns="0" rtlCol="0" anchor="t"/>
          <a:lstStyle/>
          <a:p>
            <a:pPr marL="0" indent="0" algn="l">
              <a:lnSpc>
                <a:spcPts val="2800"/>
              </a:lnSpc>
              <a:buNone/>
            </a:pPr>
            <a:r>
              <a:rPr lang="en-US" sz="1750" dirty="0">
                <a:solidFill>
                  <a:srgbClr val="61615C"/>
                </a:solidFill>
                <a:latin typeface="Tomorrow" pitchFamily="34" charset="0"/>
                <a:ea typeface="Tomorrow" pitchFamily="34" charset="-122"/>
                <a:cs typeface="Tomorrow" pitchFamily="34" charset="-120"/>
              </a:rPr>
              <a:t>Review critical dependencies and adjust timelines based on current progress</a:t>
            </a:r>
            <a:endParaRPr lang="en-US" sz="1750" dirty="0"/>
          </a:p>
        </p:txBody>
      </p:sp>
      <p:pic>
        <p:nvPicPr>
          <p:cNvPr id="9" name="Image 2" descr="preencoded.png"/>
          <p:cNvPicPr>
            <a:picLocks noChangeAspect="1"/>
          </p:cNvPicPr>
          <p:nvPr/>
        </p:nvPicPr>
        <p:blipFill>
          <a:blip r:embed="rId5"/>
          <a:stretch>
            <a:fillRect/>
          </a:stretch>
        </p:blipFill>
        <p:spPr>
          <a:xfrm>
            <a:off x="5029676" y="1766411"/>
            <a:ext cx="4571048" cy="4571048"/>
          </a:xfrm>
          <a:prstGeom prst="rect">
            <a:avLst/>
          </a:prstGeom>
        </p:spPr>
      </p:pic>
      <p:pic>
        <p:nvPicPr>
          <p:cNvPr id="10" name="Image 3" descr="preencoded.png"/>
          <p:cNvPicPr>
            <a:picLocks noChangeAspect="1"/>
          </p:cNvPicPr>
          <p:nvPr/>
        </p:nvPicPr>
        <p:blipFill>
          <a:blip r:embed="rId6"/>
          <a:stretch>
            <a:fillRect/>
          </a:stretch>
        </p:blipFill>
        <p:spPr>
          <a:xfrm>
            <a:off x="8456176" y="2922151"/>
            <a:ext cx="335637" cy="419576"/>
          </a:xfrm>
          <a:prstGeom prst="rect">
            <a:avLst/>
          </a:prstGeom>
        </p:spPr>
      </p:pic>
      <p:sp>
        <p:nvSpPr>
          <p:cNvPr id="11" name="Text 5"/>
          <p:cNvSpPr/>
          <p:nvPr/>
        </p:nvSpPr>
        <p:spPr>
          <a:xfrm>
            <a:off x="9937194" y="4587716"/>
            <a:ext cx="2804160" cy="350401"/>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Risk Assessment</a:t>
            </a:r>
            <a:endParaRPr lang="en-US" sz="2200" dirty="0"/>
          </a:p>
        </p:txBody>
      </p:sp>
      <p:sp>
        <p:nvSpPr>
          <p:cNvPr id="12" name="Text 6"/>
          <p:cNvSpPr/>
          <p:nvPr/>
        </p:nvSpPr>
        <p:spPr>
          <a:xfrm>
            <a:off x="9937194" y="5072658"/>
            <a:ext cx="3908107" cy="1076563"/>
          </a:xfrm>
          <a:prstGeom prst="rect">
            <a:avLst/>
          </a:prstGeom>
          <a:noFill/>
          <a:ln/>
        </p:spPr>
        <p:txBody>
          <a:bodyPr wrap="square" lIns="0" tIns="0" rIns="0" bIns="0" rtlCol="0" anchor="t"/>
          <a:lstStyle/>
          <a:p>
            <a:pPr marL="0" indent="0" algn="l">
              <a:lnSpc>
                <a:spcPts val="2800"/>
              </a:lnSpc>
              <a:buNone/>
            </a:pPr>
            <a:r>
              <a:rPr lang="en-US" sz="1750" dirty="0">
                <a:solidFill>
                  <a:srgbClr val="61615C"/>
                </a:solidFill>
                <a:latin typeface="Tomorrow" pitchFamily="34" charset="0"/>
                <a:ea typeface="Tomorrow" pitchFamily="34" charset="-122"/>
                <a:cs typeface="Tomorrow" pitchFamily="34" charset="-120"/>
              </a:rPr>
              <a:t>Collaboratively identify emerging risks that could impact either team's delivery</a:t>
            </a:r>
            <a:endParaRPr lang="en-US" sz="1750" dirty="0"/>
          </a:p>
        </p:txBody>
      </p:sp>
      <p:pic>
        <p:nvPicPr>
          <p:cNvPr id="13" name="Image 4" descr="preencoded.png"/>
          <p:cNvPicPr>
            <a:picLocks noChangeAspect="1"/>
          </p:cNvPicPr>
          <p:nvPr/>
        </p:nvPicPr>
        <p:blipFill>
          <a:blip r:embed="rId7"/>
          <a:stretch>
            <a:fillRect/>
          </a:stretch>
        </p:blipFill>
        <p:spPr>
          <a:xfrm>
            <a:off x="5029676" y="1766411"/>
            <a:ext cx="4571048" cy="4571048"/>
          </a:xfrm>
          <a:prstGeom prst="rect">
            <a:avLst/>
          </a:prstGeom>
        </p:spPr>
      </p:pic>
      <p:pic>
        <p:nvPicPr>
          <p:cNvPr id="14" name="Image 5" descr="preencoded.png"/>
          <p:cNvPicPr>
            <a:picLocks noChangeAspect="1"/>
          </p:cNvPicPr>
          <p:nvPr/>
        </p:nvPicPr>
        <p:blipFill>
          <a:blip r:embed="rId8"/>
          <a:stretch>
            <a:fillRect/>
          </a:stretch>
        </p:blipFill>
        <p:spPr>
          <a:xfrm>
            <a:off x="8067199" y="5151001"/>
            <a:ext cx="335637" cy="419576"/>
          </a:xfrm>
          <a:prstGeom prst="rect">
            <a:avLst/>
          </a:prstGeom>
        </p:spPr>
      </p:pic>
      <p:sp>
        <p:nvSpPr>
          <p:cNvPr id="15" name="Text 7"/>
          <p:cNvSpPr/>
          <p:nvPr/>
        </p:nvSpPr>
        <p:spPr>
          <a:xfrm>
            <a:off x="1250513" y="4587716"/>
            <a:ext cx="3442692" cy="350401"/>
          </a:xfrm>
          <a:prstGeom prst="rect">
            <a:avLst/>
          </a:prstGeom>
          <a:noFill/>
          <a:ln/>
        </p:spPr>
        <p:txBody>
          <a:bodyPr wrap="none" lIns="0" tIns="0" rIns="0" bIns="0" rtlCol="0" anchor="t"/>
          <a:lstStyle/>
          <a:p>
            <a:pPr marL="0" indent="0" algn="r">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Commitment Alignment</a:t>
            </a:r>
            <a:endParaRPr lang="en-US" sz="2200" dirty="0"/>
          </a:p>
        </p:txBody>
      </p:sp>
      <p:sp>
        <p:nvSpPr>
          <p:cNvPr id="16" name="Text 8"/>
          <p:cNvSpPr/>
          <p:nvPr/>
        </p:nvSpPr>
        <p:spPr>
          <a:xfrm>
            <a:off x="785098" y="5072658"/>
            <a:ext cx="3908107" cy="1076563"/>
          </a:xfrm>
          <a:prstGeom prst="rect">
            <a:avLst/>
          </a:prstGeom>
          <a:noFill/>
          <a:ln/>
        </p:spPr>
        <p:txBody>
          <a:bodyPr wrap="square" lIns="0" tIns="0" rIns="0" bIns="0" rtlCol="0" anchor="t"/>
          <a:lstStyle/>
          <a:p>
            <a:pPr marL="0" indent="0" algn="r">
              <a:lnSpc>
                <a:spcPts val="2800"/>
              </a:lnSpc>
              <a:buNone/>
            </a:pPr>
            <a:r>
              <a:rPr lang="en-US" sz="1750" dirty="0">
                <a:solidFill>
                  <a:srgbClr val="61615C"/>
                </a:solidFill>
                <a:latin typeface="Tomorrow" pitchFamily="34" charset="0"/>
                <a:ea typeface="Tomorrow" pitchFamily="34" charset="-122"/>
                <a:cs typeface="Tomorrow" pitchFamily="34" charset="-120"/>
              </a:rPr>
              <a:t>Confirm key commitments for the next period and document any changes needed</a:t>
            </a:r>
            <a:endParaRPr lang="en-US" sz="1750" dirty="0"/>
          </a:p>
        </p:txBody>
      </p:sp>
      <p:pic>
        <p:nvPicPr>
          <p:cNvPr id="17" name="Image 6" descr="preencoded.png"/>
          <p:cNvPicPr>
            <a:picLocks noChangeAspect="1"/>
          </p:cNvPicPr>
          <p:nvPr/>
        </p:nvPicPr>
        <p:blipFill>
          <a:blip r:embed="rId9"/>
          <a:stretch>
            <a:fillRect/>
          </a:stretch>
        </p:blipFill>
        <p:spPr>
          <a:xfrm>
            <a:off x="5029676" y="1766411"/>
            <a:ext cx="4571048" cy="4571048"/>
          </a:xfrm>
          <a:prstGeom prst="rect">
            <a:avLst/>
          </a:prstGeom>
        </p:spPr>
      </p:pic>
      <p:pic>
        <p:nvPicPr>
          <p:cNvPr id="18" name="Image 7" descr="preencoded.png"/>
          <p:cNvPicPr>
            <a:picLocks noChangeAspect="1"/>
          </p:cNvPicPr>
          <p:nvPr/>
        </p:nvPicPr>
        <p:blipFill>
          <a:blip r:embed="rId10"/>
          <a:stretch>
            <a:fillRect/>
          </a:stretch>
        </p:blipFill>
        <p:spPr>
          <a:xfrm>
            <a:off x="5838349" y="4762024"/>
            <a:ext cx="335637" cy="419576"/>
          </a:xfrm>
          <a:prstGeom prst="rect">
            <a:avLst/>
          </a:prstGeom>
        </p:spPr>
      </p:pic>
      <p:sp>
        <p:nvSpPr>
          <p:cNvPr id="19" name="Text 9"/>
          <p:cNvSpPr/>
          <p:nvPr/>
        </p:nvSpPr>
        <p:spPr>
          <a:xfrm>
            <a:off x="785098" y="6589752"/>
            <a:ext cx="13060204" cy="1076563"/>
          </a:xfrm>
          <a:prstGeom prst="rect">
            <a:avLst/>
          </a:prstGeom>
          <a:noFill/>
          <a:ln/>
        </p:spPr>
        <p:txBody>
          <a:bodyPr wrap="square" lIns="0" tIns="0" rIns="0" bIns="0" rtlCol="0" anchor="t"/>
          <a:lstStyle/>
          <a:p>
            <a:pPr marL="0" indent="0" algn="l">
              <a:lnSpc>
                <a:spcPts val="2800"/>
              </a:lnSpc>
              <a:buNone/>
            </a:pPr>
            <a:r>
              <a:rPr lang="en-US" sz="1750" dirty="0">
                <a:solidFill>
                  <a:srgbClr val="61615C"/>
                </a:solidFill>
                <a:latin typeface="Tomorrow" pitchFamily="34" charset="0"/>
                <a:ea typeface="Tomorrow" pitchFamily="34" charset="-122"/>
                <a:cs typeface="Tomorrow" pitchFamily="34" charset="-120"/>
              </a:rPr>
              <a:t>These cross-functional sync meetings don't need to be formal stand-ups—they should be efficient check-ins focused on coordination between teams with different work cadences. The key is creating a regular forum where potential issues can be surfaced before they delay sprints.</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776407"/>
            <a:ext cx="13042821" cy="1417558"/>
          </a:xfrm>
          <a:prstGeom prst="rect">
            <a:avLst/>
          </a:prstGeom>
          <a:noFill/>
          <a:ln/>
        </p:spPr>
        <p:txBody>
          <a:bodyPr wrap="squar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Communication Techniques That Bridge the Gap</a:t>
            </a:r>
            <a:endParaRPr lang="en-US" sz="4450" dirty="0"/>
          </a:p>
        </p:txBody>
      </p:sp>
      <p:pic>
        <p:nvPicPr>
          <p:cNvPr id="3" name="Image 0" descr="preencoded.png"/>
          <p:cNvPicPr>
            <a:picLocks noChangeAspect="1"/>
          </p:cNvPicPr>
          <p:nvPr/>
        </p:nvPicPr>
        <p:blipFill>
          <a:blip r:embed="rId3"/>
          <a:stretch>
            <a:fillRect/>
          </a:stretch>
        </p:blipFill>
        <p:spPr>
          <a:xfrm>
            <a:off x="793790" y="2647593"/>
            <a:ext cx="566976" cy="566976"/>
          </a:xfrm>
          <a:prstGeom prst="rect">
            <a:avLst/>
          </a:prstGeom>
        </p:spPr>
      </p:pic>
      <p:sp>
        <p:nvSpPr>
          <p:cNvPr id="4" name="Text 1"/>
          <p:cNvSpPr/>
          <p:nvPr/>
        </p:nvSpPr>
        <p:spPr>
          <a:xfrm>
            <a:off x="793790" y="3441382"/>
            <a:ext cx="3101816"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Language Translation</a:t>
            </a:r>
            <a:endParaRPr lang="en-US" sz="2200" dirty="0"/>
          </a:p>
        </p:txBody>
      </p:sp>
      <p:sp>
        <p:nvSpPr>
          <p:cNvPr id="5" name="Text 2"/>
          <p:cNvSpPr/>
          <p:nvPr/>
        </p:nvSpPr>
        <p:spPr>
          <a:xfrm>
            <a:off x="793790" y="3931801"/>
            <a:ext cx="4120753" cy="1814513"/>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Serve as a "translator" between Agile and traditional terminology. Help each team understand the other's priorities and constraints without requiring them to learn new frameworks.</a:t>
            </a:r>
            <a:endParaRPr lang="en-US" sz="1750" dirty="0"/>
          </a:p>
        </p:txBody>
      </p:sp>
      <p:pic>
        <p:nvPicPr>
          <p:cNvPr id="6" name="Image 1" descr="preencoded.png"/>
          <p:cNvPicPr>
            <a:picLocks noChangeAspect="1"/>
          </p:cNvPicPr>
          <p:nvPr/>
        </p:nvPicPr>
        <p:blipFill>
          <a:blip r:embed="rId4"/>
          <a:stretch>
            <a:fillRect/>
          </a:stretch>
        </p:blipFill>
        <p:spPr>
          <a:xfrm>
            <a:off x="5254704" y="2647593"/>
            <a:ext cx="566976" cy="566976"/>
          </a:xfrm>
          <a:prstGeom prst="rect">
            <a:avLst/>
          </a:prstGeom>
        </p:spPr>
      </p:pic>
      <p:sp>
        <p:nvSpPr>
          <p:cNvPr id="7" name="Text 3"/>
          <p:cNvSpPr/>
          <p:nvPr/>
        </p:nvSpPr>
        <p:spPr>
          <a:xfrm>
            <a:off x="5254704" y="3441382"/>
            <a:ext cx="2864882"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Visual Management</a:t>
            </a:r>
            <a:endParaRPr lang="en-US" sz="2200" dirty="0"/>
          </a:p>
        </p:txBody>
      </p:sp>
      <p:sp>
        <p:nvSpPr>
          <p:cNvPr id="8" name="Text 4"/>
          <p:cNvSpPr/>
          <p:nvPr/>
        </p:nvSpPr>
        <p:spPr>
          <a:xfrm>
            <a:off x="5254704" y="3931801"/>
            <a:ext cx="4120872" cy="1814513"/>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Create visual dashboards that represent work in both Agile and traditional formats, providing a unified view that respects both approaches while highlighting dependencies.</a:t>
            </a:r>
            <a:endParaRPr lang="en-US" sz="1750" dirty="0"/>
          </a:p>
        </p:txBody>
      </p:sp>
      <p:pic>
        <p:nvPicPr>
          <p:cNvPr id="9" name="Image 2" descr="preencoded.png"/>
          <p:cNvPicPr>
            <a:picLocks noChangeAspect="1"/>
          </p:cNvPicPr>
          <p:nvPr/>
        </p:nvPicPr>
        <p:blipFill>
          <a:blip r:embed="rId5"/>
          <a:stretch>
            <a:fillRect/>
          </a:stretch>
        </p:blipFill>
        <p:spPr>
          <a:xfrm>
            <a:off x="9715738" y="2647593"/>
            <a:ext cx="566976" cy="566976"/>
          </a:xfrm>
          <a:prstGeom prst="rect">
            <a:avLst/>
          </a:prstGeom>
        </p:spPr>
      </p:pic>
      <p:sp>
        <p:nvSpPr>
          <p:cNvPr id="10" name="Text 5"/>
          <p:cNvSpPr/>
          <p:nvPr/>
        </p:nvSpPr>
        <p:spPr>
          <a:xfrm>
            <a:off x="9715738" y="3441382"/>
            <a:ext cx="3462814"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Documentation Balance</a:t>
            </a:r>
            <a:endParaRPr lang="en-US" sz="2200" dirty="0"/>
          </a:p>
        </p:txBody>
      </p:sp>
      <p:sp>
        <p:nvSpPr>
          <p:cNvPr id="11" name="Text 6"/>
          <p:cNvSpPr/>
          <p:nvPr/>
        </p:nvSpPr>
        <p:spPr>
          <a:xfrm>
            <a:off x="9715738" y="3931801"/>
            <a:ext cx="4120753" cy="2177415"/>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Find the middle ground between infrastructure's need for detailed documentation and Agile's preference for just-in-time information by creating flexible, evolving specification templates.</a:t>
            </a:r>
            <a:endParaRPr lang="en-US" sz="1750" dirty="0"/>
          </a:p>
        </p:txBody>
      </p:sp>
      <p:sp>
        <p:nvSpPr>
          <p:cNvPr id="12" name="Text 7"/>
          <p:cNvSpPr/>
          <p:nvPr/>
        </p:nvSpPr>
        <p:spPr>
          <a:xfrm>
            <a:off x="793790" y="6364367"/>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Effective communication is perhaps the most critical skill for project managers working in hybrid environments. By adapting your communication style to bridge different working approaches, you create understanding without forcing either team to abandon their effective processes.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TotalTime>
  <Words>1364</Words>
  <Application>Microsoft Office PowerPoint</Application>
  <PresentationFormat>Custom</PresentationFormat>
  <Paragraphs>109</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Tomorrow Semi Bold</vt:lpstr>
      <vt:lpstr>Arial</vt:lpstr>
      <vt:lpstr>Aptos</vt:lpstr>
      <vt:lpstr>Tomorrow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Kimberly Wiethoff</cp:lastModifiedBy>
  <cp:revision>3</cp:revision>
  <dcterms:created xsi:type="dcterms:W3CDTF">2025-04-24T15:13:01Z</dcterms:created>
  <dcterms:modified xsi:type="dcterms:W3CDTF">2026-01-06T19:21:37Z</dcterms:modified>
</cp:coreProperties>
</file>