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4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1B54D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5873"/>
            <a:ext cx="712112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Delegation in the Digital Age </a:t>
            </a:r>
            <a:endParaRPr lang="en-US" sz="3900" dirty="0"/>
          </a:p>
        </p:txBody>
      </p:sp>
      <p:sp>
        <p:nvSpPr>
          <p:cNvPr id="4" name="Text 1"/>
          <p:cNvSpPr/>
          <p:nvPr/>
        </p:nvSpPr>
        <p:spPr>
          <a:xfrm>
            <a:off x="6280190" y="2003583"/>
            <a:ext cx="7556421" cy="635079"/>
          </a:xfrm>
          <a:prstGeom prst="rect">
            <a:avLst/>
          </a:prstGeom>
          <a:noFill/>
          <a:ln/>
        </p:spPr>
        <p:txBody>
          <a:bodyPr wrap="square" lIns="0" tIns="0" rIns="0" bIns="0" rtlCol="0" anchor="t"/>
          <a:lstStyle/>
          <a:p>
            <a:pPr marL="0" indent="0" algn="l">
              <a:lnSpc>
                <a:spcPts val="2500"/>
              </a:lnSpc>
              <a:buNone/>
            </a:pPr>
            <a:r>
              <a:rPr lang="en-US" sz="2400" dirty="0">
                <a:solidFill>
                  <a:srgbClr val="404155"/>
                </a:solidFill>
                <a:latin typeface="Nobile" panose="020B0604020202020204" charset="0"/>
                <a:ea typeface="Nobile" pitchFamily="34" charset="-122"/>
                <a:cs typeface="Alexandria" panose="020B0604020202020204" charset="-78"/>
              </a:rPr>
              <a:t>Leveraging Tools and AI to Assign, Track, and Trust in Today's Connected Workplace</a:t>
            </a:r>
            <a:endParaRPr lang="en-US" sz="2400" dirty="0">
              <a:latin typeface="Nobile" panose="020B0604020202020204" charset="0"/>
              <a:cs typeface="Alexandria" panose="020B0604020202020204" charset="-78"/>
            </a:endParaRPr>
          </a:p>
        </p:txBody>
      </p:sp>
      <p:pic>
        <p:nvPicPr>
          <p:cNvPr id="5" name="Image 1" descr="preencoded.png"/>
          <p:cNvPicPr>
            <a:picLocks noChangeAspect="1"/>
          </p:cNvPicPr>
          <p:nvPr/>
        </p:nvPicPr>
        <p:blipFill>
          <a:blip r:embed="rId4"/>
          <a:stretch>
            <a:fillRect/>
          </a:stretch>
        </p:blipFill>
        <p:spPr>
          <a:xfrm>
            <a:off x="6280190" y="3720227"/>
            <a:ext cx="7556421" cy="1389340"/>
          </a:xfrm>
          <a:prstGeom prst="rect">
            <a:avLst/>
          </a:prstGeom>
        </p:spPr>
      </p:pic>
      <p:sp>
        <p:nvSpPr>
          <p:cNvPr id="6" name="Text 2"/>
          <p:cNvSpPr/>
          <p:nvPr/>
        </p:nvSpPr>
        <p:spPr>
          <a:xfrm>
            <a:off x="6280190" y="533280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#Delegation #DigitalTransformation #ProjectManagement #AI #AgileTeams #LeadershipDevelopment #EmpoweredTeams #WaysOfWorking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26382"/>
            <a:ext cx="710076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Chapter 2: AI's Strategic Role</a:t>
            </a:r>
            <a:endParaRPr lang="en-US" sz="3900" dirty="0"/>
          </a:p>
        </p:txBody>
      </p:sp>
      <p:sp>
        <p:nvSpPr>
          <p:cNvPr id="4" name="Text 1"/>
          <p:cNvSpPr/>
          <p:nvPr/>
        </p:nvSpPr>
        <p:spPr>
          <a:xfrm>
            <a:off x="793790" y="1744116"/>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From Reactive to Predictive</a:t>
            </a:r>
            <a:endParaRPr lang="en-US" sz="5350" dirty="0"/>
          </a:p>
        </p:txBody>
      </p:sp>
      <p:sp>
        <p:nvSpPr>
          <p:cNvPr id="5" name="Text 2"/>
          <p:cNvSpPr/>
          <p:nvPr/>
        </p:nvSpPr>
        <p:spPr>
          <a:xfrm>
            <a:off x="793790" y="375341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Artificial Intelligence elevates delegation beyond simple task assignment into strategic workforce optimization. Modern AI tools provide leaders with unprecedented insights into team capacity, performance patterns, and optimal task distribution.</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6527" y="540782"/>
            <a:ext cx="8675846" cy="614482"/>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AI-Powered Delegation Intelligence</a:t>
            </a:r>
            <a:endParaRPr lang="en-US" sz="3850" dirty="0"/>
          </a:p>
        </p:txBody>
      </p:sp>
      <p:sp>
        <p:nvSpPr>
          <p:cNvPr id="3" name="Text 1"/>
          <p:cNvSpPr/>
          <p:nvPr/>
        </p:nvSpPr>
        <p:spPr>
          <a:xfrm>
            <a:off x="786527" y="1207003"/>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01</a:t>
            </a:r>
            <a:endParaRPr lang="en-US" sz="1500" dirty="0"/>
          </a:p>
        </p:txBody>
      </p:sp>
      <p:sp>
        <p:nvSpPr>
          <p:cNvPr id="4" name="Shape 2"/>
          <p:cNvSpPr/>
          <p:nvPr/>
        </p:nvSpPr>
        <p:spPr>
          <a:xfrm>
            <a:off x="786527" y="1518232"/>
            <a:ext cx="6430328" cy="22860"/>
          </a:xfrm>
          <a:prstGeom prst="rect">
            <a:avLst/>
          </a:prstGeom>
          <a:solidFill>
            <a:srgbClr val="1B54DA"/>
          </a:solidFill>
          <a:ln/>
        </p:spPr>
        <p:txBody>
          <a:bodyPr/>
          <a:lstStyle/>
          <a:p>
            <a:endParaRPr lang="en-US"/>
          </a:p>
        </p:txBody>
      </p:sp>
      <p:sp>
        <p:nvSpPr>
          <p:cNvPr id="5" name="Text 3"/>
          <p:cNvSpPr/>
          <p:nvPr/>
        </p:nvSpPr>
        <p:spPr>
          <a:xfrm>
            <a:off x="786527" y="1662179"/>
            <a:ext cx="4691539"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Smart Assignment Recommendations</a:t>
            </a:r>
            <a:endParaRPr lang="en-US" sz="1900" dirty="0"/>
          </a:p>
        </p:txBody>
      </p:sp>
      <p:sp>
        <p:nvSpPr>
          <p:cNvPr id="6" name="Text 4"/>
          <p:cNvSpPr/>
          <p:nvPr/>
        </p:nvSpPr>
        <p:spPr>
          <a:xfrm>
            <a:off x="786527" y="2087470"/>
            <a:ext cx="6430328"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AI analyzes team member skills, current workload, historical performance, and availability to suggest optimal task assignments. This prevents overloading high performers while developing underutilized talent.</a:t>
            </a:r>
            <a:endParaRPr lang="en-US" sz="1500" dirty="0"/>
          </a:p>
        </p:txBody>
      </p:sp>
      <p:sp>
        <p:nvSpPr>
          <p:cNvPr id="7" name="Text 5"/>
          <p:cNvSpPr/>
          <p:nvPr/>
        </p:nvSpPr>
        <p:spPr>
          <a:xfrm>
            <a:off x="7413427" y="1207003"/>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02</a:t>
            </a:r>
            <a:endParaRPr lang="en-US" sz="1500" dirty="0"/>
          </a:p>
        </p:txBody>
      </p:sp>
      <p:sp>
        <p:nvSpPr>
          <p:cNvPr id="8" name="Shape 6"/>
          <p:cNvSpPr/>
          <p:nvPr/>
        </p:nvSpPr>
        <p:spPr>
          <a:xfrm>
            <a:off x="7413427" y="1518232"/>
            <a:ext cx="6430447" cy="22860"/>
          </a:xfrm>
          <a:prstGeom prst="rect">
            <a:avLst/>
          </a:prstGeom>
          <a:solidFill>
            <a:srgbClr val="1B54DA"/>
          </a:solidFill>
          <a:ln/>
        </p:spPr>
        <p:txBody>
          <a:bodyPr/>
          <a:lstStyle/>
          <a:p>
            <a:endParaRPr lang="en-US"/>
          </a:p>
        </p:txBody>
      </p:sp>
      <p:sp>
        <p:nvSpPr>
          <p:cNvPr id="9" name="Text 7"/>
          <p:cNvSpPr/>
          <p:nvPr/>
        </p:nvSpPr>
        <p:spPr>
          <a:xfrm>
            <a:off x="7413427" y="1662179"/>
            <a:ext cx="2815114"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Workload Risk Analysis</a:t>
            </a:r>
            <a:endParaRPr lang="en-US" sz="1900" dirty="0"/>
          </a:p>
        </p:txBody>
      </p:sp>
      <p:sp>
        <p:nvSpPr>
          <p:cNvPr id="10" name="Text 8"/>
          <p:cNvSpPr/>
          <p:nvPr/>
        </p:nvSpPr>
        <p:spPr>
          <a:xfrm>
            <a:off x="7413427" y="2087470"/>
            <a:ext cx="6430447"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Predictive algorithms identify potential bottlenecks and burnout risks before they impact delivery. Leaders receive early warnings when team members approach capacity limits or when project timelines become unrealistic.</a:t>
            </a:r>
            <a:endParaRPr lang="en-US" sz="1500" dirty="0"/>
          </a:p>
        </p:txBody>
      </p:sp>
      <p:sp>
        <p:nvSpPr>
          <p:cNvPr id="11" name="Text 9"/>
          <p:cNvSpPr/>
          <p:nvPr/>
        </p:nvSpPr>
        <p:spPr>
          <a:xfrm>
            <a:off x="786527" y="3690170"/>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03</a:t>
            </a:r>
            <a:endParaRPr lang="en-US" sz="1500" dirty="0"/>
          </a:p>
        </p:txBody>
      </p:sp>
      <p:sp>
        <p:nvSpPr>
          <p:cNvPr id="12" name="Shape 10"/>
          <p:cNvSpPr/>
          <p:nvPr/>
        </p:nvSpPr>
        <p:spPr>
          <a:xfrm>
            <a:off x="786527" y="4001400"/>
            <a:ext cx="6430328" cy="22860"/>
          </a:xfrm>
          <a:prstGeom prst="rect">
            <a:avLst/>
          </a:prstGeom>
          <a:solidFill>
            <a:srgbClr val="1B54DA"/>
          </a:solidFill>
          <a:ln/>
        </p:spPr>
        <p:txBody>
          <a:bodyPr/>
          <a:lstStyle/>
          <a:p>
            <a:endParaRPr lang="en-US"/>
          </a:p>
        </p:txBody>
      </p:sp>
      <p:sp>
        <p:nvSpPr>
          <p:cNvPr id="13" name="Text 11"/>
          <p:cNvSpPr/>
          <p:nvPr/>
        </p:nvSpPr>
        <p:spPr>
          <a:xfrm>
            <a:off x="786527" y="4145346"/>
            <a:ext cx="4221004"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Automated Follow-Up Intelligence</a:t>
            </a:r>
            <a:endParaRPr lang="en-US" sz="1900" dirty="0"/>
          </a:p>
        </p:txBody>
      </p:sp>
      <p:sp>
        <p:nvSpPr>
          <p:cNvPr id="14" name="Text 12"/>
          <p:cNvSpPr/>
          <p:nvPr/>
        </p:nvSpPr>
        <p:spPr>
          <a:xfrm>
            <a:off x="786527" y="4570638"/>
            <a:ext cx="6430328"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Context-aware reminders and nudges that adapt to individual work patterns and project urgency. The system learns when team members typically respond and adjusts communication timing accordingly.</a:t>
            </a:r>
            <a:endParaRPr lang="en-US" sz="1500" dirty="0"/>
          </a:p>
        </p:txBody>
      </p:sp>
      <p:sp>
        <p:nvSpPr>
          <p:cNvPr id="15" name="Text 13"/>
          <p:cNvSpPr/>
          <p:nvPr/>
        </p:nvSpPr>
        <p:spPr>
          <a:xfrm>
            <a:off x="7413427" y="3690170"/>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04</a:t>
            </a:r>
            <a:endParaRPr lang="en-US" sz="1500" dirty="0"/>
          </a:p>
        </p:txBody>
      </p:sp>
      <p:sp>
        <p:nvSpPr>
          <p:cNvPr id="16" name="Shape 14"/>
          <p:cNvSpPr/>
          <p:nvPr/>
        </p:nvSpPr>
        <p:spPr>
          <a:xfrm>
            <a:off x="7413427" y="4001400"/>
            <a:ext cx="6430447" cy="22860"/>
          </a:xfrm>
          <a:prstGeom prst="rect">
            <a:avLst/>
          </a:prstGeom>
          <a:solidFill>
            <a:srgbClr val="1B54DA"/>
          </a:solidFill>
          <a:ln/>
        </p:spPr>
        <p:txBody>
          <a:bodyPr/>
          <a:lstStyle/>
          <a:p>
            <a:endParaRPr lang="en-US"/>
          </a:p>
        </p:txBody>
      </p:sp>
      <p:sp>
        <p:nvSpPr>
          <p:cNvPr id="17" name="Text 15"/>
          <p:cNvSpPr/>
          <p:nvPr/>
        </p:nvSpPr>
        <p:spPr>
          <a:xfrm>
            <a:off x="7413427" y="4145346"/>
            <a:ext cx="4018955"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Performance Dashboard Insights</a:t>
            </a:r>
            <a:endParaRPr lang="en-US" sz="1900" dirty="0"/>
          </a:p>
        </p:txBody>
      </p:sp>
      <p:sp>
        <p:nvSpPr>
          <p:cNvPr id="18" name="Text 16"/>
          <p:cNvSpPr/>
          <p:nvPr/>
        </p:nvSpPr>
        <p:spPr>
          <a:xfrm>
            <a:off x="7413427" y="4570638"/>
            <a:ext cx="6430447"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Comprehensive analytics showing delegation effectiveness, completion rates, and team satisfaction. Leaders can identify patterns in successful delegation and continuously improve their approach.</a:t>
            </a:r>
            <a:endParaRPr lang="en-US" sz="1500" dirty="0"/>
          </a:p>
        </p:txBody>
      </p:sp>
      <p:sp>
        <p:nvSpPr>
          <p:cNvPr id="19" name="Shape 17"/>
          <p:cNvSpPr/>
          <p:nvPr/>
        </p:nvSpPr>
        <p:spPr>
          <a:xfrm>
            <a:off x="786527" y="6197984"/>
            <a:ext cx="13057346" cy="1150144"/>
          </a:xfrm>
          <a:prstGeom prst="roundRect">
            <a:avLst>
              <a:gd name="adj" fmla="val 7181"/>
            </a:avLst>
          </a:prstGeom>
          <a:solidFill>
            <a:srgbClr val="5CC97B"/>
          </a:solidFill>
          <a:ln/>
        </p:spPr>
        <p:txBody>
          <a:bodyPr/>
          <a:lstStyle/>
          <a:p>
            <a:endParaRPr lang="en-US"/>
          </a:p>
        </p:txBody>
      </p:sp>
      <p:pic>
        <p:nvPicPr>
          <p:cNvPr id="20" name="Image 0" descr="preencoded.png"/>
          <p:cNvPicPr>
            <a:picLocks noChangeAspect="1"/>
          </p:cNvPicPr>
          <p:nvPr/>
        </p:nvPicPr>
        <p:blipFill>
          <a:blip r:embed="rId3"/>
          <a:stretch>
            <a:fillRect/>
          </a:stretch>
        </p:blipFill>
        <p:spPr>
          <a:xfrm>
            <a:off x="983099" y="6484924"/>
            <a:ext cx="245745" cy="196572"/>
          </a:xfrm>
          <a:prstGeom prst="rect">
            <a:avLst/>
          </a:prstGeom>
        </p:spPr>
      </p:pic>
      <p:sp>
        <p:nvSpPr>
          <p:cNvPr id="21" name="Text 18"/>
          <p:cNvSpPr/>
          <p:nvPr/>
        </p:nvSpPr>
        <p:spPr>
          <a:xfrm>
            <a:off x="1425416" y="6443610"/>
            <a:ext cx="12221885" cy="629364"/>
          </a:xfrm>
          <a:prstGeom prst="rect">
            <a:avLst/>
          </a:prstGeom>
          <a:noFill/>
          <a:ln/>
        </p:spPr>
        <p:txBody>
          <a:bodyPr wrap="square" lIns="0" tIns="0" rIns="0" bIns="0" rtlCol="0" anchor="t"/>
          <a:lstStyle/>
          <a:p>
            <a:pPr marL="0" indent="0" algn="l">
              <a:lnSpc>
                <a:spcPts val="2450"/>
              </a:lnSpc>
              <a:buNone/>
            </a:pPr>
            <a:r>
              <a:rPr lang="en-US" sz="1500" b="1" dirty="0">
                <a:solidFill>
                  <a:srgbClr val="000000"/>
                </a:solidFill>
                <a:latin typeface="Nobile" pitchFamily="34" charset="0"/>
                <a:ea typeface="Nobile" pitchFamily="34" charset="-122"/>
                <a:cs typeface="Nobile" pitchFamily="34" charset="-120"/>
              </a:rPr>
              <a:t>Data-Driven Impact:</a:t>
            </a:r>
            <a:r>
              <a:rPr lang="en-US" sz="1500" dirty="0">
                <a:solidFill>
                  <a:srgbClr val="000000"/>
                </a:solidFill>
                <a:latin typeface="Nobile" pitchFamily="34" charset="0"/>
                <a:ea typeface="Nobile" pitchFamily="34" charset="-122"/>
                <a:cs typeface="Nobile" pitchFamily="34" charset="-120"/>
              </a:rPr>
              <a:t> Organizations using AI-powered delegation tools report 40% faster project completion and 60% improvement in team satisfaction scores.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21876" y="570309"/>
            <a:ext cx="7547015" cy="563999"/>
          </a:xfrm>
          <a:prstGeom prst="rect">
            <a:avLst/>
          </a:prstGeom>
          <a:noFill/>
          <a:ln/>
        </p:spPr>
        <p:txBody>
          <a:bodyPr wrap="none" lIns="0" tIns="0" rIns="0" bIns="0" rtlCol="0" anchor="t"/>
          <a:lstStyle/>
          <a:p>
            <a:pPr marL="0" indent="0" algn="l">
              <a:lnSpc>
                <a:spcPts val="4400"/>
              </a:lnSpc>
              <a:buNone/>
            </a:pPr>
            <a:r>
              <a:rPr lang="en-US" sz="3550" dirty="0">
                <a:solidFill>
                  <a:srgbClr val="1B1B27"/>
                </a:solidFill>
                <a:latin typeface="Alexandria" pitchFamily="34" charset="0"/>
                <a:ea typeface="Alexandria" pitchFamily="34" charset="-122"/>
                <a:cs typeface="Alexandria" pitchFamily="34" charset="-120"/>
              </a:rPr>
              <a:t>Chapter 3: Trust in the Digital Age</a:t>
            </a:r>
            <a:endParaRPr lang="en-US" sz="3550" dirty="0"/>
          </a:p>
        </p:txBody>
      </p:sp>
      <p:sp>
        <p:nvSpPr>
          <p:cNvPr id="3" name="Text 1"/>
          <p:cNvSpPr/>
          <p:nvPr/>
        </p:nvSpPr>
        <p:spPr>
          <a:xfrm>
            <a:off x="721876" y="1320909"/>
            <a:ext cx="6280547" cy="338376"/>
          </a:xfrm>
          <a:prstGeom prst="rect">
            <a:avLst/>
          </a:prstGeom>
          <a:noFill/>
          <a:ln/>
        </p:spPr>
        <p:txBody>
          <a:bodyPr wrap="none" lIns="0" tIns="0" rIns="0" bIns="0" rtlCol="0" anchor="t"/>
          <a:lstStyle/>
          <a:p>
            <a:pPr marL="0" indent="0" algn="l">
              <a:lnSpc>
                <a:spcPts val="2650"/>
              </a:lnSpc>
              <a:buNone/>
            </a:pPr>
            <a:r>
              <a:rPr lang="en-US" sz="2100" dirty="0">
                <a:solidFill>
                  <a:srgbClr val="1B1B27"/>
                </a:solidFill>
                <a:latin typeface="Alexandria" pitchFamily="34" charset="0"/>
                <a:ea typeface="Alexandria" pitchFamily="34" charset="-122"/>
                <a:cs typeface="Alexandria" pitchFamily="34" charset="-120"/>
              </a:rPr>
              <a:t>Balancing Technology and Human Connection</a:t>
            </a:r>
            <a:endParaRPr lang="en-US" sz="2100" dirty="0"/>
          </a:p>
        </p:txBody>
      </p:sp>
      <p:sp>
        <p:nvSpPr>
          <p:cNvPr id="4" name="Text 2"/>
          <p:cNvSpPr/>
          <p:nvPr/>
        </p:nvSpPr>
        <p:spPr>
          <a:xfrm>
            <a:off x="721876" y="1839665"/>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Digital delegation tools provide unprecedented visibility and control, but great leaders understand that technology should enhance trust, not replace it. The key is using these powerful tools to empower teams while maintaining the human elements that build strong working relationships.</a:t>
            </a:r>
            <a:endParaRPr lang="en-US" sz="1400" dirty="0"/>
          </a:p>
        </p:txBody>
      </p:sp>
      <p:sp>
        <p:nvSpPr>
          <p:cNvPr id="5" name="Text 3"/>
          <p:cNvSpPr/>
          <p:nvPr/>
        </p:nvSpPr>
        <p:spPr>
          <a:xfrm>
            <a:off x="721876" y="2886224"/>
            <a:ext cx="3045738"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Avoid the Surveillance Trap</a:t>
            </a:r>
            <a:endParaRPr lang="en-US" sz="1750" dirty="0"/>
          </a:p>
        </p:txBody>
      </p:sp>
      <p:sp>
        <p:nvSpPr>
          <p:cNvPr id="6" name="Text 4"/>
          <p:cNvSpPr/>
          <p:nvPr/>
        </p:nvSpPr>
        <p:spPr>
          <a:xfrm>
            <a:off x="721876" y="3348544"/>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Dashboards and tracking tools can easily become weapons of micromanagement if not used thoughtfully. Instead of monitoring every minute detail, focus on outcomes and milestone achievements. Use visibility to support and guide, not to control and critique.</a:t>
            </a:r>
            <a:endParaRPr lang="en-US" sz="1400" dirty="0"/>
          </a:p>
        </p:txBody>
      </p:sp>
      <p:sp>
        <p:nvSpPr>
          <p:cNvPr id="7" name="Text 5"/>
          <p:cNvSpPr/>
          <p:nvPr/>
        </p:nvSpPr>
        <p:spPr>
          <a:xfrm>
            <a:off x="721876" y="4395103"/>
            <a:ext cx="2443163"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Encourage Autonomy</a:t>
            </a:r>
            <a:endParaRPr lang="en-US" sz="1750" dirty="0"/>
          </a:p>
        </p:txBody>
      </p:sp>
      <p:sp>
        <p:nvSpPr>
          <p:cNvPr id="8" name="Text 6"/>
          <p:cNvSpPr/>
          <p:nvPr/>
        </p:nvSpPr>
        <p:spPr>
          <a:xfrm>
            <a:off x="721876" y="4857423"/>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The goal of digital delegation is to give team members more clarity and autonomy, not less. Provide the context, resources, and boundaries they need, then trust them to execute. Regular check-ins should focus on removing obstacles, not checking up on every detail.</a:t>
            </a:r>
            <a:endParaRPr lang="en-US" sz="1400" dirty="0"/>
          </a:p>
        </p:txBody>
      </p:sp>
      <p:sp>
        <p:nvSpPr>
          <p:cNvPr id="9" name="Text 7"/>
          <p:cNvSpPr/>
          <p:nvPr/>
        </p:nvSpPr>
        <p:spPr>
          <a:xfrm>
            <a:off x="721876" y="5903982"/>
            <a:ext cx="2510790"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Coach with AI Insights</a:t>
            </a:r>
            <a:endParaRPr lang="en-US" sz="1750" dirty="0"/>
          </a:p>
        </p:txBody>
      </p:sp>
      <p:sp>
        <p:nvSpPr>
          <p:cNvPr id="10" name="Text 8"/>
          <p:cNvSpPr/>
          <p:nvPr/>
        </p:nvSpPr>
        <p:spPr>
          <a:xfrm>
            <a:off x="721876" y="6366302"/>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Use AI-generated insights as coaching opportunities rather than performance evaluations. When the system identifies workload imbalances or suggests optimization, frame these as support mechanisms to help team members succeed.</a:t>
            </a:r>
            <a:endParaRPr lang="en-US" sz="1400" dirty="0"/>
          </a:p>
        </p:txBody>
      </p:sp>
      <p:pic>
        <p:nvPicPr>
          <p:cNvPr id="11" name="Image 0" descr="preencoded.png"/>
          <p:cNvPicPr>
            <a:picLocks noChangeAspect="1"/>
          </p:cNvPicPr>
          <p:nvPr/>
        </p:nvPicPr>
        <p:blipFill>
          <a:blip r:embed="rId3"/>
          <a:stretch>
            <a:fillRect/>
          </a:stretch>
        </p:blipFill>
        <p:spPr>
          <a:xfrm>
            <a:off x="9723239" y="1971498"/>
            <a:ext cx="4192786" cy="4192786"/>
          </a:xfrm>
          <a:prstGeom prst="rect">
            <a:avLst/>
          </a:prstGeom>
        </p:spPr>
      </p:pic>
      <p:sp>
        <p:nvSpPr>
          <p:cNvPr id="12" name="Text 9"/>
          <p:cNvSpPr/>
          <p:nvPr/>
        </p:nvSpPr>
        <p:spPr>
          <a:xfrm>
            <a:off x="9993868" y="6367286"/>
            <a:ext cx="3922157" cy="577453"/>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"The goal is to empower—not to micromanage with tech."</a:t>
            </a:r>
            <a:endParaRPr lang="en-US" sz="1400" dirty="0"/>
          </a:p>
        </p:txBody>
      </p:sp>
      <p:sp>
        <p:nvSpPr>
          <p:cNvPr id="13" name="Shape 10"/>
          <p:cNvSpPr/>
          <p:nvPr/>
        </p:nvSpPr>
        <p:spPr>
          <a:xfrm>
            <a:off x="9723239" y="6367286"/>
            <a:ext cx="22860" cy="577453"/>
          </a:xfrm>
          <a:prstGeom prst="rect">
            <a:avLst/>
          </a:prstGeom>
          <a:solidFill>
            <a:srgbClr val="1B54DA"/>
          </a:solid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97825" y="481608"/>
            <a:ext cx="7313057" cy="545306"/>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5 Practical Tips for Digital Leaders</a:t>
            </a:r>
            <a:endParaRPr lang="en-US" sz="3400" dirty="0"/>
          </a:p>
        </p:txBody>
      </p:sp>
      <p:sp>
        <p:nvSpPr>
          <p:cNvPr id="3" name="Shape 1"/>
          <p:cNvSpPr/>
          <p:nvPr/>
        </p:nvSpPr>
        <p:spPr>
          <a:xfrm>
            <a:off x="697825" y="1144410"/>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4" name="Text 2"/>
          <p:cNvSpPr/>
          <p:nvPr/>
        </p:nvSpPr>
        <p:spPr>
          <a:xfrm>
            <a:off x="763191" y="1177093"/>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1</a:t>
            </a:r>
            <a:endParaRPr lang="en-US" sz="2050" dirty="0"/>
          </a:p>
        </p:txBody>
      </p:sp>
      <p:sp>
        <p:nvSpPr>
          <p:cNvPr id="5" name="Text 3"/>
          <p:cNvSpPr/>
          <p:nvPr/>
        </p:nvSpPr>
        <p:spPr>
          <a:xfrm>
            <a:off x="1264801" y="1204299"/>
            <a:ext cx="2608659"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Make Delegation Visible</a:t>
            </a:r>
            <a:endParaRPr lang="en-US" sz="1700" dirty="0"/>
          </a:p>
        </p:txBody>
      </p:sp>
      <p:sp>
        <p:nvSpPr>
          <p:cNvPr id="6" name="Text 4"/>
          <p:cNvSpPr/>
          <p:nvPr/>
        </p:nvSpPr>
        <p:spPr>
          <a:xfrm>
            <a:off x="1264801" y="1581608"/>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Use shared boards and public project spaces instead of private notes or email chains. Transparency builds accountability and allows team members to understand how their work fits into the bigger picture. When delegation is visible, knowledge sharing increases and dependencies become clear.</a:t>
            </a:r>
            <a:endParaRPr lang="en-US" sz="1350" dirty="0"/>
          </a:p>
        </p:txBody>
      </p:sp>
      <p:sp>
        <p:nvSpPr>
          <p:cNvPr id="7" name="Shape 5"/>
          <p:cNvSpPr/>
          <p:nvPr/>
        </p:nvSpPr>
        <p:spPr>
          <a:xfrm>
            <a:off x="697825" y="2488626"/>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8" name="Text 6"/>
          <p:cNvSpPr/>
          <p:nvPr/>
        </p:nvSpPr>
        <p:spPr>
          <a:xfrm>
            <a:off x="763191" y="2521308"/>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2</a:t>
            </a:r>
            <a:endParaRPr lang="en-US" sz="2050" dirty="0"/>
          </a:p>
        </p:txBody>
      </p:sp>
      <p:sp>
        <p:nvSpPr>
          <p:cNvPr id="9" name="Text 7"/>
          <p:cNvSpPr/>
          <p:nvPr/>
        </p:nvSpPr>
        <p:spPr>
          <a:xfrm>
            <a:off x="1264801" y="2548514"/>
            <a:ext cx="2820114"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Automate Where Possible</a:t>
            </a:r>
            <a:endParaRPr lang="en-US" sz="1700" dirty="0"/>
          </a:p>
        </p:txBody>
      </p:sp>
      <p:sp>
        <p:nvSpPr>
          <p:cNvPr id="10" name="Text 8"/>
          <p:cNvSpPr/>
          <p:nvPr/>
        </p:nvSpPr>
        <p:spPr>
          <a:xfrm>
            <a:off x="1264801" y="2925823"/>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Let systems handle repetitive delegation patterns like recurring reports, standard approvals, or routine maintenance tasks. This frees up your time for strategic delegation that requires human judgment and relationship building.</a:t>
            </a:r>
            <a:endParaRPr lang="en-US" sz="1350" dirty="0"/>
          </a:p>
        </p:txBody>
      </p:sp>
      <p:sp>
        <p:nvSpPr>
          <p:cNvPr id="11" name="Shape 9"/>
          <p:cNvSpPr/>
          <p:nvPr/>
        </p:nvSpPr>
        <p:spPr>
          <a:xfrm>
            <a:off x="697825" y="3832841"/>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763191" y="3865524"/>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3</a:t>
            </a:r>
            <a:endParaRPr lang="en-US" sz="2050" dirty="0"/>
          </a:p>
        </p:txBody>
      </p:sp>
      <p:sp>
        <p:nvSpPr>
          <p:cNvPr id="13" name="Text 11"/>
          <p:cNvSpPr/>
          <p:nvPr/>
        </p:nvSpPr>
        <p:spPr>
          <a:xfrm>
            <a:off x="1264801" y="3892730"/>
            <a:ext cx="3314819"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Use AI for Insights, Not Control</a:t>
            </a:r>
            <a:endParaRPr lang="en-US" sz="1700" dirty="0"/>
          </a:p>
        </p:txBody>
      </p:sp>
      <p:sp>
        <p:nvSpPr>
          <p:cNvPr id="14" name="Text 12"/>
          <p:cNvSpPr/>
          <p:nvPr/>
        </p:nvSpPr>
        <p:spPr>
          <a:xfrm>
            <a:off x="1264801" y="4270039"/>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Leverage AI recommendations to support equitable distribution of work and identify development opportunities for team members. Focus on using data to make better decisions, not to justify predetermined conclusions.</a:t>
            </a:r>
            <a:endParaRPr lang="en-US" sz="1350" dirty="0"/>
          </a:p>
        </p:txBody>
      </p:sp>
      <p:sp>
        <p:nvSpPr>
          <p:cNvPr id="15" name="Shape 13"/>
          <p:cNvSpPr/>
          <p:nvPr/>
        </p:nvSpPr>
        <p:spPr>
          <a:xfrm>
            <a:off x="697825" y="5177057"/>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763191" y="5209740"/>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4</a:t>
            </a:r>
            <a:endParaRPr lang="en-US" sz="2050" dirty="0"/>
          </a:p>
        </p:txBody>
      </p:sp>
      <p:sp>
        <p:nvSpPr>
          <p:cNvPr id="17" name="Text 15"/>
          <p:cNvSpPr/>
          <p:nvPr/>
        </p:nvSpPr>
        <p:spPr>
          <a:xfrm>
            <a:off x="1264801" y="5236945"/>
            <a:ext cx="2790111"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Check-In, Don't Check-Up</a:t>
            </a:r>
            <a:endParaRPr lang="en-US" sz="1700" dirty="0"/>
          </a:p>
        </p:txBody>
      </p:sp>
      <p:sp>
        <p:nvSpPr>
          <p:cNvPr id="18" name="Text 16"/>
          <p:cNvSpPr/>
          <p:nvPr/>
        </p:nvSpPr>
        <p:spPr>
          <a:xfrm>
            <a:off x="1264801" y="5614255"/>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Schedule milestone reviews and outcome discussions instead of daily monitoring. Focus conversations on results, obstacles, and support needs rather than micromanaging the process. Trust your team's expertise while staying available for guidance.</a:t>
            </a:r>
            <a:endParaRPr lang="en-US" sz="1350" dirty="0"/>
          </a:p>
        </p:txBody>
      </p:sp>
      <p:sp>
        <p:nvSpPr>
          <p:cNvPr id="19" name="Shape 17"/>
          <p:cNvSpPr/>
          <p:nvPr/>
        </p:nvSpPr>
        <p:spPr>
          <a:xfrm>
            <a:off x="697825" y="6521273"/>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20" name="Text 18"/>
          <p:cNvSpPr/>
          <p:nvPr/>
        </p:nvSpPr>
        <p:spPr>
          <a:xfrm>
            <a:off x="763191" y="6553955"/>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5</a:t>
            </a:r>
            <a:endParaRPr lang="en-US" sz="2050" dirty="0"/>
          </a:p>
        </p:txBody>
      </p:sp>
      <p:sp>
        <p:nvSpPr>
          <p:cNvPr id="21" name="Text 19"/>
          <p:cNvSpPr/>
          <p:nvPr/>
        </p:nvSpPr>
        <p:spPr>
          <a:xfrm>
            <a:off x="1264801" y="6581161"/>
            <a:ext cx="2180868"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Close the Loop</a:t>
            </a:r>
            <a:endParaRPr lang="en-US" sz="1700" dirty="0"/>
          </a:p>
        </p:txBody>
      </p:sp>
      <p:sp>
        <p:nvSpPr>
          <p:cNvPr id="22" name="Text 20"/>
          <p:cNvSpPr/>
          <p:nvPr/>
        </p:nvSpPr>
        <p:spPr>
          <a:xfrm>
            <a:off x="1264801" y="6958470"/>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Celebrate successful deliveries within digital platforms so wins are visible across the team. Public recognition reinforces positive behaviors and shows other team members what success looks like in your organization.</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1810941" y="491728"/>
            <a:ext cx="11008400" cy="1117640"/>
          </a:xfrm>
          <a:prstGeom prst="rect">
            <a:avLst/>
          </a:prstGeom>
          <a:noFill/>
          <a:ln/>
        </p:spPr>
        <p:txBody>
          <a:bodyPr wrap="none" lIns="0" tIns="0" rIns="0" bIns="0" rtlCol="0" anchor="t"/>
          <a:lstStyle/>
          <a:p>
            <a:pPr marL="0" indent="0" algn="ctr">
              <a:lnSpc>
                <a:spcPts val="8800"/>
              </a:lnSpc>
              <a:buNone/>
            </a:pPr>
            <a:r>
              <a:rPr lang="en-US" sz="7000" dirty="0">
                <a:solidFill>
                  <a:srgbClr val="FFFFFF"/>
                </a:solidFill>
                <a:latin typeface="Alexandria" pitchFamily="34" charset="0"/>
                <a:ea typeface="Alexandria" pitchFamily="34" charset="-122"/>
                <a:cs typeface="Alexandria" pitchFamily="34" charset="-120"/>
              </a:rPr>
              <a:t>The Future of Leadership</a:t>
            </a:r>
            <a:endParaRPr lang="en-US" sz="7000" dirty="0"/>
          </a:p>
        </p:txBody>
      </p:sp>
      <p:sp>
        <p:nvSpPr>
          <p:cNvPr id="3" name="Text 1"/>
          <p:cNvSpPr/>
          <p:nvPr/>
        </p:nvSpPr>
        <p:spPr>
          <a:xfrm>
            <a:off x="715208" y="1966913"/>
            <a:ext cx="13199983" cy="286107"/>
          </a:xfrm>
          <a:prstGeom prst="rect">
            <a:avLst/>
          </a:prstGeom>
          <a:noFill/>
          <a:ln/>
        </p:spPr>
        <p:txBody>
          <a:bodyPr wrap="none" lIns="0" tIns="0" rIns="0" bIns="0" rtlCol="0" anchor="t"/>
          <a:lstStyle/>
          <a:p>
            <a:pPr marL="0" indent="0" algn="ctr">
              <a:lnSpc>
                <a:spcPts val="2250"/>
              </a:lnSpc>
              <a:buNone/>
            </a:pPr>
            <a:r>
              <a:rPr lang="en-US" sz="1400" dirty="0">
                <a:solidFill>
                  <a:srgbClr val="FFFFFF"/>
                </a:solidFill>
                <a:latin typeface="Nobile" pitchFamily="34" charset="0"/>
                <a:ea typeface="Nobile" pitchFamily="34" charset="-122"/>
                <a:cs typeface="Nobile" pitchFamily="34" charset="-120"/>
              </a:rPr>
              <a:t>Delegation in the digital age isn't just about handing off tasks—it's about creating an </a:t>
            </a:r>
            <a:r>
              <a:rPr lang="en-US" sz="1400" b="1" dirty="0">
                <a:solidFill>
                  <a:srgbClr val="FFFFFF"/>
                </a:solidFill>
                <a:latin typeface="Nobile" pitchFamily="34" charset="0"/>
                <a:ea typeface="Nobile" pitchFamily="34" charset="-122"/>
                <a:cs typeface="Nobile" pitchFamily="34" charset="-120"/>
              </a:rPr>
              <a:t>ecosystem of clarity, transparency, and empowerment</a:t>
            </a:r>
            <a:r>
              <a:rPr lang="en-US" sz="1400" dirty="0">
                <a:solidFill>
                  <a:srgbClr val="FFFFFF"/>
                </a:solidFill>
                <a:latin typeface="Nobile" pitchFamily="34" charset="0"/>
                <a:ea typeface="Nobile" pitchFamily="34" charset="-122"/>
                <a:cs typeface="Nobile" pitchFamily="34" charset="-120"/>
              </a:rPr>
              <a:t>.</a:t>
            </a:r>
            <a:endParaRPr lang="en-US" sz="1400" dirty="0"/>
          </a:p>
        </p:txBody>
      </p:sp>
      <p:pic>
        <p:nvPicPr>
          <p:cNvPr id="4" name="Image 0" descr="preencoded.png"/>
          <p:cNvPicPr>
            <a:picLocks noChangeAspect="1"/>
          </p:cNvPicPr>
          <p:nvPr/>
        </p:nvPicPr>
        <p:blipFill>
          <a:blip r:embed="rId3"/>
          <a:stretch>
            <a:fillRect/>
          </a:stretch>
        </p:blipFill>
        <p:spPr>
          <a:xfrm>
            <a:off x="1851065" y="2655213"/>
            <a:ext cx="4110038" cy="4110038"/>
          </a:xfrm>
          <a:prstGeom prst="rect">
            <a:avLst/>
          </a:prstGeom>
        </p:spPr>
      </p:pic>
      <p:sp>
        <p:nvSpPr>
          <p:cNvPr id="5" name="Text 2"/>
          <p:cNvSpPr/>
          <p:nvPr/>
        </p:nvSpPr>
        <p:spPr>
          <a:xfrm>
            <a:off x="7540942" y="2632829"/>
            <a:ext cx="4218742" cy="335280"/>
          </a:xfrm>
          <a:prstGeom prst="rect">
            <a:avLst/>
          </a:prstGeom>
          <a:noFill/>
          <a:ln/>
        </p:spPr>
        <p:txBody>
          <a:bodyPr wrap="none" lIns="0" tIns="0" rIns="0" bIns="0" rtlCol="0" anchor="t"/>
          <a:lstStyle/>
          <a:p>
            <a:pPr marL="0" indent="0" algn="l">
              <a:lnSpc>
                <a:spcPts val="2600"/>
              </a:lnSpc>
              <a:buNone/>
            </a:pPr>
            <a:r>
              <a:rPr lang="en-US" sz="2100" dirty="0">
                <a:solidFill>
                  <a:srgbClr val="FFFFFF"/>
                </a:solidFill>
                <a:latin typeface="Alexandria" pitchFamily="34" charset="0"/>
                <a:ea typeface="Alexandria" pitchFamily="34" charset="-122"/>
                <a:cs typeface="Alexandria" pitchFamily="34" charset="-120"/>
              </a:rPr>
              <a:t>Tomorrow's Leaders Will Master</a:t>
            </a:r>
            <a:endParaRPr lang="en-US" sz="2100" dirty="0"/>
          </a:p>
        </p:txBody>
      </p:sp>
      <p:sp>
        <p:nvSpPr>
          <p:cNvPr id="6" name="Text 3"/>
          <p:cNvSpPr/>
          <p:nvPr/>
        </p:nvSpPr>
        <p:spPr>
          <a:xfrm>
            <a:off x="7540942" y="3146822"/>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Strategic Tool Selection</a:t>
            </a:r>
            <a:r>
              <a:rPr lang="en-US" sz="1400" dirty="0">
                <a:solidFill>
                  <a:srgbClr val="FFFFFF"/>
                </a:solidFill>
                <a:latin typeface="Nobile" pitchFamily="34" charset="0"/>
                <a:ea typeface="Nobile" pitchFamily="34" charset="-122"/>
                <a:cs typeface="Nobile" pitchFamily="34" charset="-120"/>
              </a:rPr>
              <a:t> – Choosing platforms that amplify rather than complicate</a:t>
            </a:r>
            <a:endParaRPr lang="en-US" sz="1400" dirty="0"/>
          </a:p>
        </p:txBody>
      </p:sp>
      <p:sp>
        <p:nvSpPr>
          <p:cNvPr id="7" name="Text 4"/>
          <p:cNvSpPr/>
          <p:nvPr/>
        </p:nvSpPr>
        <p:spPr>
          <a:xfrm>
            <a:off x="7540942" y="3781544"/>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AI-Informed Decisions</a:t>
            </a:r>
            <a:r>
              <a:rPr lang="en-US" sz="1400" dirty="0">
                <a:solidFill>
                  <a:srgbClr val="FFFFFF"/>
                </a:solidFill>
                <a:latin typeface="Nobile" pitchFamily="34" charset="0"/>
                <a:ea typeface="Nobile" pitchFamily="34" charset="-122"/>
                <a:cs typeface="Nobile" pitchFamily="34" charset="-120"/>
              </a:rPr>
              <a:t> – Using data to optimize team performance and satisfaction</a:t>
            </a:r>
            <a:endParaRPr lang="en-US" sz="1400" dirty="0"/>
          </a:p>
        </p:txBody>
      </p:sp>
      <p:sp>
        <p:nvSpPr>
          <p:cNvPr id="8" name="Text 5"/>
          <p:cNvSpPr/>
          <p:nvPr/>
        </p:nvSpPr>
        <p:spPr>
          <a:xfrm>
            <a:off x="7540942" y="4416266"/>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Digital Empowerment</a:t>
            </a:r>
            <a:r>
              <a:rPr lang="en-US" sz="1400" dirty="0">
                <a:solidFill>
                  <a:srgbClr val="FFFFFF"/>
                </a:solidFill>
                <a:latin typeface="Nobile" pitchFamily="34" charset="0"/>
                <a:ea typeface="Nobile" pitchFamily="34" charset="-122"/>
                <a:cs typeface="Nobile" pitchFamily="34" charset="-120"/>
              </a:rPr>
              <a:t> – Creating autonomy through clarity and support</a:t>
            </a:r>
            <a:endParaRPr lang="en-US" sz="1400" dirty="0"/>
          </a:p>
        </p:txBody>
      </p:sp>
      <p:sp>
        <p:nvSpPr>
          <p:cNvPr id="9" name="Text 6"/>
          <p:cNvSpPr/>
          <p:nvPr/>
        </p:nvSpPr>
        <p:spPr>
          <a:xfrm>
            <a:off x="7540942" y="5050988"/>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Human-Centered Technology</a:t>
            </a:r>
            <a:r>
              <a:rPr lang="en-US" sz="1400" dirty="0">
                <a:solidFill>
                  <a:srgbClr val="FFFFFF"/>
                </a:solidFill>
                <a:latin typeface="Nobile" pitchFamily="34" charset="0"/>
                <a:ea typeface="Nobile" pitchFamily="34" charset="-122"/>
                <a:cs typeface="Nobile" pitchFamily="34" charset="-120"/>
              </a:rPr>
              <a:t> – Balancing efficiency with emotional intelligence</a:t>
            </a:r>
            <a:endParaRPr lang="en-US" sz="1400" dirty="0"/>
          </a:p>
        </p:txBody>
      </p:sp>
      <p:sp>
        <p:nvSpPr>
          <p:cNvPr id="10" name="Text 7"/>
          <p:cNvSpPr/>
          <p:nvPr/>
        </p:nvSpPr>
        <p:spPr>
          <a:xfrm>
            <a:off x="7540942" y="5784056"/>
            <a:ext cx="6381869" cy="858322"/>
          </a:xfrm>
          <a:prstGeom prst="rect">
            <a:avLst/>
          </a:prstGeom>
          <a:noFill/>
          <a:ln/>
        </p:spPr>
        <p:txBody>
          <a:bodyPr wrap="square" lIns="0" tIns="0" rIns="0" bIns="0" rtlCol="0" anchor="t"/>
          <a:lstStyle/>
          <a:p>
            <a:pPr marL="0" indent="0" algn="l">
              <a:lnSpc>
                <a:spcPts val="2250"/>
              </a:lnSpc>
              <a:buNone/>
            </a:pPr>
            <a:r>
              <a:rPr lang="en-US" sz="1400" dirty="0">
                <a:solidFill>
                  <a:srgbClr val="FFFFFF"/>
                </a:solidFill>
                <a:latin typeface="Nobile" pitchFamily="34" charset="0"/>
                <a:ea typeface="Nobile" pitchFamily="34" charset="-122"/>
                <a:cs typeface="Nobile" pitchFamily="34" charset="-120"/>
              </a:rPr>
              <a:t>By leveraging tools and AI wisely, leaders free themselves to focus on strategy while enabling their teams to thrive with confidence and autonomy.</a:t>
            </a:r>
            <a:endParaRPr lang="en-US" sz="1400" dirty="0"/>
          </a:p>
        </p:txBody>
      </p:sp>
      <p:sp>
        <p:nvSpPr>
          <p:cNvPr id="11" name="Text 8"/>
          <p:cNvSpPr/>
          <p:nvPr/>
        </p:nvSpPr>
        <p:spPr>
          <a:xfrm>
            <a:off x="715208" y="7167443"/>
            <a:ext cx="13199983" cy="572214"/>
          </a:xfrm>
          <a:prstGeom prst="rect">
            <a:avLst/>
          </a:prstGeom>
          <a:noFill/>
          <a:ln/>
        </p:spPr>
        <p:txBody>
          <a:bodyPr wrap="square" lIns="0" tIns="0" rIns="0" bIns="0" rtlCol="0" anchor="t"/>
          <a:lstStyle/>
          <a:p>
            <a:pPr marL="0" indent="0" algn="ctr">
              <a:lnSpc>
                <a:spcPts val="2250"/>
              </a:lnSpc>
              <a:buNone/>
            </a:pPr>
            <a:r>
              <a:rPr lang="en-US" sz="1400" dirty="0">
                <a:solidFill>
                  <a:srgbClr val="FFFFFF"/>
                </a:solidFill>
                <a:latin typeface="Nobile" pitchFamily="34" charset="0"/>
                <a:ea typeface="Nobile" pitchFamily="34" charset="-122"/>
                <a:cs typeface="Nobile" pitchFamily="34" charset="-120"/>
              </a:rPr>
              <a:t>The leaders who succeed tomorrow will be those who master not just what to delegate, but how to empower digitally connected teams to deliver with confidence and autonomy.</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84164"/>
            <a:ext cx="68249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Evolution of Leadership</a:t>
            </a:r>
            <a:endParaRPr lang="en-US" sz="3900" dirty="0"/>
          </a:p>
        </p:txBody>
      </p:sp>
      <p:sp>
        <p:nvSpPr>
          <p:cNvPr id="4" name="Text 1"/>
          <p:cNvSpPr/>
          <p:nvPr/>
        </p:nvSpPr>
        <p:spPr>
          <a:xfrm>
            <a:off x="793790" y="1700256"/>
            <a:ext cx="3286958"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Delegation</a:t>
            </a:r>
            <a:endParaRPr lang="en-US" sz="2300" dirty="0"/>
          </a:p>
        </p:txBody>
      </p:sp>
      <p:sp>
        <p:nvSpPr>
          <p:cNvPr id="5" name="Text 2"/>
          <p:cNvSpPr/>
          <p:nvPr/>
        </p:nvSpPr>
        <p:spPr>
          <a:xfrm>
            <a:off x="793790" y="227068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Verbal instructions in meetings</a:t>
            </a:r>
            <a:endParaRPr lang="en-US" sz="1550" dirty="0"/>
          </a:p>
        </p:txBody>
      </p:sp>
      <p:sp>
        <p:nvSpPr>
          <p:cNvPr id="6" name="Text 3"/>
          <p:cNvSpPr/>
          <p:nvPr/>
        </p:nvSpPr>
        <p:spPr>
          <a:xfrm>
            <a:off x="793790" y="265763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Email chains with unclear ownership</a:t>
            </a:r>
            <a:endParaRPr lang="en-US" sz="1550" dirty="0"/>
          </a:p>
        </p:txBody>
      </p:sp>
      <p:sp>
        <p:nvSpPr>
          <p:cNvPr id="7" name="Text 4"/>
          <p:cNvSpPr/>
          <p:nvPr/>
        </p:nvSpPr>
        <p:spPr>
          <a:xfrm>
            <a:off x="793790" y="3044591"/>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Spreadsheet tracking systems</a:t>
            </a:r>
            <a:endParaRPr lang="en-US" sz="1550" dirty="0"/>
          </a:p>
        </p:txBody>
      </p:sp>
      <p:sp>
        <p:nvSpPr>
          <p:cNvPr id="8" name="Text 5"/>
          <p:cNvSpPr/>
          <p:nvPr/>
        </p:nvSpPr>
        <p:spPr>
          <a:xfrm>
            <a:off x="793790" y="3431544"/>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Limited visibility into progress</a:t>
            </a:r>
            <a:endParaRPr lang="en-US" sz="1550" dirty="0"/>
          </a:p>
        </p:txBody>
      </p:sp>
      <p:sp>
        <p:nvSpPr>
          <p:cNvPr id="9" name="Text 6"/>
          <p:cNvSpPr/>
          <p:nvPr/>
        </p:nvSpPr>
        <p:spPr>
          <a:xfrm>
            <a:off x="793790" y="3818497"/>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Manual follow-ups and check-ins</a:t>
            </a:r>
            <a:endParaRPr lang="en-US" sz="1550" dirty="0"/>
          </a:p>
        </p:txBody>
      </p:sp>
      <p:sp>
        <p:nvSpPr>
          <p:cNvPr id="10" name="Text 7"/>
          <p:cNvSpPr/>
          <p:nvPr/>
        </p:nvSpPr>
        <p:spPr>
          <a:xfrm>
            <a:off x="793790" y="4314631"/>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approach worked in co-located teams but breaks down in our distributed, fast-paced digital workplace where context gets lost and accountability becomes murky.</a:t>
            </a:r>
            <a:endParaRPr lang="en-US" sz="1550" dirty="0"/>
          </a:p>
        </p:txBody>
      </p:sp>
      <p:sp>
        <p:nvSpPr>
          <p:cNvPr id="11" name="Text 8"/>
          <p:cNvSpPr/>
          <p:nvPr/>
        </p:nvSpPr>
        <p:spPr>
          <a:xfrm>
            <a:off x="5736074" y="170025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Digital Delegation</a:t>
            </a:r>
            <a:endParaRPr lang="en-US" sz="2300" dirty="0"/>
          </a:p>
        </p:txBody>
      </p:sp>
      <p:sp>
        <p:nvSpPr>
          <p:cNvPr id="12" name="Text 9"/>
          <p:cNvSpPr/>
          <p:nvPr/>
        </p:nvSpPr>
        <p:spPr>
          <a:xfrm>
            <a:off x="5736074" y="227068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Structured task management platforms</a:t>
            </a:r>
            <a:endParaRPr lang="en-US" sz="1550" dirty="0"/>
          </a:p>
        </p:txBody>
      </p:sp>
      <p:sp>
        <p:nvSpPr>
          <p:cNvPr id="13" name="Text 10"/>
          <p:cNvSpPr/>
          <p:nvPr/>
        </p:nvSpPr>
        <p:spPr>
          <a:xfrm>
            <a:off x="5736074" y="265763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Real-time progress visibility</a:t>
            </a:r>
            <a:endParaRPr lang="en-US" sz="1550" dirty="0"/>
          </a:p>
        </p:txBody>
      </p:sp>
      <p:sp>
        <p:nvSpPr>
          <p:cNvPr id="14" name="Text 11"/>
          <p:cNvSpPr/>
          <p:nvPr/>
        </p:nvSpPr>
        <p:spPr>
          <a:xfrm>
            <a:off x="5736074" y="3044591"/>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Automated workflows and reminders</a:t>
            </a:r>
            <a:endParaRPr lang="en-US" sz="1550" dirty="0"/>
          </a:p>
        </p:txBody>
      </p:sp>
      <p:sp>
        <p:nvSpPr>
          <p:cNvPr id="15" name="Text 12"/>
          <p:cNvSpPr/>
          <p:nvPr/>
        </p:nvSpPr>
        <p:spPr>
          <a:xfrm>
            <a:off x="5736074" y="3431544"/>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AI-powered insights and recommendations</a:t>
            </a:r>
            <a:endParaRPr lang="en-US" sz="1550" dirty="0"/>
          </a:p>
        </p:txBody>
      </p:sp>
      <p:sp>
        <p:nvSpPr>
          <p:cNvPr id="16" name="Text 13"/>
          <p:cNvSpPr/>
          <p:nvPr/>
        </p:nvSpPr>
        <p:spPr>
          <a:xfrm>
            <a:off x="5736074" y="3818497"/>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Integrated communication and documentation</a:t>
            </a:r>
            <a:endParaRPr lang="en-US" sz="1550" dirty="0"/>
          </a:p>
        </p:txBody>
      </p:sp>
      <p:sp>
        <p:nvSpPr>
          <p:cNvPr id="17" name="Text 14"/>
          <p:cNvSpPr/>
          <p:nvPr/>
        </p:nvSpPr>
        <p:spPr>
          <a:xfrm>
            <a:off x="5736074" y="4632170"/>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Modern tools create transparency, reduce friction, and enable leaders to scale their impact while empowering teams to work with greater autonomy and clarity.</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87843"/>
            <a:ext cx="7556421" cy="3721179"/>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Why Digital Delegation Matters</a:t>
            </a:r>
            <a:endParaRPr lang="en-US" sz="7800" dirty="0"/>
          </a:p>
        </p:txBody>
      </p:sp>
      <p:sp>
        <p:nvSpPr>
          <p:cNvPr id="4" name="Text 1"/>
          <p:cNvSpPr/>
          <p:nvPr/>
        </p:nvSpPr>
        <p:spPr>
          <a:xfrm>
            <a:off x="793790" y="5806678"/>
            <a:ext cx="7556421"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In today's remote-first world, traditional delegation creates bottlenecks, misalignment, and frustration</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85813" y="540187"/>
            <a:ext cx="8874681" cy="613886"/>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The Four Pillars of Digital Delegation</a:t>
            </a:r>
            <a:endParaRPr lang="en-US" sz="3850" dirty="0"/>
          </a:p>
        </p:txBody>
      </p:sp>
      <p:sp>
        <p:nvSpPr>
          <p:cNvPr id="3" name="Shape 1"/>
          <p:cNvSpPr/>
          <p:nvPr/>
        </p:nvSpPr>
        <p:spPr>
          <a:xfrm>
            <a:off x="785813" y="1546979"/>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89886" y="1751052"/>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Clarity</a:t>
            </a:r>
            <a:endParaRPr lang="en-US" sz="1900" dirty="0"/>
          </a:p>
        </p:txBody>
      </p:sp>
      <p:sp>
        <p:nvSpPr>
          <p:cNvPr id="5" name="Text 3"/>
          <p:cNvSpPr/>
          <p:nvPr/>
        </p:nvSpPr>
        <p:spPr>
          <a:xfrm>
            <a:off x="989886" y="2175867"/>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Assignments become visible, structured, and trackable with clear ownership, deadlines, and success criteria. No more guessing what "ASAP" means or who's responsible for what.</a:t>
            </a:r>
            <a:endParaRPr lang="en-US" sz="1500" dirty="0"/>
          </a:p>
        </p:txBody>
      </p:sp>
      <p:sp>
        <p:nvSpPr>
          <p:cNvPr id="6" name="Text 4"/>
          <p:cNvSpPr/>
          <p:nvPr/>
        </p:nvSpPr>
        <p:spPr>
          <a:xfrm>
            <a:off x="989886" y="3236714"/>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Detailed task descriptions</a:t>
            </a:r>
            <a:endParaRPr lang="en-US" sz="1500" dirty="0"/>
          </a:p>
        </p:txBody>
      </p:sp>
      <p:sp>
        <p:nvSpPr>
          <p:cNvPr id="7" name="Text 5"/>
          <p:cNvSpPr/>
          <p:nvPr/>
        </p:nvSpPr>
        <p:spPr>
          <a:xfrm>
            <a:off x="989886" y="361973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Clear acceptance criteria</a:t>
            </a:r>
            <a:endParaRPr lang="en-US" sz="1500" dirty="0"/>
          </a:p>
        </p:txBody>
      </p:sp>
      <p:sp>
        <p:nvSpPr>
          <p:cNvPr id="8" name="Text 6"/>
          <p:cNvSpPr/>
          <p:nvPr/>
        </p:nvSpPr>
        <p:spPr>
          <a:xfrm>
            <a:off x="989886" y="4002762"/>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Defined deliverables and timelines</a:t>
            </a:r>
            <a:endParaRPr lang="en-US" sz="1500" dirty="0"/>
          </a:p>
        </p:txBody>
      </p:sp>
      <p:sp>
        <p:nvSpPr>
          <p:cNvPr id="9" name="Shape 7"/>
          <p:cNvSpPr/>
          <p:nvPr/>
        </p:nvSpPr>
        <p:spPr>
          <a:xfrm>
            <a:off x="7413427" y="1546979"/>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7617500" y="1751052"/>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Transparency</a:t>
            </a:r>
            <a:endParaRPr lang="en-US" sz="1900" dirty="0"/>
          </a:p>
        </p:txBody>
      </p:sp>
      <p:sp>
        <p:nvSpPr>
          <p:cNvPr id="11" name="Text 9"/>
          <p:cNvSpPr/>
          <p:nvPr/>
        </p:nvSpPr>
        <p:spPr>
          <a:xfrm>
            <a:off x="7617500" y="2175867"/>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Everyone can see ownership and progress in real time, eliminating the need for status meetings and reducing information silos across distributed teams.</a:t>
            </a:r>
            <a:endParaRPr lang="en-US" sz="1500" dirty="0"/>
          </a:p>
        </p:txBody>
      </p:sp>
      <p:sp>
        <p:nvSpPr>
          <p:cNvPr id="12" name="Text 10"/>
          <p:cNvSpPr/>
          <p:nvPr/>
        </p:nvSpPr>
        <p:spPr>
          <a:xfrm>
            <a:off x="7617500" y="3236714"/>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Shared dashboards and boards</a:t>
            </a:r>
            <a:endParaRPr lang="en-US" sz="1500" dirty="0"/>
          </a:p>
        </p:txBody>
      </p:sp>
      <p:sp>
        <p:nvSpPr>
          <p:cNvPr id="13" name="Text 11"/>
          <p:cNvSpPr/>
          <p:nvPr/>
        </p:nvSpPr>
        <p:spPr>
          <a:xfrm>
            <a:off x="7617500" y="361973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Real-time progress updates</a:t>
            </a:r>
            <a:endParaRPr lang="en-US" sz="1500" dirty="0"/>
          </a:p>
        </p:txBody>
      </p:sp>
      <p:sp>
        <p:nvSpPr>
          <p:cNvPr id="14" name="Text 12"/>
          <p:cNvSpPr/>
          <p:nvPr/>
        </p:nvSpPr>
        <p:spPr>
          <a:xfrm>
            <a:off x="7617500" y="4002762"/>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Cross-functional visibility</a:t>
            </a:r>
            <a:endParaRPr lang="en-US" sz="1500" dirty="0"/>
          </a:p>
        </p:txBody>
      </p:sp>
      <p:sp>
        <p:nvSpPr>
          <p:cNvPr id="15" name="Shape 13"/>
          <p:cNvSpPr/>
          <p:nvPr/>
        </p:nvSpPr>
        <p:spPr>
          <a:xfrm>
            <a:off x="785813" y="4717613"/>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989886" y="4921687"/>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Accountability</a:t>
            </a:r>
            <a:endParaRPr lang="en-US" sz="1900" dirty="0"/>
          </a:p>
        </p:txBody>
      </p:sp>
      <p:sp>
        <p:nvSpPr>
          <p:cNvPr id="17" name="Text 15"/>
          <p:cNvSpPr/>
          <p:nvPr/>
        </p:nvSpPr>
        <p:spPr>
          <a:xfrm>
            <a:off x="989886" y="5346502"/>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Automated reminders and intelligent dashboards ensure commitments are met while reducing the administrative burden on leaders and team members.</a:t>
            </a:r>
            <a:endParaRPr lang="en-US" sz="1500" dirty="0"/>
          </a:p>
        </p:txBody>
      </p:sp>
      <p:sp>
        <p:nvSpPr>
          <p:cNvPr id="18" name="Text 16"/>
          <p:cNvSpPr/>
          <p:nvPr/>
        </p:nvSpPr>
        <p:spPr>
          <a:xfrm>
            <a:off x="989886" y="640734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Automated deadline reminders</a:t>
            </a:r>
            <a:endParaRPr lang="en-US" sz="1500" dirty="0"/>
          </a:p>
        </p:txBody>
      </p:sp>
      <p:sp>
        <p:nvSpPr>
          <p:cNvPr id="19" name="Text 17"/>
          <p:cNvSpPr/>
          <p:nvPr/>
        </p:nvSpPr>
        <p:spPr>
          <a:xfrm>
            <a:off x="989886" y="6790373"/>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Progress tracking metrics</a:t>
            </a:r>
            <a:endParaRPr lang="en-US" sz="1500" dirty="0"/>
          </a:p>
        </p:txBody>
      </p:sp>
      <p:sp>
        <p:nvSpPr>
          <p:cNvPr id="20" name="Text 18"/>
          <p:cNvSpPr/>
          <p:nvPr/>
        </p:nvSpPr>
        <p:spPr>
          <a:xfrm>
            <a:off x="989886" y="7173397"/>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Performance analytics</a:t>
            </a:r>
            <a:endParaRPr lang="en-US" sz="1500" dirty="0"/>
          </a:p>
        </p:txBody>
      </p:sp>
      <p:sp>
        <p:nvSpPr>
          <p:cNvPr id="21" name="Shape 19"/>
          <p:cNvSpPr/>
          <p:nvPr/>
        </p:nvSpPr>
        <p:spPr>
          <a:xfrm>
            <a:off x="7413427" y="4717613"/>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7617500" y="4921687"/>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Scalability</a:t>
            </a:r>
            <a:endParaRPr lang="en-US" sz="1900" dirty="0"/>
          </a:p>
        </p:txBody>
      </p:sp>
      <p:sp>
        <p:nvSpPr>
          <p:cNvPr id="23" name="Text 21"/>
          <p:cNvSpPr/>
          <p:nvPr/>
        </p:nvSpPr>
        <p:spPr>
          <a:xfrm>
            <a:off x="7617500" y="5346502"/>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Leaders can manage complex, multi-team initiatives without becoming bottlenecks, enabling growth and reducing single points of failure in critical processes.</a:t>
            </a:r>
            <a:endParaRPr lang="en-US" sz="1500" dirty="0"/>
          </a:p>
        </p:txBody>
      </p:sp>
      <p:sp>
        <p:nvSpPr>
          <p:cNvPr id="24" name="Text 22"/>
          <p:cNvSpPr/>
          <p:nvPr/>
        </p:nvSpPr>
        <p:spPr>
          <a:xfrm>
            <a:off x="7617500" y="640734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Multi-project oversight</a:t>
            </a:r>
            <a:endParaRPr lang="en-US" sz="1500" dirty="0"/>
          </a:p>
        </p:txBody>
      </p:sp>
      <p:sp>
        <p:nvSpPr>
          <p:cNvPr id="25" name="Text 23"/>
          <p:cNvSpPr/>
          <p:nvPr/>
        </p:nvSpPr>
        <p:spPr>
          <a:xfrm>
            <a:off x="7617500" y="6790373"/>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Cross-team coordination</a:t>
            </a:r>
            <a:endParaRPr lang="en-US" sz="1500" dirty="0"/>
          </a:p>
        </p:txBody>
      </p:sp>
      <p:sp>
        <p:nvSpPr>
          <p:cNvPr id="26" name="Text 24"/>
          <p:cNvSpPr/>
          <p:nvPr/>
        </p:nvSpPr>
        <p:spPr>
          <a:xfrm>
            <a:off x="7617500" y="7173397"/>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Reduced manual intervention</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95575"/>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Chapter 1: Tools That Transform</a:t>
            </a:r>
            <a:endParaRPr lang="en-US" sz="3900" dirty="0"/>
          </a:p>
        </p:txBody>
      </p:sp>
      <p:sp>
        <p:nvSpPr>
          <p:cNvPr id="4" name="Text 1"/>
          <p:cNvSpPr/>
          <p:nvPr/>
        </p:nvSpPr>
        <p:spPr>
          <a:xfrm>
            <a:off x="793790" y="213338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digital delegation toolkit has evolved rapidly, offering leaders sophisticated options for every aspect of task assignment, tracking, and team coordination. Let's explore the four categories of tools that are revolutionizing how we delegate work.</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9020" y="645914"/>
            <a:ext cx="8382714" cy="569476"/>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Agile Project Management Platforms</a:t>
            </a:r>
            <a:endParaRPr lang="en-US" sz="3550" dirty="0"/>
          </a:p>
        </p:txBody>
      </p:sp>
      <p:sp>
        <p:nvSpPr>
          <p:cNvPr id="3" name="Text 1"/>
          <p:cNvSpPr/>
          <p:nvPr/>
        </p:nvSpPr>
        <p:spPr>
          <a:xfrm>
            <a:off x="729020" y="1652707"/>
            <a:ext cx="8133993" cy="874752"/>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Modern project management platforms transform delegation from informal conversations into structured, trackable assignments. These tools make work visible through intuitive boards, detailed task cards, and comprehensive reporting capabilities.</a:t>
            </a:r>
            <a:endParaRPr lang="en-US" sz="1400" dirty="0"/>
          </a:p>
        </p:txBody>
      </p:sp>
      <p:sp>
        <p:nvSpPr>
          <p:cNvPr id="4" name="Text 2"/>
          <p:cNvSpPr/>
          <p:nvPr/>
        </p:nvSpPr>
        <p:spPr>
          <a:xfrm>
            <a:off x="729020" y="270962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Key Platforms</a:t>
            </a:r>
            <a:endParaRPr lang="en-US" sz="1750" dirty="0"/>
          </a:p>
        </p:txBody>
      </p:sp>
      <p:sp>
        <p:nvSpPr>
          <p:cNvPr id="5" name="Text 3"/>
          <p:cNvSpPr/>
          <p:nvPr/>
        </p:nvSpPr>
        <p:spPr>
          <a:xfrm>
            <a:off x="729020" y="3176588"/>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Jira</a:t>
            </a:r>
            <a:r>
              <a:rPr lang="en-US" sz="1400" dirty="0">
                <a:solidFill>
                  <a:srgbClr val="404155"/>
                </a:solidFill>
                <a:latin typeface="Nobile" pitchFamily="34" charset="0"/>
                <a:ea typeface="Nobile" pitchFamily="34" charset="-122"/>
                <a:cs typeface="Nobile" pitchFamily="34" charset="-120"/>
              </a:rPr>
              <a:t> – Enterprise-grade with advanced workflow customization</a:t>
            </a:r>
            <a:endParaRPr lang="en-US" sz="1400" dirty="0"/>
          </a:p>
        </p:txBody>
      </p:sp>
      <p:sp>
        <p:nvSpPr>
          <p:cNvPr id="6" name="Text 4"/>
          <p:cNvSpPr/>
          <p:nvPr/>
        </p:nvSpPr>
        <p:spPr>
          <a:xfrm>
            <a:off x="729020" y="3531870"/>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Azure DevOps</a:t>
            </a:r>
            <a:r>
              <a:rPr lang="en-US" sz="1400" dirty="0">
                <a:solidFill>
                  <a:srgbClr val="404155"/>
                </a:solidFill>
                <a:latin typeface="Nobile" pitchFamily="34" charset="0"/>
                <a:ea typeface="Nobile" pitchFamily="34" charset="-122"/>
                <a:cs typeface="Nobile" pitchFamily="34" charset="-120"/>
              </a:rPr>
              <a:t> – Integrated development and project management</a:t>
            </a:r>
            <a:endParaRPr lang="en-US" sz="1400" dirty="0"/>
          </a:p>
        </p:txBody>
      </p:sp>
      <p:sp>
        <p:nvSpPr>
          <p:cNvPr id="7" name="Text 5"/>
          <p:cNvSpPr/>
          <p:nvPr/>
        </p:nvSpPr>
        <p:spPr>
          <a:xfrm>
            <a:off x="729020" y="3887153"/>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Trello</a:t>
            </a:r>
            <a:r>
              <a:rPr lang="en-US" sz="1400" dirty="0">
                <a:solidFill>
                  <a:srgbClr val="404155"/>
                </a:solidFill>
                <a:latin typeface="Nobile" pitchFamily="34" charset="0"/>
                <a:ea typeface="Nobile" pitchFamily="34" charset="-122"/>
                <a:cs typeface="Nobile" pitchFamily="34" charset="-120"/>
              </a:rPr>
              <a:t> – Simple Kanban boards for straightforward task management</a:t>
            </a:r>
            <a:endParaRPr lang="en-US" sz="1400" dirty="0"/>
          </a:p>
        </p:txBody>
      </p:sp>
      <p:sp>
        <p:nvSpPr>
          <p:cNvPr id="8" name="Text 6"/>
          <p:cNvSpPr/>
          <p:nvPr/>
        </p:nvSpPr>
        <p:spPr>
          <a:xfrm>
            <a:off x="729020" y="4242435"/>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Asana</a:t>
            </a:r>
            <a:r>
              <a:rPr lang="en-US" sz="1400" dirty="0">
                <a:solidFill>
                  <a:srgbClr val="404155"/>
                </a:solidFill>
                <a:latin typeface="Nobile" pitchFamily="34" charset="0"/>
                <a:ea typeface="Nobile" pitchFamily="34" charset="-122"/>
                <a:cs typeface="Nobile" pitchFamily="34" charset="-120"/>
              </a:rPr>
              <a:t> – Flexible project views with timeline and calendar integration</a:t>
            </a:r>
            <a:endParaRPr lang="en-US" sz="1400" dirty="0"/>
          </a:p>
        </p:txBody>
      </p:sp>
      <p:sp>
        <p:nvSpPr>
          <p:cNvPr id="9" name="Text 7"/>
          <p:cNvSpPr/>
          <p:nvPr/>
        </p:nvSpPr>
        <p:spPr>
          <a:xfrm>
            <a:off x="729020" y="4716185"/>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Delegation Benefits</a:t>
            </a:r>
            <a:endParaRPr lang="en-US" sz="1750" dirty="0"/>
          </a:p>
        </p:txBody>
      </p:sp>
      <p:sp>
        <p:nvSpPr>
          <p:cNvPr id="10" name="Text 8"/>
          <p:cNvSpPr/>
          <p:nvPr/>
        </p:nvSpPr>
        <p:spPr>
          <a:xfrm>
            <a:off x="729020" y="5183148"/>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Clear task ownership and due dates</a:t>
            </a:r>
            <a:endParaRPr lang="en-US" sz="1400" dirty="0"/>
          </a:p>
        </p:txBody>
      </p:sp>
      <p:sp>
        <p:nvSpPr>
          <p:cNvPr id="11" name="Text 9"/>
          <p:cNvSpPr/>
          <p:nvPr/>
        </p:nvSpPr>
        <p:spPr>
          <a:xfrm>
            <a:off x="729020" y="5538430"/>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Detailed acceptance criteria</a:t>
            </a:r>
            <a:endParaRPr lang="en-US" sz="1400" dirty="0"/>
          </a:p>
        </p:txBody>
      </p:sp>
      <p:sp>
        <p:nvSpPr>
          <p:cNvPr id="12" name="Text 10"/>
          <p:cNvSpPr/>
          <p:nvPr/>
        </p:nvSpPr>
        <p:spPr>
          <a:xfrm>
            <a:off x="729020" y="5893713"/>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Progress visualization through burndown charts</a:t>
            </a:r>
            <a:endParaRPr lang="en-US" sz="1400" dirty="0"/>
          </a:p>
        </p:txBody>
      </p:sp>
      <p:sp>
        <p:nvSpPr>
          <p:cNvPr id="13" name="Text 11"/>
          <p:cNvSpPr/>
          <p:nvPr/>
        </p:nvSpPr>
        <p:spPr>
          <a:xfrm>
            <a:off x="729020" y="6248995"/>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Automated status updates and notifications</a:t>
            </a:r>
            <a:endParaRPr lang="en-US" sz="1400" dirty="0"/>
          </a:p>
        </p:txBody>
      </p:sp>
      <p:pic>
        <p:nvPicPr>
          <p:cNvPr id="14" name="Image 0" descr="preencoded.png"/>
          <p:cNvPicPr>
            <a:picLocks noChangeAspect="1"/>
          </p:cNvPicPr>
          <p:nvPr/>
        </p:nvPicPr>
        <p:blipFill>
          <a:blip r:embed="rId3"/>
          <a:stretch>
            <a:fillRect/>
          </a:stretch>
        </p:blipFill>
        <p:spPr>
          <a:xfrm>
            <a:off x="9315212" y="1693783"/>
            <a:ext cx="4593669" cy="4593669"/>
          </a:xfrm>
          <a:prstGeom prst="rect">
            <a:avLst/>
          </a:prstGeom>
        </p:spPr>
      </p:pic>
      <p:sp>
        <p:nvSpPr>
          <p:cNvPr id="15" name="Shape 12"/>
          <p:cNvSpPr/>
          <p:nvPr/>
        </p:nvSpPr>
        <p:spPr>
          <a:xfrm>
            <a:off x="729020" y="6809303"/>
            <a:ext cx="13172361" cy="774263"/>
          </a:xfrm>
          <a:prstGeom prst="roundRect">
            <a:avLst>
              <a:gd name="adj" fmla="val 9887"/>
            </a:avLst>
          </a:prstGeom>
          <a:solidFill>
            <a:srgbClr val="D2DDF8"/>
          </a:solidFill>
          <a:ln/>
        </p:spPr>
        <p:txBody>
          <a:bodyPr/>
          <a:lstStyle/>
          <a:p>
            <a:endParaRPr lang="en-US"/>
          </a:p>
        </p:txBody>
      </p:sp>
      <p:pic>
        <p:nvPicPr>
          <p:cNvPr id="16" name="Image 1" descr="preencoded.png"/>
          <p:cNvPicPr>
            <a:picLocks noChangeAspect="1"/>
          </p:cNvPicPr>
          <p:nvPr/>
        </p:nvPicPr>
        <p:blipFill>
          <a:blip r:embed="rId4"/>
          <a:stretch>
            <a:fillRect/>
          </a:stretch>
        </p:blipFill>
        <p:spPr>
          <a:xfrm>
            <a:off x="911185" y="7068026"/>
            <a:ext cx="227767" cy="182166"/>
          </a:xfrm>
          <a:prstGeom prst="rect">
            <a:avLst/>
          </a:prstGeom>
        </p:spPr>
      </p:pic>
      <p:sp>
        <p:nvSpPr>
          <p:cNvPr id="17" name="Text 13"/>
          <p:cNvSpPr/>
          <p:nvPr/>
        </p:nvSpPr>
        <p:spPr>
          <a:xfrm>
            <a:off x="1321117" y="7036951"/>
            <a:ext cx="12398097" cy="291584"/>
          </a:xfrm>
          <a:prstGeom prst="rect">
            <a:avLst/>
          </a:prstGeom>
          <a:noFill/>
          <a:ln/>
        </p:spPr>
        <p:txBody>
          <a:bodyPr wrap="none" lIns="0" tIns="0" rIns="0" bIns="0" rtlCol="0" anchor="t"/>
          <a:lstStyle/>
          <a:p>
            <a:pPr marL="0" indent="0" algn="l">
              <a:lnSpc>
                <a:spcPts val="2250"/>
              </a:lnSpc>
              <a:buNone/>
            </a:pPr>
            <a:r>
              <a:rPr lang="en-US" sz="1400" b="1" dirty="0">
                <a:solidFill>
                  <a:srgbClr val="000000"/>
                </a:solidFill>
                <a:latin typeface="Nobile" pitchFamily="34" charset="0"/>
                <a:ea typeface="Nobile" pitchFamily="34" charset="-122"/>
                <a:cs typeface="Nobile" pitchFamily="34" charset="-120"/>
              </a:rPr>
              <a:t>Pro Tip:</a:t>
            </a:r>
            <a:r>
              <a:rPr lang="en-US" sz="1400" dirty="0">
                <a:solidFill>
                  <a:srgbClr val="000000"/>
                </a:solidFill>
                <a:latin typeface="Nobile" pitchFamily="34" charset="0"/>
                <a:ea typeface="Nobile" pitchFamily="34" charset="-122"/>
                <a:cs typeface="Nobile" pitchFamily="34" charset="-120"/>
              </a:rPr>
              <a:t> Use templates for recurring delegation patterns to ensure consistency and reduce setup time for similar projects.</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717709"/>
            <a:ext cx="687050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Workflow Automation Tools</a:t>
            </a:r>
            <a:endParaRPr lang="en-US" sz="3900" dirty="0"/>
          </a:p>
        </p:txBody>
      </p:sp>
      <p:pic>
        <p:nvPicPr>
          <p:cNvPr id="4" name="Image 1" descr="preencoded.png"/>
          <p:cNvPicPr>
            <a:picLocks noChangeAspect="1"/>
          </p:cNvPicPr>
          <p:nvPr/>
        </p:nvPicPr>
        <p:blipFill>
          <a:blip r:embed="rId4"/>
          <a:stretch>
            <a:fillRect/>
          </a:stretch>
        </p:blipFill>
        <p:spPr>
          <a:xfrm>
            <a:off x="4451390" y="1635443"/>
            <a:ext cx="992267" cy="1461016"/>
          </a:xfrm>
          <a:prstGeom prst="rect">
            <a:avLst/>
          </a:prstGeom>
        </p:spPr>
      </p:pic>
      <p:sp>
        <p:nvSpPr>
          <p:cNvPr id="5" name="Text 1"/>
          <p:cNvSpPr/>
          <p:nvPr/>
        </p:nvSpPr>
        <p:spPr>
          <a:xfrm>
            <a:off x="5642015" y="18338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ServiceNow</a:t>
            </a:r>
            <a:endParaRPr lang="en-US" sz="1950" dirty="0"/>
          </a:p>
        </p:txBody>
      </p:sp>
      <p:sp>
        <p:nvSpPr>
          <p:cNvPr id="6" name="Text 2"/>
          <p:cNvSpPr/>
          <p:nvPr/>
        </p:nvSpPr>
        <p:spPr>
          <a:xfrm>
            <a:off x="5642015" y="2263021"/>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Enterprise service management with sophisticated approval workflows and automated task routing based on complex business rules.</a:t>
            </a:r>
            <a:endParaRPr lang="en-US" sz="1550" dirty="0"/>
          </a:p>
        </p:txBody>
      </p:sp>
      <p:pic>
        <p:nvPicPr>
          <p:cNvPr id="7" name="Image 2" descr="preencoded.png"/>
          <p:cNvPicPr>
            <a:picLocks noChangeAspect="1"/>
          </p:cNvPicPr>
          <p:nvPr/>
        </p:nvPicPr>
        <p:blipFill>
          <a:blip r:embed="rId5"/>
          <a:stretch>
            <a:fillRect/>
          </a:stretch>
        </p:blipFill>
        <p:spPr>
          <a:xfrm>
            <a:off x="4451390" y="3096458"/>
            <a:ext cx="992267" cy="1461016"/>
          </a:xfrm>
          <a:prstGeom prst="rect">
            <a:avLst/>
          </a:prstGeom>
        </p:spPr>
      </p:pic>
      <p:sp>
        <p:nvSpPr>
          <p:cNvPr id="8" name="Text 3"/>
          <p:cNvSpPr/>
          <p:nvPr/>
        </p:nvSpPr>
        <p:spPr>
          <a:xfrm>
            <a:off x="5642015" y="32948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Monday.com</a:t>
            </a:r>
            <a:endParaRPr lang="en-US" sz="1950" dirty="0"/>
          </a:p>
        </p:txBody>
      </p:sp>
      <p:sp>
        <p:nvSpPr>
          <p:cNvPr id="9" name="Text 4"/>
          <p:cNvSpPr/>
          <p:nvPr/>
        </p:nvSpPr>
        <p:spPr>
          <a:xfrm>
            <a:off x="5642015" y="3724037"/>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Visual workflow builder that automates repetitive delegation patterns, reducing manual handoffs and ensuring consistent processes.</a:t>
            </a:r>
            <a:endParaRPr lang="en-US" sz="1550" dirty="0"/>
          </a:p>
        </p:txBody>
      </p:sp>
      <p:pic>
        <p:nvPicPr>
          <p:cNvPr id="10" name="Image 3" descr="preencoded.png"/>
          <p:cNvPicPr>
            <a:picLocks noChangeAspect="1"/>
          </p:cNvPicPr>
          <p:nvPr/>
        </p:nvPicPr>
        <p:blipFill>
          <a:blip r:embed="rId6"/>
          <a:stretch>
            <a:fillRect/>
          </a:stretch>
        </p:blipFill>
        <p:spPr>
          <a:xfrm>
            <a:off x="4451390" y="4557474"/>
            <a:ext cx="992267" cy="1461016"/>
          </a:xfrm>
          <a:prstGeom prst="rect">
            <a:avLst/>
          </a:prstGeom>
        </p:spPr>
      </p:pic>
      <p:sp>
        <p:nvSpPr>
          <p:cNvPr id="11" name="Text 5"/>
          <p:cNvSpPr/>
          <p:nvPr/>
        </p:nvSpPr>
        <p:spPr>
          <a:xfrm>
            <a:off x="5642015" y="47558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Zapier</a:t>
            </a:r>
            <a:endParaRPr lang="en-US" sz="1950" dirty="0"/>
          </a:p>
        </p:txBody>
      </p:sp>
      <p:sp>
        <p:nvSpPr>
          <p:cNvPr id="12" name="Text 6"/>
          <p:cNvSpPr/>
          <p:nvPr/>
        </p:nvSpPr>
        <p:spPr>
          <a:xfrm>
            <a:off x="5642015" y="5185053"/>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Connects disparate tools to create seamless delegation workflows, automatically creating tasks and notifications across platforms.</a:t>
            </a:r>
            <a:endParaRPr lang="en-US" sz="1550" dirty="0"/>
          </a:p>
        </p:txBody>
      </p:sp>
      <p:sp>
        <p:nvSpPr>
          <p:cNvPr id="13" name="Text 7"/>
          <p:cNvSpPr/>
          <p:nvPr/>
        </p:nvSpPr>
        <p:spPr>
          <a:xfrm>
            <a:off x="4451390" y="6241733"/>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automation tools excel at handling recurring delegation patterns. Instead of manually assigning the same types of tasks repeatedly, leaders can set up workflows once and let the system handle the routing. This approach is particularly powerful for standard processes like customer onboarding, content approval, or incident response.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18661" y="493990"/>
            <a:ext cx="7530227" cy="561499"/>
          </a:xfrm>
          <a:prstGeom prst="rect">
            <a:avLst/>
          </a:prstGeom>
          <a:noFill/>
          <a:ln/>
        </p:spPr>
        <p:txBody>
          <a:bodyPr wrap="none" lIns="0" tIns="0" rIns="0" bIns="0" rtlCol="0" anchor="t"/>
          <a:lstStyle/>
          <a:p>
            <a:pPr marL="0" indent="0" algn="l">
              <a:lnSpc>
                <a:spcPts val="4400"/>
              </a:lnSpc>
              <a:buNone/>
            </a:pPr>
            <a:r>
              <a:rPr lang="en-US" sz="3500" dirty="0">
                <a:solidFill>
                  <a:srgbClr val="1B1B27"/>
                </a:solidFill>
                <a:latin typeface="Alexandria" pitchFamily="34" charset="0"/>
                <a:ea typeface="Alexandria" pitchFamily="34" charset="-122"/>
                <a:cs typeface="Alexandria" pitchFamily="34" charset="-120"/>
              </a:rPr>
              <a:t>AI-Powered Delegation Assistants</a:t>
            </a:r>
            <a:endParaRPr lang="en-US" sz="3500" dirty="0"/>
          </a:p>
        </p:txBody>
      </p:sp>
      <p:pic>
        <p:nvPicPr>
          <p:cNvPr id="3" name="Image 0" descr="preencoded.png"/>
          <p:cNvPicPr>
            <a:picLocks noChangeAspect="1"/>
          </p:cNvPicPr>
          <p:nvPr/>
        </p:nvPicPr>
        <p:blipFill>
          <a:blip r:embed="rId3"/>
          <a:stretch>
            <a:fillRect/>
          </a:stretch>
        </p:blipFill>
        <p:spPr>
          <a:xfrm>
            <a:off x="718661" y="1130366"/>
            <a:ext cx="5014198" cy="5014198"/>
          </a:xfrm>
          <a:prstGeom prst="rect">
            <a:avLst/>
          </a:prstGeom>
        </p:spPr>
      </p:pic>
      <p:sp>
        <p:nvSpPr>
          <p:cNvPr id="4" name="Text 1"/>
          <p:cNvSpPr/>
          <p:nvPr/>
        </p:nvSpPr>
        <p:spPr>
          <a:xfrm>
            <a:off x="6178868" y="1107982"/>
            <a:ext cx="3996928" cy="336947"/>
          </a:xfrm>
          <a:prstGeom prst="rect">
            <a:avLst/>
          </a:prstGeom>
          <a:noFill/>
          <a:ln/>
        </p:spPr>
        <p:txBody>
          <a:bodyPr wrap="none" lIns="0" tIns="0" rIns="0" bIns="0" rtlCol="0" anchor="t"/>
          <a:lstStyle/>
          <a:p>
            <a:pPr marL="0" indent="0" algn="l">
              <a:lnSpc>
                <a:spcPts val="2650"/>
              </a:lnSpc>
              <a:buNone/>
            </a:pPr>
            <a:r>
              <a:rPr lang="en-US" sz="2100" dirty="0">
                <a:solidFill>
                  <a:srgbClr val="1B1B27"/>
                </a:solidFill>
                <a:latin typeface="Alexandria" pitchFamily="34" charset="0"/>
                <a:ea typeface="Alexandria" pitchFamily="34" charset="-122"/>
                <a:cs typeface="Alexandria" pitchFamily="34" charset="-120"/>
              </a:rPr>
              <a:t>Intelligence Meets Delegation</a:t>
            </a:r>
            <a:endParaRPr lang="en-US" sz="2100" dirty="0"/>
          </a:p>
        </p:txBody>
      </p:sp>
      <p:sp>
        <p:nvSpPr>
          <p:cNvPr id="5" name="Text 2"/>
          <p:cNvSpPr/>
          <p:nvPr/>
        </p:nvSpPr>
        <p:spPr>
          <a:xfrm>
            <a:off x="6178868" y="1624594"/>
            <a:ext cx="7740491" cy="862251"/>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AI copilots and task analyzers are revolutionizing how we approach delegation by adding predictive intelligence to the process. These tools don't just manage tasks—they help leaders make smarter delegation decisions.</a:t>
            </a:r>
            <a:endParaRPr lang="en-US" sz="1400" dirty="0"/>
          </a:p>
        </p:txBody>
      </p:sp>
      <p:sp>
        <p:nvSpPr>
          <p:cNvPr id="6" name="Text 3"/>
          <p:cNvSpPr/>
          <p:nvPr/>
        </p:nvSpPr>
        <p:spPr>
          <a:xfrm>
            <a:off x="6178868" y="2666510"/>
            <a:ext cx="2585799" cy="28063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Smart Task Breakdown</a:t>
            </a:r>
            <a:endParaRPr lang="en-US" sz="1750" dirty="0"/>
          </a:p>
        </p:txBody>
      </p:sp>
      <p:sp>
        <p:nvSpPr>
          <p:cNvPr id="7" name="Text 4"/>
          <p:cNvSpPr/>
          <p:nvPr/>
        </p:nvSpPr>
        <p:spPr>
          <a:xfrm>
            <a:off x="6178868" y="3126806"/>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ClickUp AI breaks complex projects into actionable subtasks</a:t>
            </a:r>
            <a:endParaRPr lang="en-US" sz="1400" dirty="0"/>
          </a:p>
        </p:txBody>
      </p:sp>
      <p:sp>
        <p:nvSpPr>
          <p:cNvPr id="8" name="Text 5"/>
          <p:cNvSpPr/>
          <p:nvPr/>
        </p:nvSpPr>
        <p:spPr>
          <a:xfrm>
            <a:off x="6178868" y="3477087"/>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Magic ToDo provides intelligent task prioritization</a:t>
            </a:r>
            <a:endParaRPr lang="en-US" sz="1400" dirty="0"/>
          </a:p>
        </p:txBody>
      </p:sp>
      <p:sp>
        <p:nvSpPr>
          <p:cNvPr id="9" name="Text 6"/>
          <p:cNvSpPr/>
          <p:nvPr/>
        </p:nvSpPr>
        <p:spPr>
          <a:xfrm>
            <a:off x="6178868" y="3827369"/>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Notion AI suggests optimal task structures and timelines</a:t>
            </a:r>
            <a:endParaRPr lang="en-US" sz="1400" dirty="0"/>
          </a:p>
        </p:txBody>
      </p:sp>
      <p:sp>
        <p:nvSpPr>
          <p:cNvPr id="10" name="Text 7"/>
          <p:cNvSpPr/>
          <p:nvPr/>
        </p:nvSpPr>
        <p:spPr>
          <a:xfrm>
            <a:off x="6178868" y="4294452"/>
            <a:ext cx="2454593" cy="28063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Workload Intelligence</a:t>
            </a:r>
            <a:endParaRPr lang="en-US" sz="1750" dirty="0"/>
          </a:p>
        </p:txBody>
      </p:sp>
      <p:sp>
        <p:nvSpPr>
          <p:cNvPr id="11" name="Text 8"/>
          <p:cNvSpPr/>
          <p:nvPr/>
        </p:nvSpPr>
        <p:spPr>
          <a:xfrm>
            <a:off x="6178868" y="4754747"/>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Capacity analysis prevents team burnout</a:t>
            </a:r>
            <a:endParaRPr lang="en-US" sz="1400" dirty="0"/>
          </a:p>
        </p:txBody>
      </p:sp>
      <p:sp>
        <p:nvSpPr>
          <p:cNvPr id="12" name="Text 9"/>
          <p:cNvSpPr/>
          <p:nvPr/>
        </p:nvSpPr>
        <p:spPr>
          <a:xfrm>
            <a:off x="6178868" y="5105029"/>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Skill-based assignment recommendations</a:t>
            </a:r>
            <a:endParaRPr lang="en-US" sz="1400" dirty="0"/>
          </a:p>
        </p:txBody>
      </p:sp>
      <p:sp>
        <p:nvSpPr>
          <p:cNvPr id="13" name="Text 10"/>
          <p:cNvSpPr/>
          <p:nvPr/>
        </p:nvSpPr>
        <p:spPr>
          <a:xfrm>
            <a:off x="6178868" y="5455311"/>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Predictive deadline analysis</a:t>
            </a:r>
            <a:endParaRPr lang="en-US" sz="1400" dirty="0"/>
          </a:p>
        </p:txBody>
      </p:sp>
      <p:sp>
        <p:nvSpPr>
          <p:cNvPr id="14" name="Text 11"/>
          <p:cNvSpPr/>
          <p:nvPr/>
        </p:nvSpPr>
        <p:spPr>
          <a:xfrm>
            <a:off x="6178868" y="5805593"/>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Historical performance insights</a:t>
            </a:r>
            <a:endParaRPr lang="en-US" sz="1400" dirty="0"/>
          </a:p>
        </p:txBody>
      </p:sp>
      <p:sp>
        <p:nvSpPr>
          <p:cNvPr id="15" name="Text 12"/>
          <p:cNvSpPr/>
          <p:nvPr/>
        </p:nvSpPr>
        <p:spPr>
          <a:xfrm>
            <a:off x="988100" y="6750711"/>
            <a:ext cx="12923639" cy="574834"/>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"AI transforms delegation from a manual process into a data-informed leadership practice that optimizes both individual performance and team outcomes."</a:t>
            </a:r>
            <a:endParaRPr lang="en-US" sz="1400" dirty="0"/>
          </a:p>
        </p:txBody>
      </p:sp>
      <p:sp>
        <p:nvSpPr>
          <p:cNvPr id="16" name="Shape 13"/>
          <p:cNvSpPr/>
          <p:nvPr/>
        </p:nvSpPr>
        <p:spPr>
          <a:xfrm>
            <a:off x="718661" y="6548662"/>
            <a:ext cx="22860" cy="978932"/>
          </a:xfrm>
          <a:prstGeom prst="rect">
            <a:avLst/>
          </a:prstGeom>
          <a:solidFill>
            <a:srgbClr val="1B54DA"/>
          </a:solid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9062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Collaboration Hubs</a:t>
            </a:r>
            <a:endParaRPr lang="en-US" sz="3900" dirty="0"/>
          </a:p>
        </p:txBody>
      </p:sp>
      <p:pic>
        <p:nvPicPr>
          <p:cNvPr id="3" name="Image 0" descr="preencoded.png"/>
          <p:cNvPicPr>
            <a:picLocks noChangeAspect="1"/>
          </p:cNvPicPr>
          <p:nvPr/>
        </p:nvPicPr>
        <p:blipFill>
          <a:blip r:embed="rId3"/>
          <a:stretch>
            <a:fillRect/>
          </a:stretch>
        </p:blipFill>
        <p:spPr>
          <a:xfrm>
            <a:off x="793790" y="1607541"/>
            <a:ext cx="595313" cy="595313"/>
          </a:xfrm>
          <a:prstGeom prst="rect">
            <a:avLst/>
          </a:prstGeom>
        </p:spPr>
      </p:pic>
      <p:sp>
        <p:nvSpPr>
          <p:cNvPr id="4" name="Text 1"/>
          <p:cNvSpPr/>
          <p:nvPr/>
        </p:nvSpPr>
        <p:spPr>
          <a:xfrm>
            <a:off x="1637109"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Microsoft Teams</a:t>
            </a:r>
            <a:endParaRPr lang="en-US" sz="1950" dirty="0"/>
          </a:p>
        </p:txBody>
      </p:sp>
      <p:sp>
        <p:nvSpPr>
          <p:cNvPr id="5" name="Text 2"/>
          <p:cNvSpPr/>
          <p:nvPr/>
        </p:nvSpPr>
        <p:spPr>
          <a:xfrm>
            <a:off x="1637109" y="2204163"/>
            <a:ext cx="3338870"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Integrated workspace combining chat, video calls, file sharing, and task management. Delegated work stays connected to context through persistent conversations and shared channels, ensuring nothing gets lost in translation.</a:t>
            </a:r>
            <a:endParaRPr lang="en-US" sz="1550" dirty="0"/>
          </a:p>
        </p:txBody>
      </p:sp>
      <p:pic>
        <p:nvPicPr>
          <p:cNvPr id="6" name="Image 1" descr="preencoded.png"/>
          <p:cNvPicPr>
            <a:picLocks noChangeAspect="1"/>
          </p:cNvPicPr>
          <p:nvPr/>
        </p:nvPicPr>
        <p:blipFill>
          <a:blip r:embed="rId4"/>
          <a:stretch>
            <a:fillRect/>
          </a:stretch>
        </p:blipFill>
        <p:spPr>
          <a:xfrm>
            <a:off x="5223986" y="1607541"/>
            <a:ext cx="595313" cy="595313"/>
          </a:xfrm>
          <a:prstGeom prst="rect">
            <a:avLst/>
          </a:prstGeom>
        </p:spPr>
      </p:pic>
      <p:sp>
        <p:nvSpPr>
          <p:cNvPr id="7" name="Text 3"/>
          <p:cNvSpPr/>
          <p:nvPr/>
        </p:nvSpPr>
        <p:spPr>
          <a:xfrm>
            <a:off x="6067306"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Slack</a:t>
            </a:r>
            <a:endParaRPr lang="en-US" sz="1950" dirty="0"/>
          </a:p>
        </p:txBody>
      </p:sp>
      <p:sp>
        <p:nvSpPr>
          <p:cNvPr id="8" name="Text 4"/>
          <p:cNvSpPr/>
          <p:nvPr/>
        </p:nvSpPr>
        <p:spPr>
          <a:xfrm>
            <a:off x="6067306" y="2204163"/>
            <a:ext cx="3338989" cy="254031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Channel-based messaging with powerful integrations to project management tools. Automated task creation from conversations and real-time notifications keep delegation transparent and actionable across distributed teams.</a:t>
            </a:r>
            <a:endParaRPr lang="en-US" sz="1550" dirty="0"/>
          </a:p>
        </p:txBody>
      </p:sp>
      <p:pic>
        <p:nvPicPr>
          <p:cNvPr id="9" name="Image 2" descr="preencoded.png"/>
          <p:cNvPicPr>
            <a:picLocks noChangeAspect="1"/>
          </p:cNvPicPr>
          <p:nvPr/>
        </p:nvPicPr>
        <p:blipFill>
          <a:blip r:embed="rId5"/>
          <a:stretch>
            <a:fillRect/>
          </a:stretch>
        </p:blipFill>
        <p:spPr>
          <a:xfrm>
            <a:off x="9654302" y="1607541"/>
            <a:ext cx="595313" cy="595313"/>
          </a:xfrm>
          <a:prstGeom prst="rect">
            <a:avLst/>
          </a:prstGeom>
        </p:spPr>
      </p:pic>
      <p:sp>
        <p:nvSpPr>
          <p:cNvPr id="10" name="Text 5"/>
          <p:cNvSpPr/>
          <p:nvPr/>
        </p:nvSpPr>
        <p:spPr>
          <a:xfrm>
            <a:off x="10497622"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Confluence</a:t>
            </a:r>
            <a:endParaRPr lang="en-US" sz="1950" dirty="0"/>
          </a:p>
        </p:txBody>
      </p:sp>
      <p:sp>
        <p:nvSpPr>
          <p:cNvPr id="11" name="Text 6"/>
          <p:cNvSpPr/>
          <p:nvPr/>
        </p:nvSpPr>
        <p:spPr>
          <a:xfrm>
            <a:off x="10497622" y="2204163"/>
            <a:ext cx="3338989"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Knowledge management platform that ensures delegated tasks come with complete context. Documentation travels with assignments, reducing back-and-forth clarification and enabling autonomous execution.</a:t>
            </a:r>
            <a:endParaRPr lang="en-US" sz="1550" dirty="0"/>
          </a:p>
        </p:txBody>
      </p:sp>
      <p:sp>
        <p:nvSpPr>
          <p:cNvPr id="12" name="Text 7"/>
          <p:cNvSpPr/>
          <p:nvPr/>
        </p:nvSpPr>
        <p:spPr>
          <a:xfrm>
            <a:off x="793790" y="496772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power of collaboration hubs lies in their ability to keep context attached to tasks. When you delegate through these platforms, team members have immediate access to relevant discussions, documents, and decision history—eliminating the common problem of "I need more information to get started."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1576</Words>
  <Application>Microsoft Office PowerPoint</Application>
  <PresentationFormat>Custom</PresentationFormat>
  <Paragraphs>151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Nobile</vt:lpstr>
      <vt:lpstr>Alexandria Light</vt:lpstr>
      <vt:lpstr>Arial</vt:lpstr>
      <vt:lpstr>Alexandria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2025-09-08T14:18:01Z</dcterms:created>
  <dcterms:modified xsi:type="dcterms:W3CDTF">2026-04-20T00:00:02Z</dcterms:modified>
</cp:coreProperties>
</file>