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Corben" panose="020B0604020202020204" charset="0"/>
      <p:regular r:id="rId15"/>
    </p:embeddedFont>
    <p:embeddedFont>
      <p:font typeface="Nobil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83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5827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Ace the Executive Interview: A Comprehensive Guide</a:t>
            </a:r>
            <a:endParaRPr lang="en-US" sz="4450" dirty="0"/>
          </a:p>
        </p:txBody>
      </p:sp>
      <p:sp>
        <p:nvSpPr>
          <p:cNvPr id="4" name="Text 1"/>
          <p:cNvSpPr/>
          <p:nvPr/>
        </p:nvSpPr>
        <p:spPr>
          <a:xfrm>
            <a:off x="6280190" y="3215997"/>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 Landing an executive-level role demands more than just experience; it requires a strategic approach to the interview process and a well-thought-out plan for the job that follows. This presentation will equip you with the insights and tools necessary to navigate this challenging landscape, ensuring you're not only prepared for the interview but also set up for success from day one. We'll explore key preparation steps, effective interview strategies, and essential post-interview actions to excel in your new role.</a:t>
            </a:r>
            <a:endParaRPr lang="en-US" sz="1750" dirty="0"/>
          </a:p>
        </p:txBody>
      </p:sp>
      <p:sp>
        <p:nvSpPr>
          <p:cNvPr id="5" name="Shape 2"/>
          <p:cNvSpPr/>
          <p:nvPr/>
        </p:nvSpPr>
        <p:spPr>
          <a:xfrm>
            <a:off x="6280190" y="6391275"/>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8893" y="6523911"/>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6756440" y="6374368"/>
            <a:ext cx="3141107" cy="396835"/>
          </a:xfrm>
          <a:prstGeom prst="rect">
            <a:avLst/>
          </a:prstGeom>
          <a:noFill/>
          <a:ln/>
        </p:spPr>
        <p:txBody>
          <a:bodyPr wrap="none" lIns="0" tIns="0" rIns="0" bIns="0" rtlCol="0" anchor="t"/>
          <a:lstStyle/>
          <a:p>
            <a:pPr marL="0" indent="0" algn="l">
              <a:lnSpc>
                <a:spcPts val="3100"/>
              </a:lnSpc>
              <a:buNone/>
            </a:pPr>
            <a:r>
              <a:rPr lang="en-US" sz="2200" b="1" dirty="0">
                <a:solidFill>
                  <a:srgbClr val="404155"/>
                </a:solidFill>
                <a:latin typeface="Nobile Bold" pitchFamily="34" charset="0"/>
                <a:ea typeface="Nobile Bold" pitchFamily="34" charset="-122"/>
                <a:cs typeface="Nobile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6020" y="606504"/>
            <a:ext cx="5900618" cy="687110"/>
          </a:xfrm>
          <a:prstGeom prst="rect">
            <a:avLst/>
          </a:prstGeom>
          <a:noFill/>
          <a:ln/>
        </p:spPr>
        <p:txBody>
          <a:bodyPr wrap="none" lIns="0" tIns="0" rIns="0" bIns="0" rtlCol="0" anchor="t"/>
          <a:lstStyle/>
          <a:p>
            <a:pPr marL="0" indent="0">
              <a:lnSpc>
                <a:spcPts val="5400"/>
              </a:lnSpc>
              <a:buNone/>
            </a:pPr>
            <a:r>
              <a:rPr lang="en-US" sz="4300" dirty="0">
                <a:solidFill>
                  <a:srgbClr val="1B1B27"/>
                </a:solidFill>
                <a:latin typeface="Corben" pitchFamily="34" charset="0"/>
                <a:ea typeface="Corben" pitchFamily="34" charset="-122"/>
                <a:cs typeface="Corben" pitchFamily="34" charset="-120"/>
              </a:rPr>
              <a:t>Develop a 90-Day Plan</a:t>
            </a:r>
            <a:endParaRPr lang="en-US" sz="4300" dirty="0"/>
          </a:p>
        </p:txBody>
      </p:sp>
      <p:sp>
        <p:nvSpPr>
          <p:cNvPr id="4" name="Shape 1"/>
          <p:cNvSpPr/>
          <p:nvPr/>
        </p:nvSpPr>
        <p:spPr>
          <a:xfrm>
            <a:off x="6570583" y="1623417"/>
            <a:ext cx="30480" cy="5999559"/>
          </a:xfrm>
          <a:prstGeom prst="roundRect">
            <a:avLst>
              <a:gd name="adj" fmla="val 303018"/>
            </a:avLst>
          </a:prstGeom>
          <a:solidFill>
            <a:srgbClr val="B8BFDF"/>
          </a:solidFill>
          <a:ln/>
        </p:spPr>
        <p:txBody>
          <a:bodyPr/>
          <a:lstStyle/>
          <a:p>
            <a:endParaRPr lang="en-US"/>
          </a:p>
        </p:txBody>
      </p:sp>
      <p:sp>
        <p:nvSpPr>
          <p:cNvPr id="5" name="Shape 2"/>
          <p:cNvSpPr/>
          <p:nvPr/>
        </p:nvSpPr>
        <p:spPr>
          <a:xfrm>
            <a:off x="6802695" y="2102763"/>
            <a:ext cx="769620" cy="30480"/>
          </a:xfrm>
          <a:prstGeom prst="roundRect">
            <a:avLst>
              <a:gd name="adj" fmla="val 303018"/>
            </a:avLst>
          </a:prstGeom>
          <a:solidFill>
            <a:srgbClr val="B8BFDF"/>
          </a:solidFill>
          <a:ln/>
        </p:spPr>
        <p:txBody>
          <a:bodyPr/>
          <a:lstStyle/>
          <a:p>
            <a:endParaRPr lang="en-US"/>
          </a:p>
        </p:txBody>
      </p:sp>
      <p:sp>
        <p:nvSpPr>
          <p:cNvPr id="6" name="Shape 3"/>
          <p:cNvSpPr/>
          <p:nvPr/>
        </p:nvSpPr>
        <p:spPr>
          <a:xfrm>
            <a:off x="6338471" y="1870710"/>
            <a:ext cx="494705" cy="494705"/>
          </a:xfrm>
          <a:prstGeom prst="roundRect">
            <a:avLst>
              <a:gd name="adj" fmla="val 18670"/>
            </a:avLst>
          </a:prstGeom>
          <a:solidFill>
            <a:srgbClr val="D2D9F9"/>
          </a:solidFill>
          <a:ln w="7620">
            <a:solidFill>
              <a:srgbClr val="B8BFDF"/>
            </a:solidFill>
            <a:prstDash val="solid"/>
          </a:ln>
        </p:spPr>
        <p:txBody>
          <a:bodyPr/>
          <a:lstStyle/>
          <a:p>
            <a:endParaRPr lang="en-US"/>
          </a:p>
        </p:txBody>
      </p:sp>
      <p:sp>
        <p:nvSpPr>
          <p:cNvPr id="7" name="Text 4"/>
          <p:cNvSpPr/>
          <p:nvPr/>
        </p:nvSpPr>
        <p:spPr>
          <a:xfrm>
            <a:off x="6537067" y="1953101"/>
            <a:ext cx="97393" cy="329803"/>
          </a:xfrm>
          <a:prstGeom prst="rect">
            <a:avLst/>
          </a:prstGeom>
          <a:noFill/>
          <a:ln/>
        </p:spPr>
        <p:txBody>
          <a:bodyPr wrap="none" lIns="0" tIns="0" rIns="0" bIns="0" rtlCol="0" anchor="t"/>
          <a:lstStyle/>
          <a:p>
            <a:pPr marL="0" indent="0" algn="ctr">
              <a:lnSpc>
                <a:spcPts val="2550"/>
              </a:lnSpc>
              <a:buNone/>
            </a:pPr>
            <a:r>
              <a:rPr lang="en-US" sz="2550" dirty="0">
                <a:solidFill>
                  <a:srgbClr val="404155"/>
                </a:solidFill>
                <a:latin typeface="Corben" pitchFamily="34" charset="0"/>
                <a:ea typeface="Corben" pitchFamily="34" charset="-122"/>
                <a:cs typeface="Corben" pitchFamily="34" charset="-120"/>
              </a:rPr>
              <a:t>1</a:t>
            </a:r>
            <a:endParaRPr lang="en-US" sz="2550" dirty="0"/>
          </a:p>
        </p:txBody>
      </p:sp>
      <p:sp>
        <p:nvSpPr>
          <p:cNvPr id="8" name="Text 5"/>
          <p:cNvSpPr/>
          <p:nvPr/>
        </p:nvSpPr>
        <p:spPr>
          <a:xfrm>
            <a:off x="7795260" y="1843207"/>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Key Relationships</a:t>
            </a:r>
            <a:endParaRPr lang="en-US" sz="2150" dirty="0"/>
          </a:p>
        </p:txBody>
      </p:sp>
      <p:sp>
        <p:nvSpPr>
          <p:cNvPr id="9" name="Text 6"/>
          <p:cNvSpPr/>
          <p:nvPr/>
        </p:nvSpPr>
        <p:spPr>
          <a:xfrm>
            <a:off x="7795260" y="2318742"/>
            <a:ext cx="6065520" cy="1055489"/>
          </a:xfrm>
          <a:prstGeom prst="rect">
            <a:avLst/>
          </a:prstGeom>
          <a:noFill/>
          <a:ln/>
        </p:spPr>
        <p:txBody>
          <a:bodyPr wrap="squar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Identify and establish key relationships with stakeholders, board members, and direct reports to foster collaboration and build trust.</a:t>
            </a:r>
            <a:endParaRPr lang="en-US" sz="1700" dirty="0"/>
          </a:p>
        </p:txBody>
      </p:sp>
      <p:sp>
        <p:nvSpPr>
          <p:cNvPr id="10" name="Shape 7"/>
          <p:cNvSpPr/>
          <p:nvPr/>
        </p:nvSpPr>
        <p:spPr>
          <a:xfrm>
            <a:off x="6802695" y="4293156"/>
            <a:ext cx="769620" cy="30480"/>
          </a:xfrm>
          <a:prstGeom prst="roundRect">
            <a:avLst>
              <a:gd name="adj" fmla="val 303018"/>
            </a:avLst>
          </a:prstGeom>
          <a:solidFill>
            <a:srgbClr val="B8BFDF"/>
          </a:solidFill>
          <a:ln/>
        </p:spPr>
        <p:txBody>
          <a:bodyPr/>
          <a:lstStyle/>
          <a:p>
            <a:endParaRPr lang="en-US"/>
          </a:p>
        </p:txBody>
      </p:sp>
      <p:sp>
        <p:nvSpPr>
          <p:cNvPr id="11" name="Shape 8"/>
          <p:cNvSpPr/>
          <p:nvPr/>
        </p:nvSpPr>
        <p:spPr>
          <a:xfrm>
            <a:off x="6338471" y="4061103"/>
            <a:ext cx="494705" cy="494705"/>
          </a:xfrm>
          <a:prstGeom prst="roundRect">
            <a:avLst>
              <a:gd name="adj" fmla="val 18670"/>
            </a:avLst>
          </a:prstGeom>
          <a:solidFill>
            <a:srgbClr val="D2D9F9"/>
          </a:solidFill>
          <a:ln w="7620">
            <a:solidFill>
              <a:srgbClr val="B8BFDF"/>
            </a:solidFill>
            <a:prstDash val="solid"/>
          </a:ln>
        </p:spPr>
        <p:txBody>
          <a:bodyPr/>
          <a:lstStyle/>
          <a:p>
            <a:endParaRPr lang="en-US"/>
          </a:p>
        </p:txBody>
      </p:sp>
      <p:sp>
        <p:nvSpPr>
          <p:cNvPr id="12" name="Text 9"/>
          <p:cNvSpPr/>
          <p:nvPr/>
        </p:nvSpPr>
        <p:spPr>
          <a:xfrm>
            <a:off x="6499800" y="4143494"/>
            <a:ext cx="171926" cy="329803"/>
          </a:xfrm>
          <a:prstGeom prst="rect">
            <a:avLst/>
          </a:prstGeom>
          <a:noFill/>
          <a:ln/>
        </p:spPr>
        <p:txBody>
          <a:bodyPr wrap="none" lIns="0" tIns="0" rIns="0" bIns="0" rtlCol="0" anchor="t"/>
          <a:lstStyle/>
          <a:p>
            <a:pPr marL="0" indent="0" algn="ctr">
              <a:lnSpc>
                <a:spcPts val="2550"/>
              </a:lnSpc>
              <a:buNone/>
            </a:pPr>
            <a:r>
              <a:rPr lang="en-US" sz="2550" dirty="0">
                <a:solidFill>
                  <a:srgbClr val="404155"/>
                </a:solidFill>
                <a:latin typeface="Corben" pitchFamily="34" charset="0"/>
                <a:ea typeface="Corben" pitchFamily="34" charset="-122"/>
                <a:cs typeface="Corben" pitchFamily="34" charset="-120"/>
              </a:rPr>
              <a:t>2</a:t>
            </a:r>
            <a:endParaRPr lang="en-US" sz="2550" dirty="0"/>
          </a:p>
        </p:txBody>
      </p:sp>
      <p:sp>
        <p:nvSpPr>
          <p:cNvPr id="13" name="Text 10"/>
          <p:cNvSpPr/>
          <p:nvPr/>
        </p:nvSpPr>
        <p:spPr>
          <a:xfrm>
            <a:off x="7795260" y="4033599"/>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Quick Wins</a:t>
            </a:r>
            <a:endParaRPr lang="en-US" sz="2150" dirty="0"/>
          </a:p>
        </p:txBody>
      </p:sp>
      <p:sp>
        <p:nvSpPr>
          <p:cNvPr id="14" name="Text 11"/>
          <p:cNvSpPr/>
          <p:nvPr/>
        </p:nvSpPr>
        <p:spPr>
          <a:xfrm>
            <a:off x="7795260" y="4509135"/>
            <a:ext cx="6065520" cy="703659"/>
          </a:xfrm>
          <a:prstGeom prst="rect">
            <a:avLst/>
          </a:prstGeom>
          <a:noFill/>
          <a:ln/>
        </p:spPr>
        <p:txBody>
          <a:bodyPr wrap="squar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Outline quick wins to build credibility and demonstrate your ability to deliver results early on in your tenure.</a:t>
            </a:r>
            <a:endParaRPr lang="en-US" sz="1700" dirty="0"/>
          </a:p>
        </p:txBody>
      </p:sp>
      <p:sp>
        <p:nvSpPr>
          <p:cNvPr id="15" name="Shape 12"/>
          <p:cNvSpPr/>
          <p:nvPr/>
        </p:nvSpPr>
        <p:spPr>
          <a:xfrm>
            <a:off x="6802695" y="6131719"/>
            <a:ext cx="769620" cy="30480"/>
          </a:xfrm>
          <a:prstGeom prst="roundRect">
            <a:avLst>
              <a:gd name="adj" fmla="val 303018"/>
            </a:avLst>
          </a:prstGeom>
          <a:solidFill>
            <a:srgbClr val="B8BFDF"/>
          </a:solidFill>
          <a:ln/>
        </p:spPr>
        <p:txBody>
          <a:bodyPr/>
          <a:lstStyle/>
          <a:p>
            <a:endParaRPr lang="en-US"/>
          </a:p>
        </p:txBody>
      </p:sp>
      <p:sp>
        <p:nvSpPr>
          <p:cNvPr id="16" name="Shape 13"/>
          <p:cNvSpPr/>
          <p:nvPr/>
        </p:nvSpPr>
        <p:spPr>
          <a:xfrm>
            <a:off x="6338471" y="5899666"/>
            <a:ext cx="494705" cy="494705"/>
          </a:xfrm>
          <a:prstGeom prst="roundRect">
            <a:avLst>
              <a:gd name="adj" fmla="val 18670"/>
            </a:avLst>
          </a:prstGeom>
          <a:solidFill>
            <a:srgbClr val="D2D9F9"/>
          </a:solidFill>
          <a:ln w="7620">
            <a:solidFill>
              <a:srgbClr val="B8BFDF"/>
            </a:solidFill>
            <a:prstDash val="solid"/>
          </a:ln>
        </p:spPr>
        <p:txBody>
          <a:bodyPr/>
          <a:lstStyle/>
          <a:p>
            <a:endParaRPr lang="en-US"/>
          </a:p>
        </p:txBody>
      </p:sp>
      <p:sp>
        <p:nvSpPr>
          <p:cNvPr id="17" name="Text 14"/>
          <p:cNvSpPr/>
          <p:nvPr/>
        </p:nvSpPr>
        <p:spPr>
          <a:xfrm>
            <a:off x="6493252" y="5982057"/>
            <a:ext cx="185142" cy="329803"/>
          </a:xfrm>
          <a:prstGeom prst="rect">
            <a:avLst/>
          </a:prstGeom>
          <a:noFill/>
          <a:ln/>
        </p:spPr>
        <p:txBody>
          <a:bodyPr wrap="none" lIns="0" tIns="0" rIns="0" bIns="0" rtlCol="0" anchor="t"/>
          <a:lstStyle/>
          <a:p>
            <a:pPr marL="0" indent="0" algn="ctr">
              <a:lnSpc>
                <a:spcPts val="2550"/>
              </a:lnSpc>
              <a:buNone/>
            </a:pPr>
            <a:r>
              <a:rPr lang="en-US" sz="2550" dirty="0">
                <a:solidFill>
                  <a:srgbClr val="404155"/>
                </a:solidFill>
                <a:latin typeface="Corben" pitchFamily="34" charset="0"/>
                <a:ea typeface="Corben" pitchFamily="34" charset="-122"/>
                <a:cs typeface="Corben" pitchFamily="34" charset="-120"/>
              </a:rPr>
              <a:t>3</a:t>
            </a:r>
            <a:endParaRPr lang="en-US" sz="2550" dirty="0"/>
          </a:p>
        </p:txBody>
      </p:sp>
      <p:sp>
        <p:nvSpPr>
          <p:cNvPr id="18" name="Text 15"/>
          <p:cNvSpPr/>
          <p:nvPr/>
        </p:nvSpPr>
        <p:spPr>
          <a:xfrm>
            <a:off x="7795260" y="5872163"/>
            <a:ext cx="2748796" cy="343614"/>
          </a:xfrm>
          <a:prstGeom prst="rect">
            <a:avLst/>
          </a:prstGeom>
          <a:noFill/>
          <a:ln/>
        </p:spPr>
        <p:txBody>
          <a:bodyPr wrap="none" lIns="0" tIns="0" rIns="0" bIns="0" rtlCol="0" anchor="t"/>
          <a:lstStyle/>
          <a:p>
            <a:pPr marL="0" indent="0" algn="l">
              <a:lnSpc>
                <a:spcPts val="2700"/>
              </a:lnSpc>
              <a:buNone/>
            </a:pPr>
            <a:r>
              <a:rPr lang="en-US" sz="2150" dirty="0">
                <a:solidFill>
                  <a:srgbClr val="404155"/>
                </a:solidFill>
                <a:latin typeface="Corben" pitchFamily="34" charset="0"/>
                <a:ea typeface="Corben" pitchFamily="34" charset="-122"/>
                <a:cs typeface="Corben" pitchFamily="34" charset="-120"/>
              </a:rPr>
              <a:t>Strategic Goals</a:t>
            </a:r>
            <a:endParaRPr lang="en-US" sz="2150" dirty="0"/>
          </a:p>
        </p:txBody>
      </p:sp>
      <p:sp>
        <p:nvSpPr>
          <p:cNvPr id="19" name="Text 16"/>
          <p:cNvSpPr/>
          <p:nvPr/>
        </p:nvSpPr>
        <p:spPr>
          <a:xfrm>
            <a:off x="7795260" y="6347698"/>
            <a:ext cx="6065520" cy="1055489"/>
          </a:xfrm>
          <a:prstGeom prst="rect">
            <a:avLst/>
          </a:prstGeom>
          <a:noFill/>
          <a:ln/>
        </p:spPr>
        <p:txBody>
          <a:bodyPr wrap="square" lIns="0" tIns="0" rIns="0" bIns="0" rtlCol="0" anchor="t"/>
          <a:lstStyle/>
          <a:p>
            <a:pPr marL="0" indent="0" algn="l">
              <a:lnSpc>
                <a:spcPts val="2750"/>
              </a:lnSpc>
              <a:buNone/>
            </a:pPr>
            <a:r>
              <a:rPr lang="en-US" sz="1700" dirty="0">
                <a:solidFill>
                  <a:srgbClr val="404155"/>
                </a:solidFill>
                <a:latin typeface="Nobile" pitchFamily="34" charset="0"/>
                <a:ea typeface="Nobile" pitchFamily="34" charset="-122"/>
                <a:cs typeface="Nobile" pitchFamily="34" charset="-120"/>
              </a:rPr>
              <a:t>Define long-term strategic goals that align with the company's vision and objectives, setting the stage for sustainable success.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47418"/>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Build Alliances Early</a:t>
            </a:r>
            <a:endParaRPr lang="en-US" sz="4450" dirty="0"/>
          </a:p>
        </p:txBody>
      </p:sp>
      <p:sp>
        <p:nvSpPr>
          <p:cNvPr id="4" name="Shape 1"/>
          <p:cNvSpPr/>
          <p:nvPr/>
        </p:nvSpPr>
        <p:spPr>
          <a:xfrm>
            <a:off x="6280190" y="2296358"/>
            <a:ext cx="3664863" cy="2773799"/>
          </a:xfrm>
          <a:prstGeom prst="roundRect">
            <a:avLst>
              <a:gd name="adj" fmla="val 3435"/>
            </a:avLst>
          </a:prstGeom>
          <a:solidFill>
            <a:srgbClr val="D2D9F9"/>
          </a:solidFill>
          <a:ln w="7620">
            <a:solidFill>
              <a:srgbClr val="B8BFDF"/>
            </a:solidFill>
            <a:prstDash val="solid"/>
          </a:ln>
        </p:spPr>
        <p:txBody>
          <a:bodyPr/>
          <a:lstStyle/>
          <a:p>
            <a:endParaRPr lang="en-US"/>
          </a:p>
        </p:txBody>
      </p:sp>
      <p:sp>
        <p:nvSpPr>
          <p:cNvPr id="5" name="Text 2"/>
          <p:cNvSpPr/>
          <p:nvPr/>
        </p:nvSpPr>
        <p:spPr>
          <a:xfrm>
            <a:off x="6514624" y="253079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Engage Stakeholders</a:t>
            </a:r>
            <a:endParaRPr lang="en-US" sz="2200" dirty="0"/>
          </a:p>
        </p:txBody>
      </p:sp>
      <p:sp>
        <p:nvSpPr>
          <p:cNvPr id="6" name="Text 3"/>
          <p:cNvSpPr/>
          <p:nvPr/>
        </p:nvSpPr>
        <p:spPr>
          <a:xfrm>
            <a:off x="6514624" y="3021211"/>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Actively engage with stakeholders to understand their perspectives, priorities, and expectations, fostering a collaborative environment.</a:t>
            </a:r>
            <a:endParaRPr lang="en-US" sz="1750" dirty="0"/>
          </a:p>
        </p:txBody>
      </p:sp>
      <p:sp>
        <p:nvSpPr>
          <p:cNvPr id="7" name="Shape 4"/>
          <p:cNvSpPr/>
          <p:nvPr/>
        </p:nvSpPr>
        <p:spPr>
          <a:xfrm>
            <a:off x="10171867" y="2296358"/>
            <a:ext cx="3664863" cy="2773799"/>
          </a:xfrm>
          <a:prstGeom prst="roundRect">
            <a:avLst>
              <a:gd name="adj" fmla="val 3435"/>
            </a:avLst>
          </a:prstGeom>
          <a:solidFill>
            <a:srgbClr val="D2D9F9"/>
          </a:solidFill>
          <a:ln w="7620">
            <a:solidFill>
              <a:srgbClr val="B8BFDF"/>
            </a:solidFill>
            <a:prstDash val="solid"/>
          </a:ln>
        </p:spPr>
        <p:txBody>
          <a:bodyPr/>
          <a:lstStyle/>
          <a:p>
            <a:endParaRPr lang="en-US"/>
          </a:p>
        </p:txBody>
      </p:sp>
      <p:sp>
        <p:nvSpPr>
          <p:cNvPr id="8" name="Text 5"/>
          <p:cNvSpPr/>
          <p:nvPr/>
        </p:nvSpPr>
        <p:spPr>
          <a:xfrm>
            <a:off x="10406301" y="2530793"/>
            <a:ext cx="3040618"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Understand Dynamics</a:t>
            </a:r>
            <a:endParaRPr lang="en-US" sz="2200" dirty="0"/>
          </a:p>
        </p:txBody>
      </p:sp>
      <p:sp>
        <p:nvSpPr>
          <p:cNvPr id="9" name="Text 6"/>
          <p:cNvSpPr/>
          <p:nvPr/>
        </p:nvSpPr>
        <p:spPr>
          <a:xfrm>
            <a:off x="10406301" y="3021211"/>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Understand team dynamics and organizational culture. Be sensitive to the nuances of interpersonal relationships and communication styles.</a:t>
            </a:r>
            <a:endParaRPr lang="en-US" sz="1750" dirty="0"/>
          </a:p>
        </p:txBody>
      </p:sp>
      <p:sp>
        <p:nvSpPr>
          <p:cNvPr id="10" name="Shape 7"/>
          <p:cNvSpPr/>
          <p:nvPr/>
        </p:nvSpPr>
        <p:spPr>
          <a:xfrm>
            <a:off x="6280190" y="5296972"/>
            <a:ext cx="7556421" cy="1685092"/>
          </a:xfrm>
          <a:prstGeom prst="roundRect">
            <a:avLst>
              <a:gd name="adj" fmla="val 5654"/>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6514624" y="553140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Establish Trust</a:t>
            </a:r>
            <a:endParaRPr lang="en-US" sz="2200" dirty="0"/>
          </a:p>
        </p:txBody>
      </p:sp>
      <p:sp>
        <p:nvSpPr>
          <p:cNvPr id="12" name="Text 9"/>
          <p:cNvSpPr/>
          <p:nvPr/>
        </p:nvSpPr>
        <p:spPr>
          <a:xfrm>
            <a:off x="6514624" y="6021824"/>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Establish trust with direct reports and colleagues. Act with integrity and demonstrate your commitment to their success.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4390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Lead with Vision and Execution</a:t>
            </a:r>
            <a:endParaRPr lang="en-US" sz="4450" dirty="0"/>
          </a:p>
        </p:txBody>
      </p:sp>
      <p:sp>
        <p:nvSpPr>
          <p:cNvPr id="4" name="Shape 1"/>
          <p:cNvSpPr/>
          <p:nvPr/>
        </p:nvSpPr>
        <p:spPr>
          <a:xfrm>
            <a:off x="793790" y="2756773"/>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5" name="Text 2"/>
          <p:cNvSpPr/>
          <p:nvPr/>
        </p:nvSpPr>
        <p:spPr>
          <a:xfrm>
            <a:off x="998696" y="2841784"/>
            <a:ext cx="100489"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1</a:t>
            </a:r>
            <a:endParaRPr lang="en-US" sz="2650" dirty="0"/>
          </a:p>
        </p:txBody>
      </p:sp>
      <p:sp>
        <p:nvSpPr>
          <p:cNvPr id="6" name="Text 3"/>
          <p:cNvSpPr/>
          <p:nvPr/>
        </p:nvSpPr>
        <p:spPr>
          <a:xfrm>
            <a:off x="1530906" y="275677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Drive Impact</a:t>
            </a:r>
            <a:endParaRPr lang="en-US" sz="2200" dirty="0"/>
          </a:p>
        </p:txBody>
      </p:sp>
      <p:sp>
        <p:nvSpPr>
          <p:cNvPr id="7" name="Text 4"/>
          <p:cNvSpPr/>
          <p:nvPr/>
        </p:nvSpPr>
        <p:spPr>
          <a:xfrm>
            <a:off x="1530906" y="3247192"/>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Focus on driving impact through strategic execution, ensuring that your actions align with the company's objectives and deliver measurable results.</a:t>
            </a:r>
            <a:endParaRPr lang="en-US" sz="1750" dirty="0"/>
          </a:p>
        </p:txBody>
      </p:sp>
      <p:sp>
        <p:nvSpPr>
          <p:cNvPr id="8" name="Shape 5"/>
          <p:cNvSpPr/>
          <p:nvPr/>
        </p:nvSpPr>
        <p:spPr>
          <a:xfrm>
            <a:off x="4685467" y="2756773"/>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9" name="Text 6"/>
          <p:cNvSpPr/>
          <p:nvPr/>
        </p:nvSpPr>
        <p:spPr>
          <a:xfrm>
            <a:off x="4851916" y="2841784"/>
            <a:ext cx="177403"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2</a:t>
            </a:r>
            <a:endParaRPr lang="en-US" sz="2650" dirty="0"/>
          </a:p>
        </p:txBody>
      </p:sp>
      <p:sp>
        <p:nvSpPr>
          <p:cNvPr id="10" name="Text 7"/>
          <p:cNvSpPr/>
          <p:nvPr/>
        </p:nvSpPr>
        <p:spPr>
          <a:xfrm>
            <a:off x="5422583" y="2756773"/>
            <a:ext cx="2836069"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Communicate Vision</a:t>
            </a:r>
            <a:endParaRPr lang="en-US" sz="2200" dirty="0"/>
          </a:p>
        </p:txBody>
      </p:sp>
      <p:sp>
        <p:nvSpPr>
          <p:cNvPr id="11" name="Text 8"/>
          <p:cNvSpPr/>
          <p:nvPr/>
        </p:nvSpPr>
        <p:spPr>
          <a:xfrm>
            <a:off x="5422583" y="3247192"/>
            <a:ext cx="2927747"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Communicate a clear vision to your team, inspiring them to work towards a common goal and fostering a sense of purpose and direction.</a:t>
            </a:r>
            <a:endParaRPr lang="en-US" sz="1750" dirty="0"/>
          </a:p>
        </p:txBody>
      </p:sp>
      <p:sp>
        <p:nvSpPr>
          <p:cNvPr id="12" name="Shape 9"/>
          <p:cNvSpPr/>
          <p:nvPr/>
        </p:nvSpPr>
        <p:spPr>
          <a:xfrm>
            <a:off x="793790" y="5906572"/>
            <a:ext cx="510302" cy="510302"/>
          </a:xfrm>
          <a:prstGeom prst="roundRect">
            <a:avLst>
              <a:gd name="adj" fmla="val 18669"/>
            </a:avLst>
          </a:prstGeom>
          <a:solidFill>
            <a:srgbClr val="D2D9F9"/>
          </a:solidFill>
          <a:ln w="7620">
            <a:solidFill>
              <a:srgbClr val="B8BFDF"/>
            </a:solidFill>
            <a:prstDash val="solid"/>
          </a:ln>
        </p:spPr>
        <p:txBody>
          <a:bodyPr/>
          <a:lstStyle/>
          <a:p>
            <a:endParaRPr lang="en-US"/>
          </a:p>
        </p:txBody>
      </p:sp>
      <p:sp>
        <p:nvSpPr>
          <p:cNvPr id="13" name="Text 10"/>
          <p:cNvSpPr/>
          <p:nvPr/>
        </p:nvSpPr>
        <p:spPr>
          <a:xfrm>
            <a:off x="953333" y="5991582"/>
            <a:ext cx="191095"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Corben" pitchFamily="34" charset="0"/>
                <a:ea typeface="Corben" pitchFamily="34" charset="-122"/>
                <a:cs typeface="Corben" pitchFamily="34" charset="-120"/>
              </a:rPr>
              <a:t>3</a:t>
            </a:r>
            <a:endParaRPr lang="en-US" sz="2650" dirty="0"/>
          </a:p>
        </p:txBody>
      </p:sp>
      <p:sp>
        <p:nvSpPr>
          <p:cNvPr id="14" name="Text 11"/>
          <p:cNvSpPr/>
          <p:nvPr/>
        </p:nvSpPr>
        <p:spPr>
          <a:xfrm>
            <a:off x="1530906" y="5906572"/>
            <a:ext cx="3435668"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Iterate Based on Feedback</a:t>
            </a:r>
            <a:endParaRPr lang="en-US" sz="2200" dirty="0"/>
          </a:p>
        </p:txBody>
      </p:sp>
      <p:sp>
        <p:nvSpPr>
          <p:cNvPr id="15" name="Text 12"/>
          <p:cNvSpPr/>
          <p:nvPr/>
        </p:nvSpPr>
        <p:spPr>
          <a:xfrm>
            <a:off x="1530906" y="6396990"/>
            <a:ext cx="6819305" cy="1088708"/>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Be open to feedback and willing to iterate based on business needs, adapting your strategies and approaches to achieve optimal outcomes.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11613118"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Understand the Company's Strategic Vision</a:t>
            </a:r>
            <a:endParaRPr lang="en-US" sz="4450" dirty="0"/>
          </a:p>
        </p:txBody>
      </p:sp>
      <p:sp>
        <p:nvSpPr>
          <p:cNvPr id="3" name="Text 1"/>
          <p:cNvSpPr/>
          <p:nvPr/>
        </p:nvSpPr>
        <p:spPr>
          <a:xfrm>
            <a:off x="793790" y="3452813"/>
            <a:ext cx="3107293"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Mission, Vision, Values</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Delve into the company's core principles. Understand their mission, vision, and values to align your leadership style and objectives accordingly.</a:t>
            </a:r>
            <a:endParaRPr lang="en-US" sz="1750" dirty="0"/>
          </a:p>
        </p:txBody>
      </p:sp>
      <p:sp>
        <p:nvSpPr>
          <p:cNvPr id="5" name="Text 3"/>
          <p:cNvSpPr/>
          <p:nvPr/>
        </p:nvSpPr>
        <p:spPr>
          <a:xfrm>
            <a:off x="5332928" y="3452813"/>
            <a:ext cx="3052763"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Financial Performance</a:t>
            </a:r>
            <a:endParaRPr lang="en-US" sz="2200" dirty="0"/>
          </a:p>
        </p:txBody>
      </p:sp>
      <p:sp>
        <p:nvSpPr>
          <p:cNvPr id="6" name="Text 4"/>
          <p:cNvSpPr/>
          <p:nvPr/>
        </p:nvSpPr>
        <p:spPr>
          <a:xfrm>
            <a:off x="5332928" y="403395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Assess their financial health. Review annual reports and investor calls to grasp key business objectives and future growth strategies.</a:t>
            </a:r>
            <a:endParaRPr lang="en-US" sz="1750" dirty="0"/>
          </a:p>
        </p:txBody>
      </p:sp>
      <p:sp>
        <p:nvSpPr>
          <p:cNvPr id="7" name="Text 5"/>
          <p:cNvSpPr/>
          <p:nvPr/>
        </p:nvSpPr>
        <p:spPr>
          <a:xfrm>
            <a:off x="9872067"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Industry Landscape</a:t>
            </a:r>
            <a:endParaRPr lang="en-US" sz="2200" dirty="0"/>
          </a:p>
        </p:txBody>
      </p:sp>
      <p:sp>
        <p:nvSpPr>
          <p:cNvPr id="8" name="Text 6"/>
          <p:cNvSpPr/>
          <p:nvPr/>
        </p:nvSpPr>
        <p:spPr>
          <a:xfrm>
            <a:off x="9872067" y="403395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Analyze industry trends. Identify their position in the competitive landscape and anticipate potential disruptions and opportunities.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0094" y="1101090"/>
            <a:ext cx="7643813" cy="1339453"/>
          </a:xfrm>
          <a:prstGeom prst="rect">
            <a:avLst/>
          </a:prstGeom>
          <a:noFill/>
          <a:ln/>
        </p:spPr>
        <p:txBody>
          <a:bodyPr wrap="square" lIns="0" tIns="0" rIns="0" bIns="0" rtlCol="0" anchor="t"/>
          <a:lstStyle/>
          <a:p>
            <a:pPr marL="0" indent="0">
              <a:lnSpc>
                <a:spcPts val="5250"/>
              </a:lnSpc>
              <a:buNone/>
            </a:pPr>
            <a:r>
              <a:rPr lang="en-US" sz="4200" dirty="0">
                <a:solidFill>
                  <a:srgbClr val="1B1B27"/>
                </a:solidFill>
                <a:latin typeface="Corben" pitchFamily="34" charset="0"/>
                <a:ea typeface="Corben" pitchFamily="34" charset="-122"/>
                <a:cs typeface="Corben" pitchFamily="34" charset="-120"/>
              </a:rPr>
              <a:t>Align Your Experience with Business Impact</a:t>
            </a:r>
            <a:endParaRPr lang="en-US" sz="4200" dirty="0"/>
          </a:p>
        </p:txBody>
      </p:sp>
      <p:sp>
        <p:nvSpPr>
          <p:cNvPr id="4" name="Shape 1"/>
          <p:cNvSpPr/>
          <p:nvPr/>
        </p:nvSpPr>
        <p:spPr>
          <a:xfrm>
            <a:off x="750094" y="3003113"/>
            <a:ext cx="482203" cy="48220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5" name="Text 2"/>
          <p:cNvSpPr/>
          <p:nvPr/>
        </p:nvSpPr>
        <p:spPr>
          <a:xfrm>
            <a:off x="943689" y="3083481"/>
            <a:ext cx="95012" cy="321469"/>
          </a:xfrm>
          <a:prstGeom prst="rect">
            <a:avLst/>
          </a:prstGeom>
          <a:noFill/>
          <a:ln/>
        </p:spPr>
        <p:txBody>
          <a:bodyPr wrap="none" lIns="0" tIns="0" rIns="0" bIns="0" rtlCol="0" anchor="t"/>
          <a:lstStyle/>
          <a:p>
            <a:pPr marL="0" indent="0" algn="ctr">
              <a:lnSpc>
                <a:spcPts val="2500"/>
              </a:lnSpc>
              <a:buNone/>
            </a:pPr>
            <a:r>
              <a:rPr lang="en-US" sz="2500" dirty="0">
                <a:solidFill>
                  <a:srgbClr val="404155"/>
                </a:solidFill>
                <a:latin typeface="Corben" pitchFamily="34" charset="0"/>
                <a:ea typeface="Corben" pitchFamily="34" charset="-122"/>
                <a:cs typeface="Corben" pitchFamily="34" charset="-120"/>
              </a:rPr>
              <a:t>1</a:t>
            </a:r>
            <a:endParaRPr lang="en-US" sz="2500" dirty="0"/>
          </a:p>
        </p:txBody>
      </p:sp>
      <p:sp>
        <p:nvSpPr>
          <p:cNvPr id="6" name="Text 3"/>
          <p:cNvSpPr/>
          <p:nvPr/>
        </p:nvSpPr>
        <p:spPr>
          <a:xfrm>
            <a:off x="1446609" y="3003113"/>
            <a:ext cx="2679025" cy="334804"/>
          </a:xfrm>
          <a:prstGeom prst="rect">
            <a:avLst/>
          </a:prstGeom>
          <a:noFill/>
          <a:ln/>
        </p:spPr>
        <p:txBody>
          <a:bodyPr wrap="none" lIns="0" tIns="0" rIns="0" bIns="0" rtlCol="0" anchor="t"/>
          <a:lstStyle/>
          <a:p>
            <a:pPr marL="0" indent="0">
              <a:lnSpc>
                <a:spcPts val="2600"/>
              </a:lnSpc>
              <a:buNone/>
            </a:pPr>
            <a:r>
              <a:rPr lang="en-US" sz="2100" dirty="0">
                <a:solidFill>
                  <a:srgbClr val="404155"/>
                </a:solidFill>
                <a:latin typeface="Corben" pitchFamily="34" charset="0"/>
                <a:ea typeface="Corben" pitchFamily="34" charset="-122"/>
                <a:cs typeface="Corben" pitchFamily="34" charset="-120"/>
              </a:rPr>
              <a:t>Revenue Growth</a:t>
            </a:r>
            <a:endParaRPr lang="en-US" sz="2100" dirty="0"/>
          </a:p>
        </p:txBody>
      </p:sp>
      <p:sp>
        <p:nvSpPr>
          <p:cNvPr id="7" name="Text 4"/>
          <p:cNvSpPr/>
          <p:nvPr/>
        </p:nvSpPr>
        <p:spPr>
          <a:xfrm>
            <a:off x="1446609" y="3466505"/>
            <a:ext cx="3018234" cy="2057400"/>
          </a:xfrm>
          <a:prstGeom prst="rect">
            <a:avLst/>
          </a:prstGeom>
          <a:noFill/>
          <a:ln/>
        </p:spPr>
        <p:txBody>
          <a:bodyPr wrap="square" lIns="0" tIns="0" rIns="0" bIns="0" rtlCol="0" anchor="t"/>
          <a:lstStyle/>
          <a:p>
            <a:pPr marL="0" indent="0">
              <a:lnSpc>
                <a:spcPts val="2700"/>
              </a:lnSpc>
              <a:buNone/>
            </a:pPr>
            <a:r>
              <a:rPr lang="en-US" sz="1650" dirty="0">
                <a:solidFill>
                  <a:srgbClr val="404155"/>
                </a:solidFill>
                <a:latin typeface="Nobile" pitchFamily="34" charset="0"/>
                <a:ea typeface="Nobile" pitchFamily="34" charset="-122"/>
                <a:cs typeface="Nobile" pitchFamily="34" charset="-120"/>
              </a:rPr>
              <a:t>Quantify your impact on revenue growth and profitability. Demonstrate how your leadership drove measurable financial improvements.</a:t>
            </a:r>
            <a:endParaRPr lang="en-US" sz="1650" dirty="0"/>
          </a:p>
        </p:txBody>
      </p:sp>
      <p:sp>
        <p:nvSpPr>
          <p:cNvPr id="8" name="Shape 5"/>
          <p:cNvSpPr/>
          <p:nvPr/>
        </p:nvSpPr>
        <p:spPr>
          <a:xfrm>
            <a:off x="4679156" y="3003113"/>
            <a:ext cx="482203" cy="48220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9" name="Text 6"/>
          <p:cNvSpPr/>
          <p:nvPr/>
        </p:nvSpPr>
        <p:spPr>
          <a:xfrm>
            <a:off x="4836319" y="3083481"/>
            <a:ext cx="167759" cy="321469"/>
          </a:xfrm>
          <a:prstGeom prst="rect">
            <a:avLst/>
          </a:prstGeom>
          <a:noFill/>
          <a:ln/>
        </p:spPr>
        <p:txBody>
          <a:bodyPr wrap="none" lIns="0" tIns="0" rIns="0" bIns="0" rtlCol="0" anchor="t"/>
          <a:lstStyle/>
          <a:p>
            <a:pPr marL="0" indent="0" algn="ctr">
              <a:lnSpc>
                <a:spcPts val="2500"/>
              </a:lnSpc>
              <a:buNone/>
            </a:pPr>
            <a:r>
              <a:rPr lang="en-US" sz="2500" dirty="0">
                <a:solidFill>
                  <a:srgbClr val="404155"/>
                </a:solidFill>
                <a:latin typeface="Corben" pitchFamily="34" charset="0"/>
                <a:ea typeface="Corben" pitchFamily="34" charset="-122"/>
                <a:cs typeface="Corben" pitchFamily="34" charset="-120"/>
              </a:rPr>
              <a:t>2</a:t>
            </a:r>
            <a:endParaRPr lang="en-US" sz="2500" dirty="0"/>
          </a:p>
        </p:txBody>
      </p:sp>
      <p:sp>
        <p:nvSpPr>
          <p:cNvPr id="10" name="Text 7"/>
          <p:cNvSpPr/>
          <p:nvPr/>
        </p:nvSpPr>
        <p:spPr>
          <a:xfrm>
            <a:off x="5375672" y="3003113"/>
            <a:ext cx="2923699" cy="334804"/>
          </a:xfrm>
          <a:prstGeom prst="rect">
            <a:avLst/>
          </a:prstGeom>
          <a:noFill/>
          <a:ln/>
        </p:spPr>
        <p:txBody>
          <a:bodyPr wrap="none" lIns="0" tIns="0" rIns="0" bIns="0" rtlCol="0" anchor="t"/>
          <a:lstStyle/>
          <a:p>
            <a:pPr marL="0" indent="0">
              <a:lnSpc>
                <a:spcPts val="2600"/>
              </a:lnSpc>
              <a:buNone/>
            </a:pPr>
            <a:r>
              <a:rPr lang="en-US" sz="2100" dirty="0">
                <a:solidFill>
                  <a:srgbClr val="404155"/>
                </a:solidFill>
                <a:latin typeface="Corben" pitchFamily="34" charset="0"/>
                <a:ea typeface="Corben" pitchFamily="34" charset="-122"/>
                <a:cs typeface="Corben" pitchFamily="34" charset="-120"/>
              </a:rPr>
              <a:t>Digital Transformation</a:t>
            </a:r>
            <a:endParaRPr lang="en-US" sz="2100" dirty="0"/>
          </a:p>
        </p:txBody>
      </p:sp>
      <p:sp>
        <p:nvSpPr>
          <p:cNvPr id="11" name="Text 8"/>
          <p:cNvSpPr/>
          <p:nvPr/>
        </p:nvSpPr>
        <p:spPr>
          <a:xfrm>
            <a:off x="5375672" y="3466505"/>
            <a:ext cx="3018234" cy="2057400"/>
          </a:xfrm>
          <a:prstGeom prst="rect">
            <a:avLst/>
          </a:prstGeom>
          <a:noFill/>
          <a:ln/>
        </p:spPr>
        <p:txBody>
          <a:bodyPr wrap="square" lIns="0" tIns="0" rIns="0" bIns="0" rtlCol="0" anchor="t"/>
          <a:lstStyle/>
          <a:p>
            <a:pPr marL="0" indent="0">
              <a:lnSpc>
                <a:spcPts val="2700"/>
              </a:lnSpc>
              <a:buNone/>
            </a:pPr>
            <a:r>
              <a:rPr lang="en-US" sz="1650" dirty="0">
                <a:solidFill>
                  <a:srgbClr val="404155"/>
                </a:solidFill>
                <a:latin typeface="Nobile" pitchFamily="34" charset="0"/>
                <a:ea typeface="Nobile" pitchFamily="34" charset="-122"/>
                <a:cs typeface="Nobile" pitchFamily="34" charset="-120"/>
              </a:rPr>
              <a:t>Highlight your role in digital transformation initiatives. Showcase successful implementations and their impact on efficiency and innovation.</a:t>
            </a:r>
            <a:endParaRPr lang="en-US" sz="1650" dirty="0"/>
          </a:p>
        </p:txBody>
      </p:sp>
      <p:sp>
        <p:nvSpPr>
          <p:cNvPr id="12" name="Shape 9"/>
          <p:cNvSpPr/>
          <p:nvPr/>
        </p:nvSpPr>
        <p:spPr>
          <a:xfrm>
            <a:off x="750094" y="5979319"/>
            <a:ext cx="482203" cy="482203"/>
          </a:xfrm>
          <a:prstGeom prst="roundRect">
            <a:avLst>
              <a:gd name="adj" fmla="val 18668"/>
            </a:avLst>
          </a:prstGeom>
          <a:solidFill>
            <a:srgbClr val="D2D9F9"/>
          </a:solidFill>
          <a:ln w="7620">
            <a:solidFill>
              <a:srgbClr val="B8BFDF"/>
            </a:solidFill>
            <a:prstDash val="solid"/>
          </a:ln>
        </p:spPr>
        <p:txBody>
          <a:bodyPr/>
          <a:lstStyle/>
          <a:p>
            <a:endParaRPr lang="en-US"/>
          </a:p>
        </p:txBody>
      </p:sp>
      <p:sp>
        <p:nvSpPr>
          <p:cNvPr id="13" name="Text 10"/>
          <p:cNvSpPr/>
          <p:nvPr/>
        </p:nvSpPr>
        <p:spPr>
          <a:xfrm>
            <a:off x="900827" y="6059686"/>
            <a:ext cx="180618" cy="321469"/>
          </a:xfrm>
          <a:prstGeom prst="rect">
            <a:avLst/>
          </a:prstGeom>
          <a:noFill/>
          <a:ln/>
        </p:spPr>
        <p:txBody>
          <a:bodyPr wrap="none" lIns="0" tIns="0" rIns="0" bIns="0" rtlCol="0" anchor="t"/>
          <a:lstStyle/>
          <a:p>
            <a:pPr marL="0" indent="0" algn="ctr">
              <a:lnSpc>
                <a:spcPts val="2500"/>
              </a:lnSpc>
              <a:buNone/>
            </a:pPr>
            <a:r>
              <a:rPr lang="en-US" sz="2500" dirty="0">
                <a:solidFill>
                  <a:srgbClr val="404155"/>
                </a:solidFill>
                <a:latin typeface="Corben" pitchFamily="34" charset="0"/>
                <a:ea typeface="Corben" pitchFamily="34" charset="-122"/>
                <a:cs typeface="Corben" pitchFamily="34" charset="-120"/>
              </a:rPr>
              <a:t>3</a:t>
            </a:r>
            <a:endParaRPr lang="en-US" sz="2500" dirty="0"/>
          </a:p>
        </p:txBody>
      </p:sp>
      <p:sp>
        <p:nvSpPr>
          <p:cNvPr id="14" name="Text 11"/>
          <p:cNvSpPr/>
          <p:nvPr/>
        </p:nvSpPr>
        <p:spPr>
          <a:xfrm>
            <a:off x="1446609" y="5979319"/>
            <a:ext cx="2681407" cy="334804"/>
          </a:xfrm>
          <a:prstGeom prst="rect">
            <a:avLst/>
          </a:prstGeom>
          <a:noFill/>
          <a:ln/>
        </p:spPr>
        <p:txBody>
          <a:bodyPr wrap="none" lIns="0" tIns="0" rIns="0" bIns="0" rtlCol="0" anchor="t"/>
          <a:lstStyle/>
          <a:p>
            <a:pPr marL="0" indent="0">
              <a:lnSpc>
                <a:spcPts val="2600"/>
              </a:lnSpc>
              <a:buNone/>
            </a:pPr>
            <a:r>
              <a:rPr lang="en-US" sz="2100" dirty="0">
                <a:solidFill>
                  <a:srgbClr val="404155"/>
                </a:solidFill>
                <a:latin typeface="Corben" pitchFamily="34" charset="0"/>
                <a:ea typeface="Corben" pitchFamily="34" charset="-122"/>
                <a:cs typeface="Corben" pitchFamily="34" charset="-120"/>
              </a:rPr>
              <a:t>Change Management</a:t>
            </a:r>
            <a:endParaRPr lang="en-US" sz="2100" dirty="0"/>
          </a:p>
        </p:txBody>
      </p:sp>
      <p:sp>
        <p:nvSpPr>
          <p:cNvPr id="15" name="Text 12"/>
          <p:cNvSpPr/>
          <p:nvPr/>
        </p:nvSpPr>
        <p:spPr>
          <a:xfrm>
            <a:off x="1446609" y="6442710"/>
            <a:ext cx="6947297" cy="685800"/>
          </a:xfrm>
          <a:prstGeom prst="rect">
            <a:avLst/>
          </a:prstGeom>
          <a:noFill/>
          <a:ln/>
        </p:spPr>
        <p:txBody>
          <a:bodyPr wrap="square" lIns="0" tIns="0" rIns="0" bIns="0" rtlCol="0" anchor="t"/>
          <a:lstStyle/>
          <a:p>
            <a:pPr marL="0" indent="0">
              <a:lnSpc>
                <a:spcPts val="2700"/>
              </a:lnSpc>
              <a:buNone/>
            </a:pPr>
            <a:r>
              <a:rPr lang="en-US" sz="1650" dirty="0">
                <a:solidFill>
                  <a:srgbClr val="404155"/>
                </a:solidFill>
                <a:latin typeface="Nobile" pitchFamily="34" charset="0"/>
                <a:ea typeface="Nobile" pitchFamily="34" charset="-122"/>
                <a:cs typeface="Nobile" pitchFamily="34" charset="-120"/>
              </a:rPr>
              <a:t>Illustrate your skills in organizational change management. Provide examples of successful team building and strategic alignment.</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4645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Master Thought Leadership and Industry Trends</a:t>
            </a:r>
            <a:endParaRPr lang="en-US" sz="4450" dirty="0"/>
          </a:p>
        </p:txBody>
      </p:sp>
      <p:pic>
        <p:nvPicPr>
          <p:cNvPr id="4" name="Image 1" descr="preencoded.png"/>
          <p:cNvPicPr>
            <a:picLocks noChangeAspect="1"/>
          </p:cNvPicPr>
          <p:nvPr/>
        </p:nvPicPr>
        <p:blipFill>
          <a:blip r:embed="rId4"/>
          <a:stretch>
            <a:fillRect/>
          </a:stretch>
        </p:blipFill>
        <p:spPr>
          <a:xfrm>
            <a:off x="793790" y="2904173"/>
            <a:ext cx="566976" cy="566976"/>
          </a:xfrm>
          <a:prstGeom prst="rect">
            <a:avLst/>
          </a:prstGeom>
        </p:spPr>
      </p:pic>
      <p:sp>
        <p:nvSpPr>
          <p:cNvPr id="5" name="Text 1"/>
          <p:cNvSpPr/>
          <p:nvPr/>
        </p:nvSpPr>
        <p:spPr>
          <a:xfrm>
            <a:off x="793790" y="3697962"/>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Stay Informed</a:t>
            </a:r>
            <a:endParaRPr lang="en-US" sz="2200" dirty="0"/>
          </a:p>
        </p:txBody>
      </p:sp>
      <p:sp>
        <p:nvSpPr>
          <p:cNvPr id="6" name="Text 2"/>
          <p:cNvSpPr/>
          <p:nvPr/>
        </p:nvSpPr>
        <p:spPr>
          <a:xfrm>
            <a:off x="793790" y="4188381"/>
            <a:ext cx="2291953" cy="254031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Keep abreast of emerging trends and technological advancements. Being well-versed positions you as a strategic thinker.</a:t>
            </a:r>
            <a:endParaRPr lang="en-US" sz="1750" dirty="0"/>
          </a:p>
        </p:txBody>
      </p:sp>
      <p:pic>
        <p:nvPicPr>
          <p:cNvPr id="7" name="Image 2" descr="preencoded.png"/>
          <p:cNvPicPr>
            <a:picLocks noChangeAspect="1"/>
          </p:cNvPicPr>
          <p:nvPr/>
        </p:nvPicPr>
        <p:blipFill>
          <a:blip r:embed="rId5"/>
          <a:stretch>
            <a:fillRect/>
          </a:stretch>
        </p:blipFill>
        <p:spPr>
          <a:xfrm>
            <a:off x="3425904" y="2904173"/>
            <a:ext cx="566976" cy="566976"/>
          </a:xfrm>
          <a:prstGeom prst="rect">
            <a:avLst/>
          </a:prstGeom>
        </p:spPr>
      </p:pic>
      <p:sp>
        <p:nvSpPr>
          <p:cNvPr id="8" name="Text 3"/>
          <p:cNvSpPr/>
          <p:nvPr/>
        </p:nvSpPr>
        <p:spPr>
          <a:xfrm>
            <a:off x="3425904" y="3697962"/>
            <a:ext cx="2292072"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Strategic Thinking</a:t>
            </a:r>
            <a:endParaRPr lang="en-US" sz="2200" dirty="0"/>
          </a:p>
        </p:txBody>
      </p:sp>
      <p:sp>
        <p:nvSpPr>
          <p:cNvPr id="9" name="Text 4"/>
          <p:cNvSpPr/>
          <p:nvPr/>
        </p:nvSpPr>
        <p:spPr>
          <a:xfrm>
            <a:off x="3425904" y="4542711"/>
            <a:ext cx="2292072" cy="254031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Demonstrate the ability to lead through disruption. Anticipate future challenges and devise innovative solutions.</a:t>
            </a:r>
            <a:endParaRPr lang="en-US" sz="1750" dirty="0"/>
          </a:p>
        </p:txBody>
      </p:sp>
      <p:pic>
        <p:nvPicPr>
          <p:cNvPr id="10" name="Image 3" descr="preencoded.png"/>
          <p:cNvPicPr>
            <a:picLocks noChangeAspect="1"/>
          </p:cNvPicPr>
          <p:nvPr/>
        </p:nvPicPr>
        <p:blipFill>
          <a:blip r:embed="rId6"/>
          <a:stretch>
            <a:fillRect/>
          </a:stretch>
        </p:blipFill>
        <p:spPr>
          <a:xfrm>
            <a:off x="6058138" y="2904173"/>
            <a:ext cx="566976" cy="566976"/>
          </a:xfrm>
          <a:prstGeom prst="rect">
            <a:avLst/>
          </a:prstGeom>
        </p:spPr>
      </p:pic>
      <p:sp>
        <p:nvSpPr>
          <p:cNvPr id="11" name="Text 5"/>
          <p:cNvSpPr/>
          <p:nvPr/>
        </p:nvSpPr>
        <p:spPr>
          <a:xfrm>
            <a:off x="6058138" y="3697962"/>
            <a:ext cx="2291953"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Communicate Expertise</a:t>
            </a:r>
            <a:endParaRPr lang="en-US" sz="2200" dirty="0"/>
          </a:p>
        </p:txBody>
      </p:sp>
      <p:sp>
        <p:nvSpPr>
          <p:cNvPr id="12" name="Text 6"/>
          <p:cNvSpPr/>
          <p:nvPr/>
        </p:nvSpPr>
        <p:spPr>
          <a:xfrm>
            <a:off x="6058138" y="4542711"/>
            <a:ext cx="2291953"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Communicate your insights effectively. Position yourself as a thought leader in your industry.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21048"/>
            <a:ext cx="8703231"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Anticipate High-Level Questions</a:t>
            </a:r>
            <a:endParaRPr lang="en-US" sz="4450" dirty="0"/>
          </a:p>
        </p:txBody>
      </p:sp>
      <p:sp>
        <p:nvSpPr>
          <p:cNvPr id="4" name="Shape 1"/>
          <p:cNvSpPr/>
          <p:nvPr/>
        </p:nvSpPr>
        <p:spPr>
          <a:xfrm>
            <a:off x="793790" y="4669988"/>
            <a:ext cx="4196358" cy="2773799"/>
          </a:xfrm>
          <a:prstGeom prst="roundRect">
            <a:avLst>
              <a:gd name="adj" fmla="val 3435"/>
            </a:avLst>
          </a:prstGeom>
          <a:solidFill>
            <a:srgbClr val="D2D9F9"/>
          </a:solidFill>
          <a:ln w="7620">
            <a:solidFill>
              <a:srgbClr val="B8BFDF"/>
            </a:solidFill>
            <a:prstDash val="solid"/>
          </a:ln>
        </p:spPr>
        <p:txBody>
          <a:bodyPr/>
          <a:lstStyle/>
          <a:p>
            <a:endParaRPr lang="en-US"/>
          </a:p>
        </p:txBody>
      </p:sp>
      <p:sp>
        <p:nvSpPr>
          <p:cNvPr id="5" name="Text 2"/>
          <p:cNvSpPr/>
          <p:nvPr/>
        </p:nvSpPr>
        <p:spPr>
          <a:xfrm>
            <a:off x="1028224" y="490442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Strategic Vision</a:t>
            </a:r>
            <a:endParaRPr lang="en-US" sz="2200" dirty="0"/>
          </a:p>
        </p:txBody>
      </p:sp>
      <p:sp>
        <p:nvSpPr>
          <p:cNvPr id="6" name="Text 3"/>
          <p:cNvSpPr/>
          <p:nvPr/>
        </p:nvSpPr>
        <p:spPr>
          <a:xfrm>
            <a:off x="1028224" y="5394841"/>
            <a:ext cx="3727490"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Articulate your strategic vision for the company's future. Outline your roadmap for achieving key objectives and driving long-term growth.</a:t>
            </a:r>
            <a:endParaRPr lang="en-US" sz="1750" dirty="0"/>
          </a:p>
        </p:txBody>
      </p:sp>
      <p:sp>
        <p:nvSpPr>
          <p:cNvPr id="7" name="Shape 4"/>
          <p:cNvSpPr/>
          <p:nvPr/>
        </p:nvSpPr>
        <p:spPr>
          <a:xfrm>
            <a:off x="5216962" y="4669988"/>
            <a:ext cx="4196358" cy="2773799"/>
          </a:xfrm>
          <a:prstGeom prst="roundRect">
            <a:avLst>
              <a:gd name="adj" fmla="val 3435"/>
            </a:avLst>
          </a:prstGeom>
          <a:solidFill>
            <a:srgbClr val="D2D9F9"/>
          </a:solidFill>
          <a:ln w="7620">
            <a:solidFill>
              <a:srgbClr val="B8BFDF"/>
            </a:solidFill>
            <a:prstDash val="solid"/>
          </a:ln>
        </p:spPr>
        <p:txBody>
          <a:bodyPr/>
          <a:lstStyle/>
          <a:p>
            <a:endParaRPr lang="en-US"/>
          </a:p>
        </p:txBody>
      </p:sp>
      <p:sp>
        <p:nvSpPr>
          <p:cNvPr id="8" name="Text 5"/>
          <p:cNvSpPr/>
          <p:nvPr/>
        </p:nvSpPr>
        <p:spPr>
          <a:xfrm>
            <a:off x="5451396" y="4904423"/>
            <a:ext cx="3043118"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Leadership Philosophy</a:t>
            </a:r>
            <a:endParaRPr lang="en-US" sz="2200" dirty="0"/>
          </a:p>
        </p:txBody>
      </p:sp>
      <p:sp>
        <p:nvSpPr>
          <p:cNvPr id="9" name="Text 6"/>
          <p:cNvSpPr/>
          <p:nvPr/>
        </p:nvSpPr>
        <p:spPr>
          <a:xfrm>
            <a:off x="5451396" y="5394841"/>
            <a:ext cx="3727490"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Describe your leadership philosophy and team-building approach. Showcase your ability to inspire and motivate teams to achieve common goals.</a:t>
            </a:r>
            <a:endParaRPr lang="en-US" sz="1750" dirty="0"/>
          </a:p>
        </p:txBody>
      </p:sp>
      <p:sp>
        <p:nvSpPr>
          <p:cNvPr id="10" name="Shape 7"/>
          <p:cNvSpPr/>
          <p:nvPr/>
        </p:nvSpPr>
        <p:spPr>
          <a:xfrm>
            <a:off x="9640133" y="4669988"/>
            <a:ext cx="4196358" cy="2773799"/>
          </a:xfrm>
          <a:prstGeom prst="roundRect">
            <a:avLst>
              <a:gd name="adj" fmla="val 3435"/>
            </a:avLst>
          </a:prstGeom>
          <a:solidFill>
            <a:srgbClr val="D2D9F9"/>
          </a:solidFill>
          <a:ln w="7620">
            <a:solidFill>
              <a:srgbClr val="B8BFDF"/>
            </a:solidFill>
            <a:prstDash val="solid"/>
          </a:ln>
        </p:spPr>
        <p:txBody>
          <a:bodyPr/>
          <a:lstStyle/>
          <a:p>
            <a:endParaRPr lang="en-US"/>
          </a:p>
        </p:txBody>
      </p:sp>
      <p:sp>
        <p:nvSpPr>
          <p:cNvPr id="11" name="Text 8"/>
          <p:cNvSpPr/>
          <p:nvPr/>
        </p:nvSpPr>
        <p:spPr>
          <a:xfrm>
            <a:off x="9874568" y="490442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4155"/>
                </a:solidFill>
                <a:latin typeface="Corben" pitchFamily="34" charset="0"/>
                <a:ea typeface="Corben" pitchFamily="34" charset="-122"/>
                <a:cs typeface="Corben" pitchFamily="34" charset="-120"/>
              </a:rPr>
              <a:t>Decision-Making</a:t>
            </a:r>
            <a:endParaRPr lang="en-US" sz="2200" dirty="0"/>
          </a:p>
        </p:txBody>
      </p:sp>
      <p:sp>
        <p:nvSpPr>
          <p:cNvPr id="12" name="Text 9"/>
          <p:cNvSpPr/>
          <p:nvPr/>
        </p:nvSpPr>
        <p:spPr>
          <a:xfrm>
            <a:off x="9874568" y="5394841"/>
            <a:ext cx="3727490"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Explain how you handle conflict and make tough decisions. Provide examples of successful conflict resolution and strategic decision-making.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3871" y="728782"/>
            <a:ext cx="7709059" cy="1281113"/>
          </a:xfrm>
          <a:prstGeom prst="rect">
            <a:avLst/>
          </a:prstGeom>
          <a:noFill/>
          <a:ln/>
        </p:spPr>
        <p:txBody>
          <a:bodyPr wrap="square" lIns="0" tIns="0" rIns="0" bIns="0" rtlCol="0" anchor="t"/>
          <a:lstStyle/>
          <a:p>
            <a:pPr marL="0" indent="0">
              <a:lnSpc>
                <a:spcPts val="5000"/>
              </a:lnSpc>
              <a:buNone/>
            </a:pPr>
            <a:r>
              <a:rPr lang="en-US" sz="4000" dirty="0">
                <a:solidFill>
                  <a:srgbClr val="1B1B27"/>
                </a:solidFill>
                <a:latin typeface="Corben" pitchFamily="34" charset="0"/>
                <a:ea typeface="Corben" pitchFamily="34" charset="-122"/>
                <a:cs typeface="Corben" pitchFamily="34" charset="-120"/>
              </a:rPr>
              <a:t>Develop a Strong Executive Presence</a:t>
            </a:r>
            <a:endParaRPr lang="en-US" sz="4000" dirty="0"/>
          </a:p>
        </p:txBody>
      </p:sp>
      <p:pic>
        <p:nvPicPr>
          <p:cNvPr id="4" name="Image 1" descr="preencoded.png"/>
          <p:cNvPicPr>
            <a:picLocks noChangeAspect="1"/>
          </p:cNvPicPr>
          <p:nvPr/>
        </p:nvPicPr>
        <p:blipFill>
          <a:blip r:embed="rId4"/>
          <a:stretch>
            <a:fillRect/>
          </a:stretch>
        </p:blipFill>
        <p:spPr>
          <a:xfrm>
            <a:off x="6203871" y="2317313"/>
            <a:ext cx="1024890" cy="1837134"/>
          </a:xfrm>
          <a:prstGeom prst="rect">
            <a:avLst/>
          </a:prstGeom>
        </p:spPr>
      </p:pic>
      <p:sp>
        <p:nvSpPr>
          <p:cNvPr id="5" name="Text 1"/>
          <p:cNvSpPr/>
          <p:nvPr/>
        </p:nvSpPr>
        <p:spPr>
          <a:xfrm>
            <a:off x="7536180" y="2522220"/>
            <a:ext cx="3101697" cy="320278"/>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Confident Body Language</a:t>
            </a:r>
            <a:endParaRPr lang="en-US" sz="2000" dirty="0"/>
          </a:p>
        </p:txBody>
      </p:sp>
      <p:sp>
        <p:nvSpPr>
          <p:cNvPr id="6" name="Text 2"/>
          <p:cNvSpPr/>
          <p:nvPr/>
        </p:nvSpPr>
        <p:spPr>
          <a:xfrm>
            <a:off x="7536180" y="2965490"/>
            <a:ext cx="6376749" cy="984052"/>
          </a:xfrm>
          <a:prstGeom prst="rect">
            <a:avLst/>
          </a:prstGeom>
          <a:noFill/>
          <a:ln/>
        </p:spPr>
        <p:txBody>
          <a:bodyPr wrap="squar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Project confidence and authenticity through your body language. Maintain eye contact, use open gestures, and convey a sense of authority.</a:t>
            </a:r>
            <a:endParaRPr lang="en-US" sz="1600" dirty="0"/>
          </a:p>
        </p:txBody>
      </p:sp>
      <p:pic>
        <p:nvPicPr>
          <p:cNvPr id="7" name="Image 2" descr="preencoded.png"/>
          <p:cNvPicPr>
            <a:picLocks noChangeAspect="1"/>
          </p:cNvPicPr>
          <p:nvPr/>
        </p:nvPicPr>
        <p:blipFill>
          <a:blip r:embed="rId5"/>
          <a:stretch>
            <a:fillRect/>
          </a:stretch>
        </p:blipFill>
        <p:spPr>
          <a:xfrm>
            <a:off x="6203871" y="4154448"/>
            <a:ext cx="1024890" cy="1837134"/>
          </a:xfrm>
          <a:prstGeom prst="rect">
            <a:avLst/>
          </a:prstGeom>
        </p:spPr>
      </p:pic>
      <p:sp>
        <p:nvSpPr>
          <p:cNvPr id="8" name="Text 3"/>
          <p:cNvSpPr/>
          <p:nvPr/>
        </p:nvSpPr>
        <p:spPr>
          <a:xfrm>
            <a:off x="7536180" y="4359354"/>
            <a:ext cx="2562463" cy="320278"/>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Clear Messaging</a:t>
            </a:r>
            <a:endParaRPr lang="en-US" sz="2000" dirty="0"/>
          </a:p>
        </p:txBody>
      </p:sp>
      <p:sp>
        <p:nvSpPr>
          <p:cNvPr id="9" name="Text 4"/>
          <p:cNvSpPr/>
          <p:nvPr/>
        </p:nvSpPr>
        <p:spPr>
          <a:xfrm>
            <a:off x="7536180" y="4802624"/>
            <a:ext cx="6376749" cy="984052"/>
          </a:xfrm>
          <a:prstGeom prst="rect">
            <a:avLst/>
          </a:prstGeom>
          <a:noFill/>
          <a:ln/>
        </p:spPr>
        <p:txBody>
          <a:bodyPr wrap="squar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Communicate your ideas clearly and concisely. Use impactful language and avoid jargon to ensure your message resonates with the audience.</a:t>
            </a:r>
            <a:endParaRPr lang="en-US" sz="1600" dirty="0"/>
          </a:p>
        </p:txBody>
      </p:sp>
      <p:pic>
        <p:nvPicPr>
          <p:cNvPr id="10" name="Image 3" descr="preencoded.png"/>
          <p:cNvPicPr>
            <a:picLocks noChangeAspect="1"/>
          </p:cNvPicPr>
          <p:nvPr/>
        </p:nvPicPr>
        <p:blipFill>
          <a:blip r:embed="rId6"/>
          <a:stretch>
            <a:fillRect/>
          </a:stretch>
        </p:blipFill>
        <p:spPr>
          <a:xfrm>
            <a:off x="6203871" y="5991582"/>
            <a:ext cx="1024890" cy="1509117"/>
          </a:xfrm>
          <a:prstGeom prst="rect">
            <a:avLst/>
          </a:prstGeom>
        </p:spPr>
      </p:pic>
      <p:sp>
        <p:nvSpPr>
          <p:cNvPr id="11" name="Text 5"/>
          <p:cNvSpPr/>
          <p:nvPr/>
        </p:nvSpPr>
        <p:spPr>
          <a:xfrm>
            <a:off x="7536180" y="6196489"/>
            <a:ext cx="2562463" cy="320278"/>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Adaptability</a:t>
            </a:r>
            <a:endParaRPr lang="en-US" sz="2000" dirty="0"/>
          </a:p>
        </p:txBody>
      </p:sp>
      <p:sp>
        <p:nvSpPr>
          <p:cNvPr id="12" name="Text 6"/>
          <p:cNvSpPr/>
          <p:nvPr/>
        </p:nvSpPr>
        <p:spPr>
          <a:xfrm>
            <a:off x="7536180" y="6639758"/>
            <a:ext cx="6376749" cy="656034"/>
          </a:xfrm>
          <a:prstGeom prst="rect">
            <a:avLst/>
          </a:prstGeom>
          <a:noFill/>
          <a:ln/>
        </p:spPr>
        <p:txBody>
          <a:bodyPr wrap="squar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Adapt to different interview styles. Be prepared for structured interviews, panel interviews, and case-study-based assessments.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40036"/>
            <a:ext cx="858607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Demonstrate Strategic Thinking</a:t>
            </a:r>
            <a:endParaRPr lang="en-US" sz="4450" dirty="0"/>
          </a:p>
        </p:txBody>
      </p:sp>
      <p:sp>
        <p:nvSpPr>
          <p:cNvPr id="3" name="Text 1"/>
          <p:cNvSpPr/>
          <p:nvPr/>
        </p:nvSpPr>
        <p:spPr>
          <a:xfrm>
            <a:off x="1743789" y="372498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Corben" pitchFamily="34" charset="0"/>
                <a:ea typeface="Corben" pitchFamily="34" charset="-122"/>
                <a:cs typeface="Corben" pitchFamily="34" charset="-120"/>
              </a:rPr>
              <a:t>Approach Challenges</a:t>
            </a:r>
            <a:endParaRPr lang="en-US" sz="2200" dirty="0"/>
          </a:p>
        </p:txBody>
      </p:sp>
      <p:sp>
        <p:nvSpPr>
          <p:cNvPr id="4" name="Text 2"/>
          <p:cNvSpPr/>
          <p:nvPr/>
        </p:nvSpPr>
        <p:spPr>
          <a:xfrm>
            <a:off x="793790" y="4215408"/>
            <a:ext cx="3785235" cy="1451610"/>
          </a:xfrm>
          <a:prstGeom prst="rect">
            <a:avLst/>
          </a:prstGeom>
          <a:noFill/>
          <a:ln/>
        </p:spPr>
        <p:txBody>
          <a:bodyPr wrap="square" lIns="0" tIns="0" rIns="0" bIns="0" rtlCol="0" anchor="t"/>
          <a:lstStyle/>
          <a:p>
            <a:pPr marL="0" indent="0" algn="r">
              <a:lnSpc>
                <a:spcPts val="2850"/>
              </a:lnSpc>
              <a:buNone/>
            </a:pPr>
            <a:r>
              <a:rPr lang="en-US" sz="1750" dirty="0">
                <a:solidFill>
                  <a:srgbClr val="404155"/>
                </a:solidFill>
                <a:latin typeface="Nobile" pitchFamily="34" charset="0"/>
                <a:ea typeface="Nobile" pitchFamily="34" charset="-122"/>
                <a:cs typeface="Nobile" pitchFamily="34" charset="-120"/>
              </a:rPr>
              <a:t>Clearly articulate how you would approach the company's key challenges, demonstrating your strategic problem-solving skills.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699165" y="4194453"/>
            <a:ext cx="83820" cy="453509"/>
          </a:xfrm>
          <a:prstGeom prst="rect">
            <a:avLst/>
          </a:prstGeom>
          <a:noFill/>
          <a:ln/>
        </p:spPr>
        <p:txBody>
          <a:bodyPr wrap="none" lIns="0" tIns="0" rIns="0" bIns="0" rtlCol="0" anchor="t"/>
          <a:lstStyle/>
          <a:p>
            <a:pPr marL="0" indent="0">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7" name="Text 4"/>
          <p:cNvSpPr/>
          <p:nvPr/>
        </p:nvSpPr>
        <p:spPr>
          <a:xfrm>
            <a:off x="9937790" y="24024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Envision Success</a:t>
            </a:r>
            <a:endParaRPr lang="en-US" sz="2200" dirty="0"/>
          </a:p>
        </p:txBody>
      </p:sp>
      <p:sp>
        <p:nvSpPr>
          <p:cNvPr id="8" name="Text 5"/>
          <p:cNvSpPr/>
          <p:nvPr/>
        </p:nvSpPr>
        <p:spPr>
          <a:xfrm>
            <a:off x="9937790" y="2892862"/>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Paint a vivid picture of the roadmap you envision for success, highlighting your ability to drive impactful results.</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266033" y="3243382"/>
            <a:ext cx="147876" cy="453509"/>
          </a:xfrm>
          <a:prstGeom prst="rect">
            <a:avLst/>
          </a:prstGeom>
          <a:noFill/>
          <a:ln/>
        </p:spPr>
        <p:txBody>
          <a:bodyPr wrap="none" lIns="0" tIns="0" rIns="0" bIns="0" rtlCol="0" anchor="t"/>
          <a:lstStyle/>
          <a:p>
            <a:pPr marL="0" indent="0">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11" name="Text 7"/>
          <p:cNvSpPr/>
          <p:nvPr/>
        </p:nvSpPr>
        <p:spPr>
          <a:xfrm>
            <a:off x="9937790" y="46846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Align Stakeholders</a:t>
            </a:r>
            <a:endParaRPr lang="en-US" sz="2200" dirty="0"/>
          </a:p>
        </p:txBody>
      </p:sp>
      <p:sp>
        <p:nvSpPr>
          <p:cNvPr id="12" name="Text 8"/>
          <p:cNvSpPr/>
          <p:nvPr/>
        </p:nvSpPr>
        <p:spPr>
          <a:xfrm>
            <a:off x="9937790" y="5175052"/>
            <a:ext cx="3898821" cy="1814513"/>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Showcase your talent for aligning stakeholders and leading change, fostering collaboration and achieving buy-in across the organization.</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784544" y="5969556"/>
            <a:ext cx="159187" cy="453509"/>
          </a:xfrm>
          <a:prstGeom prst="rect">
            <a:avLst/>
          </a:prstGeom>
          <a:noFill/>
          <a:ln/>
        </p:spPr>
        <p:txBody>
          <a:bodyPr wrap="none" lIns="0" tIns="0" rIns="0" bIns="0" rtlCol="0" anchor="t"/>
          <a:lstStyle/>
          <a:p>
            <a:pPr marL="0" indent="0">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25962"/>
            <a:ext cx="6671191"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Ask Insightful Questions</a:t>
            </a:r>
            <a:endParaRPr lang="en-US" sz="4450" dirty="0"/>
          </a:p>
        </p:txBody>
      </p:sp>
      <p:pic>
        <p:nvPicPr>
          <p:cNvPr id="3" name="Image 0" descr="preencoded.png"/>
          <p:cNvPicPr>
            <a:picLocks noChangeAspect="1"/>
          </p:cNvPicPr>
          <p:nvPr/>
        </p:nvPicPr>
        <p:blipFill>
          <a:blip r:embed="rId3"/>
          <a:stretch>
            <a:fillRect/>
          </a:stretch>
        </p:blipFill>
        <p:spPr>
          <a:xfrm>
            <a:off x="2978348" y="2188369"/>
            <a:ext cx="2152055" cy="1306949"/>
          </a:xfrm>
          <a:prstGeom prst="rect">
            <a:avLst/>
          </a:prstGeom>
        </p:spPr>
      </p:pic>
      <p:sp>
        <p:nvSpPr>
          <p:cNvPr id="4" name="Text 1"/>
          <p:cNvSpPr/>
          <p:nvPr/>
        </p:nvSpPr>
        <p:spPr>
          <a:xfrm>
            <a:off x="4012406" y="2777014"/>
            <a:ext cx="83820"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1</a:t>
            </a:r>
            <a:endParaRPr lang="en-US" sz="2200" dirty="0"/>
          </a:p>
        </p:txBody>
      </p:sp>
      <p:sp>
        <p:nvSpPr>
          <p:cNvPr id="5" name="Text 2"/>
          <p:cNvSpPr/>
          <p:nvPr/>
        </p:nvSpPr>
        <p:spPr>
          <a:xfrm>
            <a:off x="5357217" y="24151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Priorities</a:t>
            </a:r>
            <a:endParaRPr lang="en-US" sz="2200" dirty="0"/>
          </a:p>
        </p:txBody>
      </p:sp>
      <p:sp>
        <p:nvSpPr>
          <p:cNvPr id="6" name="Text 3"/>
          <p:cNvSpPr/>
          <p:nvPr/>
        </p:nvSpPr>
        <p:spPr>
          <a:xfrm>
            <a:off x="5357217" y="2905601"/>
            <a:ext cx="6368296"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What are the top priorities for this role in the first 90 days?</a:t>
            </a:r>
            <a:endParaRPr lang="en-US" sz="1750" dirty="0"/>
          </a:p>
        </p:txBody>
      </p:sp>
      <p:sp>
        <p:nvSpPr>
          <p:cNvPr id="7" name="Shape 4"/>
          <p:cNvSpPr/>
          <p:nvPr/>
        </p:nvSpPr>
        <p:spPr>
          <a:xfrm>
            <a:off x="5187077" y="3508415"/>
            <a:ext cx="8592860" cy="15240"/>
          </a:xfrm>
          <a:prstGeom prst="roundRect">
            <a:avLst>
              <a:gd name="adj" fmla="val 625116"/>
            </a:avLst>
          </a:prstGeom>
          <a:solidFill>
            <a:srgbClr val="B8BFD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902381" y="3551992"/>
            <a:ext cx="4304109" cy="1306949"/>
          </a:xfrm>
          <a:prstGeom prst="rect">
            <a:avLst/>
          </a:prstGeom>
        </p:spPr>
      </p:pic>
      <p:sp>
        <p:nvSpPr>
          <p:cNvPr id="9" name="Text 5"/>
          <p:cNvSpPr/>
          <p:nvPr/>
        </p:nvSpPr>
        <p:spPr>
          <a:xfrm>
            <a:off x="3980378" y="3978712"/>
            <a:ext cx="147876"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2</a:t>
            </a:r>
            <a:endParaRPr lang="en-US" sz="2200" dirty="0"/>
          </a:p>
        </p:txBody>
      </p:sp>
      <p:sp>
        <p:nvSpPr>
          <p:cNvPr id="10" name="Text 6"/>
          <p:cNvSpPr/>
          <p:nvPr/>
        </p:nvSpPr>
        <p:spPr>
          <a:xfrm>
            <a:off x="6433304" y="37788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Challenges</a:t>
            </a:r>
            <a:endParaRPr lang="en-US" sz="2200" dirty="0"/>
          </a:p>
        </p:txBody>
      </p:sp>
      <p:sp>
        <p:nvSpPr>
          <p:cNvPr id="11" name="Text 7"/>
          <p:cNvSpPr/>
          <p:nvPr/>
        </p:nvSpPr>
        <p:spPr>
          <a:xfrm>
            <a:off x="6433304" y="4269224"/>
            <a:ext cx="6559987"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What are the biggest challenges facing the leadership team?</a:t>
            </a:r>
            <a:endParaRPr lang="en-US" sz="1750" dirty="0"/>
          </a:p>
        </p:txBody>
      </p:sp>
      <p:sp>
        <p:nvSpPr>
          <p:cNvPr id="12" name="Shape 8"/>
          <p:cNvSpPr/>
          <p:nvPr/>
        </p:nvSpPr>
        <p:spPr>
          <a:xfrm>
            <a:off x="6263164" y="4872038"/>
            <a:ext cx="7516773" cy="15240"/>
          </a:xfrm>
          <a:prstGeom prst="roundRect">
            <a:avLst>
              <a:gd name="adj" fmla="val 625116"/>
            </a:avLst>
          </a:prstGeom>
          <a:solidFill>
            <a:srgbClr val="B8BFDF"/>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26294" y="4915614"/>
            <a:ext cx="6456164" cy="1306949"/>
          </a:xfrm>
          <a:prstGeom prst="rect">
            <a:avLst/>
          </a:prstGeom>
        </p:spPr>
      </p:pic>
      <p:sp>
        <p:nvSpPr>
          <p:cNvPr id="14" name="Text 9"/>
          <p:cNvSpPr/>
          <p:nvPr/>
        </p:nvSpPr>
        <p:spPr>
          <a:xfrm>
            <a:off x="3974663" y="5342334"/>
            <a:ext cx="159187" cy="453509"/>
          </a:xfrm>
          <a:prstGeom prst="rect">
            <a:avLst/>
          </a:prstGeom>
          <a:noFill/>
          <a:ln/>
        </p:spPr>
        <p:txBody>
          <a:bodyPr wrap="none" lIns="0" tIns="0" rIns="0" bIns="0" rtlCol="0" anchor="t"/>
          <a:lstStyle/>
          <a:p>
            <a:pPr marL="0" indent="0" algn="ctr">
              <a:lnSpc>
                <a:spcPts val="3550"/>
              </a:lnSpc>
              <a:buNone/>
            </a:pPr>
            <a:r>
              <a:rPr lang="en-US" sz="2200" dirty="0">
                <a:solidFill>
                  <a:srgbClr val="404155"/>
                </a:solidFill>
                <a:latin typeface="Corben" pitchFamily="34" charset="0"/>
                <a:ea typeface="Corben" pitchFamily="34" charset="-122"/>
                <a:cs typeface="Corben" pitchFamily="34" charset="-120"/>
              </a:rPr>
              <a:t>3</a:t>
            </a:r>
            <a:endParaRPr lang="en-US" sz="2200" dirty="0"/>
          </a:p>
        </p:txBody>
      </p:sp>
      <p:sp>
        <p:nvSpPr>
          <p:cNvPr id="15" name="Text 10"/>
          <p:cNvSpPr/>
          <p:nvPr/>
        </p:nvSpPr>
        <p:spPr>
          <a:xfrm>
            <a:off x="7509272" y="51424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Success Metrics</a:t>
            </a:r>
            <a:endParaRPr lang="en-US" sz="2200" dirty="0"/>
          </a:p>
        </p:txBody>
      </p:sp>
      <p:sp>
        <p:nvSpPr>
          <p:cNvPr id="16" name="Text 11"/>
          <p:cNvSpPr/>
          <p:nvPr/>
        </p:nvSpPr>
        <p:spPr>
          <a:xfrm>
            <a:off x="7509272" y="5632847"/>
            <a:ext cx="5647968"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How does the company measure executive success?</a:t>
            </a:r>
            <a:endParaRPr lang="en-US" sz="1750" dirty="0"/>
          </a:p>
        </p:txBody>
      </p:sp>
      <p:sp>
        <p:nvSpPr>
          <p:cNvPr id="17" name="Text 12"/>
          <p:cNvSpPr/>
          <p:nvPr/>
        </p:nvSpPr>
        <p:spPr>
          <a:xfrm>
            <a:off x="793790" y="6477714"/>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Asking these questions positions you as a proactive and engaged leader. Thoughtful questions showcase your curiosity and business acumen. They also give you better insight into the company's culture and expectations.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177058"/>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Corben" pitchFamily="34" charset="0"/>
                <a:ea typeface="Corben" pitchFamily="34" charset="-122"/>
                <a:cs typeface="Corben" pitchFamily="34" charset="-120"/>
              </a:rPr>
              <a:t>Address Cultural Fit</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Leadership Style</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Express your leadership style and how it aligns with the company's ethos, demonstrating your ability to integrate seamlessly into the corporate culture.</a:t>
            </a:r>
            <a:endParaRPr lang="en-US" sz="1750" dirty="0"/>
          </a:p>
        </p:txBody>
      </p:sp>
      <p:sp>
        <p:nvSpPr>
          <p:cNvPr id="5" name="Text 3"/>
          <p:cNvSpPr/>
          <p:nvPr/>
        </p:nvSpPr>
        <p:spPr>
          <a:xfrm>
            <a:off x="5332928"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Cultural Alignment</a:t>
            </a:r>
            <a:endParaRPr lang="en-US" sz="2200" dirty="0"/>
          </a:p>
        </p:txBody>
      </p:sp>
      <p:sp>
        <p:nvSpPr>
          <p:cNvPr id="6" name="Text 4"/>
          <p:cNvSpPr/>
          <p:nvPr/>
        </p:nvSpPr>
        <p:spPr>
          <a:xfrm>
            <a:off x="5332928" y="403395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Highlight values you share with the organization. Discuss how you would contribute to a positive and collaborative work environment.</a:t>
            </a:r>
            <a:endParaRPr lang="en-US" sz="1750" dirty="0"/>
          </a:p>
        </p:txBody>
      </p:sp>
      <p:sp>
        <p:nvSpPr>
          <p:cNvPr id="7" name="Text 5"/>
          <p:cNvSpPr/>
          <p:nvPr/>
        </p:nvSpPr>
        <p:spPr>
          <a:xfrm>
            <a:off x="9872067"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Corben" pitchFamily="34" charset="0"/>
                <a:ea typeface="Corben" pitchFamily="34" charset="-122"/>
                <a:cs typeface="Corben" pitchFamily="34" charset="-120"/>
              </a:rPr>
              <a:t>Communication</a:t>
            </a:r>
            <a:endParaRPr lang="en-US" sz="2200" dirty="0"/>
          </a:p>
        </p:txBody>
      </p:sp>
      <p:sp>
        <p:nvSpPr>
          <p:cNvPr id="8" name="Text 6"/>
          <p:cNvSpPr/>
          <p:nvPr/>
        </p:nvSpPr>
        <p:spPr>
          <a:xfrm>
            <a:off x="9872067"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Describe your communication style and how you adapt it to different audiences. Show an understanding of how the company culture operates.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468</TotalTime>
  <Words>909</Words>
  <Application>Microsoft Office PowerPoint</Application>
  <PresentationFormat>Custom</PresentationFormat>
  <Paragraphs>109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Nobile</vt:lpstr>
      <vt:lpstr>Nobile Medium</vt:lpstr>
      <vt:lpstr>Corben</vt:lpstr>
      <vt:lpstr>Arial</vt:lpstr>
      <vt:lpstr>Nobile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2025-02-28T15:35:38Z</dcterms:created>
  <dcterms:modified xsi:type="dcterms:W3CDTF">2025-03-01T00:15:48Z</dcterms:modified>
</cp:coreProperties>
</file>