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4630400" cy="8229600"/>
  <p:notesSz cx="8229600" cy="14630400"/>
  <p:embeddedFontLst>
    <p:embeddedFont>
      <p:font typeface="Bricolage Grotesque Semi Bold" panose="020B0604020202020204" charset="0"/>
      <p:regular r:id="rId17"/>
    </p:embeddedFont>
    <p:embeddedFont>
      <p:font typeface="Inter" panose="020B060402020202020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87" d="100"/>
          <a:sy n="87" d="100"/>
        </p:scale>
        <p:origin x="810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8766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82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82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anagingprojectstheagileway.com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9920" y="0"/>
            <a:ext cx="384048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381847"/>
            <a:ext cx="9385221" cy="1860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From Legacy to Modern: A Project Manager's Guide to Navigating a D365 F&amp;O Transformation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3539736"/>
            <a:ext cx="93852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This guide helps project managers successfully lead the journey from legacy systems to Microsoft Dynamics 365 Finance &amp; Operations, balancing system capabilities with business needs and stakeholder expectations.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793790" y="4730480"/>
            <a:ext cx="317540" cy="317540"/>
          </a:xfrm>
          <a:prstGeom prst="roundRect">
            <a:avLst>
              <a:gd name="adj" fmla="val 28793492"/>
            </a:avLst>
          </a:prstGeom>
          <a:solidFill>
            <a:srgbClr val="7BCC95"/>
          </a:solidFill>
          <a:ln w="762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870109" y="4840493"/>
            <a:ext cx="164902" cy="97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750"/>
              </a:lnSpc>
              <a:buNone/>
            </a:pPr>
            <a:r>
              <a:rPr lang="en-US" sz="750" dirty="0">
                <a:solidFill>
                  <a:srgbClr val="38383C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kW</a:t>
            </a:r>
            <a:endParaRPr lang="en-US" sz="750" dirty="0"/>
          </a:p>
        </p:txBody>
      </p:sp>
      <p:sp>
        <p:nvSpPr>
          <p:cNvPr id="7" name="Text 4"/>
          <p:cNvSpPr/>
          <p:nvPr/>
        </p:nvSpPr>
        <p:spPr>
          <a:xfrm>
            <a:off x="1210508" y="4715597"/>
            <a:ext cx="5443680" cy="1519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950" b="1" dirty="0">
                <a:solidFill>
                  <a:srgbClr val="2C2926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by Kimberly Wiethoff</a:t>
            </a:r>
          </a:p>
          <a:p>
            <a:pPr>
              <a:lnSpc>
                <a:spcPts val="2700"/>
              </a:lnSpc>
            </a:pPr>
            <a:r>
              <a:rPr lang="en-US" sz="2000" dirty="0">
                <a:hlinkClick r:id="rId4"/>
              </a:rPr>
              <a:t>Managing Projects The Agile Way</a:t>
            </a:r>
            <a:endParaRPr lang="en-US" sz="19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25686"/>
            <a:ext cx="10439995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Technology Ecosystem: D365 F&amp;O Doesn't Stand Alone</a:t>
            </a:r>
            <a:endParaRPr lang="en-US" sz="3100" dirty="0"/>
          </a:p>
        </p:txBody>
      </p:sp>
      <p:sp>
        <p:nvSpPr>
          <p:cNvPr id="3" name="Text 1"/>
          <p:cNvSpPr/>
          <p:nvPr/>
        </p:nvSpPr>
        <p:spPr>
          <a:xfrm>
            <a:off x="793790" y="1618655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Understanding the broader technology ecosystem ensures proper integration planning and avoids unexpected gaps in functionality.</a:t>
            </a:r>
            <a:endParaRPr lang="en-US" sz="15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2589" y="2159437"/>
            <a:ext cx="4486037" cy="4486037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8089106" y="3601403"/>
            <a:ext cx="198358" cy="198358"/>
          </a:xfrm>
          <a:prstGeom prst="roundRect">
            <a:avLst>
              <a:gd name="adj" fmla="val 9220"/>
            </a:avLst>
          </a:prstGeom>
          <a:solidFill>
            <a:srgbClr val="42300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8348424" y="3601403"/>
            <a:ext cx="1465421" cy="1984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Core D365 F&amp;O</a:t>
            </a:r>
            <a:endParaRPr lang="en-US" sz="1550" dirty="0"/>
          </a:p>
        </p:txBody>
      </p:sp>
      <p:sp>
        <p:nvSpPr>
          <p:cNvPr id="7" name="Shape 4"/>
          <p:cNvSpPr/>
          <p:nvPr/>
        </p:nvSpPr>
        <p:spPr>
          <a:xfrm>
            <a:off x="8089106" y="3952280"/>
            <a:ext cx="198358" cy="198358"/>
          </a:xfrm>
          <a:prstGeom prst="roundRect">
            <a:avLst>
              <a:gd name="adj" fmla="val 9220"/>
            </a:avLst>
          </a:prstGeom>
          <a:solidFill>
            <a:srgbClr val="7E5C1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8348424" y="3952280"/>
            <a:ext cx="1580198" cy="1984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Integration Layer</a:t>
            </a:r>
            <a:endParaRPr lang="en-US" sz="1550" dirty="0"/>
          </a:p>
        </p:txBody>
      </p:sp>
      <p:sp>
        <p:nvSpPr>
          <p:cNvPr id="9" name="Shape 6"/>
          <p:cNvSpPr/>
          <p:nvPr/>
        </p:nvSpPr>
        <p:spPr>
          <a:xfrm>
            <a:off x="8089106" y="4303157"/>
            <a:ext cx="198358" cy="198358"/>
          </a:xfrm>
          <a:prstGeom prst="roundRect">
            <a:avLst>
              <a:gd name="adj" fmla="val 9220"/>
            </a:avLst>
          </a:prstGeom>
          <a:solidFill>
            <a:srgbClr val="B9881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7"/>
          <p:cNvSpPr/>
          <p:nvPr/>
        </p:nvSpPr>
        <p:spPr>
          <a:xfrm>
            <a:off x="8348424" y="4303157"/>
            <a:ext cx="1831538" cy="1984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Reporting Solutions</a:t>
            </a:r>
            <a:endParaRPr lang="en-US" sz="1550" dirty="0"/>
          </a:p>
        </p:txBody>
      </p:sp>
      <p:sp>
        <p:nvSpPr>
          <p:cNvPr id="11" name="Shape 8"/>
          <p:cNvSpPr/>
          <p:nvPr/>
        </p:nvSpPr>
        <p:spPr>
          <a:xfrm>
            <a:off x="8089106" y="4654034"/>
            <a:ext cx="198358" cy="198358"/>
          </a:xfrm>
          <a:prstGeom prst="roundRect">
            <a:avLst>
              <a:gd name="adj" fmla="val 9220"/>
            </a:avLst>
          </a:prstGeom>
          <a:solidFill>
            <a:srgbClr val="E0AC3D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Text 9"/>
          <p:cNvSpPr/>
          <p:nvPr/>
        </p:nvSpPr>
        <p:spPr>
          <a:xfrm>
            <a:off x="8348424" y="4654034"/>
            <a:ext cx="1538049" cy="1984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Legacy Systems</a:t>
            </a:r>
            <a:endParaRPr lang="en-US" sz="1550" dirty="0"/>
          </a:p>
        </p:txBody>
      </p:sp>
      <p:sp>
        <p:nvSpPr>
          <p:cNvPr id="13" name="Shape 10"/>
          <p:cNvSpPr/>
          <p:nvPr/>
        </p:nvSpPr>
        <p:spPr>
          <a:xfrm>
            <a:off x="8089106" y="5004911"/>
            <a:ext cx="198358" cy="198358"/>
          </a:xfrm>
          <a:prstGeom prst="roundRect">
            <a:avLst>
              <a:gd name="adj" fmla="val 9220"/>
            </a:avLst>
          </a:prstGeom>
          <a:solidFill>
            <a:srgbClr val="E9C579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1"/>
          <p:cNvSpPr/>
          <p:nvPr/>
        </p:nvSpPr>
        <p:spPr>
          <a:xfrm>
            <a:off x="8348424" y="5004911"/>
            <a:ext cx="1870353" cy="1984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Third-Party Add-ins</a:t>
            </a:r>
            <a:endParaRPr lang="en-US" sz="1550" dirty="0"/>
          </a:p>
        </p:txBody>
      </p:sp>
      <p:sp>
        <p:nvSpPr>
          <p:cNvPr id="15" name="Text 12"/>
          <p:cNvSpPr/>
          <p:nvPr/>
        </p:nvSpPr>
        <p:spPr>
          <a:xfrm>
            <a:off x="793790" y="6868716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While core D365 F&amp;O implementation consumes the majority of project resources, integration requirements often present the most complex technical challenges and potential schedule risks.</a:t>
            </a:r>
            <a:endParaRPr lang="en-US" sz="15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2714" y="524351"/>
            <a:ext cx="11427738" cy="5959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50"/>
              </a:lnSpc>
              <a:buNone/>
            </a:pPr>
            <a:r>
              <a:rPr lang="en-US" sz="37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Preparing for Hypercare: Success Beyond Go-Live</a:t>
            </a:r>
            <a:endParaRPr lang="en-US" sz="3750" dirty="0"/>
          </a:p>
        </p:txBody>
      </p:sp>
      <p:sp>
        <p:nvSpPr>
          <p:cNvPr id="3" name="Text 1"/>
          <p:cNvSpPr/>
          <p:nvPr/>
        </p:nvSpPr>
        <p:spPr>
          <a:xfrm>
            <a:off x="762714" y="1577816"/>
            <a:ext cx="6319838" cy="915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Success isn't achieved at go-live—it's proven in the weeks that follow. A well-planned hypercare period ensures business continuity and user confidence during the critical transition.</a:t>
            </a:r>
            <a:endParaRPr lang="en-US" sz="15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0447" y="2707719"/>
            <a:ext cx="4504253" cy="4504253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555468" y="1620679"/>
            <a:ext cx="6319838" cy="1830943"/>
          </a:xfrm>
          <a:prstGeom prst="roundRect">
            <a:avLst>
              <a:gd name="adj" fmla="val 4375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7768947" y="1834158"/>
            <a:ext cx="3634502" cy="2978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On-Demand Support Resources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7768947" y="2322671"/>
            <a:ext cx="5892879" cy="915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Establish dedicated support teams with clear escalation paths. Include both technical and business process experts who can quickly resolve issues.</a:t>
            </a:r>
            <a:endParaRPr lang="en-US" sz="1500" dirty="0"/>
          </a:p>
        </p:txBody>
      </p:sp>
      <p:sp>
        <p:nvSpPr>
          <p:cNvPr id="8" name="Shape 5"/>
          <p:cNvSpPr/>
          <p:nvPr/>
        </p:nvSpPr>
        <p:spPr>
          <a:xfrm>
            <a:off x="7555468" y="3642241"/>
            <a:ext cx="6319838" cy="1830943"/>
          </a:xfrm>
          <a:prstGeom prst="roundRect">
            <a:avLst>
              <a:gd name="adj" fmla="val 4375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7768947" y="3855720"/>
            <a:ext cx="2383750" cy="2978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Issue Triage Process</a:t>
            </a:r>
            <a:endParaRPr lang="en-US" sz="1850" dirty="0"/>
          </a:p>
        </p:txBody>
      </p:sp>
      <p:sp>
        <p:nvSpPr>
          <p:cNvPr id="10" name="Text 7"/>
          <p:cNvSpPr/>
          <p:nvPr/>
        </p:nvSpPr>
        <p:spPr>
          <a:xfrm>
            <a:off x="7768947" y="4344233"/>
            <a:ext cx="5892879" cy="915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Create a structured process for categorizing and prioritizing defects and issues. Define resolution SLAs based on business impact severity.</a:t>
            </a:r>
            <a:endParaRPr lang="en-US" sz="1500" dirty="0"/>
          </a:p>
        </p:txBody>
      </p:sp>
      <p:sp>
        <p:nvSpPr>
          <p:cNvPr id="11" name="Shape 8"/>
          <p:cNvSpPr/>
          <p:nvPr/>
        </p:nvSpPr>
        <p:spPr>
          <a:xfrm>
            <a:off x="7555468" y="5663803"/>
            <a:ext cx="6319838" cy="1830943"/>
          </a:xfrm>
          <a:prstGeom prst="roundRect">
            <a:avLst>
              <a:gd name="adj" fmla="val 4375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9"/>
          <p:cNvSpPr/>
          <p:nvPr/>
        </p:nvSpPr>
        <p:spPr>
          <a:xfrm>
            <a:off x="7768947" y="5877282"/>
            <a:ext cx="3431262" cy="2978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Post-Implementation Reviews</a:t>
            </a:r>
            <a:endParaRPr lang="en-US" sz="1850" dirty="0"/>
          </a:p>
        </p:txBody>
      </p:sp>
      <p:sp>
        <p:nvSpPr>
          <p:cNvPr id="13" name="Text 10"/>
          <p:cNvSpPr/>
          <p:nvPr/>
        </p:nvSpPr>
        <p:spPr>
          <a:xfrm>
            <a:off x="7768947" y="6365796"/>
            <a:ext cx="5892879" cy="915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Schedule regular reviews to capture lessons learned and identify process improvements. Document findings for future phases or projects.</a:t>
            </a:r>
            <a:endParaRPr lang="en-US" sz="15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352501"/>
            <a:ext cx="966132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Common Pitfalls and How to Avoid Them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1369414"/>
            <a:ext cx="4215289" cy="4039791"/>
          </a:xfrm>
          <a:prstGeom prst="roundRect">
            <a:avLst>
              <a:gd name="adj" fmla="val 2063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587" y="1273211"/>
            <a:ext cx="238125" cy="238125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7156" y="5267282"/>
            <a:ext cx="238125" cy="238125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114306" y="168993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Scope Creep</a:t>
            </a:r>
            <a:endParaRPr lang="en-US" sz="1950" dirty="0"/>
          </a:p>
        </p:txBody>
      </p:sp>
      <p:sp>
        <p:nvSpPr>
          <p:cNvPr id="7" name="Text 3"/>
          <p:cNvSpPr/>
          <p:nvPr/>
        </p:nvSpPr>
        <p:spPr>
          <a:xfrm>
            <a:off x="1114306" y="2119150"/>
            <a:ext cx="35742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"We just need one more feature before go-live..."</a:t>
            </a:r>
            <a:endParaRPr lang="en-US" sz="1550" dirty="0"/>
          </a:p>
        </p:txBody>
      </p:sp>
      <p:sp>
        <p:nvSpPr>
          <p:cNvPr id="8" name="Text 4"/>
          <p:cNvSpPr/>
          <p:nvPr/>
        </p:nvSpPr>
        <p:spPr>
          <a:xfrm>
            <a:off x="1114306" y="2873292"/>
            <a:ext cx="3574256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Prevention:</a:t>
            </a: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Implement a formal change control process with business case requirements for all scope additions. Create a "Phase 2" list for non-critical enhancements.</a:t>
            </a:r>
            <a:endParaRPr lang="en-US" sz="1550" dirty="0"/>
          </a:p>
        </p:txBody>
      </p:sp>
      <p:sp>
        <p:nvSpPr>
          <p:cNvPr id="9" name="Shape 5"/>
          <p:cNvSpPr/>
          <p:nvPr/>
        </p:nvSpPr>
        <p:spPr>
          <a:xfrm>
            <a:off x="5207437" y="1369414"/>
            <a:ext cx="4215408" cy="4039791"/>
          </a:xfrm>
          <a:prstGeom prst="roundRect">
            <a:avLst>
              <a:gd name="adj" fmla="val 2063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234" y="1273211"/>
            <a:ext cx="238125" cy="238125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0922" y="5267282"/>
            <a:ext cx="238125" cy="238125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5527953" y="1689930"/>
            <a:ext cx="3574375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Insufficient Executive Sponsorship</a:t>
            </a:r>
            <a:endParaRPr lang="en-US" sz="1950" dirty="0"/>
          </a:p>
        </p:txBody>
      </p:sp>
      <p:sp>
        <p:nvSpPr>
          <p:cNvPr id="13" name="Text 7"/>
          <p:cNvSpPr/>
          <p:nvPr/>
        </p:nvSpPr>
        <p:spPr>
          <a:xfrm>
            <a:off x="5527953" y="2429308"/>
            <a:ext cx="357437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"IT will handle it. Just tell us when it's ready."</a:t>
            </a:r>
            <a:endParaRPr lang="en-US" sz="1550" dirty="0"/>
          </a:p>
        </p:txBody>
      </p:sp>
      <p:sp>
        <p:nvSpPr>
          <p:cNvPr id="14" name="Text 8"/>
          <p:cNvSpPr/>
          <p:nvPr/>
        </p:nvSpPr>
        <p:spPr>
          <a:xfrm>
            <a:off x="5527953" y="3183450"/>
            <a:ext cx="3574375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Prevention:</a:t>
            </a: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Secure active executive involvement through steering committees, regular demonstrations, and clear articulation of business outcomes tied to transformation milestones.</a:t>
            </a:r>
            <a:endParaRPr lang="en-US" sz="1550" dirty="0"/>
          </a:p>
        </p:txBody>
      </p:sp>
      <p:sp>
        <p:nvSpPr>
          <p:cNvPr id="15" name="Shape 9"/>
          <p:cNvSpPr/>
          <p:nvPr/>
        </p:nvSpPr>
        <p:spPr>
          <a:xfrm>
            <a:off x="9621203" y="1369414"/>
            <a:ext cx="4215289" cy="4039791"/>
          </a:xfrm>
          <a:prstGeom prst="roundRect">
            <a:avLst>
              <a:gd name="adj" fmla="val 2063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0" y="1273211"/>
            <a:ext cx="238125" cy="238125"/>
          </a:xfrm>
          <a:prstGeom prst="rect">
            <a:avLst/>
          </a:prstGeom>
        </p:spPr>
      </p:pic>
      <p:pic>
        <p:nvPicPr>
          <p:cNvPr id="17" name="Image 5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94569" y="5267282"/>
            <a:ext cx="238125" cy="238125"/>
          </a:xfrm>
          <a:prstGeom prst="rect">
            <a:avLst/>
          </a:prstGeom>
        </p:spPr>
      </p:pic>
      <p:sp>
        <p:nvSpPr>
          <p:cNvPr id="18" name="Text 10"/>
          <p:cNvSpPr/>
          <p:nvPr/>
        </p:nvSpPr>
        <p:spPr>
          <a:xfrm>
            <a:off x="9941719" y="1689930"/>
            <a:ext cx="318813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Expecting Perfect Day One</a:t>
            </a:r>
            <a:endParaRPr lang="en-US" sz="1950" dirty="0"/>
          </a:p>
        </p:txBody>
      </p:sp>
      <p:sp>
        <p:nvSpPr>
          <p:cNvPr id="19" name="Text 11"/>
          <p:cNvSpPr/>
          <p:nvPr/>
        </p:nvSpPr>
        <p:spPr>
          <a:xfrm>
            <a:off x="9941719" y="2119150"/>
            <a:ext cx="35742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"The new system should do everything our old system did, plus more."</a:t>
            </a:r>
            <a:endParaRPr lang="en-US" sz="1550" dirty="0"/>
          </a:p>
        </p:txBody>
      </p:sp>
      <p:sp>
        <p:nvSpPr>
          <p:cNvPr id="20" name="Text 12"/>
          <p:cNvSpPr/>
          <p:nvPr/>
        </p:nvSpPr>
        <p:spPr>
          <a:xfrm>
            <a:off x="9941719" y="3190832"/>
            <a:ext cx="3574256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Prevention:</a:t>
            </a: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Set realistic expectations about the transition period. Identify critical vs. nice-to-have capabilities and ensure critical functions are fully ready before go-live.</a:t>
            </a:r>
            <a:endParaRPr lang="en-US" sz="15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84048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451390" y="660916"/>
            <a:ext cx="927973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Your 90-Day Implementation Roadmap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4451390" y="1578650"/>
            <a:ext cx="4593431" cy="3054548"/>
          </a:xfrm>
          <a:prstGeom prst="roundRect">
            <a:avLst>
              <a:gd name="adj" fmla="val 3592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8530" y="1578650"/>
            <a:ext cx="91440" cy="3054548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4741188" y="1799868"/>
            <a:ext cx="261508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Days 1-30: Foundation</a:t>
            </a:r>
            <a:endParaRPr lang="en-US" sz="1950" dirty="0"/>
          </a:p>
        </p:txBody>
      </p:sp>
      <p:sp>
        <p:nvSpPr>
          <p:cNvPr id="7" name="Text 3"/>
          <p:cNvSpPr/>
          <p:nvPr/>
        </p:nvSpPr>
        <p:spPr>
          <a:xfrm>
            <a:off x="4741188" y="2229088"/>
            <a:ext cx="408241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Establish project governance structure</a:t>
            </a:r>
            <a:endParaRPr lang="en-US" sz="1550" dirty="0"/>
          </a:p>
        </p:txBody>
      </p:sp>
      <p:sp>
        <p:nvSpPr>
          <p:cNvPr id="8" name="Text 4"/>
          <p:cNvSpPr/>
          <p:nvPr/>
        </p:nvSpPr>
        <p:spPr>
          <a:xfrm>
            <a:off x="4741188" y="2616041"/>
            <a:ext cx="408241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Document business case and success metrics</a:t>
            </a:r>
            <a:endParaRPr lang="en-US" sz="1550" dirty="0"/>
          </a:p>
        </p:txBody>
      </p:sp>
      <p:sp>
        <p:nvSpPr>
          <p:cNvPr id="9" name="Text 5"/>
          <p:cNvSpPr/>
          <p:nvPr/>
        </p:nvSpPr>
        <p:spPr>
          <a:xfrm>
            <a:off x="4741188" y="3320534"/>
            <a:ext cx="408241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Complete as-is process mapping</a:t>
            </a:r>
            <a:endParaRPr lang="en-US" sz="1550" dirty="0"/>
          </a:p>
        </p:txBody>
      </p:sp>
      <p:sp>
        <p:nvSpPr>
          <p:cNvPr id="10" name="Text 6"/>
          <p:cNvSpPr/>
          <p:nvPr/>
        </p:nvSpPr>
        <p:spPr>
          <a:xfrm>
            <a:off x="4741188" y="3707487"/>
            <a:ext cx="408241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Begin data cleansing in legacy systems</a:t>
            </a:r>
            <a:endParaRPr lang="en-US" sz="1550" dirty="0"/>
          </a:p>
        </p:txBody>
      </p:sp>
      <p:sp>
        <p:nvSpPr>
          <p:cNvPr id="11" name="Text 7"/>
          <p:cNvSpPr/>
          <p:nvPr/>
        </p:nvSpPr>
        <p:spPr>
          <a:xfrm>
            <a:off x="4741188" y="4094440"/>
            <a:ext cx="408241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Identify change champions</a:t>
            </a:r>
            <a:endParaRPr lang="en-US" sz="1550" dirty="0"/>
          </a:p>
        </p:txBody>
      </p:sp>
      <p:sp>
        <p:nvSpPr>
          <p:cNvPr id="12" name="Shape 8"/>
          <p:cNvSpPr/>
          <p:nvPr/>
        </p:nvSpPr>
        <p:spPr>
          <a:xfrm>
            <a:off x="9243179" y="1578650"/>
            <a:ext cx="4593431" cy="3054548"/>
          </a:xfrm>
          <a:prstGeom prst="roundRect">
            <a:avLst>
              <a:gd name="adj" fmla="val 3592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0319" y="1578650"/>
            <a:ext cx="91440" cy="3054548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9532977" y="1799868"/>
            <a:ext cx="314575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Days 31-60: Design &amp; Build</a:t>
            </a:r>
            <a:endParaRPr lang="en-US" sz="1950" dirty="0"/>
          </a:p>
        </p:txBody>
      </p:sp>
      <p:sp>
        <p:nvSpPr>
          <p:cNvPr id="15" name="Text 10"/>
          <p:cNvSpPr/>
          <p:nvPr/>
        </p:nvSpPr>
        <p:spPr>
          <a:xfrm>
            <a:off x="9532977" y="2229088"/>
            <a:ext cx="408241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Complete to-be process designs</a:t>
            </a:r>
            <a:endParaRPr lang="en-US" sz="1550" dirty="0"/>
          </a:p>
        </p:txBody>
      </p:sp>
      <p:sp>
        <p:nvSpPr>
          <p:cNvPr id="16" name="Text 11"/>
          <p:cNvSpPr/>
          <p:nvPr/>
        </p:nvSpPr>
        <p:spPr>
          <a:xfrm>
            <a:off x="9532977" y="2616041"/>
            <a:ext cx="408241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Configure system environments</a:t>
            </a:r>
            <a:endParaRPr lang="en-US" sz="1550" dirty="0"/>
          </a:p>
        </p:txBody>
      </p:sp>
      <p:sp>
        <p:nvSpPr>
          <p:cNvPr id="17" name="Text 12"/>
          <p:cNvSpPr/>
          <p:nvPr/>
        </p:nvSpPr>
        <p:spPr>
          <a:xfrm>
            <a:off x="9532977" y="3002994"/>
            <a:ext cx="408241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Develop data migration strategy</a:t>
            </a:r>
            <a:endParaRPr lang="en-US" sz="1550" dirty="0"/>
          </a:p>
        </p:txBody>
      </p:sp>
      <p:sp>
        <p:nvSpPr>
          <p:cNvPr id="18" name="Text 13"/>
          <p:cNvSpPr/>
          <p:nvPr/>
        </p:nvSpPr>
        <p:spPr>
          <a:xfrm>
            <a:off x="9532977" y="3389947"/>
            <a:ext cx="408241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Begin integration development</a:t>
            </a:r>
            <a:endParaRPr lang="en-US" sz="1550" dirty="0"/>
          </a:p>
        </p:txBody>
      </p:sp>
      <p:sp>
        <p:nvSpPr>
          <p:cNvPr id="19" name="Text 14"/>
          <p:cNvSpPr/>
          <p:nvPr/>
        </p:nvSpPr>
        <p:spPr>
          <a:xfrm>
            <a:off x="9532977" y="3776901"/>
            <a:ext cx="408241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Conduct initial user demos</a:t>
            </a:r>
            <a:endParaRPr lang="en-US" sz="1550" dirty="0"/>
          </a:p>
        </p:txBody>
      </p:sp>
      <p:sp>
        <p:nvSpPr>
          <p:cNvPr id="20" name="Shape 15"/>
          <p:cNvSpPr/>
          <p:nvPr/>
        </p:nvSpPr>
        <p:spPr>
          <a:xfrm>
            <a:off x="4451390" y="4831556"/>
            <a:ext cx="9385221" cy="2737009"/>
          </a:xfrm>
          <a:prstGeom prst="roundRect">
            <a:avLst>
              <a:gd name="adj" fmla="val 4009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21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8530" y="4831556"/>
            <a:ext cx="91440" cy="2737009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4741188" y="5052774"/>
            <a:ext cx="261770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Days 61-90: Validation</a:t>
            </a:r>
            <a:endParaRPr lang="en-US" sz="1950" dirty="0"/>
          </a:p>
        </p:txBody>
      </p:sp>
      <p:sp>
        <p:nvSpPr>
          <p:cNvPr id="23" name="Text 17"/>
          <p:cNvSpPr/>
          <p:nvPr/>
        </p:nvSpPr>
        <p:spPr>
          <a:xfrm>
            <a:off x="4741188" y="5481995"/>
            <a:ext cx="887420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Execute integration testing</a:t>
            </a:r>
            <a:endParaRPr lang="en-US" sz="1550" dirty="0"/>
          </a:p>
        </p:txBody>
      </p:sp>
      <p:sp>
        <p:nvSpPr>
          <p:cNvPr id="24" name="Text 18"/>
          <p:cNvSpPr/>
          <p:nvPr/>
        </p:nvSpPr>
        <p:spPr>
          <a:xfrm>
            <a:off x="4741188" y="5868948"/>
            <a:ext cx="887420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Begin user acceptance testing</a:t>
            </a:r>
            <a:endParaRPr lang="en-US" sz="1550" dirty="0"/>
          </a:p>
        </p:txBody>
      </p:sp>
      <p:sp>
        <p:nvSpPr>
          <p:cNvPr id="25" name="Text 19"/>
          <p:cNvSpPr/>
          <p:nvPr/>
        </p:nvSpPr>
        <p:spPr>
          <a:xfrm>
            <a:off x="4741188" y="6255901"/>
            <a:ext cx="887420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Finalize training materials</a:t>
            </a:r>
            <a:endParaRPr lang="en-US" sz="1550" dirty="0"/>
          </a:p>
        </p:txBody>
      </p:sp>
      <p:sp>
        <p:nvSpPr>
          <p:cNvPr id="26" name="Text 20"/>
          <p:cNvSpPr/>
          <p:nvPr/>
        </p:nvSpPr>
        <p:spPr>
          <a:xfrm>
            <a:off x="4741188" y="6642854"/>
            <a:ext cx="887420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Develop cutover plan</a:t>
            </a:r>
            <a:endParaRPr lang="en-US" sz="1550" dirty="0"/>
          </a:p>
        </p:txBody>
      </p:sp>
      <p:sp>
        <p:nvSpPr>
          <p:cNvPr id="27" name="Text 21"/>
          <p:cNvSpPr/>
          <p:nvPr/>
        </p:nvSpPr>
        <p:spPr>
          <a:xfrm>
            <a:off x="4741188" y="7029807"/>
            <a:ext cx="887420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Establish hypercare support model</a:t>
            </a:r>
            <a:endParaRPr lang="en-US" sz="15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377571" y="1258967"/>
            <a:ext cx="587525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en-US" sz="3900" dirty="0">
                <a:solidFill>
                  <a:srgbClr val="FFFFFF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A Marathon, Not a Sprint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399943"/>
            <a:ext cx="4347448" cy="434744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806321" y="2355294"/>
            <a:ext cx="803779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As a project manager, your role is to orchestrate not just the tasks and timelines, but the people, processes, and expectations that will ultimately define success.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5806321" y="3168967"/>
            <a:ext cx="8037790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Focus on building sustainable momentum rather than short-term wins. The true value of your D365 F&amp;O transformation will be measured in years, not months, as your organization leverages new capabilities and continuously improves processes.</a:t>
            </a:r>
            <a:endParaRPr lang="en-US" sz="15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32010"/>
            <a:ext cx="959977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Why Transform? Setting Your North Star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748102"/>
            <a:ext cx="4287798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The Business Case Imperative</a:t>
            </a:r>
            <a:endParaRPr lang="en-US" sz="2300" dirty="0"/>
          </a:p>
        </p:txBody>
      </p:sp>
      <p:sp>
        <p:nvSpPr>
          <p:cNvPr id="4" name="Text 2"/>
          <p:cNvSpPr/>
          <p:nvPr/>
        </p:nvSpPr>
        <p:spPr>
          <a:xfrm>
            <a:off x="793790" y="2318530"/>
            <a:ext cx="62793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Before diving into technical requirements, establish a clear vision of why this transformation matters. Your business case becomes your anchor when project challenges arise.</a:t>
            </a:r>
            <a:endParaRPr lang="en-US" sz="1550" dirty="0"/>
          </a:p>
        </p:txBody>
      </p:sp>
      <p:sp>
        <p:nvSpPr>
          <p:cNvPr id="5" name="Shape 3"/>
          <p:cNvSpPr/>
          <p:nvPr/>
        </p:nvSpPr>
        <p:spPr>
          <a:xfrm>
            <a:off x="793790" y="3494392"/>
            <a:ext cx="6279356" cy="1478280"/>
          </a:xfrm>
          <a:prstGeom prst="roundRect">
            <a:avLst>
              <a:gd name="adj" fmla="val 5639"/>
            </a:avLst>
          </a:prstGeom>
          <a:solidFill>
            <a:srgbClr val="F4E3BD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48" y="3797287"/>
            <a:ext cx="248007" cy="198358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438513" y="3742280"/>
            <a:ext cx="543627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well-defined business case helps you maintain focus and make consistent decisions throughout the project lifecycle.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7564874" y="1772986"/>
            <a:ext cx="6279356" cy="2785824"/>
          </a:xfrm>
          <a:prstGeom prst="roundRect">
            <a:avLst>
              <a:gd name="adj" fmla="val 2992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7770852" y="1978964"/>
            <a:ext cx="391906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Common Transformation Drivers</a:t>
            </a:r>
            <a:endParaRPr lang="en-US" sz="1950" dirty="0"/>
          </a:p>
        </p:txBody>
      </p:sp>
      <p:sp>
        <p:nvSpPr>
          <p:cNvPr id="10" name="Text 7"/>
          <p:cNvSpPr/>
          <p:nvPr/>
        </p:nvSpPr>
        <p:spPr>
          <a:xfrm>
            <a:off x="7770852" y="2487480"/>
            <a:ext cx="586740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Streamlining business processes</a:t>
            </a:r>
            <a:endParaRPr lang="en-US" sz="1550" dirty="0"/>
          </a:p>
        </p:txBody>
      </p:sp>
      <p:sp>
        <p:nvSpPr>
          <p:cNvPr id="11" name="Text 8"/>
          <p:cNvSpPr/>
          <p:nvPr/>
        </p:nvSpPr>
        <p:spPr>
          <a:xfrm>
            <a:off x="7770852" y="2874433"/>
            <a:ext cx="586740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Reducing growing technical debt</a:t>
            </a:r>
            <a:endParaRPr lang="en-US" sz="1550" dirty="0"/>
          </a:p>
        </p:txBody>
      </p:sp>
      <p:sp>
        <p:nvSpPr>
          <p:cNvPr id="12" name="Text 9"/>
          <p:cNvSpPr/>
          <p:nvPr/>
        </p:nvSpPr>
        <p:spPr>
          <a:xfrm>
            <a:off x="7770852" y="3261386"/>
            <a:ext cx="586740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Enabling global scalability</a:t>
            </a:r>
            <a:endParaRPr lang="en-US" sz="1550" dirty="0"/>
          </a:p>
        </p:txBody>
      </p:sp>
      <p:sp>
        <p:nvSpPr>
          <p:cNvPr id="13" name="Text 10"/>
          <p:cNvSpPr/>
          <p:nvPr/>
        </p:nvSpPr>
        <p:spPr>
          <a:xfrm>
            <a:off x="7770852" y="3648340"/>
            <a:ext cx="586740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Improving reporting capabilities</a:t>
            </a:r>
            <a:endParaRPr lang="en-US" sz="1550" dirty="0"/>
          </a:p>
        </p:txBody>
      </p:sp>
      <p:sp>
        <p:nvSpPr>
          <p:cNvPr id="14" name="Text 11"/>
          <p:cNvSpPr/>
          <p:nvPr/>
        </p:nvSpPr>
        <p:spPr>
          <a:xfrm>
            <a:off x="7770852" y="4035293"/>
            <a:ext cx="586740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Enhancing security and compliance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9920" y="0"/>
            <a:ext cx="384048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516924"/>
            <a:ext cx="9385221" cy="772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2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Business Process Mapping: The Foundation</a:t>
            </a:r>
            <a:endParaRPr lang="en-US" sz="3200" dirty="0"/>
          </a:p>
        </p:txBody>
      </p:sp>
      <p:sp>
        <p:nvSpPr>
          <p:cNvPr id="4" name="Text 1"/>
          <p:cNvSpPr/>
          <p:nvPr/>
        </p:nvSpPr>
        <p:spPr>
          <a:xfrm>
            <a:off x="793790" y="1536942"/>
            <a:ext cx="93852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Implementing D365 F&amp;O "as-is" without understanding your current processes can lead to critical gaps or unnecessary customization.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793790" y="2395263"/>
            <a:ext cx="4593431" cy="2111335"/>
          </a:xfrm>
          <a:prstGeom prst="roundRect">
            <a:avLst>
              <a:gd name="adj" fmla="val 3948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999768" y="2601241"/>
            <a:ext cx="318944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Document As-Is Processes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999768" y="3030462"/>
            <a:ext cx="4181475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Capture current workflows, pain points, and tribal knowledge. Interview key users across departments to understand both formal processes and informal workarounds.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5585579" y="2395263"/>
            <a:ext cx="4593431" cy="2111335"/>
          </a:xfrm>
          <a:prstGeom prst="roundRect">
            <a:avLst>
              <a:gd name="adj" fmla="val 3948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5791557" y="2601241"/>
            <a:ext cx="260437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Identify Inefficiencies</a:t>
            </a:r>
            <a:endParaRPr lang="en-US" sz="1950" dirty="0"/>
          </a:p>
        </p:txBody>
      </p:sp>
      <p:sp>
        <p:nvSpPr>
          <p:cNvPr id="10" name="Text 7"/>
          <p:cNvSpPr/>
          <p:nvPr/>
        </p:nvSpPr>
        <p:spPr>
          <a:xfrm>
            <a:off x="5791557" y="3030462"/>
            <a:ext cx="4181475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Map existing bottlenecks, redundancies, and manual steps that could be automated. Quantify the business impact of these inefficiencies where possible.</a:t>
            </a:r>
            <a:endParaRPr lang="en-US" sz="1550" dirty="0"/>
          </a:p>
        </p:txBody>
      </p:sp>
      <p:sp>
        <p:nvSpPr>
          <p:cNvPr id="11" name="Shape 8"/>
          <p:cNvSpPr/>
          <p:nvPr/>
        </p:nvSpPr>
        <p:spPr>
          <a:xfrm>
            <a:off x="793790" y="4704957"/>
            <a:ext cx="9385221" cy="1476256"/>
          </a:xfrm>
          <a:prstGeom prst="roundRect">
            <a:avLst>
              <a:gd name="adj" fmla="val 5647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9"/>
          <p:cNvSpPr/>
          <p:nvPr/>
        </p:nvSpPr>
        <p:spPr>
          <a:xfrm>
            <a:off x="999768" y="4910935"/>
            <a:ext cx="280892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Define To-Be Processes</a:t>
            </a:r>
            <a:endParaRPr lang="en-US" sz="1950" dirty="0"/>
          </a:p>
        </p:txBody>
      </p:sp>
      <p:sp>
        <p:nvSpPr>
          <p:cNvPr id="13" name="Text 10"/>
          <p:cNvSpPr/>
          <p:nvPr/>
        </p:nvSpPr>
        <p:spPr>
          <a:xfrm>
            <a:off x="999768" y="5340155"/>
            <a:ext cx="897326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Design future state processes with D365 capabilities in mind. Focus on standard functionality first, considering customizations only when business-critical needs aren't met.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9920" y="0"/>
            <a:ext cx="384048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671155"/>
            <a:ext cx="8234363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The Overlooked Critical Path: Data Strategy</a:t>
            </a:r>
            <a:endParaRPr lang="en-US" sz="3100" dirty="0"/>
          </a:p>
        </p:txBody>
      </p:sp>
      <p:sp>
        <p:nvSpPr>
          <p:cNvPr id="4" name="Text 1"/>
          <p:cNvSpPr/>
          <p:nvPr/>
        </p:nvSpPr>
        <p:spPr>
          <a:xfrm>
            <a:off x="793790" y="1390531"/>
            <a:ext cx="93852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Data migration is consistently one of the most underestimated aspects of ERP transformations. Problems here can derail testing, training, and go-live schedules.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793790" y="2546509"/>
            <a:ext cx="4593431" cy="2734270"/>
          </a:xfrm>
          <a:prstGeom prst="roundRect">
            <a:avLst>
              <a:gd name="adj" fmla="val 4013"/>
            </a:avLst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2523649"/>
            <a:ext cx="4593431" cy="91440"/>
          </a:xfrm>
          <a:prstGeom prst="rect">
            <a:avLst/>
          </a:prstGeom>
        </p:spPr>
      </p:pic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2849" y="2248853"/>
            <a:ext cx="595313" cy="59531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971443" y="2397681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1</a:t>
            </a:r>
            <a:endParaRPr lang="en-US" sz="1850" dirty="0"/>
          </a:p>
        </p:txBody>
      </p:sp>
      <p:sp>
        <p:nvSpPr>
          <p:cNvPr id="9" name="Text 4"/>
          <p:cNvSpPr/>
          <p:nvPr/>
        </p:nvSpPr>
        <p:spPr>
          <a:xfrm>
            <a:off x="1015008" y="304264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Data Cleansing</a:t>
            </a:r>
            <a:endParaRPr lang="en-US" sz="1950" dirty="0"/>
          </a:p>
        </p:txBody>
      </p:sp>
      <p:sp>
        <p:nvSpPr>
          <p:cNvPr id="10" name="Text 5"/>
          <p:cNvSpPr/>
          <p:nvPr/>
        </p:nvSpPr>
        <p:spPr>
          <a:xfrm>
            <a:off x="1015008" y="3471863"/>
            <a:ext cx="4150995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Begin cleaning data in legacy systems before migration. Remove duplicates, standardize formats, and archive obsolete records to prevent carrying bad data forward.</a:t>
            </a:r>
            <a:endParaRPr lang="en-US" sz="1550" dirty="0"/>
          </a:p>
        </p:txBody>
      </p:sp>
      <p:sp>
        <p:nvSpPr>
          <p:cNvPr id="11" name="Shape 6"/>
          <p:cNvSpPr/>
          <p:nvPr/>
        </p:nvSpPr>
        <p:spPr>
          <a:xfrm>
            <a:off x="5585579" y="2546509"/>
            <a:ext cx="4593431" cy="2734270"/>
          </a:xfrm>
          <a:prstGeom prst="roundRect">
            <a:avLst>
              <a:gd name="adj" fmla="val 4013"/>
            </a:avLst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5579" y="2523649"/>
            <a:ext cx="4593431" cy="91440"/>
          </a:xfrm>
          <a:prstGeom prst="rect">
            <a:avLst/>
          </a:prstGeom>
        </p:spPr>
      </p:pic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4638" y="2248853"/>
            <a:ext cx="595313" cy="595313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7763232" y="2397681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2</a:t>
            </a:r>
            <a:endParaRPr lang="en-US" sz="1850" dirty="0"/>
          </a:p>
        </p:txBody>
      </p:sp>
      <p:sp>
        <p:nvSpPr>
          <p:cNvPr id="15" name="Text 8"/>
          <p:cNvSpPr/>
          <p:nvPr/>
        </p:nvSpPr>
        <p:spPr>
          <a:xfrm>
            <a:off x="5806797" y="304264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Data Mapping</a:t>
            </a:r>
            <a:endParaRPr lang="en-US" sz="1950" dirty="0"/>
          </a:p>
        </p:txBody>
      </p:sp>
      <p:sp>
        <p:nvSpPr>
          <p:cNvPr id="16" name="Text 9"/>
          <p:cNvSpPr/>
          <p:nvPr/>
        </p:nvSpPr>
        <p:spPr>
          <a:xfrm>
            <a:off x="5806797" y="3471863"/>
            <a:ext cx="4150995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Map legacy data structures to D365 F&amp;O data entities. Document transformation rules, validation criteria, and handling of edge cases that don't fit standard structures.</a:t>
            </a:r>
            <a:endParaRPr lang="en-US" sz="1550" dirty="0"/>
          </a:p>
        </p:txBody>
      </p:sp>
      <p:sp>
        <p:nvSpPr>
          <p:cNvPr id="17" name="Shape 10"/>
          <p:cNvSpPr/>
          <p:nvPr/>
        </p:nvSpPr>
        <p:spPr>
          <a:xfrm>
            <a:off x="793790" y="5776793"/>
            <a:ext cx="9385221" cy="1781651"/>
          </a:xfrm>
          <a:prstGeom prst="roundRect">
            <a:avLst>
              <a:gd name="adj" fmla="val 6159"/>
            </a:avLst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8" name="Image 5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90" y="5753933"/>
            <a:ext cx="9385221" cy="91440"/>
          </a:xfrm>
          <a:prstGeom prst="rect">
            <a:avLst/>
          </a:prstGeom>
        </p:spPr>
      </p:pic>
      <p:pic>
        <p:nvPicPr>
          <p:cNvPr id="19" name="Image 6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8744" y="5479137"/>
            <a:ext cx="595313" cy="595313"/>
          </a:xfrm>
          <a:prstGeom prst="rect">
            <a:avLst/>
          </a:prstGeom>
        </p:spPr>
      </p:pic>
      <p:sp>
        <p:nvSpPr>
          <p:cNvPr id="20" name="Text 11"/>
          <p:cNvSpPr/>
          <p:nvPr/>
        </p:nvSpPr>
        <p:spPr>
          <a:xfrm>
            <a:off x="5367337" y="5627965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3</a:t>
            </a:r>
            <a:endParaRPr lang="en-US" sz="1850" dirty="0"/>
          </a:p>
        </p:txBody>
      </p:sp>
      <p:sp>
        <p:nvSpPr>
          <p:cNvPr id="21" name="Text 12"/>
          <p:cNvSpPr/>
          <p:nvPr/>
        </p:nvSpPr>
        <p:spPr>
          <a:xfrm>
            <a:off x="1015008" y="6272927"/>
            <a:ext cx="295977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Master Data Governance</a:t>
            </a:r>
            <a:endParaRPr lang="en-US" sz="1950" dirty="0"/>
          </a:p>
        </p:txBody>
      </p:sp>
      <p:sp>
        <p:nvSpPr>
          <p:cNvPr id="22" name="Text 13"/>
          <p:cNvSpPr/>
          <p:nvPr/>
        </p:nvSpPr>
        <p:spPr>
          <a:xfrm>
            <a:off x="1015008" y="6702147"/>
            <a:ext cx="894278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Define ongoing governance processes for creating and maintaining master data. Establish data ownership, approval workflows, and quality standards for the new system.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85004"/>
            <a:ext cx="1135165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Change Management: Beyond Communications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081332"/>
            <a:ext cx="62793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shift from legacy to D365 F&amp;O means major changes in workflows, user roles, and reporting. Effective change management requires engagement at all levels of the organization.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1091446" y="3257193"/>
            <a:ext cx="598170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"People don't resist change. They resist being changed."— Peter Senge</a:t>
            </a:r>
            <a:endParaRPr lang="en-US" sz="1550" dirty="0"/>
          </a:p>
        </p:txBody>
      </p:sp>
      <p:sp>
        <p:nvSpPr>
          <p:cNvPr id="5" name="Shape 3"/>
          <p:cNvSpPr/>
          <p:nvPr/>
        </p:nvSpPr>
        <p:spPr>
          <a:xfrm>
            <a:off x="793790" y="3257193"/>
            <a:ext cx="22860" cy="635079"/>
          </a:xfrm>
          <a:prstGeom prst="rect">
            <a:avLst/>
          </a:prstGeom>
          <a:solidFill>
            <a:srgbClr val="E7BF6A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4874" y="2125980"/>
            <a:ext cx="496133" cy="496133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8309015" y="2243733"/>
            <a:ext cx="330767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Identify Change Champions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8309015" y="2752249"/>
            <a:ext cx="553521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Recruit influential users from each department who can advocate for the system and provide peer-to-peer support.</a:t>
            </a:r>
            <a:endParaRPr lang="en-US" sz="155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4874" y="4101703"/>
            <a:ext cx="496133" cy="496133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8309015" y="4219456"/>
            <a:ext cx="328243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Regular Demos &amp; Feedback</a:t>
            </a:r>
            <a:endParaRPr lang="en-US" sz="1950" dirty="0"/>
          </a:p>
        </p:txBody>
      </p:sp>
      <p:sp>
        <p:nvSpPr>
          <p:cNvPr id="11" name="Text 7"/>
          <p:cNvSpPr/>
          <p:nvPr/>
        </p:nvSpPr>
        <p:spPr>
          <a:xfrm>
            <a:off x="8309015" y="4727972"/>
            <a:ext cx="553521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Conduct regular system demonstrations to familiarize users with new interfaces and gather actionable feedback.</a:t>
            </a:r>
            <a:endParaRPr lang="en-US" sz="155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4874" y="5759887"/>
            <a:ext cx="496133" cy="496133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8309015" y="5877639"/>
            <a:ext cx="321421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Business-Focused Training</a:t>
            </a:r>
            <a:endParaRPr lang="en-US" sz="1950" dirty="0"/>
          </a:p>
        </p:txBody>
      </p:sp>
      <p:sp>
        <p:nvSpPr>
          <p:cNvPr id="14" name="Text 9"/>
          <p:cNvSpPr/>
          <p:nvPr/>
        </p:nvSpPr>
        <p:spPr>
          <a:xfrm>
            <a:off x="8309015" y="6386155"/>
            <a:ext cx="553521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Build training plans that cover not just "button clicks" but the business impact and value of new processes.</a:t>
            </a:r>
            <a:endParaRPr lang="en-US" sz="15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21519"/>
            <a:ext cx="858809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Measuring Implementation Success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638432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Define success metrics early to track progress and demonstrate value throughout the transformation journey.</a:t>
            </a:r>
            <a:endParaRPr lang="en-US" sz="15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179214"/>
            <a:ext cx="334804" cy="297656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123" y="2179214"/>
            <a:ext cx="334804" cy="297656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457" y="2179214"/>
            <a:ext cx="334804" cy="297656"/>
          </a:xfrm>
          <a:prstGeom prst="rect">
            <a:avLst/>
          </a:prstGeom>
        </p:spPr>
      </p:pic>
      <p:pic>
        <p:nvPicPr>
          <p:cNvPr id="7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6791" y="2179214"/>
            <a:ext cx="334804" cy="297656"/>
          </a:xfrm>
          <a:prstGeom prst="rect">
            <a:avLst/>
          </a:prstGeom>
        </p:spPr>
      </p:pic>
      <p:pic>
        <p:nvPicPr>
          <p:cNvPr id="8" name="Image 4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1125" y="2179214"/>
            <a:ext cx="334804" cy="297656"/>
          </a:xfrm>
          <a:prstGeom prst="rect">
            <a:avLst/>
          </a:prstGeom>
        </p:spPr>
      </p:pic>
      <p:sp>
        <p:nvSpPr>
          <p:cNvPr id="9" name="Text 2"/>
          <p:cNvSpPr/>
          <p:nvPr/>
        </p:nvSpPr>
        <p:spPr>
          <a:xfrm>
            <a:off x="2814757" y="2229934"/>
            <a:ext cx="547449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95%</a:t>
            </a:r>
            <a:endParaRPr lang="en-US" sz="1950" dirty="0"/>
          </a:p>
        </p:txBody>
      </p:sp>
      <p:sp>
        <p:nvSpPr>
          <p:cNvPr id="10" name="Text 3"/>
          <p:cNvSpPr/>
          <p:nvPr/>
        </p:nvSpPr>
        <p:spPr>
          <a:xfrm>
            <a:off x="793790" y="267749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User Adoption</a:t>
            </a:r>
            <a:endParaRPr lang="en-US" sz="1950" dirty="0"/>
          </a:p>
        </p:txBody>
      </p:sp>
      <p:sp>
        <p:nvSpPr>
          <p:cNvPr id="11" name="Text 4"/>
          <p:cNvSpPr/>
          <p:nvPr/>
        </p:nvSpPr>
        <p:spPr>
          <a:xfrm>
            <a:off x="793790" y="3106710"/>
            <a:ext cx="639734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Target percentage of users consistently using the system correctly without workarounds</a:t>
            </a:r>
            <a:endParaRPr lang="en-US" sz="1550" dirty="0"/>
          </a:p>
        </p:txBody>
      </p:sp>
      <p:pic>
        <p:nvPicPr>
          <p:cNvPr id="12" name="Image 5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9144" y="2179214"/>
            <a:ext cx="334804" cy="297656"/>
          </a:xfrm>
          <a:prstGeom prst="rect">
            <a:avLst/>
          </a:prstGeom>
        </p:spPr>
      </p:pic>
      <p:pic>
        <p:nvPicPr>
          <p:cNvPr id="13" name="Image 6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3478" y="2179214"/>
            <a:ext cx="334804" cy="297656"/>
          </a:xfrm>
          <a:prstGeom prst="rect">
            <a:avLst/>
          </a:prstGeom>
        </p:spPr>
      </p:pic>
      <p:pic>
        <p:nvPicPr>
          <p:cNvPr id="14" name="Image 7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7812" y="2179214"/>
            <a:ext cx="334804" cy="297656"/>
          </a:xfrm>
          <a:prstGeom prst="rect">
            <a:avLst/>
          </a:prstGeom>
        </p:spPr>
      </p:pic>
      <p:pic>
        <p:nvPicPr>
          <p:cNvPr id="15" name="Image 8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2145" y="2179214"/>
            <a:ext cx="334804" cy="297656"/>
          </a:xfrm>
          <a:prstGeom prst="rect">
            <a:avLst/>
          </a:prstGeom>
        </p:spPr>
      </p:pic>
      <p:pic>
        <p:nvPicPr>
          <p:cNvPr id="16" name="Image 9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6479" y="2179214"/>
            <a:ext cx="334804" cy="297656"/>
          </a:xfrm>
          <a:prstGeom prst="rect">
            <a:avLst/>
          </a:prstGeom>
        </p:spPr>
      </p:pic>
      <p:sp>
        <p:nvSpPr>
          <p:cNvPr id="17" name="Text 5"/>
          <p:cNvSpPr/>
          <p:nvPr/>
        </p:nvSpPr>
        <p:spPr>
          <a:xfrm>
            <a:off x="9460111" y="2229934"/>
            <a:ext cx="550902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30%</a:t>
            </a:r>
            <a:endParaRPr lang="en-US" sz="1950" dirty="0"/>
          </a:p>
        </p:txBody>
      </p:sp>
      <p:sp>
        <p:nvSpPr>
          <p:cNvPr id="18" name="Text 6"/>
          <p:cNvSpPr/>
          <p:nvPr/>
        </p:nvSpPr>
        <p:spPr>
          <a:xfrm>
            <a:off x="7439144" y="267749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Process Efficiency</a:t>
            </a:r>
            <a:endParaRPr lang="en-US" sz="1950" dirty="0"/>
          </a:p>
        </p:txBody>
      </p:sp>
      <p:sp>
        <p:nvSpPr>
          <p:cNvPr id="19" name="Text 7"/>
          <p:cNvSpPr/>
          <p:nvPr/>
        </p:nvSpPr>
        <p:spPr>
          <a:xfrm>
            <a:off x="7439144" y="3106710"/>
            <a:ext cx="639746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Reduction in processing time for key business workflows compared to legacy systems</a:t>
            </a:r>
            <a:endParaRPr lang="en-US" sz="1550" dirty="0"/>
          </a:p>
        </p:txBody>
      </p:sp>
      <p:pic>
        <p:nvPicPr>
          <p:cNvPr id="20" name="Image 1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4138625"/>
            <a:ext cx="334804" cy="297656"/>
          </a:xfrm>
          <a:prstGeom prst="rect">
            <a:avLst/>
          </a:prstGeom>
        </p:spPr>
      </p:pic>
      <p:pic>
        <p:nvPicPr>
          <p:cNvPr id="21" name="Image 1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123" y="4138625"/>
            <a:ext cx="334804" cy="297656"/>
          </a:xfrm>
          <a:prstGeom prst="rect">
            <a:avLst/>
          </a:prstGeom>
        </p:spPr>
      </p:pic>
      <p:pic>
        <p:nvPicPr>
          <p:cNvPr id="22" name="Image 1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457" y="4138625"/>
            <a:ext cx="334804" cy="297656"/>
          </a:xfrm>
          <a:prstGeom prst="rect">
            <a:avLst/>
          </a:prstGeom>
        </p:spPr>
      </p:pic>
      <p:pic>
        <p:nvPicPr>
          <p:cNvPr id="23" name="Image 1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6791" y="4138625"/>
            <a:ext cx="334804" cy="297656"/>
          </a:xfrm>
          <a:prstGeom prst="rect">
            <a:avLst/>
          </a:prstGeom>
        </p:spPr>
      </p:pic>
      <p:pic>
        <p:nvPicPr>
          <p:cNvPr id="24" name="Image 14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1125" y="4138625"/>
            <a:ext cx="334804" cy="297656"/>
          </a:xfrm>
          <a:prstGeom prst="rect">
            <a:avLst/>
          </a:prstGeom>
        </p:spPr>
      </p:pic>
      <p:sp>
        <p:nvSpPr>
          <p:cNvPr id="25" name="Text 8"/>
          <p:cNvSpPr/>
          <p:nvPr/>
        </p:nvSpPr>
        <p:spPr>
          <a:xfrm>
            <a:off x="2814757" y="4189346"/>
            <a:ext cx="759262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99.5%</a:t>
            </a:r>
            <a:endParaRPr lang="en-US" sz="1950" dirty="0"/>
          </a:p>
        </p:txBody>
      </p:sp>
      <p:sp>
        <p:nvSpPr>
          <p:cNvPr id="26" name="Text 9"/>
          <p:cNvSpPr/>
          <p:nvPr/>
        </p:nvSpPr>
        <p:spPr>
          <a:xfrm>
            <a:off x="793790" y="463690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Data Accuracy</a:t>
            </a:r>
            <a:endParaRPr lang="en-US" sz="1950" dirty="0"/>
          </a:p>
        </p:txBody>
      </p:sp>
      <p:sp>
        <p:nvSpPr>
          <p:cNvPr id="27" name="Text 10"/>
          <p:cNvSpPr/>
          <p:nvPr/>
        </p:nvSpPr>
        <p:spPr>
          <a:xfrm>
            <a:off x="793790" y="5066122"/>
            <a:ext cx="639734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Percentage of data transactions processed without errors or manual corrections</a:t>
            </a:r>
            <a:endParaRPr lang="en-US" sz="1550" dirty="0"/>
          </a:p>
        </p:txBody>
      </p:sp>
      <p:pic>
        <p:nvPicPr>
          <p:cNvPr id="28" name="Image 15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9144" y="4138625"/>
            <a:ext cx="334804" cy="297656"/>
          </a:xfrm>
          <a:prstGeom prst="rect">
            <a:avLst/>
          </a:prstGeom>
        </p:spPr>
      </p:pic>
      <p:pic>
        <p:nvPicPr>
          <p:cNvPr id="29" name="Image 16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3478" y="4138625"/>
            <a:ext cx="334804" cy="297656"/>
          </a:xfrm>
          <a:prstGeom prst="rect">
            <a:avLst/>
          </a:prstGeom>
        </p:spPr>
      </p:pic>
      <p:pic>
        <p:nvPicPr>
          <p:cNvPr id="30" name="Image 17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7812" y="4138625"/>
            <a:ext cx="334804" cy="297656"/>
          </a:xfrm>
          <a:prstGeom prst="rect">
            <a:avLst/>
          </a:prstGeom>
        </p:spPr>
      </p:pic>
      <p:pic>
        <p:nvPicPr>
          <p:cNvPr id="31" name="Image 18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2145" y="4138625"/>
            <a:ext cx="334804" cy="297656"/>
          </a:xfrm>
          <a:prstGeom prst="rect">
            <a:avLst/>
          </a:prstGeom>
        </p:spPr>
      </p:pic>
      <p:pic>
        <p:nvPicPr>
          <p:cNvPr id="32" name="Image 19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6479" y="4138625"/>
            <a:ext cx="334804" cy="297656"/>
          </a:xfrm>
          <a:prstGeom prst="rect">
            <a:avLst/>
          </a:prstGeom>
        </p:spPr>
      </p:pic>
      <p:sp>
        <p:nvSpPr>
          <p:cNvPr id="33" name="Text 11"/>
          <p:cNvSpPr/>
          <p:nvPr/>
        </p:nvSpPr>
        <p:spPr>
          <a:xfrm>
            <a:off x="9460111" y="4189346"/>
            <a:ext cx="533995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25%</a:t>
            </a:r>
            <a:endParaRPr lang="en-US" sz="1950" dirty="0"/>
          </a:p>
        </p:txBody>
      </p:sp>
      <p:sp>
        <p:nvSpPr>
          <p:cNvPr id="34" name="Text 12"/>
          <p:cNvSpPr/>
          <p:nvPr/>
        </p:nvSpPr>
        <p:spPr>
          <a:xfrm>
            <a:off x="7439144" y="463690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Reporting Time</a:t>
            </a:r>
            <a:endParaRPr lang="en-US" sz="1950" dirty="0"/>
          </a:p>
        </p:txBody>
      </p:sp>
      <p:sp>
        <p:nvSpPr>
          <p:cNvPr id="35" name="Text 13"/>
          <p:cNvSpPr/>
          <p:nvPr/>
        </p:nvSpPr>
        <p:spPr>
          <a:xfrm>
            <a:off x="7439144" y="5066122"/>
            <a:ext cx="639746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Decrease in time required to generate critical business reports and insights</a:t>
            </a:r>
            <a:endParaRPr lang="en-US" sz="1550" dirty="0"/>
          </a:p>
        </p:txBody>
      </p:sp>
      <p:sp>
        <p:nvSpPr>
          <p:cNvPr id="36" name="Text 14"/>
          <p:cNvSpPr/>
          <p:nvPr/>
        </p:nvSpPr>
        <p:spPr>
          <a:xfrm>
            <a:off x="793790" y="5924443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These metrics should be established at project kickoff and regularly measured throughout implementation and post-go-live phases.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258979"/>
            <a:ext cx="7556421" cy="17116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6700"/>
              </a:lnSpc>
              <a:buNone/>
            </a:pPr>
            <a:r>
              <a:rPr lang="en-US" sz="5350" dirty="0">
                <a:solidFill>
                  <a:srgbClr val="FFFFFF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The Standardization Balancing Act</a:t>
            </a:r>
            <a:endParaRPr lang="en-US" sz="53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573875"/>
            <a:ext cx="10678478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Finding the Right Balance: Standardization vs. Flexibility</a:t>
            </a:r>
            <a:endParaRPr lang="en-US" sz="3100" dirty="0"/>
          </a:p>
        </p:txBody>
      </p:sp>
      <p:sp>
        <p:nvSpPr>
          <p:cNvPr id="3" name="Text 1"/>
          <p:cNvSpPr/>
          <p:nvPr/>
        </p:nvSpPr>
        <p:spPr>
          <a:xfrm>
            <a:off x="793790" y="1471844"/>
            <a:ext cx="62793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key benefit of D365 F&amp;O is standardization across business units—but over-engineering processes can create inflexibility and resistance.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93790" y="2622821"/>
            <a:ext cx="4159925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The Standard-First Approach</a:t>
            </a:r>
            <a:endParaRPr lang="en-US" sz="2300" dirty="0"/>
          </a:p>
        </p:txBody>
      </p:sp>
      <p:sp>
        <p:nvSpPr>
          <p:cNvPr id="5" name="Text 3"/>
          <p:cNvSpPr/>
          <p:nvPr/>
        </p:nvSpPr>
        <p:spPr>
          <a:xfrm>
            <a:off x="793790" y="3193250"/>
            <a:ext cx="62793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Begin with standard D365 functionality as your baseline. This approach leverages built-in best practices, reduces maintenance complexity, and simplifies future upgrades.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564874" y="1491609"/>
            <a:ext cx="4702612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When to Consider Customization</a:t>
            </a:r>
            <a:endParaRPr lang="en-US" sz="2300" dirty="0"/>
          </a:p>
        </p:txBody>
      </p:sp>
      <p:sp>
        <p:nvSpPr>
          <p:cNvPr id="7" name="Text 5"/>
          <p:cNvSpPr/>
          <p:nvPr/>
        </p:nvSpPr>
        <p:spPr>
          <a:xfrm>
            <a:off x="7564874" y="2062037"/>
            <a:ext cx="62793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When standard functionality creates significant business disruption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7564874" y="2766530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For processes that provide competitive differentiation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7564874" y="3153483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When regulatory requirements demand specific handling</a:t>
            </a:r>
            <a:endParaRPr lang="en-US" sz="1550" dirty="0"/>
          </a:p>
        </p:txBody>
      </p:sp>
      <p:sp>
        <p:nvSpPr>
          <p:cNvPr id="10" name="Text 8"/>
          <p:cNvSpPr/>
          <p:nvPr/>
        </p:nvSpPr>
        <p:spPr>
          <a:xfrm>
            <a:off x="7564874" y="3540436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When the user experience would severely impact productivity</a:t>
            </a:r>
            <a:endParaRPr lang="en-US" sz="1550" dirty="0"/>
          </a:p>
        </p:txBody>
      </p:sp>
      <p:sp>
        <p:nvSpPr>
          <p:cNvPr id="11" name="Shape 9"/>
          <p:cNvSpPr/>
          <p:nvPr/>
        </p:nvSpPr>
        <p:spPr>
          <a:xfrm>
            <a:off x="7564874" y="4081218"/>
            <a:ext cx="6279356" cy="1478280"/>
          </a:xfrm>
          <a:prstGeom prst="roundRect">
            <a:avLst>
              <a:gd name="adj" fmla="val 5639"/>
            </a:avLst>
          </a:prstGeom>
          <a:solidFill>
            <a:srgbClr val="FFB3B4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3232" y="4384113"/>
            <a:ext cx="248007" cy="198358"/>
          </a:xfrm>
          <a:prstGeom prst="rect">
            <a:avLst/>
          </a:prstGeom>
        </p:spPr>
      </p:pic>
      <p:sp>
        <p:nvSpPr>
          <p:cNvPr id="13" name="Text 10"/>
          <p:cNvSpPr/>
          <p:nvPr/>
        </p:nvSpPr>
        <p:spPr>
          <a:xfrm>
            <a:off x="8209598" y="4329106"/>
            <a:ext cx="543627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Each customization creates long-term technical debt and may complicate future upgrades. Document the business justification for each exception to standard functionality.</a:t>
            </a:r>
            <a:endParaRPr lang="en-US" sz="15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840480" cy="823114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332803" y="464225"/>
            <a:ext cx="7470934" cy="4220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Testing Strategy: Beyond Checkbox Validation</a:t>
            </a:r>
            <a:endParaRPr lang="en-US" sz="2650" dirty="0"/>
          </a:p>
        </p:txBody>
      </p:sp>
      <p:sp>
        <p:nvSpPr>
          <p:cNvPr id="4" name="Shape 1"/>
          <p:cNvSpPr/>
          <p:nvPr/>
        </p:nvSpPr>
        <p:spPr>
          <a:xfrm>
            <a:off x="4332803" y="1076206"/>
            <a:ext cx="675203" cy="1613654"/>
          </a:xfrm>
          <a:prstGeom prst="roundRect">
            <a:avLst>
              <a:gd name="adj" fmla="val 360050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4543782" y="1724739"/>
            <a:ext cx="253127" cy="316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1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5176718" y="1244918"/>
            <a:ext cx="2110264" cy="2637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Unit Testing</a:t>
            </a:r>
            <a:endParaRPr lang="en-US" sz="1650" dirty="0"/>
          </a:p>
        </p:txBody>
      </p:sp>
      <p:sp>
        <p:nvSpPr>
          <p:cNvPr id="7" name="Text 4"/>
          <p:cNvSpPr/>
          <p:nvPr/>
        </p:nvSpPr>
        <p:spPr>
          <a:xfrm>
            <a:off x="5176718" y="1609844"/>
            <a:ext cx="8778478" cy="5400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Validate individual functionalities against expected results. Focus on both positive paths and exception handling.</a:t>
            </a:r>
            <a:endParaRPr lang="en-US" sz="1300" dirty="0"/>
          </a:p>
        </p:txBody>
      </p:sp>
      <p:sp>
        <p:nvSpPr>
          <p:cNvPr id="8" name="Text 5"/>
          <p:cNvSpPr/>
          <p:nvPr/>
        </p:nvSpPr>
        <p:spPr>
          <a:xfrm>
            <a:off x="5176718" y="2251115"/>
            <a:ext cx="8778478" cy="270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Owner: Technical team</a:t>
            </a:r>
            <a:endParaRPr lang="en-US" sz="1300" dirty="0"/>
          </a:p>
        </p:txBody>
      </p:sp>
      <p:sp>
        <p:nvSpPr>
          <p:cNvPr id="9" name="Shape 6"/>
          <p:cNvSpPr/>
          <p:nvPr/>
        </p:nvSpPr>
        <p:spPr>
          <a:xfrm>
            <a:off x="4332803" y="2858572"/>
            <a:ext cx="675203" cy="1613654"/>
          </a:xfrm>
          <a:prstGeom prst="roundRect">
            <a:avLst>
              <a:gd name="adj" fmla="val 360050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7"/>
          <p:cNvSpPr/>
          <p:nvPr/>
        </p:nvSpPr>
        <p:spPr>
          <a:xfrm>
            <a:off x="4543782" y="3507105"/>
            <a:ext cx="253127" cy="316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2</a:t>
            </a:r>
            <a:endParaRPr lang="en-US" sz="1950" dirty="0"/>
          </a:p>
        </p:txBody>
      </p:sp>
      <p:sp>
        <p:nvSpPr>
          <p:cNvPr id="11" name="Text 8"/>
          <p:cNvSpPr/>
          <p:nvPr/>
        </p:nvSpPr>
        <p:spPr>
          <a:xfrm>
            <a:off x="5176718" y="3027283"/>
            <a:ext cx="2110264" cy="2637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Integration Testing</a:t>
            </a:r>
            <a:endParaRPr lang="en-US" sz="1650" dirty="0"/>
          </a:p>
        </p:txBody>
      </p:sp>
      <p:sp>
        <p:nvSpPr>
          <p:cNvPr id="12" name="Text 9"/>
          <p:cNvSpPr/>
          <p:nvPr/>
        </p:nvSpPr>
        <p:spPr>
          <a:xfrm>
            <a:off x="5176718" y="3392210"/>
            <a:ext cx="8778478" cy="5400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Verify end-to-end processes across modules and with external systems. Map test scenarios to actual business workflows.</a:t>
            </a:r>
            <a:endParaRPr lang="en-US" sz="1300" dirty="0"/>
          </a:p>
        </p:txBody>
      </p:sp>
      <p:sp>
        <p:nvSpPr>
          <p:cNvPr id="13" name="Text 10"/>
          <p:cNvSpPr/>
          <p:nvPr/>
        </p:nvSpPr>
        <p:spPr>
          <a:xfrm>
            <a:off x="5176718" y="4033480"/>
            <a:ext cx="8778478" cy="270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Owner: Business analysts with key users</a:t>
            </a:r>
            <a:endParaRPr lang="en-US" sz="1300" dirty="0"/>
          </a:p>
        </p:txBody>
      </p:sp>
      <p:sp>
        <p:nvSpPr>
          <p:cNvPr id="14" name="Shape 11"/>
          <p:cNvSpPr/>
          <p:nvPr/>
        </p:nvSpPr>
        <p:spPr>
          <a:xfrm>
            <a:off x="4332803" y="4640937"/>
            <a:ext cx="675203" cy="1613654"/>
          </a:xfrm>
          <a:prstGeom prst="roundRect">
            <a:avLst>
              <a:gd name="adj" fmla="val 360050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12"/>
          <p:cNvSpPr/>
          <p:nvPr/>
        </p:nvSpPr>
        <p:spPr>
          <a:xfrm>
            <a:off x="4543782" y="5289471"/>
            <a:ext cx="253127" cy="316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3</a:t>
            </a:r>
            <a:endParaRPr lang="en-US" sz="1950" dirty="0"/>
          </a:p>
        </p:txBody>
      </p:sp>
      <p:sp>
        <p:nvSpPr>
          <p:cNvPr id="16" name="Text 13"/>
          <p:cNvSpPr/>
          <p:nvPr/>
        </p:nvSpPr>
        <p:spPr>
          <a:xfrm>
            <a:off x="5176718" y="4809649"/>
            <a:ext cx="2518529" cy="2637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User Acceptance Testing</a:t>
            </a:r>
            <a:endParaRPr lang="en-US" sz="1650" dirty="0"/>
          </a:p>
        </p:txBody>
      </p:sp>
      <p:sp>
        <p:nvSpPr>
          <p:cNvPr id="17" name="Text 14"/>
          <p:cNvSpPr/>
          <p:nvPr/>
        </p:nvSpPr>
        <p:spPr>
          <a:xfrm>
            <a:off x="5176718" y="5174575"/>
            <a:ext cx="8778478" cy="5400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Business users validate that the system meets requirements in real-world scenarios using production-like data.</a:t>
            </a:r>
            <a:endParaRPr lang="en-US" sz="1300" dirty="0"/>
          </a:p>
        </p:txBody>
      </p:sp>
      <p:sp>
        <p:nvSpPr>
          <p:cNvPr id="18" name="Text 15"/>
          <p:cNvSpPr/>
          <p:nvPr/>
        </p:nvSpPr>
        <p:spPr>
          <a:xfrm>
            <a:off x="5176718" y="5815846"/>
            <a:ext cx="8778478" cy="270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Owner: Department representatives</a:t>
            </a:r>
            <a:endParaRPr lang="en-US" sz="1300" dirty="0"/>
          </a:p>
        </p:txBody>
      </p:sp>
      <p:sp>
        <p:nvSpPr>
          <p:cNvPr id="19" name="Shape 16"/>
          <p:cNvSpPr/>
          <p:nvPr/>
        </p:nvSpPr>
        <p:spPr>
          <a:xfrm>
            <a:off x="4332803" y="6423303"/>
            <a:ext cx="675203" cy="1343620"/>
          </a:xfrm>
          <a:prstGeom prst="roundRect">
            <a:avLst>
              <a:gd name="adj" fmla="val 360050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0" name="Text 17"/>
          <p:cNvSpPr/>
          <p:nvPr/>
        </p:nvSpPr>
        <p:spPr>
          <a:xfrm>
            <a:off x="4543782" y="6936819"/>
            <a:ext cx="253127" cy="316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4</a:t>
            </a:r>
            <a:endParaRPr lang="en-US" sz="1950" dirty="0"/>
          </a:p>
        </p:txBody>
      </p:sp>
      <p:sp>
        <p:nvSpPr>
          <p:cNvPr id="21" name="Text 18"/>
          <p:cNvSpPr/>
          <p:nvPr/>
        </p:nvSpPr>
        <p:spPr>
          <a:xfrm>
            <a:off x="5176718" y="6592014"/>
            <a:ext cx="2119551" cy="2637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Performance Testing</a:t>
            </a:r>
            <a:endParaRPr lang="en-US" sz="1650" dirty="0"/>
          </a:p>
        </p:txBody>
      </p:sp>
      <p:sp>
        <p:nvSpPr>
          <p:cNvPr id="22" name="Text 19"/>
          <p:cNvSpPr/>
          <p:nvPr/>
        </p:nvSpPr>
        <p:spPr>
          <a:xfrm>
            <a:off x="5176718" y="6956941"/>
            <a:ext cx="8778478" cy="270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Measure system response times and stability under expected load conditions and peak usage periods.</a:t>
            </a:r>
            <a:endParaRPr lang="en-US" sz="1300" dirty="0"/>
          </a:p>
        </p:txBody>
      </p:sp>
      <p:sp>
        <p:nvSpPr>
          <p:cNvPr id="23" name="Text 20"/>
          <p:cNvSpPr/>
          <p:nvPr/>
        </p:nvSpPr>
        <p:spPr>
          <a:xfrm>
            <a:off x="5176718" y="7328178"/>
            <a:ext cx="8778478" cy="270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Owner: Technical team with business input</a:t>
            </a:r>
            <a:endParaRPr lang="en-US" sz="13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1270</Words>
  <Application>Microsoft Office PowerPoint</Application>
  <PresentationFormat>Custom</PresentationFormat>
  <Paragraphs>148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Inter Bold</vt:lpstr>
      <vt:lpstr>Inter</vt:lpstr>
      <vt:lpstr>Inter Medium</vt:lpstr>
      <vt:lpstr>Bricolage Grotesque Semi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Kim Wiethoff</cp:lastModifiedBy>
  <cp:revision>2</cp:revision>
  <dcterms:created xsi:type="dcterms:W3CDTF">2025-08-14T19:29:50Z</dcterms:created>
  <dcterms:modified xsi:type="dcterms:W3CDTF">2025-08-14T19:35:08Z</dcterms:modified>
</cp:coreProperties>
</file>