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692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65265"/>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From Rigid to Responsive: Practical Ways to Add Agility to Waterfall Delivery</a:t>
            </a:r>
            <a:endParaRPr lang="en-US" sz="3900" dirty="0"/>
          </a:p>
        </p:txBody>
      </p:sp>
      <p:sp>
        <p:nvSpPr>
          <p:cNvPr id="4" name="Text 1"/>
          <p:cNvSpPr/>
          <p:nvPr/>
        </p:nvSpPr>
        <p:spPr>
          <a:xfrm>
            <a:off x="6280190" y="332315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Discover how to make your Waterfall projects more flexible and responsive without losing the structure your organization depends on.</a:t>
            </a:r>
            <a:endParaRPr lang="en-US" sz="1550" dirty="0"/>
          </a:p>
        </p:txBody>
      </p:sp>
      <p:pic>
        <p:nvPicPr>
          <p:cNvPr id="5" name="Image 1" descr="preencoded.png"/>
          <p:cNvPicPr>
            <a:picLocks noChangeAspect="1"/>
          </p:cNvPicPr>
          <p:nvPr/>
        </p:nvPicPr>
        <p:blipFill>
          <a:blip r:embed="rId4"/>
          <a:stretch>
            <a:fillRect/>
          </a:stretch>
        </p:blipFill>
        <p:spPr>
          <a:xfrm>
            <a:off x="6280190" y="4181475"/>
            <a:ext cx="7556421" cy="1389340"/>
          </a:xfrm>
          <a:prstGeom prst="rect">
            <a:avLst/>
          </a:prstGeom>
        </p:spPr>
      </p:pic>
      <p:sp>
        <p:nvSpPr>
          <p:cNvPr id="6" name="Text 2"/>
          <p:cNvSpPr/>
          <p:nvPr/>
        </p:nvSpPr>
        <p:spPr>
          <a:xfrm>
            <a:off x="6280190" y="5794058"/>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#ManagingProjectsTheAgileWay #HybridProjectManagement #AgileWithinWaterfall #ProjectLeadership #ContinuousImprovement #ChangeManagement #PMO #BusinessAgility #WaterfallToAgile #ProjectManagementExcellence</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1702687"/>
            <a:ext cx="9104590"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Strategy 6: Blend Predictability with Flexibility</a:t>
            </a:r>
            <a:endParaRPr lang="en-US" sz="3100" dirty="0"/>
          </a:p>
        </p:txBody>
      </p:sp>
      <p:sp>
        <p:nvSpPr>
          <p:cNvPr id="4" name="Text 1"/>
          <p:cNvSpPr/>
          <p:nvPr/>
        </p:nvSpPr>
        <p:spPr>
          <a:xfrm>
            <a:off x="793790" y="249647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Regulated industries often can't afford full Agile adoption, but they can blend predictability with flexibility. This hybrid approach respects compliance requirements while enabling teams to respond intelligently to change.</a:t>
            </a:r>
            <a:endParaRPr lang="en-US" sz="1550" dirty="0"/>
          </a:p>
        </p:txBody>
      </p:sp>
      <p:sp>
        <p:nvSpPr>
          <p:cNvPr id="5" name="Shape 2"/>
          <p:cNvSpPr/>
          <p:nvPr/>
        </p:nvSpPr>
        <p:spPr>
          <a:xfrm>
            <a:off x="793790" y="3354798"/>
            <a:ext cx="4215289" cy="3047286"/>
          </a:xfrm>
          <a:prstGeom prst="roundRect">
            <a:avLst>
              <a:gd name="adj" fmla="val 2736"/>
            </a:avLst>
          </a:prstGeom>
          <a:solidFill>
            <a:srgbClr val="F9F9FF"/>
          </a:solidFill>
          <a:ln w="22860">
            <a:solidFill>
              <a:srgbClr val="B8C3DF"/>
            </a:solidFill>
            <a:prstDash val="solid"/>
          </a:ln>
        </p:spPr>
        <p:txBody>
          <a:bodyPr/>
          <a:lstStyle/>
          <a:p>
            <a:endParaRPr lang="en-US"/>
          </a:p>
        </p:txBody>
      </p:sp>
      <p:sp>
        <p:nvSpPr>
          <p:cNvPr id="6" name="Shape 3"/>
          <p:cNvSpPr/>
          <p:nvPr/>
        </p:nvSpPr>
        <p:spPr>
          <a:xfrm>
            <a:off x="816650" y="3377658"/>
            <a:ext cx="4169569" cy="595313"/>
          </a:xfrm>
          <a:prstGeom prst="roundRect">
            <a:avLst>
              <a:gd name="adj" fmla="val 9395"/>
            </a:avLst>
          </a:prstGeom>
          <a:solidFill>
            <a:srgbClr val="D2DDF9"/>
          </a:solidFill>
          <a:ln/>
        </p:spPr>
        <p:txBody>
          <a:bodyPr/>
          <a:lstStyle/>
          <a:p>
            <a:endParaRPr lang="en-US"/>
          </a:p>
        </p:txBody>
      </p:sp>
      <p:sp>
        <p:nvSpPr>
          <p:cNvPr id="7" name="Text 4"/>
          <p:cNvSpPr/>
          <p:nvPr/>
        </p:nvSpPr>
        <p:spPr>
          <a:xfrm>
            <a:off x="2752606" y="3485410"/>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8" name="Text 5"/>
          <p:cNvSpPr/>
          <p:nvPr/>
        </p:nvSpPr>
        <p:spPr>
          <a:xfrm>
            <a:off x="1015008" y="4171329"/>
            <a:ext cx="3772853"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Maintain Formal Documentation</a:t>
            </a:r>
            <a:endParaRPr lang="en-US" sz="1950" dirty="0"/>
          </a:p>
        </p:txBody>
      </p:sp>
      <p:sp>
        <p:nvSpPr>
          <p:cNvPr id="9" name="Text 6"/>
          <p:cNvSpPr/>
          <p:nvPr/>
        </p:nvSpPr>
        <p:spPr>
          <a:xfrm>
            <a:off x="1015008" y="4910707"/>
            <a:ext cx="377285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Keep required documentation and sign-offs for compliance and audit trails. These aren't going away — and they shouldn't.</a:t>
            </a:r>
            <a:endParaRPr lang="en-US" sz="1550" dirty="0"/>
          </a:p>
        </p:txBody>
      </p:sp>
      <p:sp>
        <p:nvSpPr>
          <p:cNvPr id="10" name="Shape 7"/>
          <p:cNvSpPr/>
          <p:nvPr/>
        </p:nvSpPr>
        <p:spPr>
          <a:xfrm>
            <a:off x="5207437" y="3354798"/>
            <a:ext cx="4215408" cy="3047286"/>
          </a:xfrm>
          <a:prstGeom prst="roundRect">
            <a:avLst>
              <a:gd name="adj" fmla="val 2736"/>
            </a:avLst>
          </a:prstGeom>
          <a:solidFill>
            <a:srgbClr val="F9F9FF"/>
          </a:solidFill>
          <a:ln w="22860">
            <a:solidFill>
              <a:srgbClr val="B8C3DF"/>
            </a:solidFill>
            <a:prstDash val="solid"/>
          </a:ln>
        </p:spPr>
        <p:txBody>
          <a:bodyPr/>
          <a:lstStyle/>
          <a:p>
            <a:endParaRPr lang="en-US"/>
          </a:p>
        </p:txBody>
      </p:sp>
      <p:sp>
        <p:nvSpPr>
          <p:cNvPr id="11" name="Shape 8"/>
          <p:cNvSpPr/>
          <p:nvPr/>
        </p:nvSpPr>
        <p:spPr>
          <a:xfrm>
            <a:off x="5230297" y="3377658"/>
            <a:ext cx="4169688" cy="595313"/>
          </a:xfrm>
          <a:prstGeom prst="roundRect">
            <a:avLst>
              <a:gd name="adj" fmla="val 9395"/>
            </a:avLst>
          </a:prstGeom>
          <a:solidFill>
            <a:srgbClr val="D2DDF9"/>
          </a:solidFill>
          <a:ln/>
        </p:spPr>
        <p:txBody>
          <a:bodyPr/>
          <a:lstStyle/>
          <a:p>
            <a:endParaRPr lang="en-US"/>
          </a:p>
        </p:txBody>
      </p:sp>
      <p:sp>
        <p:nvSpPr>
          <p:cNvPr id="12" name="Text 9"/>
          <p:cNvSpPr/>
          <p:nvPr/>
        </p:nvSpPr>
        <p:spPr>
          <a:xfrm>
            <a:off x="7166253" y="3485410"/>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3" name="Text 10"/>
          <p:cNvSpPr/>
          <p:nvPr/>
        </p:nvSpPr>
        <p:spPr>
          <a:xfrm>
            <a:off x="5428655" y="4171329"/>
            <a:ext cx="286202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Use Incremental Builds</a:t>
            </a:r>
            <a:endParaRPr lang="en-US" sz="1950" dirty="0"/>
          </a:p>
        </p:txBody>
      </p:sp>
      <p:sp>
        <p:nvSpPr>
          <p:cNvPr id="14" name="Text 11"/>
          <p:cNvSpPr/>
          <p:nvPr/>
        </p:nvSpPr>
        <p:spPr>
          <a:xfrm>
            <a:off x="5428655" y="4600549"/>
            <a:ext cx="377297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Develop proofs of concept or incremental builds for validation before final delivery. Test assumptions early and often.</a:t>
            </a:r>
            <a:endParaRPr lang="en-US" sz="1550" dirty="0"/>
          </a:p>
        </p:txBody>
      </p:sp>
      <p:sp>
        <p:nvSpPr>
          <p:cNvPr id="15" name="Shape 12"/>
          <p:cNvSpPr/>
          <p:nvPr/>
        </p:nvSpPr>
        <p:spPr>
          <a:xfrm>
            <a:off x="9621203" y="3354798"/>
            <a:ext cx="4215289" cy="3047286"/>
          </a:xfrm>
          <a:prstGeom prst="roundRect">
            <a:avLst>
              <a:gd name="adj" fmla="val 2736"/>
            </a:avLst>
          </a:prstGeom>
          <a:solidFill>
            <a:srgbClr val="F9F9FF"/>
          </a:solidFill>
          <a:ln w="22860">
            <a:solidFill>
              <a:srgbClr val="B8C3DF"/>
            </a:solidFill>
            <a:prstDash val="solid"/>
          </a:ln>
        </p:spPr>
        <p:txBody>
          <a:bodyPr/>
          <a:lstStyle/>
          <a:p>
            <a:endParaRPr lang="en-US"/>
          </a:p>
        </p:txBody>
      </p:sp>
      <p:sp>
        <p:nvSpPr>
          <p:cNvPr id="16" name="Shape 13"/>
          <p:cNvSpPr/>
          <p:nvPr/>
        </p:nvSpPr>
        <p:spPr>
          <a:xfrm>
            <a:off x="9644063" y="3377658"/>
            <a:ext cx="4169569" cy="595313"/>
          </a:xfrm>
          <a:prstGeom prst="roundRect">
            <a:avLst>
              <a:gd name="adj" fmla="val 9395"/>
            </a:avLst>
          </a:prstGeom>
          <a:solidFill>
            <a:srgbClr val="D2DDF9"/>
          </a:solidFill>
          <a:ln/>
        </p:spPr>
        <p:txBody>
          <a:bodyPr/>
          <a:lstStyle/>
          <a:p>
            <a:endParaRPr lang="en-US"/>
          </a:p>
        </p:txBody>
      </p:sp>
      <p:sp>
        <p:nvSpPr>
          <p:cNvPr id="17" name="Text 14"/>
          <p:cNvSpPr/>
          <p:nvPr/>
        </p:nvSpPr>
        <p:spPr>
          <a:xfrm>
            <a:off x="11580019" y="3485410"/>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8" name="Text 15"/>
          <p:cNvSpPr/>
          <p:nvPr/>
        </p:nvSpPr>
        <p:spPr>
          <a:xfrm>
            <a:off x="9842421" y="4171329"/>
            <a:ext cx="250412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Update Dynamically</a:t>
            </a:r>
            <a:endParaRPr lang="en-US" sz="1950" dirty="0"/>
          </a:p>
        </p:txBody>
      </p:sp>
      <p:sp>
        <p:nvSpPr>
          <p:cNvPr id="19" name="Text 16"/>
          <p:cNvSpPr/>
          <p:nvPr/>
        </p:nvSpPr>
        <p:spPr>
          <a:xfrm>
            <a:off x="9842421" y="4600549"/>
            <a:ext cx="377285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Update project schedules dynamically as progress unfolds rather than treating the initial plan as immutable truth.</a:t>
            </a:r>
            <a:endParaRPr lang="en-US" sz="1550" dirty="0"/>
          </a:p>
        </p:txBody>
      </p:sp>
      <p:sp>
        <p:nvSpPr>
          <p:cNvPr id="20" name="Text 17"/>
          <p:cNvSpPr/>
          <p:nvPr/>
        </p:nvSpPr>
        <p:spPr>
          <a:xfrm>
            <a:off x="793790" y="662532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balance gives leadership confidence while empowering teams to respond to change intelligently. You get the best of both worlds: structure when you need it, flexibility when it matters.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22180"/>
            <a:ext cx="7556421" cy="992267"/>
          </a:xfrm>
          <a:prstGeom prst="rect">
            <a:avLst/>
          </a:prstGeom>
          <a:noFill/>
          <a:ln/>
        </p:spPr>
        <p:txBody>
          <a:bodyPr wrap="squar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Real-World Impact: What This Looks Like in Practice</a:t>
            </a:r>
            <a:endParaRPr lang="en-US" sz="3100" dirty="0"/>
          </a:p>
        </p:txBody>
      </p:sp>
      <p:sp>
        <p:nvSpPr>
          <p:cNvPr id="4" name="Text 1"/>
          <p:cNvSpPr/>
          <p:nvPr/>
        </p:nvSpPr>
        <p:spPr>
          <a:xfrm>
            <a:off x="793790" y="2511282"/>
            <a:ext cx="23533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5" name="Text 2"/>
          <p:cNvSpPr/>
          <p:nvPr/>
        </p:nvSpPr>
        <p:spPr>
          <a:xfrm>
            <a:off x="793790" y="3414252"/>
            <a:ext cx="2353389" cy="620316"/>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Faster Issue Resolution</a:t>
            </a:r>
            <a:endParaRPr lang="en-US" sz="1950" dirty="0"/>
          </a:p>
        </p:txBody>
      </p:sp>
      <p:sp>
        <p:nvSpPr>
          <p:cNvPr id="6" name="Text 3"/>
          <p:cNvSpPr/>
          <p:nvPr/>
        </p:nvSpPr>
        <p:spPr>
          <a:xfrm>
            <a:off x="793790" y="4153630"/>
            <a:ext cx="2353389" cy="1587698"/>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Teams using shorter feedback loops identify and resolve issues 40% faster than traditional phase-gate approaches.</a:t>
            </a:r>
            <a:endParaRPr lang="en-US" sz="1550" dirty="0"/>
          </a:p>
        </p:txBody>
      </p:sp>
      <p:sp>
        <p:nvSpPr>
          <p:cNvPr id="7" name="Text 4"/>
          <p:cNvSpPr/>
          <p:nvPr/>
        </p:nvSpPr>
        <p:spPr>
          <a:xfrm>
            <a:off x="3395186" y="2511282"/>
            <a:ext cx="23535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3x</a:t>
            </a:r>
            <a:endParaRPr lang="en-US" sz="5150" dirty="0"/>
          </a:p>
        </p:txBody>
      </p:sp>
      <p:sp>
        <p:nvSpPr>
          <p:cNvPr id="8" name="Text 5"/>
          <p:cNvSpPr/>
          <p:nvPr/>
        </p:nvSpPr>
        <p:spPr>
          <a:xfrm>
            <a:off x="3395186" y="3414252"/>
            <a:ext cx="2353508" cy="930473"/>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Increased Stakeholder Satisfaction</a:t>
            </a:r>
            <a:endParaRPr lang="en-US" sz="1950" dirty="0"/>
          </a:p>
        </p:txBody>
      </p:sp>
      <p:sp>
        <p:nvSpPr>
          <p:cNvPr id="9" name="Text 6"/>
          <p:cNvSpPr/>
          <p:nvPr/>
        </p:nvSpPr>
        <p:spPr>
          <a:xfrm>
            <a:off x="3395186" y="4463788"/>
            <a:ext cx="2353508"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Projects with regular show-and-tells report 3x higher stakeholder satisfaction scores.</a:t>
            </a:r>
            <a:endParaRPr lang="en-US" sz="1550" dirty="0"/>
          </a:p>
        </p:txBody>
      </p:sp>
      <p:sp>
        <p:nvSpPr>
          <p:cNvPr id="10" name="Text 7"/>
          <p:cNvSpPr/>
          <p:nvPr/>
        </p:nvSpPr>
        <p:spPr>
          <a:xfrm>
            <a:off x="5996702" y="2511282"/>
            <a:ext cx="23533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65%</a:t>
            </a:r>
            <a:endParaRPr lang="en-US" sz="5150" dirty="0"/>
          </a:p>
        </p:txBody>
      </p:sp>
      <p:sp>
        <p:nvSpPr>
          <p:cNvPr id="11" name="Text 8"/>
          <p:cNvSpPr/>
          <p:nvPr/>
        </p:nvSpPr>
        <p:spPr>
          <a:xfrm>
            <a:off x="5996702" y="3414252"/>
            <a:ext cx="2353389" cy="620316"/>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Improved Team Morale</a:t>
            </a:r>
            <a:endParaRPr lang="en-US" sz="1950" dirty="0"/>
          </a:p>
        </p:txBody>
      </p:sp>
      <p:sp>
        <p:nvSpPr>
          <p:cNvPr id="12" name="Text 9"/>
          <p:cNvSpPr/>
          <p:nvPr/>
        </p:nvSpPr>
        <p:spPr>
          <a:xfrm>
            <a:off x="5996702" y="4153630"/>
            <a:ext cx="2353389" cy="1587698"/>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Teams empowered to make micro-decisions report 65% higher engagement and job satisfaction.</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158835"/>
          </a:xfrm>
          <a:prstGeom prst="rect">
            <a:avLst/>
          </a:prstGeom>
        </p:spPr>
      </p:pic>
      <p:sp>
        <p:nvSpPr>
          <p:cNvPr id="3" name="Text 0"/>
          <p:cNvSpPr/>
          <p:nvPr/>
        </p:nvSpPr>
        <p:spPr>
          <a:xfrm>
            <a:off x="741640" y="1371204"/>
            <a:ext cx="10026848" cy="463510"/>
          </a:xfrm>
          <a:prstGeom prst="rect">
            <a:avLst/>
          </a:prstGeom>
          <a:noFill/>
          <a:ln/>
        </p:spPr>
        <p:txBody>
          <a:bodyPr wrap="none" lIns="0" tIns="0" rIns="0" bIns="0" rtlCol="0" anchor="t"/>
          <a:lstStyle/>
          <a:p>
            <a:pPr marL="0" indent="0" algn="l">
              <a:lnSpc>
                <a:spcPts val="3650"/>
              </a:lnSpc>
              <a:buNone/>
            </a:pPr>
            <a:r>
              <a:rPr lang="en-US" sz="2900" dirty="0">
                <a:solidFill>
                  <a:srgbClr val="1B1B27"/>
                </a:solidFill>
                <a:latin typeface="Alexandria" pitchFamily="34" charset="0"/>
                <a:ea typeface="Alexandria" pitchFamily="34" charset="-122"/>
                <a:cs typeface="Alexandria" pitchFamily="34" charset="-120"/>
              </a:rPr>
              <a:t>Getting Started: Your Roadmap to Responsive Delivery</a:t>
            </a:r>
            <a:endParaRPr lang="en-US" sz="2900" dirty="0"/>
          </a:p>
        </p:txBody>
      </p:sp>
      <p:sp>
        <p:nvSpPr>
          <p:cNvPr id="4" name="Text 1"/>
          <p:cNvSpPr/>
          <p:nvPr/>
        </p:nvSpPr>
        <p:spPr>
          <a:xfrm>
            <a:off x="741640" y="2112844"/>
            <a:ext cx="13147119" cy="59316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You don't have to implement all six strategies at once. Start small, learn, and expand. Here's a practical roadmap for introducing responsiveness to your Waterfall projects:</a:t>
            </a:r>
            <a:endParaRPr lang="en-US" sz="1450" dirty="0"/>
          </a:p>
        </p:txBody>
      </p:sp>
      <p:sp>
        <p:nvSpPr>
          <p:cNvPr id="5" name="Shape 2"/>
          <p:cNvSpPr/>
          <p:nvPr/>
        </p:nvSpPr>
        <p:spPr>
          <a:xfrm>
            <a:off x="741640" y="2914611"/>
            <a:ext cx="6480810" cy="1380053"/>
          </a:xfrm>
          <a:prstGeom prst="roundRect">
            <a:avLst>
              <a:gd name="adj" fmla="val 5643"/>
            </a:avLst>
          </a:prstGeom>
          <a:solidFill>
            <a:srgbClr val="D2DDF9"/>
          </a:solidFill>
          <a:ln w="7620">
            <a:solidFill>
              <a:srgbClr val="B8C3DF"/>
            </a:solidFill>
            <a:prstDash val="solid"/>
          </a:ln>
        </p:spPr>
        <p:txBody>
          <a:bodyPr/>
          <a:lstStyle/>
          <a:p>
            <a:endParaRPr lang="en-US"/>
          </a:p>
        </p:txBody>
      </p:sp>
      <p:sp>
        <p:nvSpPr>
          <p:cNvPr id="6" name="Text 3"/>
          <p:cNvSpPr/>
          <p:nvPr/>
        </p:nvSpPr>
        <p:spPr>
          <a:xfrm>
            <a:off x="934641" y="3107611"/>
            <a:ext cx="2679144" cy="289679"/>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Start with Visualization</a:t>
            </a:r>
            <a:endParaRPr lang="en-US" sz="1800" dirty="0"/>
          </a:p>
        </p:txBody>
      </p:sp>
      <p:sp>
        <p:nvSpPr>
          <p:cNvPr id="7" name="Text 4"/>
          <p:cNvSpPr/>
          <p:nvPr/>
        </p:nvSpPr>
        <p:spPr>
          <a:xfrm>
            <a:off x="934641" y="3508495"/>
            <a:ext cx="6094809" cy="59316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Implement a Kanban board for your current project. It's low-risk and provides immediate value.</a:t>
            </a:r>
            <a:endParaRPr lang="en-US" sz="1450" dirty="0"/>
          </a:p>
        </p:txBody>
      </p:sp>
      <p:sp>
        <p:nvSpPr>
          <p:cNvPr id="8" name="Shape 5"/>
          <p:cNvSpPr/>
          <p:nvPr/>
        </p:nvSpPr>
        <p:spPr>
          <a:xfrm>
            <a:off x="7407831" y="2914611"/>
            <a:ext cx="6480929" cy="1380053"/>
          </a:xfrm>
          <a:prstGeom prst="roundRect">
            <a:avLst>
              <a:gd name="adj" fmla="val 5643"/>
            </a:avLst>
          </a:prstGeom>
          <a:solidFill>
            <a:srgbClr val="D2DDF9"/>
          </a:solidFill>
          <a:ln w="7620">
            <a:solidFill>
              <a:srgbClr val="B8C3DF"/>
            </a:solidFill>
            <a:prstDash val="solid"/>
          </a:ln>
        </p:spPr>
        <p:txBody>
          <a:bodyPr/>
          <a:lstStyle/>
          <a:p>
            <a:endParaRPr lang="en-US"/>
          </a:p>
        </p:txBody>
      </p:sp>
      <p:sp>
        <p:nvSpPr>
          <p:cNvPr id="9" name="Text 6"/>
          <p:cNvSpPr/>
          <p:nvPr/>
        </p:nvSpPr>
        <p:spPr>
          <a:xfrm>
            <a:off x="7600831" y="3107611"/>
            <a:ext cx="2706053" cy="289679"/>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Add Quick Touchpoints</a:t>
            </a:r>
            <a:endParaRPr lang="en-US" sz="1800" dirty="0"/>
          </a:p>
        </p:txBody>
      </p:sp>
      <p:sp>
        <p:nvSpPr>
          <p:cNvPr id="10" name="Text 7"/>
          <p:cNvSpPr/>
          <p:nvPr/>
        </p:nvSpPr>
        <p:spPr>
          <a:xfrm>
            <a:off x="7600831" y="3508495"/>
            <a:ext cx="6094928" cy="59316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Introduce daily standups or weekly check-ins. Test what works for your team's rhythm.</a:t>
            </a:r>
            <a:endParaRPr lang="en-US" sz="1450" dirty="0"/>
          </a:p>
        </p:txBody>
      </p:sp>
      <p:sp>
        <p:nvSpPr>
          <p:cNvPr id="11" name="Shape 8"/>
          <p:cNvSpPr/>
          <p:nvPr/>
        </p:nvSpPr>
        <p:spPr>
          <a:xfrm>
            <a:off x="741640" y="4480045"/>
            <a:ext cx="6480810" cy="1380053"/>
          </a:xfrm>
          <a:prstGeom prst="roundRect">
            <a:avLst>
              <a:gd name="adj" fmla="val 5643"/>
            </a:avLst>
          </a:prstGeom>
          <a:solidFill>
            <a:srgbClr val="D2DDF9"/>
          </a:solidFill>
          <a:ln w="7620">
            <a:solidFill>
              <a:srgbClr val="B8C3DF"/>
            </a:solidFill>
            <a:prstDash val="solid"/>
          </a:ln>
        </p:spPr>
        <p:txBody>
          <a:bodyPr/>
          <a:lstStyle/>
          <a:p>
            <a:endParaRPr lang="en-US"/>
          </a:p>
        </p:txBody>
      </p:sp>
      <p:sp>
        <p:nvSpPr>
          <p:cNvPr id="12" name="Text 9"/>
          <p:cNvSpPr/>
          <p:nvPr/>
        </p:nvSpPr>
        <p:spPr>
          <a:xfrm>
            <a:off x="934641" y="4673045"/>
            <a:ext cx="2892743" cy="289679"/>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Shorten Feedback Cycles</a:t>
            </a:r>
            <a:endParaRPr lang="en-US" sz="1800" dirty="0"/>
          </a:p>
        </p:txBody>
      </p:sp>
      <p:sp>
        <p:nvSpPr>
          <p:cNvPr id="13" name="Text 10"/>
          <p:cNvSpPr/>
          <p:nvPr/>
        </p:nvSpPr>
        <p:spPr>
          <a:xfrm>
            <a:off x="934641" y="5073929"/>
            <a:ext cx="6094809" cy="59316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Add one or two internal review points in your next phase. Involve stakeholders earlier.</a:t>
            </a:r>
            <a:endParaRPr lang="en-US" sz="1450" dirty="0"/>
          </a:p>
        </p:txBody>
      </p:sp>
      <p:sp>
        <p:nvSpPr>
          <p:cNvPr id="14" name="Shape 11"/>
          <p:cNvSpPr/>
          <p:nvPr/>
        </p:nvSpPr>
        <p:spPr>
          <a:xfrm>
            <a:off x="7407831" y="4480045"/>
            <a:ext cx="6480929" cy="1380053"/>
          </a:xfrm>
          <a:prstGeom prst="roundRect">
            <a:avLst>
              <a:gd name="adj" fmla="val 5643"/>
            </a:avLst>
          </a:prstGeom>
          <a:solidFill>
            <a:srgbClr val="D2DDF9"/>
          </a:solidFill>
          <a:ln w="7620">
            <a:solidFill>
              <a:srgbClr val="B8C3DF"/>
            </a:solidFill>
            <a:prstDash val="solid"/>
          </a:ln>
        </p:spPr>
        <p:txBody>
          <a:bodyPr/>
          <a:lstStyle/>
          <a:p>
            <a:endParaRPr lang="en-US"/>
          </a:p>
        </p:txBody>
      </p:sp>
      <p:sp>
        <p:nvSpPr>
          <p:cNvPr id="15" name="Text 12"/>
          <p:cNvSpPr/>
          <p:nvPr/>
        </p:nvSpPr>
        <p:spPr>
          <a:xfrm>
            <a:off x="7600831" y="4673045"/>
            <a:ext cx="3039189" cy="289679"/>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Experiment with Planning</a:t>
            </a:r>
            <a:endParaRPr lang="en-US" sz="1800" dirty="0"/>
          </a:p>
        </p:txBody>
      </p:sp>
      <p:sp>
        <p:nvSpPr>
          <p:cNvPr id="16" name="Text 13"/>
          <p:cNvSpPr/>
          <p:nvPr/>
        </p:nvSpPr>
        <p:spPr>
          <a:xfrm>
            <a:off x="7600831" y="5073929"/>
            <a:ext cx="6094928" cy="59316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Try rolling-wave planning for the next project phase. Detail the near-term while keeping the big picture visible.</a:t>
            </a:r>
            <a:endParaRPr lang="en-US" sz="1450" dirty="0"/>
          </a:p>
        </p:txBody>
      </p:sp>
      <p:sp>
        <p:nvSpPr>
          <p:cNvPr id="17" name="Shape 14"/>
          <p:cNvSpPr/>
          <p:nvPr/>
        </p:nvSpPr>
        <p:spPr>
          <a:xfrm>
            <a:off x="741640" y="6045479"/>
            <a:ext cx="6480810" cy="1380053"/>
          </a:xfrm>
          <a:prstGeom prst="roundRect">
            <a:avLst>
              <a:gd name="adj" fmla="val 5643"/>
            </a:avLst>
          </a:prstGeom>
          <a:solidFill>
            <a:srgbClr val="D2DDF9"/>
          </a:solidFill>
          <a:ln w="7620">
            <a:solidFill>
              <a:srgbClr val="B8C3DF"/>
            </a:solidFill>
            <a:prstDash val="solid"/>
          </a:ln>
        </p:spPr>
        <p:txBody>
          <a:bodyPr/>
          <a:lstStyle/>
          <a:p>
            <a:endParaRPr lang="en-US"/>
          </a:p>
        </p:txBody>
      </p:sp>
      <p:sp>
        <p:nvSpPr>
          <p:cNvPr id="18" name="Text 15"/>
          <p:cNvSpPr/>
          <p:nvPr/>
        </p:nvSpPr>
        <p:spPr>
          <a:xfrm>
            <a:off x="934641" y="6238479"/>
            <a:ext cx="2400419" cy="289679"/>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Empower Your Team</a:t>
            </a:r>
            <a:endParaRPr lang="en-US" sz="1800" dirty="0"/>
          </a:p>
        </p:txBody>
      </p:sp>
      <p:sp>
        <p:nvSpPr>
          <p:cNvPr id="19" name="Text 16"/>
          <p:cNvSpPr/>
          <p:nvPr/>
        </p:nvSpPr>
        <p:spPr>
          <a:xfrm>
            <a:off x="934641" y="6639362"/>
            <a:ext cx="6094809" cy="59316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Define boundaries for micro-decisions and let teams operate within them. Build trust through autonomy.</a:t>
            </a:r>
            <a:endParaRPr lang="en-US" sz="1450" dirty="0"/>
          </a:p>
        </p:txBody>
      </p:sp>
      <p:sp>
        <p:nvSpPr>
          <p:cNvPr id="20" name="Shape 17"/>
          <p:cNvSpPr/>
          <p:nvPr/>
        </p:nvSpPr>
        <p:spPr>
          <a:xfrm>
            <a:off x="7407831" y="6045479"/>
            <a:ext cx="6480929" cy="1380053"/>
          </a:xfrm>
          <a:prstGeom prst="roundRect">
            <a:avLst>
              <a:gd name="adj" fmla="val 5643"/>
            </a:avLst>
          </a:prstGeom>
          <a:solidFill>
            <a:srgbClr val="D2DDF9"/>
          </a:solidFill>
          <a:ln w="7620">
            <a:solidFill>
              <a:srgbClr val="B8C3DF"/>
            </a:solidFill>
            <a:prstDash val="solid"/>
          </a:ln>
        </p:spPr>
        <p:txBody>
          <a:bodyPr/>
          <a:lstStyle/>
          <a:p>
            <a:endParaRPr lang="en-US"/>
          </a:p>
        </p:txBody>
      </p:sp>
      <p:sp>
        <p:nvSpPr>
          <p:cNvPr id="21" name="Text 18"/>
          <p:cNvSpPr/>
          <p:nvPr/>
        </p:nvSpPr>
        <p:spPr>
          <a:xfrm>
            <a:off x="7600831" y="6238479"/>
            <a:ext cx="2317790" cy="289679"/>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Reflect and Expand</a:t>
            </a:r>
            <a:endParaRPr lang="en-US" sz="1800" dirty="0"/>
          </a:p>
        </p:txBody>
      </p:sp>
      <p:sp>
        <p:nvSpPr>
          <p:cNvPr id="22" name="Text 19"/>
          <p:cNvSpPr/>
          <p:nvPr/>
        </p:nvSpPr>
        <p:spPr>
          <a:xfrm>
            <a:off x="7600831" y="6639362"/>
            <a:ext cx="6094928" cy="59316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Hold retrospectives to learn what's working. Gradually expand responsive practices across projects.</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1602762"/>
            <a:ext cx="804838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Responsiveness Is the New Rigor</a:t>
            </a:r>
            <a:endParaRPr lang="en-US" sz="3900" dirty="0"/>
          </a:p>
        </p:txBody>
      </p:sp>
      <p:sp>
        <p:nvSpPr>
          <p:cNvPr id="4" name="Text 1"/>
          <p:cNvSpPr/>
          <p:nvPr/>
        </p:nvSpPr>
        <p:spPr>
          <a:xfrm>
            <a:off x="793790" y="252049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Moving from rigid to responsive doesn't mean overhauling your delivery model — it means evolving it. By shortening feedback loops, visualizing progress, and empowering teams, you create an environment where Waterfall projects flow with agility and purpose.</a:t>
            </a:r>
            <a:endParaRPr lang="en-US" sz="1550" dirty="0"/>
          </a:p>
        </p:txBody>
      </p:sp>
      <p:sp>
        <p:nvSpPr>
          <p:cNvPr id="5" name="Text 2"/>
          <p:cNvSpPr/>
          <p:nvPr/>
        </p:nvSpPr>
        <p:spPr>
          <a:xfrm>
            <a:off x="793790" y="3378818"/>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successful project managers won't be those who cling to pure methodologies, but those who thoughtfully blend structure with adaptability. They'll maintain the discipline that keeps complex projects on track while creating space for teams to respond intelligently to change.</a:t>
            </a:r>
            <a:endParaRPr lang="en-US" sz="1550" dirty="0"/>
          </a:p>
        </p:txBody>
      </p:sp>
      <p:sp>
        <p:nvSpPr>
          <p:cNvPr id="6" name="Text 3"/>
          <p:cNvSpPr/>
          <p:nvPr/>
        </p:nvSpPr>
        <p:spPr>
          <a:xfrm>
            <a:off x="1091446" y="4852335"/>
            <a:ext cx="12745164" cy="744141"/>
          </a:xfrm>
          <a:prstGeom prst="rect">
            <a:avLst/>
          </a:prstGeom>
          <a:noFill/>
          <a:ln/>
        </p:spPr>
        <p:txBody>
          <a:bodyPr wrap="squar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In the end, </a:t>
            </a:r>
            <a:r>
              <a:rPr lang="en-US" sz="2300" dirty="0">
                <a:solidFill>
                  <a:srgbClr val="1B54DA"/>
                </a:solidFill>
                <a:latin typeface="Alexandria" pitchFamily="34" charset="0"/>
                <a:ea typeface="Alexandria" pitchFamily="34" charset="-122"/>
                <a:cs typeface="Alexandria" pitchFamily="34" charset="-120"/>
              </a:rPr>
              <a:t>responsiveness is the new rigor</a:t>
            </a:r>
            <a:r>
              <a:rPr lang="en-US" sz="2300" dirty="0">
                <a:solidFill>
                  <a:srgbClr val="404155"/>
                </a:solidFill>
                <a:latin typeface="Alexandria" pitchFamily="34" charset="0"/>
                <a:ea typeface="Alexandria" pitchFamily="34" charset="-122"/>
                <a:cs typeface="Alexandria" pitchFamily="34" charset="-120"/>
              </a:rPr>
              <a:t> — and the project managers who master it will define the future of adaptive delivery.</a:t>
            </a:r>
            <a:endParaRPr lang="en-US" sz="2300" dirty="0"/>
          </a:p>
        </p:txBody>
      </p:sp>
      <p:sp>
        <p:nvSpPr>
          <p:cNvPr id="7" name="Shape 4"/>
          <p:cNvSpPr/>
          <p:nvPr/>
        </p:nvSpPr>
        <p:spPr>
          <a:xfrm>
            <a:off x="793790" y="4554679"/>
            <a:ext cx="22860" cy="1339453"/>
          </a:xfrm>
          <a:prstGeom prst="rect">
            <a:avLst/>
          </a:prstGeom>
          <a:solidFill>
            <a:srgbClr val="1B54DA"/>
          </a:solidFill>
          <a:ln/>
        </p:spPr>
        <p:txBody>
          <a:bodyPr/>
          <a:lstStyle/>
          <a:p>
            <a:endParaRPr lang="en-US"/>
          </a:p>
        </p:txBody>
      </p:sp>
      <p:sp>
        <p:nvSpPr>
          <p:cNvPr id="8" name="Text 5"/>
          <p:cNvSpPr/>
          <p:nvPr/>
        </p:nvSpPr>
        <p:spPr>
          <a:xfrm>
            <a:off x="793790" y="6117374"/>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Start your journey today. Pick one strategy, try it on your next project phase, and watch how small changes create meaningful impact.</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1578764"/>
            <a:ext cx="10562153"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Challenge: When Structure Becomes a Constraint</a:t>
            </a:r>
            <a:endParaRPr lang="en-US" sz="3100" dirty="0"/>
          </a:p>
        </p:txBody>
      </p:sp>
      <p:sp>
        <p:nvSpPr>
          <p:cNvPr id="4" name="Text 1"/>
          <p:cNvSpPr/>
          <p:nvPr/>
        </p:nvSpPr>
        <p:spPr>
          <a:xfrm>
            <a:off x="793790" y="2551147"/>
            <a:ext cx="898469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Waterfall projects have long been the backbone of structured delivery — with clearly defined phases, milestones, and comprehensive documentation. This approach has served organizations well for decades, providing predictability and control.</a:t>
            </a:r>
            <a:endParaRPr lang="en-US" sz="1550" dirty="0"/>
          </a:p>
        </p:txBody>
      </p:sp>
      <p:sp>
        <p:nvSpPr>
          <p:cNvPr id="5" name="Text 2"/>
          <p:cNvSpPr/>
          <p:nvPr/>
        </p:nvSpPr>
        <p:spPr>
          <a:xfrm>
            <a:off x="793790" y="3682360"/>
            <a:ext cx="8984694"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But in today's rapidly changing business landscape, rigid execution often slows teams down, leaving little room for innovation or adaptation. Market conditions shift, stakeholder needs evolve, and technology advances — all while traditional projects march forward on predetermined paths.</a:t>
            </a:r>
            <a:endParaRPr lang="en-US" sz="1550" dirty="0"/>
          </a:p>
        </p:txBody>
      </p:sp>
      <p:pic>
        <p:nvPicPr>
          <p:cNvPr id="6" name="Image 1" descr="preencoded.png"/>
          <p:cNvPicPr>
            <a:picLocks noChangeAspect="1"/>
          </p:cNvPicPr>
          <p:nvPr/>
        </p:nvPicPr>
        <p:blipFill>
          <a:blip r:embed="rId4"/>
          <a:stretch>
            <a:fillRect/>
          </a:stretch>
        </p:blipFill>
        <p:spPr>
          <a:xfrm>
            <a:off x="10270212" y="2595796"/>
            <a:ext cx="3573899" cy="35738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008817"/>
            <a:ext cx="9385221" cy="4961573"/>
          </a:xfrm>
          <a:prstGeom prst="rect">
            <a:avLst/>
          </a:prstGeom>
          <a:noFill/>
          <a:ln/>
        </p:spPr>
        <p:txBody>
          <a:bodyPr wrap="square" lIns="0" tIns="0" rIns="0" bIns="0" rtlCol="0" anchor="t"/>
          <a:lstStyle/>
          <a:p>
            <a:pPr marL="0" indent="0" algn="ctr">
              <a:lnSpc>
                <a:spcPts val="9750"/>
              </a:lnSpc>
              <a:buNone/>
            </a:pPr>
            <a:r>
              <a:rPr lang="en-US" sz="7800" dirty="0">
                <a:solidFill>
                  <a:srgbClr val="1B1B27"/>
                </a:solidFill>
                <a:latin typeface="Alexandria" pitchFamily="34" charset="0"/>
                <a:ea typeface="Alexandria" pitchFamily="34" charset="-122"/>
                <a:cs typeface="Alexandria" pitchFamily="34" charset="-120"/>
              </a:rPr>
              <a:t>You don't need to abandon Waterfall to become more Agile</a:t>
            </a:r>
            <a:endParaRPr lang="en-US" sz="7800" dirty="0"/>
          </a:p>
        </p:txBody>
      </p:sp>
      <p:sp>
        <p:nvSpPr>
          <p:cNvPr id="4" name="Text 1"/>
          <p:cNvSpPr/>
          <p:nvPr/>
        </p:nvSpPr>
        <p:spPr>
          <a:xfrm>
            <a:off x="793790" y="6268045"/>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truth is, you can maintain the discipline and structure your organization depends on while introducing practices that increase visibility, collaboration, and adaptability. It's about evolution, not revolution.</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1618312"/>
            <a:ext cx="9137213"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Six Practical Strategies for Responsive Delivery</a:t>
            </a:r>
            <a:endParaRPr lang="en-US" sz="3100" dirty="0"/>
          </a:p>
        </p:txBody>
      </p:sp>
      <p:sp>
        <p:nvSpPr>
          <p:cNvPr id="4" name="Text 1"/>
          <p:cNvSpPr/>
          <p:nvPr/>
        </p:nvSpPr>
        <p:spPr>
          <a:xfrm>
            <a:off x="793790" y="241210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Let's explore actionable ways to make your Waterfall projects more flexible without losing control. Each strategy can be implemented incrementally, allowing you to test and adapt based on your organization's needs.</a:t>
            </a:r>
            <a:endParaRPr lang="en-US" sz="1550" dirty="0"/>
          </a:p>
        </p:txBody>
      </p:sp>
      <p:sp>
        <p:nvSpPr>
          <p:cNvPr id="5" name="Shape 2"/>
          <p:cNvSpPr/>
          <p:nvPr/>
        </p:nvSpPr>
        <p:spPr>
          <a:xfrm>
            <a:off x="793790" y="3270424"/>
            <a:ext cx="6422231" cy="1189196"/>
          </a:xfrm>
          <a:prstGeom prst="roundRect">
            <a:avLst>
              <a:gd name="adj" fmla="val 9227"/>
            </a:avLst>
          </a:prstGeom>
          <a:solidFill>
            <a:srgbClr val="F9F9FF"/>
          </a:solidFill>
          <a:ln w="22860">
            <a:solidFill>
              <a:srgbClr val="B8C3DF"/>
            </a:solidFill>
            <a:prstDash val="solid"/>
          </a:ln>
        </p:spPr>
        <p:txBody>
          <a:bodyPr/>
          <a:lstStyle/>
          <a:p>
            <a:endParaRPr lang="en-US"/>
          </a:p>
        </p:txBody>
      </p:sp>
      <p:sp>
        <p:nvSpPr>
          <p:cNvPr id="6" name="Shape 3"/>
          <p:cNvSpPr/>
          <p:nvPr/>
        </p:nvSpPr>
        <p:spPr>
          <a:xfrm>
            <a:off x="770930" y="3270424"/>
            <a:ext cx="91440" cy="1189196"/>
          </a:xfrm>
          <a:prstGeom prst="roundRect">
            <a:avLst>
              <a:gd name="adj" fmla="val 91163"/>
            </a:avLst>
          </a:prstGeom>
          <a:solidFill>
            <a:srgbClr val="1B54DA"/>
          </a:solidFill>
          <a:ln/>
        </p:spPr>
        <p:txBody>
          <a:bodyPr/>
          <a:lstStyle/>
          <a:p>
            <a:endParaRPr lang="en-US"/>
          </a:p>
        </p:txBody>
      </p:sp>
      <p:sp>
        <p:nvSpPr>
          <p:cNvPr id="7" name="Text 4"/>
          <p:cNvSpPr/>
          <p:nvPr/>
        </p:nvSpPr>
        <p:spPr>
          <a:xfrm>
            <a:off x="1083588" y="3491642"/>
            <a:ext cx="304907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Shorten Feedback Loops</a:t>
            </a:r>
            <a:endParaRPr lang="en-US" sz="1950" dirty="0"/>
          </a:p>
        </p:txBody>
      </p:sp>
      <p:sp>
        <p:nvSpPr>
          <p:cNvPr id="8" name="Text 5"/>
          <p:cNvSpPr/>
          <p:nvPr/>
        </p:nvSpPr>
        <p:spPr>
          <a:xfrm>
            <a:off x="1083588" y="3920862"/>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Reduce delays between planning and validation</a:t>
            </a:r>
            <a:endParaRPr lang="en-US" sz="1550" dirty="0"/>
          </a:p>
        </p:txBody>
      </p:sp>
      <p:sp>
        <p:nvSpPr>
          <p:cNvPr id="9" name="Shape 6"/>
          <p:cNvSpPr/>
          <p:nvPr/>
        </p:nvSpPr>
        <p:spPr>
          <a:xfrm>
            <a:off x="7414379" y="3270424"/>
            <a:ext cx="6422231" cy="1189196"/>
          </a:xfrm>
          <a:prstGeom prst="roundRect">
            <a:avLst>
              <a:gd name="adj" fmla="val 9227"/>
            </a:avLst>
          </a:prstGeom>
          <a:solidFill>
            <a:srgbClr val="F9F9FF"/>
          </a:solidFill>
          <a:ln w="22860">
            <a:solidFill>
              <a:srgbClr val="B8C3DF"/>
            </a:solidFill>
            <a:prstDash val="solid"/>
          </a:ln>
        </p:spPr>
        <p:txBody>
          <a:bodyPr/>
          <a:lstStyle/>
          <a:p>
            <a:endParaRPr lang="en-US"/>
          </a:p>
        </p:txBody>
      </p:sp>
      <p:sp>
        <p:nvSpPr>
          <p:cNvPr id="10" name="Shape 7"/>
          <p:cNvSpPr/>
          <p:nvPr/>
        </p:nvSpPr>
        <p:spPr>
          <a:xfrm>
            <a:off x="7391519" y="3270424"/>
            <a:ext cx="91440" cy="1189196"/>
          </a:xfrm>
          <a:prstGeom prst="roundRect">
            <a:avLst>
              <a:gd name="adj" fmla="val 91163"/>
            </a:avLst>
          </a:prstGeom>
          <a:solidFill>
            <a:srgbClr val="1B54DA"/>
          </a:solidFill>
          <a:ln/>
        </p:spPr>
        <p:txBody>
          <a:bodyPr/>
          <a:lstStyle/>
          <a:p>
            <a:endParaRPr lang="en-US"/>
          </a:p>
        </p:txBody>
      </p:sp>
      <p:sp>
        <p:nvSpPr>
          <p:cNvPr id="11" name="Text 8"/>
          <p:cNvSpPr/>
          <p:nvPr/>
        </p:nvSpPr>
        <p:spPr>
          <a:xfrm>
            <a:off x="7704177" y="3491642"/>
            <a:ext cx="280475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Rolling-Wave Planning</a:t>
            </a:r>
            <a:endParaRPr lang="en-US" sz="1950" dirty="0"/>
          </a:p>
        </p:txBody>
      </p:sp>
      <p:sp>
        <p:nvSpPr>
          <p:cNvPr id="12" name="Text 9"/>
          <p:cNvSpPr/>
          <p:nvPr/>
        </p:nvSpPr>
        <p:spPr>
          <a:xfrm>
            <a:off x="7704177" y="3920862"/>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Plan in detail only for the near term</a:t>
            </a:r>
            <a:endParaRPr lang="en-US" sz="1550" dirty="0"/>
          </a:p>
        </p:txBody>
      </p:sp>
      <p:sp>
        <p:nvSpPr>
          <p:cNvPr id="13" name="Shape 10"/>
          <p:cNvSpPr/>
          <p:nvPr/>
        </p:nvSpPr>
        <p:spPr>
          <a:xfrm>
            <a:off x="793790" y="4657978"/>
            <a:ext cx="6422231" cy="1189196"/>
          </a:xfrm>
          <a:prstGeom prst="roundRect">
            <a:avLst>
              <a:gd name="adj" fmla="val 9227"/>
            </a:avLst>
          </a:prstGeom>
          <a:solidFill>
            <a:srgbClr val="F9F9FF"/>
          </a:solidFill>
          <a:ln w="22860">
            <a:solidFill>
              <a:srgbClr val="B8C3DF"/>
            </a:solidFill>
            <a:prstDash val="solid"/>
          </a:ln>
        </p:spPr>
        <p:txBody>
          <a:bodyPr/>
          <a:lstStyle/>
          <a:p>
            <a:endParaRPr lang="en-US"/>
          </a:p>
        </p:txBody>
      </p:sp>
      <p:sp>
        <p:nvSpPr>
          <p:cNvPr id="14" name="Shape 11"/>
          <p:cNvSpPr/>
          <p:nvPr/>
        </p:nvSpPr>
        <p:spPr>
          <a:xfrm>
            <a:off x="770930" y="4657978"/>
            <a:ext cx="91440" cy="1189196"/>
          </a:xfrm>
          <a:prstGeom prst="roundRect">
            <a:avLst>
              <a:gd name="adj" fmla="val 91163"/>
            </a:avLst>
          </a:prstGeom>
          <a:solidFill>
            <a:srgbClr val="1B54DA"/>
          </a:solidFill>
          <a:ln/>
        </p:spPr>
        <p:txBody>
          <a:bodyPr/>
          <a:lstStyle/>
          <a:p>
            <a:endParaRPr lang="en-US"/>
          </a:p>
        </p:txBody>
      </p:sp>
      <p:sp>
        <p:nvSpPr>
          <p:cNvPr id="15" name="Text 12"/>
          <p:cNvSpPr/>
          <p:nvPr/>
        </p:nvSpPr>
        <p:spPr>
          <a:xfrm>
            <a:off x="1083588" y="487919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Agile Ceremonies</a:t>
            </a:r>
            <a:endParaRPr lang="en-US" sz="1950" dirty="0"/>
          </a:p>
        </p:txBody>
      </p:sp>
      <p:sp>
        <p:nvSpPr>
          <p:cNvPr id="16" name="Text 13"/>
          <p:cNvSpPr/>
          <p:nvPr/>
        </p:nvSpPr>
        <p:spPr>
          <a:xfrm>
            <a:off x="1083588" y="5308416"/>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Improve flow with standups and retrospectives</a:t>
            </a:r>
            <a:endParaRPr lang="en-US" sz="1550" dirty="0"/>
          </a:p>
        </p:txBody>
      </p:sp>
      <p:sp>
        <p:nvSpPr>
          <p:cNvPr id="17" name="Shape 14"/>
          <p:cNvSpPr/>
          <p:nvPr/>
        </p:nvSpPr>
        <p:spPr>
          <a:xfrm>
            <a:off x="7414379" y="4657978"/>
            <a:ext cx="6422231" cy="1189196"/>
          </a:xfrm>
          <a:prstGeom prst="roundRect">
            <a:avLst>
              <a:gd name="adj" fmla="val 9227"/>
            </a:avLst>
          </a:prstGeom>
          <a:solidFill>
            <a:srgbClr val="F9F9FF"/>
          </a:solidFill>
          <a:ln w="22860">
            <a:solidFill>
              <a:srgbClr val="B8C3DF"/>
            </a:solidFill>
            <a:prstDash val="solid"/>
          </a:ln>
        </p:spPr>
        <p:txBody>
          <a:bodyPr/>
          <a:lstStyle/>
          <a:p>
            <a:endParaRPr lang="en-US"/>
          </a:p>
        </p:txBody>
      </p:sp>
      <p:sp>
        <p:nvSpPr>
          <p:cNvPr id="18" name="Shape 15"/>
          <p:cNvSpPr/>
          <p:nvPr/>
        </p:nvSpPr>
        <p:spPr>
          <a:xfrm>
            <a:off x="7391519" y="4657978"/>
            <a:ext cx="91440" cy="1189196"/>
          </a:xfrm>
          <a:prstGeom prst="roundRect">
            <a:avLst>
              <a:gd name="adj" fmla="val 91163"/>
            </a:avLst>
          </a:prstGeom>
          <a:solidFill>
            <a:srgbClr val="1B54DA"/>
          </a:solidFill>
          <a:ln/>
        </p:spPr>
        <p:txBody>
          <a:bodyPr/>
          <a:lstStyle/>
          <a:p>
            <a:endParaRPr lang="en-US"/>
          </a:p>
        </p:txBody>
      </p:sp>
      <p:sp>
        <p:nvSpPr>
          <p:cNvPr id="19" name="Text 16"/>
          <p:cNvSpPr/>
          <p:nvPr/>
        </p:nvSpPr>
        <p:spPr>
          <a:xfrm>
            <a:off x="7704177" y="4879196"/>
            <a:ext cx="274546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Visualize with Kanban</a:t>
            </a:r>
            <a:endParaRPr lang="en-US" sz="1950" dirty="0"/>
          </a:p>
        </p:txBody>
      </p:sp>
      <p:sp>
        <p:nvSpPr>
          <p:cNvPr id="20" name="Text 17"/>
          <p:cNvSpPr/>
          <p:nvPr/>
        </p:nvSpPr>
        <p:spPr>
          <a:xfrm>
            <a:off x="7704177" y="5308416"/>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Transform static plans into dynamic tools</a:t>
            </a:r>
            <a:endParaRPr lang="en-US" sz="1550" dirty="0"/>
          </a:p>
        </p:txBody>
      </p:sp>
      <p:sp>
        <p:nvSpPr>
          <p:cNvPr id="21" name="Shape 18"/>
          <p:cNvSpPr/>
          <p:nvPr/>
        </p:nvSpPr>
        <p:spPr>
          <a:xfrm>
            <a:off x="793790" y="6045532"/>
            <a:ext cx="6422231" cy="1189196"/>
          </a:xfrm>
          <a:prstGeom prst="roundRect">
            <a:avLst>
              <a:gd name="adj" fmla="val 9227"/>
            </a:avLst>
          </a:prstGeom>
          <a:solidFill>
            <a:srgbClr val="F9F9FF"/>
          </a:solidFill>
          <a:ln w="22860">
            <a:solidFill>
              <a:srgbClr val="B8C3DF"/>
            </a:solidFill>
            <a:prstDash val="solid"/>
          </a:ln>
        </p:spPr>
        <p:txBody>
          <a:bodyPr/>
          <a:lstStyle/>
          <a:p>
            <a:endParaRPr lang="en-US"/>
          </a:p>
        </p:txBody>
      </p:sp>
      <p:sp>
        <p:nvSpPr>
          <p:cNvPr id="22" name="Shape 19"/>
          <p:cNvSpPr/>
          <p:nvPr/>
        </p:nvSpPr>
        <p:spPr>
          <a:xfrm>
            <a:off x="770930" y="6045532"/>
            <a:ext cx="91440" cy="1189196"/>
          </a:xfrm>
          <a:prstGeom prst="roundRect">
            <a:avLst>
              <a:gd name="adj" fmla="val 91163"/>
            </a:avLst>
          </a:prstGeom>
          <a:solidFill>
            <a:srgbClr val="1B54DA"/>
          </a:solidFill>
          <a:ln/>
        </p:spPr>
        <p:txBody>
          <a:bodyPr/>
          <a:lstStyle/>
          <a:p>
            <a:endParaRPr lang="en-US"/>
          </a:p>
        </p:txBody>
      </p:sp>
      <p:sp>
        <p:nvSpPr>
          <p:cNvPr id="23" name="Text 20"/>
          <p:cNvSpPr/>
          <p:nvPr/>
        </p:nvSpPr>
        <p:spPr>
          <a:xfrm>
            <a:off x="1083588" y="626675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Empower Teams</a:t>
            </a:r>
            <a:endParaRPr lang="en-US" sz="1950" dirty="0"/>
          </a:p>
        </p:txBody>
      </p:sp>
      <p:sp>
        <p:nvSpPr>
          <p:cNvPr id="24" name="Text 21"/>
          <p:cNvSpPr/>
          <p:nvPr/>
        </p:nvSpPr>
        <p:spPr>
          <a:xfrm>
            <a:off x="1083588" y="6695971"/>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Enable micro-decisions within boundaries</a:t>
            </a:r>
            <a:endParaRPr lang="en-US" sz="1550" dirty="0"/>
          </a:p>
        </p:txBody>
      </p:sp>
      <p:sp>
        <p:nvSpPr>
          <p:cNvPr id="25" name="Shape 22"/>
          <p:cNvSpPr/>
          <p:nvPr/>
        </p:nvSpPr>
        <p:spPr>
          <a:xfrm>
            <a:off x="7414379" y="6045532"/>
            <a:ext cx="6422231" cy="1189196"/>
          </a:xfrm>
          <a:prstGeom prst="roundRect">
            <a:avLst>
              <a:gd name="adj" fmla="val 9227"/>
            </a:avLst>
          </a:prstGeom>
          <a:solidFill>
            <a:srgbClr val="F9F9FF"/>
          </a:solidFill>
          <a:ln w="22860">
            <a:solidFill>
              <a:srgbClr val="B8C3DF"/>
            </a:solidFill>
            <a:prstDash val="solid"/>
          </a:ln>
        </p:spPr>
        <p:txBody>
          <a:bodyPr/>
          <a:lstStyle/>
          <a:p>
            <a:endParaRPr lang="en-US"/>
          </a:p>
        </p:txBody>
      </p:sp>
      <p:sp>
        <p:nvSpPr>
          <p:cNvPr id="26" name="Shape 23"/>
          <p:cNvSpPr/>
          <p:nvPr/>
        </p:nvSpPr>
        <p:spPr>
          <a:xfrm>
            <a:off x="7391519" y="6045532"/>
            <a:ext cx="91440" cy="1189196"/>
          </a:xfrm>
          <a:prstGeom prst="roundRect">
            <a:avLst>
              <a:gd name="adj" fmla="val 91163"/>
            </a:avLst>
          </a:prstGeom>
          <a:solidFill>
            <a:srgbClr val="1B54DA"/>
          </a:solidFill>
          <a:ln/>
        </p:spPr>
        <p:txBody>
          <a:bodyPr/>
          <a:lstStyle/>
          <a:p>
            <a:endParaRPr lang="en-US"/>
          </a:p>
        </p:txBody>
      </p:sp>
      <p:sp>
        <p:nvSpPr>
          <p:cNvPr id="27" name="Text 24"/>
          <p:cNvSpPr/>
          <p:nvPr/>
        </p:nvSpPr>
        <p:spPr>
          <a:xfrm>
            <a:off x="7704177" y="626675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Blend Approaches</a:t>
            </a:r>
            <a:endParaRPr lang="en-US" sz="1950" dirty="0"/>
          </a:p>
        </p:txBody>
      </p:sp>
      <p:sp>
        <p:nvSpPr>
          <p:cNvPr id="28" name="Text 25"/>
          <p:cNvSpPr/>
          <p:nvPr/>
        </p:nvSpPr>
        <p:spPr>
          <a:xfrm>
            <a:off x="7704177" y="6695971"/>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Combine predictability with flexibility</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20033"/>
          </a:xfrm>
          <a:prstGeom prst="rect">
            <a:avLst/>
          </a:prstGeom>
        </p:spPr>
      </p:pic>
      <p:sp>
        <p:nvSpPr>
          <p:cNvPr id="3" name="Text 0"/>
          <p:cNvSpPr/>
          <p:nvPr/>
        </p:nvSpPr>
        <p:spPr>
          <a:xfrm>
            <a:off x="780812" y="1649641"/>
            <a:ext cx="7430691" cy="487918"/>
          </a:xfrm>
          <a:prstGeom prst="rect">
            <a:avLst/>
          </a:prstGeom>
          <a:noFill/>
          <a:ln/>
        </p:spPr>
        <p:txBody>
          <a:bodyPr wrap="none" lIns="0" tIns="0" rIns="0" bIns="0" rtlCol="0" anchor="t"/>
          <a:lstStyle/>
          <a:p>
            <a:pPr marL="0" indent="0" algn="l">
              <a:lnSpc>
                <a:spcPts val="3800"/>
              </a:lnSpc>
              <a:buNone/>
            </a:pPr>
            <a:r>
              <a:rPr lang="en-US" sz="3050" dirty="0">
                <a:solidFill>
                  <a:srgbClr val="1B1B27"/>
                </a:solidFill>
                <a:latin typeface="Alexandria" pitchFamily="34" charset="0"/>
                <a:ea typeface="Alexandria" pitchFamily="34" charset="-122"/>
                <a:cs typeface="Alexandria" pitchFamily="34" charset="-120"/>
              </a:rPr>
              <a:t>Strategy 1: Shorten the Feedback Loop</a:t>
            </a:r>
            <a:endParaRPr lang="en-US" sz="3050" dirty="0"/>
          </a:p>
        </p:txBody>
      </p:sp>
      <p:sp>
        <p:nvSpPr>
          <p:cNvPr id="4" name="Text 1"/>
          <p:cNvSpPr/>
          <p:nvPr/>
        </p:nvSpPr>
        <p:spPr>
          <a:xfrm>
            <a:off x="780812" y="2430334"/>
            <a:ext cx="13068776" cy="624840"/>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One of the biggest challenges in Waterfall is the long delay between planning and feedback. By the time you discover an issue, it's often too late and too expensive to fix. Traditional phase-gate reviews create blind spots that can derail even the most carefully planned projects.</a:t>
            </a:r>
            <a:endParaRPr lang="en-US" sz="1500" dirty="0"/>
          </a:p>
        </p:txBody>
      </p:sp>
      <p:sp>
        <p:nvSpPr>
          <p:cNvPr id="5" name="Text 2"/>
          <p:cNvSpPr/>
          <p:nvPr/>
        </p:nvSpPr>
        <p:spPr>
          <a:xfrm>
            <a:off x="780812" y="3347948"/>
            <a:ext cx="5245894" cy="365879"/>
          </a:xfrm>
          <a:prstGeom prst="rect">
            <a:avLst/>
          </a:prstGeom>
          <a:noFill/>
          <a:ln/>
        </p:spPr>
        <p:txBody>
          <a:bodyPr wrap="none" lIns="0" tIns="0" rIns="0" bIns="0" rtlCol="0" anchor="t"/>
          <a:lstStyle/>
          <a:p>
            <a:pPr marL="0" indent="0" algn="l">
              <a:lnSpc>
                <a:spcPts val="2850"/>
              </a:lnSpc>
              <a:buNone/>
            </a:pPr>
            <a:r>
              <a:rPr lang="en-US" sz="2300" dirty="0">
                <a:solidFill>
                  <a:srgbClr val="1B1B27"/>
                </a:solidFill>
                <a:latin typeface="Alexandria" pitchFamily="34" charset="0"/>
                <a:ea typeface="Alexandria" pitchFamily="34" charset="-122"/>
                <a:cs typeface="Alexandria" pitchFamily="34" charset="-120"/>
              </a:rPr>
              <a:t>Make Your Process More Responsive</a:t>
            </a:r>
            <a:endParaRPr lang="en-US" sz="2300" dirty="0"/>
          </a:p>
        </p:txBody>
      </p:sp>
      <p:sp>
        <p:nvSpPr>
          <p:cNvPr id="6" name="Shape 3"/>
          <p:cNvSpPr/>
          <p:nvPr/>
        </p:nvSpPr>
        <p:spPr>
          <a:xfrm>
            <a:off x="780812" y="4006602"/>
            <a:ext cx="4226123" cy="2420183"/>
          </a:xfrm>
          <a:prstGeom prst="roundRect">
            <a:avLst>
              <a:gd name="adj" fmla="val 4534"/>
            </a:avLst>
          </a:prstGeom>
          <a:solidFill>
            <a:srgbClr val="F9F9FF"/>
          </a:solidFill>
          <a:ln w="22860">
            <a:solidFill>
              <a:srgbClr val="B8C3DF"/>
            </a:solidFill>
            <a:prstDash val="solid"/>
          </a:ln>
        </p:spPr>
        <p:txBody>
          <a:bodyPr/>
          <a:lstStyle/>
          <a:p>
            <a:endParaRPr lang="en-US"/>
          </a:p>
        </p:txBody>
      </p:sp>
      <p:sp>
        <p:nvSpPr>
          <p:cNvPr id="7" name="Shape 4"/>
          <p:cNvSpPr/>
          <p:nvPr/>
        </p:nvSpPr>
        <p:spPr>
          <a:xfrm>
            <a:off x="757952" y="4006602"/>
            <a:ext cx="91440" cy="2420183"/>
          </a:xfrm>
          <a:prstGeom prst="roundRect">
            <a:avLst>
              <a:gd name="adj" fmla="val 89668"/>
            </a:avLst>
          </a:prstGeom>
          <a:solidFill>
            <a:srgbClr val="1B54DA"/>
          </a:solidFill>
          <a:ln/>
        </p:spPr>
        <p:txBody>
          <a:bodyPr/>
          <a:lstStyle/>
          <a:p>
            <a:endParaRPr lang="en-US"/>
          </a:p>
        </p:txBody>
      </p:sp>
      <p:sp>
        <p:nvSpPr>
          <p:cNvPr id="8" name="Text 5"/>
          <p:cNvSpPr/>
          <p:nvPr/>
        </p:nvSpPr>
        <p:spPr>
          <a:xfrm>
            <a:off x="1067395" y="4224605"/>
            <a:ext cx="3283982" cy="305038"/>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Add Internal Review Points</a:t>
            </a:r>
            <a:endParaRPr lang="en-US" sz="1900" dirty="0"/>
          </a:p>
        </p:txBody>
      </p:sp>
      <p:sp>
        <p:nvSpPr>
          <p:cNvPr id="9" name="Text 6"/>
          <p:cNvSpPr/>
          <p:nvPr/>
        </p:nvSpPr>
        <p:spPr>
          <a:xfrm>
            <a:off x="1067395" y="4646682"/>
            <a:ext cx="3721537" cy="1562100"/>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Create checkpoints within each phase rather than only at major milestones. Weekly reviews or mini-gates help catch issues early when they're easier to address.</a:t>
            </a:r>
            <a:endParaRPr lang="en-US" sz="1500" dirty="0"/>
          </a:p>
        </p:txBody>
      </p:sp>
      <p:sp>
        <p:nvSpPr>
          <p:cNvPr id="10" name="Shape 7"/>
          <p:cNvSpPr/>
          <p:nvPr/>
        </p:nvSpPr>
        <p:spPr>
          <a:xfrm>
            <a:off x="5202079" y="4006602"/>
            <a:ext cx="4226123" cy="2420183"/>
          </a:xfrm>
          <a:prstGeom prst="roundRect">
            <a:avLst>
              <a:gd name="adj" fmla="val 4534"/>
            </a:avLst>
          </a:prstGeom>
          <a:solidFill>
            <a:srgbClr val="F9F9FF"/>
          </a:solidFill>
          <a:ln w="22860">
            <a:solidFill>
              <a:srgbClr val="B8C3DF"/>
            </a:solidFill>
            <a:prstDash val="solid"/>
          </a:ln>
        </p:spPr>
        <p:txBody>
          <a:bodyPr/>
          <a:lstStyle/>
          <a:p>
            <a:endParaRPr lang="en-US"/>
          </a:p>
        </p:txBody>
      </p:sp>
      <p:sp>
        <p:nvSpPr>
          <p:cNvPr id="11" name="Shape 8"/>
          <p:cNvSpPr/>
          <p:nvPr/>
        </p:nvSpPr>
        <p:spPr>
          <a:xfrm>
            <a:off x="5179219" y="4006602"/>
            <a:ext cx="91440" cy="2420183"/>
          </a:xfrm>
          <a:prstGeom prst="roundRect">
            <a:avLst>
              <a:gd name="adj" fmla="val 89668"/>
            </a:avLst>
          </a:prstGeom>
          <a:solidFill>
            <a:srgbClr val="1B54DA"/>
          </a:solidFill>
          <a:ln/>
        </p:spPr>
        <p:txBody>
          <a:bodyPr/>
          <a:lstStyle/>
          <a:p>
            <a:endParaRPr lang="en-US"/>
          </a:p>
        </p:txBody>
      </p:sp>
      <p:sp>
        <p:nvSpPr>
          <p:cNvPr id="12" name="Text 9"/>
          <p:cNvSpPr/>
          <p:nvPr/>
        </p:nvSpPr>
        <p:spPr>
          <a:xfrm>
            <a:off x="5488662" y="4224605"/>
            <a:ext cx="3163014" cy="305038"/>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Involve Stakeholders Early</a:t>
            </a:r>
            <a:endParaRPr lang="en-US" sz="1900" dirty="0"/>
          </a:p>
        </p:txBody>
      </p:sp>
      <p:sp>
        <p:nvSpPr>
          <p:cNvPr id="13" name="Text 10"/>
          <p:cNvSpPr/>
          <p:nvPr/>
        </p:nvSpPr>
        <p:spPr>
          <a:xfrm>
            <a:off x="5488662" y="4646682"/>
            <a:ext cx="3721537" cy="1562100"/>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Bring stakeholders into design or development discussions, not just formal reviews. Their input during active work prevents costly rework later.</a:t>
            </a:r>
            <a:endParaRPr lang="en-US" sz="1500" dirty="0"/>
          </a:p>
        </p:txBody>
      </p:sp>
      <p:sp>
        <p:nvSpPr>
          <p:cNvPr id="14" name="Shape 11"/>
          <p:cNvSpPr/>
          <p:nvPr/>
        </p:nvSpPr>
        <p:spPr>
          <a:xfrm>
            <a:off x="9623346" y="4006602"/>
            <a:ext cx="4226243" cy="2420183"/>
          </a:xfrm>
          <a:prstGeom prst="roundRect">
            <a:avLst>
              <a:gd name="adj" fmla="val 4534"/>
            </a:avLst>
          </a:prstGeom>
          <a:solidFill>
            <a:srgbClr val="F9F9FF"/>
          </a:solidFill>
          <a:ln w="22860">
            <a:solidFill>
              <a:srgbClr val="B8C3DF"/>
            </a:solidFill>
            <a:prstDash val="solid"/>
          </a:ln>
        </p:spPr>
        <p:txBody>
          <a:bodyPr/>
          <a:lstStyle/>
          <a:p>
            <a:endParaRPr lang="en-US"/>
          </a:p>
        </p:txBody>
      </p:sp>
      <p:sp>
        <p:nvSpPr>
          <p:cNvPr id="15" name="Shape 12"/>
          <p:cNvSpPr/>
          <p:nvPr/>
        </p:nvSpPr>
        <p:spPr>
          <a:xfrm>
            <a:off x="9600486" y="4006602"/>
            <a:ext cx="91440" cy="2420183"/>
          </a:xfrm>
          <a:prstGeom prst="roundRect">
            <a:avLst>
              <a:gd name="adj" fmla="val 89668"/>
            </a:avLst>
          </a:prstGeom>
          <a:solidFill>
            <a:srgbClr val="1B54DA"/>
          </a:solidFill>
          <a:ln/>
        </p:spPr>
        <p:txBody>
          <a:bodyPr/>
          <a:lstStyle/>
          <a:p>
            <a:endParaRPr lang="en-US"/>
          </a:p>
        </p:txBody>
      </p:sp>
      <p:sp>
        <p:nvSpPr>
          <p:cNvPr id="16" name="Text 13"/>
          <p:cNvSpPr/>
          <p:nvPr/>
        </p:nvSpPr>
        <p:spPr>
          <a:xfrm>
            <a:off x="9909929" y="4224605"/>
            <a:ext cx="3062168" cy="305038"/>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Conduct User Validations</a:t>
            </a:r>
            <a:endParaRPr lang="en-US" sz="1900" dirty="0"/>
          </a:p>
        </p:txBody>
      </p:sp>
      <p:sp>
        <p:nvSpPr>
          <p:cNvPr id="17" name="Text 14"/>
          <p:cNvSpPr/>
          <p:nvPr/>
        </p:nvSpPr>
        <p:spPr>
          <a:xfrm>
            <a:off x="9909929" y="4646682"/>
            <a:ext cx="3721656" cy="1562100"/>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Test assumptions and solutions during key checkpoints to ensure alignment with real needs. Small validation sessions can prevent major misalignments.</a:t>
            </a:r>
            <a:endParaRPr lang="en-US" sz="1500" dirty="0"/>
          </a:p>
        </p:txBody>
      </p:sp>
      <p:sp>
        <p:nvSpPr>
          <p:cNvPr id="18" name="Text 15"/>
          <p:cNvSpPr/>
          <p:nvPr/>
        </p:nvSpPr>
        <p:spPr>
          <a:xfrm>
            <a:off x="780812" y="6646337"/>
            <a:ext cx="13068776" cy="624840"/>
          </a:xfrm>
          <a:prstGeom prst="rect">
            <a:avLst/>
          </a:prstGeom>
          <a:noFill/>
          <a:ln/>
        </p:spPr>
        <p:txBody>
          <a:bodyPr wrap="square" lIns="0" tIns="0" rIns="0" bIns="0" rtlCol="0" anchor="t"/>
          <a:lstStyle/>
          <a:p>
            <a:pPr marL="0" indent="0" algn="l">
              <a:lnSpc>
                <a:spcPts val="2450"/>
              </a:lnSpc>
              <a:buNone/>
            </a:pPr>
            <a:r>
              <a:rPr lang="en-US" sz="1500" b="1" dirty="0">
                <a:solidFill>
                  <a:srgbClr val="404155"/>
                </a:solidFill>
                <a:latin typeface="Nobile" pitchFamily="34" charset="0"/>
                <a:ea typeface="Nobile" pitchFamily="34" charset="-122"/>
                <a:cs typeface="Nobile" pitchFamily="34" charset="-120"/>
              </a:rPr>
              <a:t>The result:</a:t>
            </a:r>
            <a:r>
              <a:rPr lang="en-US" sz="1500" dirty="0">
                <a:solidFill>
                  <a:srgbClr val="404155"/>
                </a:solidFill>
                <a:latin typeface="Nobile" pitchFamily="34" charset="0"/>
                <a:ea typeface="Nobile" pitchFamily="34" charset="-122"/>
                <a:cs typeface="Nobile" pitchFamily="34" charset="-120"/>
              </a:rPr>
              <a:t> The shorter the feedback loop, the faster you can correct course — and the more your project reflects what stakeholders truly need.</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624251"/>
            <a:ext cx="8547497"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Strategy 2: Embrace Rolling-Wave Planning</a:t>
            </a:r>
            <a:endParaRPr lang="en-US" sz="3100" dirty="0"/>
          </a:p>
        </p:txBody>
      </p:sp>
      <p:pic>
        <p:nvPicPr>
          <p:cNvPr id="3" name="Image 0" descr="preencoded.png"/>
          <p:cNvPicPr>
            <a:picLocks noChangeAspect="1"/>
          </p:cNvPicPr>
          <p:nvPr/>
        </p:nvPicPr>
        <p:blipFill>
          <a:blip r:embed="rId3"/>
          <a:stretch>
            <a:fillRect/>
          </a:stretch>
        </p:blipFill>
        <p:spPr>
          <a:xfrm>
            <a:off x="793790" y="2641282"/>
            <a:ext cx="3438644" cy="3438644"/>
          </a:xfrm>
          <a:prstGeom prst="rect">
            <a:avLst/>
          </a:prstGeom>
        </p:spPr>
      </p:pic>
      <p:sp>
        <p:nvSpPr>
          <p:cNvPr id="4" name="Text 1"/>
          <p:cNvSpPr/>
          <p:nvPr/>
        </p:nvSpPr>
        <p:spPr>
          <a:xfrm>
            <a:off x="4724162" y="2596634"/>
            <a:ext cx="911994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Instead of defining every detail up front, plan at a </a:t>
            </a:r>
            <a:r>
              <a:rPr lang="en-US" sz="1550" b="1" dirty="0">
                <a:solidFill>
                  <a:srgbClr val="404155"/>
                </a:solidFill>
                <a:latin typeface="Nobile" pitchFamily="34" charset="0"/>
                <a:ea typeface="Nobile" pitchFamily="34" charset="-122"/>
                <a:cs typeface="Nobile" pitchFamily="34" charset="-120"/>
              </a:rPr>
              <a:t>high level for the full project</a:t>
            </a:r>
            <a:r>
              <a:rPr lang="en-US" sz="1550" dirty="0">
                <a:solidFill>
                  <a:srgbClr val="404155"/>
                </a:solidFill>
                <a:latin typeface="Nobile" pitchFamily="34" charset="0"/>
                <a:ea typeface="Nobile" pitchFamily="34" charset="-122"/>
                <a:cs typeface="Nobile" pitchFamily="34" charset="-120"/>
              </a:rPr>
              <a:t> and </a:t>
            </a:r>
            <a:r>
              <a:rPr lang="en-US" sz="1550" b="1" dirty="0">
                <a:solidFill>
                  <a:srgbClr val="404155"/>
                </a:solidFill>
                <a:latin typeface="Nobile" pitchFamily="34" charset="0"/>
                <a:ea typeface="Nobile" pitchFamily="34" charset="-122"/>
                <a:cs typeface="Nobile" pitchFamily="34" charset="-120"/>
              </a:rPr>
              <a:t>in detail only for the near term</a:t>
            </a:r>
            <a:r>
              <a:rPr lang="en-US" sz="1550" dirty="0">
                <a:solidFill>
                  <a:srgbClr val="404155"/>
                </a:solidFill>
                <a:latin typeface="Nobile" pitchFamily="34" charset="0"/>
                <a:ea typeface="Nobile" pitchFamily="34" charset="-122"/>
                <a:cs typeface="Nobile" pitchFamily="34" charset="-120"/>
              </a:rPr>
              <a:t>. This Agile-inspired concept, known as rolling-wave planning, allows you to refine future tasks as new information emerges.</a:t>
            </a:r>
            <a:endParaRPr lang="en-US" sz="1550" dirty="0"/>
          </a:p>
        </p:txBody>
      </p:sp>
      <p:sp>
        <p:nvSpPr>
          <p:cNvPr id="5" name="Text 2"/>
          <p:cNvSpPr/>
          <p:nvPr/>
        </p:nvSpPr>
        <p:spPr>
          <a:xfrm>
            <a:off x="4724162" y="3727847"/>
            <a:ext cx="911994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Think of it like driving at night — your headlights illuminate the road immediately ahead in detail, while you maintain awareness of the general route to your destination. You don't need to see every turn from the start of your journey.</a:t>
            </a:r>
            <a:endParaRPr lang="en-US" sz="1550" dirty="0"/>
          </a:p>
        </p:txBody>
      </p:sp>
      <p:sp>
        <p:nvSpPr>
          <p:cNvPr id="6" name="Shape 3"/>
          <p:cNvSpPr/>
          <p:nvPr/>
        </p:nvSpPr>
        <p:spPr>
          <a:xfrm>
            <a:off x="4724162" y="4903708"/>
            <a:ext cx="9119949" cy="1478280"/>
          </a:xfrm>
          <a:prstGeom prst="roundRect">
            <a:avLst>
              <a:gd name="adj" fmla="val 5639"/>
            </a:avLst>
          </a:prstGeom>
          <a:solidFill>
            <a:srgbClr val="BBCDF7"/>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4922520" y="5191363"/>
            <a:ext cx="248007" cy="198358"/>
          </a:xfrm>
          <a:prstGeom prst="rect">
            <a:avLst/>
          </a:prstGeom>
        </p:spPr>
      </p:pic>
      <p:sp>
        <p:nvSpPr>
          <p:cNvPr id="8" name="Text 4"/>
          <p:cNvSpPr/>
          <p:nvPr/>
        </p:nvSpPr>
        <p:spPr>
          <a:xfrm>
            <a:off x="5368885" y="5151596"/>
            <a:ext cx="8276868" cy="95261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Nobile" pitchFamily="34" charset="0"/>
                <a:ea typeface="Nobile" pitchFamily="34" charset="-122"/>
                <a:cs typeface="Nobile" pitchFamily="34" charset="-120"/>
              </a:rPr>
              <a:t>The Balance Point:</a:t>
            </a:r>
            <a:r>
              <a:rPr lang="en-US" sz="1550" dirty="0">
                <a:solidFill>
                  <a:srgbClr val="000000"/>
                </a:solidFill>
                <a:latin typeface="Nobile" pitchFamily="34" charset="0"/>
                <a:ea typeface="Nobile" pitchFamily="34" charset="-122"/>
                <a:cs typeface="Nobile" pitchFamily="34" charset="-120"/>
              </a:rPr>
              <a:t> This approach gives your team space to adapt to evolving requirements while maintaining long-term visibility — a balance that's critical for complex or multi-phase initiatives.</a:t>
            </a:r>
            <a:endParaRPr lang="en-US" sz="1550" dirty="0"/>
          </a:p>
        </p:txBody>
      </p:sp>
      <p:pic>
        <p:nvPicPr>
          <p:cNvPr id="9" name="Image 0" descr="preencoded.png">
            <a:extLst>
              <a:ext uri="{FF2B5EF4-FFF2-40B4-BE49-F238E27FC236}">
                <a16:creationId xmlns:a16="http://schemas.microsoft.com/office/drawing/2014/main" id="{FEA97AD6-9623-6294-1A6D-3726BBB9B45A}"/>
              </a:ext>
            </a:extLst>
          </p:cNvPr>
          <p:cNvPicPr>
            <a:picLocks noChangeAspect="1"/>
          </p:cNvPicPr>
          <p:nvPr/>
        </p:nvPicPr>
        <p:blipFill>
          <a:blip r:embed="rId5"/>
          <a:stretch>
            <a:fillRect/>
          </a:stretch>
        </p:blipFill>
        <p:spPr>
          <a:xfrm>
            <a:off x="0" y="0"/>
            <a:ext cx="14630400" cy="124039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32115" y="503277"/>
            <a:ext cx="10122456" cy="457557"/>
          </a:xfrm>
          <a:prstGeom prst="rect">
            <a:avLst/>
          </a:prstGeom>
          <a:noFill/>
          <a:ln/>
        </p:spPr>
        <p:txBody>
          <a:bodyPr wrap="none" lIns="0" tIns="0" rIns="0" bIns="0" rtlCol="0" anchor="t"/>
          <a:lstStyle/>
          <a:p>
            <a:pPr marL="0" indent="0" algn="l">
              <a:lnSpc>
                <a:spcPts val="3600"/>
              </a:lnSpc>
              <a:buNone/>
            </a:pPr>
            <a:r>
              <a:rPr lang="en-US" sz="2850" dirty="0">
                <a:solidFill>
                  <a:srgbClr val="1B1B27"/>
                </a:solidFill>
                <a:latin typeface="Alexandria" pitchFamily="34" charset="0"/>
                <a:ea typeface="Alexandria" pitchFamily="34" charset="-122"/>
                <a:cs typeface="Alexandria" pitchFamily="34" charset="-120"/>
              </a:rPr>
              <a:t>Strategy 3: Introduce Agile Ceremonies to Improve Flow</a:t>
            </a:r>
            <a:endParaRPr lang="en-US" sz="2850" dirty="0"/>
          </a:p>
        </p:txBody>
      </p:sp>
      <p:sp>
        <p:nvSpPr>
          <p:cNvPr id="3" name="Text 1"/>
          <p:cNvSpPr/>
          <p:nvPr/>
        </p:nvSpPr>
        <p:spPr>
          <a:xfrm>
            <a:off x="732115" y="1326833"/>
            <a:ext cx="13166169" cy="585549"/>
          </a:xfrm>
          <a:prstGeom prst="rect">
            <a:avLst/>
          </a:prstGeom>
          <a:noFill/>
          <a:ln/>
        </p:spPr>
        <p:txBody>
          <a:bodyPr wrap="squar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You can adopt select Agile ceremonies without changing your delivery model. These touchpoints promote collaboration, reduce miscommunication, and make the project feel alive — even within a Waterfall structure.</a:t>
            </a:r>
            <a:endParaRPr lang="en-US" sz="1400" dirty="0"/>
          </a:p>
        </p:txBody>
      </p:sp>
      <p:pic>
        <p:nvPicPr>
          <p:cNvPr id="4" name="Image 0" descr="preencoded.png"/>
          <p:cNvPicPr>
            <a:picLocks noChangeAspect="1"/>
          </p:cNvPicPr>
          <p:nvPr/>
        </p:nvPicPr>
        <p:blipFill>
          <a:blip r:embed="rId3"/>
          <a:stretch>
            <a:fillRect/>
          </a:stretch>
        </p:blipFill>
        <p:spPr>
          <a:xfrm>
            <a:off x="732115" y="2118241"/>
            <a:ext cx="3070704" cy="3070704"/>
          </a:xfrm>
          <a:prstGeom prst="rect">
            <a:avLst/>
          </a:prstGeom>
        </p:spPr>
      </p:pic>
      <p:sp>
        <p:nvSpPr>
          <p:cNvPr id="5" name="Text 2"/>
          <p:cNvSpPr/>
          <p:nvPr/>
        </p:nvSpPr>
        <p:spPr>
          <a:xfrm>
            <a:off x="732115" y="5325628"/>
            <a:ext cx="2288024" cy="285988"/>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Daily Standups</a:t>
            </a:r>
            <a:endParaRPr lang="en-US" sz="1800" dirty="0"/>
          </a:p>
        </p:txBody>
      </p:sp>
      <p:sp>
        <p:nvSpPr>
          <p:cNvPr id="6" name="Text 3"/>
          <p:cNvSpPr/>
          <p:nvPr/>
        </p:nvSpPr>
        <p:spPr>
          <a:xfrm>
            <a:off x="732115" y="5721392"/>
            <a:ext cx="4236244" cy="1171099"/>
          </a:xfrm>
          <a:prstGeom prst="rect">
            <a:avLst/>
          </a:prstGeom>
          <a:noFill/>
          <a:ln/>
        </p:spPr>
        <p:txBody>
          <a:bodyPr wrap="squar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15-minute check-ins keep the team aligned and identify blockers early. Everyone shares what they're working on, what's blocking them, and what's next.</a:t>
            </a:r>
            <a:endParaRPr lang="en-US" sz="1400" dirty="0"/>
          </a:p>
        </p:txBody>
      </p:sp>
      <p:pic>
        <p:nvPicPr>
          <p:cNvPr id="7" name="Image 1" descr="preencoded.png"/>
          <p:cNvPicPr>
            <a:picLocks noChangeAspect="1"/>
          </p:cNvPicPr>
          <p:nvPr/>
        </p:nvPicPr>
        <p:blipFill>
          <a:blip r:embed="rId4"/>
          <a:stretch>
            <a:fillRect/>
          </a:stretch>
        </p:blipFill>
        <p:spPr>
          <a:xfrm>
            <a:off x="5197078" y="2118241"/>
            <a:ext cx="3070704" cy="3070704"/>
          </a:xfrm>
          <a:prstGeom prst="rect">
            <a:avLst/>
          </a:prstGeom>
        </p:spPr>
      </p:pic>
      <p:sp>
        <p:nvSpPr>
          <p:cNvPr id="8" name="Text 4"/>
          <p:cNvSpPr/>
          <p:nvPr/>
        </p:nvSpPr>
        <p:spPr>
          <a:xfrm>
            <a:off x="5197078" y="5325628"/>
            <a:ext cx="2288024" cy="285988"/>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Retrospectives</a:t>
            </a:r>
            <a:endParaRPr lang="en-US" sz="1800" dirty="0"/>
          </a:p>
        </p:txBody>
      </p:sp>
      <p:sp>
        <p:nvSpPr>
          <p:cNvPr id="9" name="Text 5"/>
          <p:cNvSpPr/>
          <p:nvPr/>
        </p:nvSpPr>
        <p:spPr>
          <a:xfrm>
            <a:off x="5197078" y="5721392"/>
            <a:ext cx="4236244" cy="878324"/>
          </a:xfrm>
          <a:prstGeom prst="rect">
            <a:avLst/>
          </a:prstGeom>
          <a:noFill/>
          <a:ln/>
        </p:spPr>
        <p:txBody>
          <a:bodyPr wrap="squar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After each phase, encourage continuous improvement by reflecting on what worked, what didn't, and what to try next time.</a:t>
            </a:r>
            <a:endParaRPr lang="en-US" sz="1400" dirty="0"/>
          </a:p>
        </p:txBody>
      </p:sp>
      <p:pic>
        <p:nvPicPr>
          <p:cNvPr id="10" name="Image 2" descr="preencoded.png"/>
          <p:cNvPicPr>
            <a:picLocks noChangeAspect="1"/>
          </p:cNvPicPr>
          <p:nvPr/>
        </p:nvPicPr>
        <p:blipFill>
          <a:blip r:embed="rId5"/>
          <a:stretch>
            <a:fillRect/>
          </a:stretch>
        </p:blipFill>
        <p:spPr>
          <a:xfrm>
            <a:off x="9662041" y="2118241"/>
            <a:ext cx="3070704" cy="3070704"/>
          </a:xfrm>
          <a:prstGeom prst="rect">
            <a:avLst/>
          </a:prstGeom>
        </p:spPr>
      </p:pic>
      <p:sp>
        <p:nvSpPr>
          <p:cNvPr id="11" name="Text 6"/>
          <p:cNvSpPr/>
          <p:nvPr/>
        </p:nvSpPr>
        <p:spPr>
          <a:xfrm>
            <a:off x="9662041" y="5325628"/>
            <a:ext cx="2288024" cy="285988"/>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Show-and-Tells</a:t>
            </a:r>
            <a:endParaRPr lang="en-US" sz="1800" dirty="0"/>
          </a:p>
        </p:txBody>
      </p:sp>
      <p:sp>
        <p:nvSpPr>
          <p:cNvPr id="12" name="Text 7"/>
          <p:cNvSpPr/>
          <p:nvPr/>
        </p:nvSpPr>
        <p:spPr>
          <a:xfrm>
            <a:off x="9662041" y="5721392"/>
            <a:ext cx="4236244" cy="1171099"/>
          </a:xfrm>
          <a:prstGeom prst="rect">
            <a:avLst/>
          </a:prstGeom>
          <a:noFill/>
          <a:ln/>
        </p:spPr>
        <p:txBody>
          <a:bodyPr wrap="squar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Mini-demos during development increase transparency and build stakeholder confidence. They don't have to wait until the end to see progress.</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75297"/>
          </a:xfrm>
          <a:prstGeom prst="rect">
            <a:avLst/>
          </a:prstGeom>
        </p:spPr>
      </p:pic>
      <p:sp>
        <p:nvSpPr>
          <p:cNvPr id="3" name="Text 0"/>
          <p:cNvSpPr/>
          <p:nvPr/>
        </p:nvSpPr>
        <p:spPr>
          <a:xfrm>
            <a:off x="760095" y="2897862"/>
            <a:ext cx="7395686" cy="475059"/>
          </a:xfrm>
          <a:prstGeom prst="rect">
            <a:avLst/>
          </a:prstGeom>
          <a:noFill/>
          <a:ln/>
        </p:spPr>
        <p:txBody>
          <a:bodyPr wrap="none" lIns="0" tIns="0" rIns="0" bIns="0" rtlCol="0" anchor="t"/>
          <a:lstStyle/>
          <a:p>
            <a:pPr marL="0" indent="0" algn="l">
              <a:lnSpc>
                <a:spcPts val="3700"/>
              </a:lnSpc>
              <a:buNone/>
            </a:pPr>
            <a:r>
              <a:rPr lang="en-US" sz="2950" dirty="0">
                <a:solidFill>
                  <a:srgbClr val="1B1B27"/>
                </a:solidFill>
                <a:latin typeface="Alexandria" pitchFamily="34" charset="0"/>
                <a:ea typeface="Alexandria" pitchFamily="34" charset="-122"/>
                <a:cs typeface="Alexandria" pitchFamily="34" charset="-120"/>
              </a:rPr>
              <a:t>Strategy 4: Visualize Work with Kanban</a:t>
            </a:r>
            <a:endParaRPr lang="en-US" sz="2950" dirty="0"/>
          </a:p>
        </p:txBody>
      </p:sp>
      <p:sp>
        <p:nvSpPr>
          <p:cNvPr id="4" name="Text 1"/>
          <p:cNvSpPr/>
          <p:nvPr/>
        </p:nvSpPr>
        <p:spPr>
          <a:xfrm>
            <a:off x="760095" y="3657957"/>
            <a:ext cx="13110210" cy="607933"/>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Spreadsheets and Gantt charts are great for planning, but they don't always show real-time progress. A Kanban board — whether digital or physical — provides an instant view of task status, bottlenecks, and dependencies.</a:t>
            </a:r>
            <a:endParaRPr lang="en-US" sz="1450" dirty="0"/>
          </a:p>
        </p:txBody>
      </p:sp>
      <p:sp>
        <p:nvSpPr>
          <p:cNvPr id="5" name="Shape 2"/>
          <p:cNvSpPr/>
          <p:nvPr/>
        </p:nvSpPr>
        <p:spPr>
          <a:xfrm>
            <a:off x="760095" y="4479608"/>
            <a:ext cx="6460093" cy="1110020"/>
          </a:xfrm>
          <a:prstGeom prst="roundRect">
            <a:avLst>
              <a:gd name="adj" fmla="val 7190"/>
            </a:avLst>
          </a:prstGeom>
          <a:solidFill>
            <a:srgbClr val="D2DDF9"/>
          </a:solidFill>
          <a:ln w="7620">
            <a:solidFill>
              <a:srgbClr val="B8C3DF"/>
            </a:solidFill>
            <a:prstDash val="solid"/>
          </a:ln>
        </p:spPr>
        <p:txBody>
          <a:bodyPr/>
          <a:lstStyle/>
          <a:p>
            <a:endParaRPr lang="en-US"/>
          </a:p>
        </p:txBody>
      </p:sp>
      <p:sp>
        <p:nvSpPr>
          <p:cNvPr id="6" name="Text 3"/>
          <p:cNvSpPr/>
          <p:nvPr/>
        </p:nvSpPr>
        <p:spPr>
          <a:xfrm>
            <a:off x="957739" y="4677251"/>
            <a:ext cx="2375297" cy="296823"/>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Backlog</a:t>
            </a:r>
            <a:endParaRPr lang="en-US" sz="1850" dirty="0"/>
          </a:p>
        </p:txBody>
      </p:sp>
      <p:sp>
        <p:nvSpPr>
          <p:cNvPr id="7" name="Text 4"/>
          <p:cNvSpPr/>
          <p:nvPr/>
        </p:nvSpPr>
        <p:spPr>
          <a:xfrm>
            <a:off x="957739" y="5088017"/>
            <a:ext cx="6064806" cy="303967"/>
          </a:xfrm>
          <a:prstGeom prst="rect">
            <a:avLst/>
          </a:prstGeom>
          <a:noFill/>
          <a:ln/>
        </p:spPr>
        <p:txBody>
          <a:bodyPr wrap="non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Work waiting to start</a:t>
            </a:r>
            <a:endParaRPr lang="en-US" sz="1450" dirty="0"/>
          </a:p>
        </p:txBody>
      </p:sp>
      <p:sp>
        <p:nvSpPr>
          <p:cNvPr id="8" name="Shape 5"/>
          <p:cNvSpPr/>
          <p:nvPr/>
        </p:nvSpPr>
        <p:spPr>
          <a:xfrm>
            <a:off x="7410212" y="4479608"/>
            <a:ext cx="6460093" cy="1110020"/>
          </a:xfrm>
          <a:prstGeom prst="roundRect">
            <a:avLst>
              <a:gd name="adj" fmla="val 7190"/>
            </a:avLst>
          </a:prstGeom>
          <a:solidFill>
            <a:srgbClr val="D2DDF9"/>
          </a:solidFill>
          <a:ln w="7620">
            <a:solidFill>
              <a:srgbClr val="B8C3DF"/>
            </a:solidFill>
            <a:prstDash val="solid"/>
          </a:ln>
        </p:spPr>
        <p:txBody>
          <a:bodyPr/>
          <a:lstStyle/>
          <a:p>
            <a:endParaRPr lang="en-US"/>
          </a:p>
        </p:txBody>
      </p:sp>
      <p:sp>
        <p:nvSpPr>
          <p:cNvPr id="9" name="Text 6"/>
          <p:cNvSpPr/>
          <p:nvPr/>
        </p:nvSpPr>
        <p:spPr>
          <a:xfrm>
            <a:off x="7607856" y="4677251"/>
            <a:ext cx="2375297" cy="296823"/>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In Progress</a:t>
            </a:r>
            <a:endParaRPr lang="en-US" sz="1850" dirty="0"/>
          </a:p>
        </p:txBody>
      </p:sp>
      <p:sp>
        <p:nvSpPr>
          <p:cNvPr id="10" name="Text 7"/>
          <p:cNvSpPr/>
          <p:nvPr/>
        </p:nvSpPr>
        <p:spPr>
          <a:xfrm>
            <a:off x="7607856" y="5088017"/>
            <a:ext cx="6064806" cy="303967"/>
          </a:xfrm>
          <a:prstGeom prst="rect">
            <a:avLst/>
          </a:prstGeom>
          <a:noFill/>
          <a:ln/>
        </p:spPr>
        <p:txBody>
          <a:bodyPr wrap="non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Active work items</a:t>
            </a:r>
            <a:endParaRPr lang="en-US" sz="1450" dirty="0"/>
          </a:p>
        </p:txBody>
      </p:sp>
      <p:sp>
        <p:nvSpPr>
          <p:cNvPr id="11" name="Shape 8"/>
          <p:cNvSpPr/>
          <p:nvPr/>
        </p:nvSpPr>
        <p:spPr>
          <a:xfrm>
            <a:off x="760095" y="5779651"/>
            <a:ext cx="6460093" cy="1110020"/>
          </a:xfrm>
          <a:prstGeom prst="roundRect">
            <a:avLst>
              <a:gd name="adj" fmla="val 7190"/>
            </a:avLst>
          </a:prstGeom>
          <a:solidFill>
            <a:srgbClr val="D2DDF9"/>
          </a:solidFill>
          <a:ln w="7620">
            <a:solidFill>
              <a:srgbClr val="B8C3DF"/>
            </a:solidFill>
            <a:prstDash val="solid"/>
          </a:ln>
        </p:spPr>
        <p:txBody>
          <a:bodyPr/>
          <a:lstStyle/>
          <a:p>
            <a:endParaRPr lang="en-US"/>
          </a:p>
        </p:txBody>
      </p:sp>
      <p:sp>
        <p:nvSpPr>
          <p:cNvPr id="12" name="Text 9"/>
          <p:cNvSpPr/>
          <p:nvPr/>
        </p:nvSpPr>
        <p:spPr>
          <a:xfrm>
            <a:off x="957739" y="5977295"/>
            <a:ext cx="2375297" cy="296823"/>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Review</a:t>
            </a:r>
            <a:endParaRPr lang="en-US" sz="1850" dirty="0"/>
          </a:p>
        </p:txBody>
      </p:sp>
      <p:sp>
        <p:nvSpPr>
          <p:cNvPr id="13" name="Text 10"/>
          <p:cNvSpPr/>
          <p:nvPr/>
        </p:nvSpPr>
        <p:spPr>
          <a:xfrm>
            <a:off x="957739" y="6388060"/>
            <a:ext cx="6064806" cy="303967"/>
          </a:xfrm>
          <a:prstGeom prst="rect">
            <a:avLst/>
          </a:prstGeom>
          <a:noFill/>
          <a:ln/>
        </p:spPr>
        <p:txBody>
          <a:bodyPr wrap="non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Ready for validation</a:t>
            </a:r>
            <a:endParaRPr lang="en-US" sz="1450" dirty="0"/>
          </a:p>
        </p:txBody>
      </p:sp>
      <p:sp>
        <p:nvSpPr>
          <p:cNvPr id="14" name="Shape 11"/>
          <p:cNvSpPr/>
          <p:nvPr/>
        </p:nvSpPr>
        <p:spPr>
          <a:xfrm>
            <a:off x="7410212" y="5779651"/>
            <a:ext cx="6460093" cy="1110020"/>
          </a:xfrm>
          <a:prstGeom prst="roundRect">
            <a:avLst>
              <a:gd name="adj" fmla="val 7190"/>
            </a:avLst>
          </a:prstGeom>
          <a:solidFill>
            <a:srgbClr val="D2DDF9"/>
          </a:solidFill>
          <a:ln w="7620">
            <a:solidFill>
              <a:srgbClr val="B8C3DF"/>
            </a:solidFill>
            <a:prstDash val="solid"/>
          </a:ln>
        </p:spPr>
        <p:txBody>
          <a:bodyPr/>
          <a:lstStyle/>
          <a:p>
            <a:endParaRPr lang="en-US"/>
          </a:p>
        </p:txBody>
      </p:sp>
      <p:sp>
        <p:nvSpPr>
          <p:cNvPr id="15" name="Text 12"/>
          <p:cNvSpPr/>
          <p:nvPr/>
        </p:nvSpPr>
        <p:spPr>
          <a:xfrm>
            <a:off x="7607856" y="5977295"/>
            <a:ext cx="2375297" cy="296823"/>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Done</a:t>
            </a:r>
            <a:endParaRPr lang="en-US" sz="1850" dirty="0"/>
          </a:p>
        </p:txBody>
      </p:sp>
      <p:sp>
        <p:nvSpPr>
          <p:cNvPr id="16" name="Text 13"/>
          <p:cNvSpPr/>
          <p:nvPr/>
        </p:nvSpPr>
        <p:spPr>
          <a:xfrm>
            <a:off x="7607856" y="6388060"/>
            <a:ext cx="6064806" cy="303967"/>
          </a:xfrm>
          <a:prstGeom prst="rect">
            <a:avLst/>
          </a:prstGeom>
          <a:noFill/>
          <a:ln/>
        </p:spPr>
        <p:txBody>
          <a:bodyPr wrap="non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Completed work</a:t>
            </a:r>
            <a:endParaRPr lang="en-US" sz="1450" dirty="0"/>
          </a:p>
        </p:txBody>
      </p:sp>
      <p:sp>
        <p:nvSpPr>
          <p:cNvPr id="17" name="Text 14"/>
          <p:cNvSpPr/>
          <p:nvPr/>
        </p:nvSpPr>
        <p:spPr>
          <a:xfrm>
            <a:off x="760095" y="7103388"/>
            <a:ext cx="13110210" cy="607933"/>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When teams can see the flow of work, they're empowered to manage it. Kanban transforms a static project plan into a </a:t>
            </a:r>
            <a:r>
              <a:rPr lang="en-US" sz="1450" b="1" dirty="0">
                <a:solidFill>
                  <a:srgbClr val="404155"/>
                </a:solidFill>
                <a:latin typeface="Nobile" pitchFamily="34" charset="0"/>
                <a:ea typeface="Nobile" pitchFamily="34" charset="-122"/>
                <a:cs typeface="Nobile" pitchFamily="34" charset="-120"/>
              </a:rPr>
              <a:t>dynamic visual management tool</a:t>
            </a:r>
            <a:r>
              <a:rPr lang="en-US" sz="1450" dirty="0">
                <a:solidFill>
                  <a:srgbClr val="404155"/>
                </a:solidFill>
                <a:latin typeface="Nobile" pitchFamily="34" charset="0"/>
                <a:ea typeface="Nobile" pitchFamily="34" charset="-122"/>
                <a:cs typeface="Nobile" pitchFamily="34" charset="-120"/>
              </a:rPr>
              <a:t>, giving both leaders and team members better situational awareness.</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420773"/>
            <a:ext cx="10415707"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Strategy 5: Empower Teams to Make Micro-Decisions</a:t>
            </a:r>
            <a:endParaRPr lang="en-US" sz="3100" dirty="0"/>
          </a:p>
        </p:txBody>
      </p:sp>
      <p:sp>
        <p:nvSpPr>
          <p:cNvPr id="3" name="Text 1"/>
          <p:cNvSpPr/>
          <p:nvPr/>
        </p:nvSpPr>
        <p:spPr>
          <a:xfrm>
            <a:off x="793790" y="2393156"/>
            <a:ext cx="857892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rigid project structures, teams often wait for approvals before making small adjustments — which slows everything down. Every minor decision becomes a bottleneck when it requires management approval.</a:t>
            </a:r>
            <a:endParaRPr lang="en-US" sz="1550" dirty="0"/>
          </a:p>
        </p:txBody>
      </p:sp>
      <p:sp>
        <p:nvSpPr>
          <p:cNvPr id="4" name="Text 2"/>
          <p:cNvSpPr/>
          <p:nvPr/>
        </p:nvSpPr>
        <p:spPr>
          <a:xfrm>
            <a:off x="793790" y="3524369"/>
            <a:ext cx="857892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Encourage a culture where teams can make </a:t>
            </a:r>
            <a:r>
              <a:rPr lang="en-US" sz="1550" b="1" dirty="0">
                <a:solidFill>
                  <a:srgbClr val="404155"/>
                </a:solidFill>
                <a:latin typeface="Nobile" pitchFamily="34" charset="0"/>
                <a:ea typeface="Nobile" pitchFamily="34" charset="-122"/>
                <a:cs typeface="Nobile" pitchFamily="34" charset="-120"/>
              </a:rPr>
              <a:t>micro-decisions</a:t>
            </a:r>
            <a:r>
              <a:rPr lang="en-US" sz="1550" dirty="0">
                <a:solidFill>
                  <a:srgbClr val="404155"/>
                </a:solidFill>
                <a:latin typeface="Nobile" pitchFamily="34" charset="0"/>
                <a:ea typeface="Nobile" pitchFamily="34" charset="-122"/>
                <a:cs typeface="Nobile" pitchFamily="34" charset="-120"/>
              </a:rPr>
              <a:t> within defined boundaries. These might include:</a:t>
            </a:r>
            <a:endParaRPr lang="en-US" sz="1550" dirty="0"/>
          </a:p>
        </p:txBody>
      </p:sp>
      <p:sp>
        <p:nvSpPr>
          <p:cNvPr id="5" name="Text 3"/>
          <p:cNvSpPr/>
          <p:nvPr/>
        </p:nvSpPr>
        <p:spPr>
          <a:xfrm>
            <a:off x="793790" y="4338042"/>
            <a:ext cx="857892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Task sequencing and prioritization</a:t>
            </a:r>
            <a:endParaRPr lang="en-US" sz="1550" dirty="0"/>
          </a:p>
        </p:txBody>
      </p:sp>
      <p:sp>
        <p:nvSpPr>
          <p:cNvPr id="6" name="Text 4"/>
          <p:cNvSpPr/>
          <p:nvPr/>
        </p:nvSpPr>
        <p:spPr>
          <a:xfrm>
            <a:off x="793790" y="4724995"/>
            <a:ext cx="857892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Minor design improvements that don't affect scope</a:t>
            </a:r>
            <a:endParaRPr lang="en-US" sz="1550" dirty="0"/>
          </a:p>
        </p:txBody>
      </p:sp>
      <p:sp>
        <p:nvSpPr>
          <p:cNvPr id="7" name="Text 5"/>
          <p:cNvSpPr/>
          <p:nvPr/>
        </p:nvSpPr>
        <p:spPr>
          <a:xfrm>
            <a:off x="793790" y="5111948"/>
            <a:ext cx="857892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Risk mitigation approaches</a:t>
            </a:r>
            <a:endParaRPr lang="en-US" sz="1550" dirty="0"/>
          </a:p>
        </p:txBody>
      </p:sp>
      <p:sp>
        <p:nvSpPr>
          <p:cNvPr id="8" name="Text 6"/>
          <p:cNvSpPr/>
          <p:nvPr/>
        </p:nvSpPr>
        <p:spPr>
          <a:xfrm>
            <a:off x="793790" y="5498902"/>
            <a:ext cx="857892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Technical implementation choices within requirements</a:t>
            </a:r>
            <a:endParaRPr lang="en-US" sz="1550" dirty="0"/>
          </a:p>
        </p:txBody>
      </p:sp>
      <p:sp>
        <p:nvSpPr>
          <p:cNvPr id="9" name="Text 7"/>
          <p:cNvSpPr/>
          <p:nvPr/>
        </p:nvSpPr>
        <p:spPr>
          <a:xfrm>
            <a:off x="793790" y="5995035"/>
            <a:ext cx="857892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autonomy not only accelerates delivery but also fosters accountability and ownership — core Agile values that can thrive even in traditional settings.</a:t>
            </a:r>
            <a:endParaRPr lang="en-US" sz="1550" dirty="0"/>
          </a:p>
        </p:txBody>
      </p:sp>
      <p:pic>
        <p:nvPicPr>
          <p:cNvPr id="10" name="Image 0" descr="preencoded.png"/>
          <p:cNvPicPr>
            <a:picLocks noChangeAspect="1"/>
          </p:cNvPicPr>
          <p:nvPr/>
        </p:nvPicPr>
        <p:blipFill>
          <a:blip r:embed="rId3"/>
          <a:stretch>
            <a:fillRect/>
          </a:stretch>
        </p:blipFill>
        <p:spPr>
          <a:xfrm>
            <a:off x="9864447" y="2437805"/>
            <a:ext cx="3979664" cy="3979664"/>
          </a:xfrm>
          <a:prstGeom prst="rect">
            <a:avLst/>
          </a:prstGeom>
        </p:spPr>
      </p:pic>
      <p:pic>
        <p:nvPicPr>
          <p:cNvPr id="11" name="Image 0" descr="preencoded.png">
            <a:extLst>
              <a:ext uri="{FF2B5EF4-FFF2-40B4-BE49-F238E27FC236}">
                <a16:creationId xmlns:a16="http://schemas.microsoft.com/office/drawing/2014/main" id="{CD65223A-FA38-D4C6-6BF9-9A405B16F36E}"/>
              </a:ext>
            </a:extLst>
          </p:cNvPr>
          <p:cNvPicPr>
            <a:picLocks noChangeAspect="1"/>
          </p:cNvPicPr>
          <p:nvPr/>
        </p:nvPicPr>
        <p:blipFill>
          <a:blip r:embed="rId4"/>
          <a:stretch>
            <a:fillRect/>
          </a:stretch>
        </p:blipFill>
        <p:spPr>
          <a:xfrm>
            <a:off x="0" y="0"/>
            <a:ext cx="14630400" cy="124039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TotalTime>
  <Words>1399</Words>
  <Application>Microsoft Office PowerPoint</Application>
  <PresentationFormat>Custom</PresentationFormat>
  <Paragraphs>117</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Alexandria</vt:lpstr>
      <vt:lpstr>Nobile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2025-10-24T21:24:26Z</dcterms:created>
  <dcterms:modified xsi:type="dcterms:W3CDTF">2025-10-24T21:49:23Z</dcterms:modified>
</cp:coreProperties>
</file>