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4630400" cy="8229600"/>
  <p:notesSz cx="8229600" cy="14630400"/>
  <p:embeddedFontLs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Open Sans Bold" panose="020B0806030504020204" pitchFamily="34" charset="0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908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A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3972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Mastering Workday Finance: A Guide for Project Managers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397448"/>
            <a:ext cx="7556421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Workday Finance is a powerful cloud-based solution that transforms how businesses manage their financial operations. This presentation explores the essential knowledge, skills, and strategies needed for project managers overseeing Workday Finance implementations. It's a journey through the technical, financial, and organizational complexities of a successful deployment, highlighting best practices and navigating common challenges.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6209824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385560" y="6342459"/>
            <a:ext cx="152162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Open Sans Medium" pitchFamily="34" charset="0"/>
                <a:ea typeface="Open Sans Medium" pitchFamily="34" charset="-122"/>
                <a:cs typeface="Open Sans Medium" pitchFamily="34" charset="-120"/>
              </a:rPr>
              <a:t>kW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756440" y="6192917"/>
            <a:ext cx="298334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by Kimberly Wiethoff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71155" y="728424"/>
            <a:ext cx="6718340" cy="5992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Ensuring Regulatory Compliance</a:t>
            </a:r>
            <a:endParaRPr lang="en-US" sz="37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872" y="1711166"/>
            <a:ext cx="1644372" cy="141160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48232" y="2408158"/>
            <a:ext cx="89654" cy="3833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5006935" y="1902857"/>
            <a:ext cx="2396966" cy="299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Industry Standards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5006935" y="2317433"/>
            <a:ext cx="8760619" cy="61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Ensure financial reporting aligns with relevant industry standards such as IFRS or GAAP, demonstrating accuracy and consistency.</a:t>
            </a:r>
            <a:endParaRPr lang="en-US" sz="1500" dirty="0"/>
          </a:p>
        </p:txBody>
      </p:sp>
      <p:sp>
        <p:nvSpPr>
          <p:cNvPr id="7" name="Shape 4"/>
          <p:cNvSpPr/>
          <p:nvPr/>
        </p:nvSpPr>
        <p:spPr>
          <a:xfrm>
            <a:off x="4863108" y="3137178"/>
            <a:ext cx="9048274" cy="11430"/>
          </a:xfrm>
          <a:prstGeom prst="roundRect">
            <a:avLst>
              <a:gd name="adj" fmla="val 704651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746" y="3170634"/>
            <a:ext cx="3288744" cy="141160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32039" y="3684746"/>
            <a:ext cx="122158" cy="3833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1850" dirty="0"/>
          </a:p>
        </p:txBody>
      </p:sp>
      <p:sp>
        <p:nvSpPr>
          <p:cNvPr id="10" name="Text 6"/>
          <p:cNvSpPr/>
          <p:nvPr/>
        </p:nvSpPr>
        <p:spPr>
          <a:xfrm>
            <a:off x="5829181" y="3362325"/>
            <a:ext cx="2396966" cy="299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Local Regulations</a:t>
            </a:r>
            <a:endParaRPr lang="en-US" sz="1850" dirty="0"/>
          </a:p>
        </p:txBody>
      </p:sp>
      <p:sp>
        <p:nvSpPr>
          <p:cNvPr id="11" name="Text 7"/>
          <p:cNvSpPr/>
          <p:nvPr/>
        </p:nvSpPr>
        <p:spPr>
          <a:xfrm>
            <a:off x="5829181" y="3776901"/>
            <a:ext cx="7938373" cy="61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Comply with local regulations and tax laws, avoiding legal complications and ensuring data privacy and security.</a:t>
            </a:r>
            <a:endParaRPr lang="en-US" sz="1500" dirty="0"/>
          </a:p>
        </p:txBody>
      </p:sp>
      <p:sp>
        <p:nvSpPr>
          <p:cNvPr id="12" name="Shape 8"/>
          <p:cNvSpPr/>
          <p:nvPr/>
        </p:nvSpPr>
        <p:spPr>
          <a:xfrm>
            <a:off x="5685353" y="4596646"/>
            <a:ext cx="8226028" cy="11430"/>
          </a:xfrm>
          <a:prstGeom prst="roundRect">
            <a:avLst>
              <a:gd name="adj" fmla="val 704651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6500" y="4630103"/>
            <a:ext cx="4933117" cy="141160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34539" y="5144214"/>
            <a:ext cx="117038" cy="3833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1850" dirty="0"/>
          </a:p>
        </p:txBody>
      </p:sp>
      <p:sp>
        <p:nvSpPr>
          <p:cNvPr id="15" name="Text 10"/>
          <p:cNvSpPr/>
          <p:nvPr/>
        </p:nvSpPr>
        <p:spPr>
          <a:xfrm>
            <a:off x="6651308" y="4821793"/>
            <a:ext cx="2396966" cy="299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Internal Controls</a:t>
            </a:r>
            <a:endParaRPr lang="en-US" sz="1850" dirty="0"/>
          </a:p>
        </p:txBody>
      </p:sp>
      <p:sp>
        <p:nvSpPr>
          <p:cNvPr id="16" name="Text 11"/>
          <p:cNvSpPr/>
          <p:nvPr/>
        </p:nvSpPr>
        <p:spPr>
          <a:xfrm>
            <a:off x="6651308" y="5236369"/>
            <a:ext cx="7116247" cy="61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Implement strong internal controls to ensure data accuracy and prevent fraud, promoting financial integrity and transparency.</a:t>
            </a:r>
            <a:endParaRPr lang="en-US" sz="1500" dirty="0"/>
          </a:p>
        </p:txBody>
      </p:sp>
      <p:sp>
        <p:nvSpPr>
          <p:cNvPr id="17" name="Shape 12"/>
          <p:cNvSpPr/>
          <p:nvPr/>
        </p:nvSpPr>
        <p:spPr>
          <a:xfrm>
            <a:off x="6507480" y="6056114"/>
            <a:ext cx="7403902" cy="11430"/>
          </a:xfrm>
          <a:prstGeom prst="roundRect">
            <a:avLst>
              <a:gd name="adj" fmla="val 704651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374" y="6089571"/>
            <a:ext cx="6577489" cy="1411605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3928467" y="6603683"/>
            <a:ext cx="129183" cy="3833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4</a:t>
            </a:r>
            <a:endParaRPr lang="en-US" sz="1850" dirty="0"/>
          </a:p>
        </p:txBody>
      </p:sp>
      <p:sp>
        <p:nvSpPr>
          <p:cNvPr id="20" name="Text 14"/>
          <p:cNvSpPr/>
          <p:nvPr/>
        </p:nvSpPr>
        <p:spPr>
          <a:xfrm>
            <a:off x="7473553" y="6281261"/>
            <a:ext cx="2396966" cy="299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Auditing</a:t>
            </a:r>
            <a:endParaRPr lang="en-US" sz="1850" dirty="0"/>
          </a:p>
        </p:txBody>
      </p:sp>
      <p:sp>
        <p:nvSpPr>
          <p:cNvPr id="21" name="Text 15"/>
          <p:cNvSpPr/>
          <p:nvPr/>
        </p:nvSpPr>
        <p:spPr>
          <a:xfrm>
            <a:off x="7473553" y="6695837"/>
            <a:ext cx="6294001" cy="61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Prepare for audits by ensuring clear documentation, auditable processes, and a system that meets regulatory requirements.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63993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Workday Finance Implementation: A Successful Approach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44852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Clear Objectives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029670"/>
            <a:ext cx="2845594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Define specific, measurable, achievable, relevant, and time-bound project objectives to guide the implementation process.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4200406" y="344852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Strong Leadership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200406" y="4029670"/>
            <a:ext cx="2845594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Establish strong leadership for the project, ensuring clear communication, decision-making, and accountability across teams.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607022" y="3448526"/>
            <a:ext cx="284559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Effective Communication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07022" y="4384000"/>
            <a:ext cx="2845594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Foster open and transparent communication between stakeholders, ensuring everyone is informed and involved in the process.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11013638" y="3448526"/>
            <a:ext cx="284559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Proactive Risk Management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1013638" y="4384000"/>
            <a:ext cx="2845594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Identify and mitigate potential risks throughout the project lifecycle, proactively addressing challenges and ensuring a smooth transition.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2940" y="821888"/>
            <a:ext cx="7818120" cy="11837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650"/>
              </a:lnSpc>
              <a:buNone/>
            </a:pPr>
            <a:r>
              <a:rPr lang="en-US" sz="37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Leveraging Workday Finance for Business Success</a:t>
            </a:r>
            <a:endParaRPr lang="en-US" sz="3700" dirty="0"/>
          </a:p>
        </p:txBody>
      </p:sp>
      <p:sp>
        <p:nvSpPr>
          <p:cNvPr id="4" name="Text 1"/>
          <p:cNvSpPr/>
          <p:nvPr/>
        </p:nvSpPr>
        <p:spPr>
          <a:xfrm>
            <a:off x="662940" y="2384346"/>
            <a:ext cx="3767018" cy="6249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sz="4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20%</a:t>
            </a:r>
            <a:endParaRPr lang="en-US" sz="4900" dirty="0"/>
          </a:p>
        </p:txBody>
      </p:sp>
      <p:sp>
        <p:nvSpPr>
          <p:cNvPr id="5" name="Text 2"/>
          <p:cNvSpPr/>
          <p:nvPr/>
        </p:nvSpPr>
        <p:spPr>
          <a:xfrm>
            <a:off x="1362670" y="3246001"/>
            <a:ext cx="2367558" cy="295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Improved Efficiency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662940" y="3655576"/>
            <a:ext cx="3767018" cy="9090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Streamline financial processes and eliminate manual tasks, freeing up time and resources for strategic initiatives.</a:t>
            </a:r>
            <a:endParaRPr lang="en-US" sz="1450" dirty="0"/>
          </a:p>
        </p:txBody>
      </p:sp>
      <p:sp>
        <p:nvSpPr>
          <p:cNvPr id="7" name="Text 4"/>
          <p:cNvSpPr/>
          <p:nvPr/>
        </p:nvSpPr>
        <p:spPr>
          <a:xfrm>
            <a:off x="4714042" y="2384346"/>
            <a:ext cx="3767018" cy="6249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sz="4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15%</a:t>
            </a:r>
            <a:endParaRPr lang="en-US" sz="4900" dirty="0"/>
          </a:p>
        </p:txBody>
      </p:sp>
      <p:sp>
        <p:nvSpPr>
          <p:cNvPr id="8" name="Text 5"/>
          <p:cNvSpPr/>
          <p:nvPr/>
        </p:nvSpPr>
        <p:spPr>
          <a:xfrm>
            <a:off x="5413772" y="3246001"/>
            <a:ext cx="2367558" cy="295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Enhanced Reporting</a:t>
            </a:r>
            <a:endParaRPr lang="en-US" sz="1850" dirty="0"/>
          </a:p>
        </p:txBody>
      </p:sp>
      <p:sp>
        <p:nvSpPr>
          <p:cNvPr id="9" name="Text 6"/>
          <p:cNvSpPr/>
          <p:nvPr/>
        </p:nvSpPr>
        <p:spPr>
          <a:xfrm>
            <a:off x="4714042" y="3655576"/>
            <a:ext cx="3767018" cy="9090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Generate real-time financial reports and dashboards, providing timely and accurate insights for informed decision-making.</a:t>
            </a:r>
            <a:endParaRPr lang="en-US" sz="1450" dirty="0"/>
          </a:p>
        </p:txBody>
      </p:sp>
      <p:sp>
        <p:nvSpPr>
          <p:cNvPr id="10" name="Text 7"/>
          <p:cNvSpPr/>
          <p:nvPr/>
        </p:nvSpPr>
        <p:spPr>
          <a:xfrm>
            <a:off x="2688431" y="5227439"/>
            <a:ext cx="3767018" cy="6249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sz="49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10%</a:t>
            </a:r>
            <a:endParaRPr lang="en-US" sz="4900" dirty="0"/>
          </a:p>
        </p:txBody>
      </p:sp>
      <p:sp>
        <p:nvSpPr>
          <p:cNvPr id="11" name="Text 8"/>
          <p:cNvSpPr/>
          <p:nvPr/>
        </p:nvSpPr>
        <p:spPr>
          <a:xfrm>
            <a:off x="3388162" y="6089094"/>
            <a:ext cx="2367558" cy="2959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Increased Visibility</a:t>
            </a:r>
            <a:endParaRPr lang="en-US" sz="1850" dirty="0"/>
          </a:p>
        </p:txBody>
      </p:sp>
      <p:sp>
        <p:nvSpPr>
          <p:cNvPr id="12" name="Text 9"/>
          <p:cNvSpPr/>
          <p:nvPr/>
        </p:nvSpPr>
        <p:spPr>
          <a:xfrm>
            <a:off x="2688431" y="6498669"/>
            <a:ext cx="3767018" cy="9090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4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Gain comprehensive visibility into financial data, enabling better forecasting, budgeting, and performance monitoring.</a:t>
            </a:r>
            <a:endParaRPr lang="en-US" sz="14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34020"/>
            <a:ext cx="1118508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Building a Solid Foundation for Future Growth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1896428"/>
            <a:ext cx="2173724" cy="1669852"/>
          </a:xfrm>
          <a:prstGeom prst="roundRect">
            <a:avLst>
              <a:gd name="adj" fmla="val 5705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1028224" y="2504599"/>
            <a:ext cx="106085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3194328" y="2123242"/>
            <a:ext cx="311134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Continuous Improvement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194328" y="2613660"/>
            <a:ext cx="1041546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Embrace continuous process improvement, leveraging Workday Finance's capabilities to optimize financial processes and enhance efficiency.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3080861" y="3551039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793790" y="3679627"/>
            <a:ext cx="4347567" cy="1669852"/>
          </a:xfrm>
          <a:prstGeom prst="roundRect">
            <a:avLst>
              <a:gd name="adj" fmla="val 5705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1028224" y="4287798"/>
            <a:ext cx="144542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5368171" y="39064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Data Analytics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68171" y="4396859"/>
            <a:ext cx="824162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Leverage data analytics to uncover insights, identify trends, and make data-driven decisions for improved financial performance.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5254704" y="5334238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793790" y="5462826"/>
            <a:ext cx="6521410" cy="2032754"/>
          </a:xfrm>
          <a:prstGeom prst="roundRect">
            <a:avLst>
              <a:gd name="adj" fmla="val 4687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1028224" y="6252448"/>
            <a:ext cx="13847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7542014" y="56896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Strategic Partnerships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42014" y="6180058"/>
            <a:ext cx="606778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Build strong partnerships with Workday and other technology vendors to access the latest innovations and ensure future growth.</a:t>
            </a:r>
            <a:endParaRPr lang="en-US" sz="17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7954" y="611624"/>
            <a:ext cx="11043285" cy="6947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Embrace the Workday Finance Transformation</a:t>
            </a:r>
            <a:endParaRPr lang="en-US" sz="43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74" y="1894165"/>
            <a:ext cx="6440805" cy="2667476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4140" y="1894165"/>
            <a:ext cx="6440805" cy="2667476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574" y="4739402"/>
            <a:ext cx="13059251" cy="266747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51007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Next Steps: Elevate Your Workday Finance Expertise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267795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To maximize your success as a Workday Finance project manager, consider pursuing additional training, certifications, and networking opportunities. Build a strong network of colleagues and professionals, share experiences, and learn from each other's expertise.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18442"/>
            <a:ext cx="1148465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Understanding the Workday Finance Ecosystem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0941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General Ledger (GL)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675340"/>
            <a:ext cx="2845594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Real-time financial reporting, multi-ledger capabilities, and seamless integration with other Workday modules.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4200406" y="3094196"/>
            <a:ext cx="2845594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Accounts Payable (AP) &amp; Accounts Receivable (AR)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200406" y="4384000"/>
            <a:ext cx="2845594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Automated invoicing, payments, and collections, streamlining the entire procure-to-pay and order-to-cash processes.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607022" y="30941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Procurement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07022" y="3675340"/>
            <a:ext cx="2845594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Supplier management, purchase orders, and expense tracking, enhancing efficiency and control over procurement processes.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11013638" y="3094196"/>
            <a:ext cx="284559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Financial Planning &amp; Analytics (FP&amp;A)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1013638" y="4029670"/>
            <a:ext cx="2845594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Budgeting, forecasting, and analytics using Workday Adaptive Planning, providing insights for informed decision-making.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14645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The Project Manager's Role in Workday Finance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2904173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3697962"/>
            <a:ext cx="22919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Planning &amp; Governance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4542711"/>
            <a:ext cx="2291953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Define scope, budget, timeline, and risk mitigation strategies for a smooth and successful implementation.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904" y="2904173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425904" y="3697962"/>
            <a:ext cx="229207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Stakeholder Management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3425904" y="4542711"/>
            <a:ext cx="2292072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Work with finance leaders, IT, and Workday consultants to align business requirements and ensure everyone is on the same page.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8138" y="2904173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058138" y="3697962"/>
            <a:ext cx="22919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Change Management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058138" y="4542711"/>
            <a:ext cx="2291953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Drive process optimization and train end-users on new workflows to maximize adoption and minimize resistance.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8424" y="573881"/>
            <a:ext cx="10355937" cy="6503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0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The Workday Finance Implementation Journey</a:t>
            </a:r>
            <a:endParaRPr lang="en-US" sz="4050" dirty="0"/>
          </a:p>
        </p:txBody>
      </p:sp>
      <p:sp>
        <p:nvSpPr>
          <p:cNvPr id="3" name="Shape 1"/>
          <p:cNvSpPr/>
          <p:nvPr/>
        </p:nvSpPr>
        <p:spPr>
          <a:xfrm>
            <a:off x="7303770" y="1640443"/>
            <a:ext cx="22860" cy="6015157"/>
          </a:xfrm>
          <a:prstGeom prst="roundRect">
            <a:avLst>
              <a:gd name="adj" fmla="val 382399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6375499" y="2097167"/>
            <a:ext cx="728424" cy="22860"/>
          </a:xfrm>
          <a:prstGeom prst="roundRect">
            <a:avLst>
              <a:gd name="adj" fmla="val 382399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7081064" y="1874520"/>
            <a:ext cx="468273" cy="468273"/>
          </a:xfrm>
          <a:prstGeom prst="roundRect">
            <a:avLst>
              <a:gd name="adj" fmla="val 18668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7256800" y="1952506"/>
            <a:ext cx="116800" cy="3121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1</a:t>
            </a:r>
            <a:endParaRPr lang="en-US" sz="2450" dirty="0"/>
          </a:p>
        </p:txBody>
      </p:sp>
      <p:sp>
        <p:nvSpPr>
          <p:cNvPr id="7" name="Text 5"/>
          <p:cNvSpPr/>
          <p:nvPr/>
        </p:nvSpPr>
        <p:spPr>
          <a:xfrm>
            <a:off x="3568898" y="1848564"/>
            <a:ext cx="2601635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Plan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728424" y="2298502"/>
            <a:ext cx="5442109" cy="9986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600"/>
              </a:lnSpc>
              <a:buNone/>
            </a:pPr>
            <a:r>
              <a:rPr lang="en-US" sz="16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Define objectives, governance structure, and project roadmap to lay the foundation for a successful implementation.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7526476" y="3137773"/>
            <a:ext cx="728424" cy="22860"/>
          </a:xfrm>
          <a:prstGeom prst="roundRect">
            <a:avLst>
              <a:gd name="adj" fmla="val 382399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7081064" y="2915126"/>
            <a:ext cx="468273" cy="468273"/>
          </a:xfrm>
          <a:prstGeom prst="roundRect">
            <a:avLst>
              <a:gd name="adj" fmla="val 18668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9"/>
          <p:cNvSpPr/>
          <p:nvPr/>
        </p:nvSpPr>
        <p:spPr>
          <a:xfrm>
            <a:off x="7235607" y="2993112"/>
            <a:ext cx="159187" cy="3121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2</a:t>
            </a:r>
            <a:endParaRPr lang="en-US" sz="2450" dirty="0"/>
          </a:p>
        </p:txBody>
      </p:sp>
      <p:sp>
        <p:nvSpPr>
          <p:cNvPr id="12" name="Text 10"/>
          <p:cNvSpPr/>
          <p:nvPr/>
        </p:nvSpPr>
        <p:spPr>
          <a:xfrm>
            <a:off x="8459867" y="2889171"/>
            <a:ext cx="2601635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Architect &amp; Configure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8459867" y="3339108"/>
            <a:ext cx="5442109" cy="9986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Workday consultants configure the system based on business needs, ensuring it aligns with organizational goals and processes.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6375499" y="4174212"/>
            <a:ext cx="728424" cy="22860"/>
          </a:xfrm>
          <a:prstGeom prst="roundRect">
            <a:avLst>
              <a:gd name="adj" fmla="val 382399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7081064" y="3951565"/>
            <a:ext cx="468273" cy="468273"/>
          </a:xfrm>
          <a:prstGeom prst="roundRect">
            <a:avLst>
              <a:gd name="adj" fmla="val 18668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7238940" y="4029551"/>
            <a:ext cx="152519" cy="3121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3</a:t>
            </a:r>
            <a:endParaRPr lang="en-US" sz="2450" dirty="0"/>
          </a:p>
        </p:txBody>
      </p:sp>
      <p:sp>
        <p:nvSpPr>
          <p:cNvPr id="17" name="Text 15"/>
          <p:cNvSpPr/>
          <p:nvPr/>
        </p:nvSpPr>
        <p:spPr>
          <a:xfrm>
            <a:off x="3568898" y="3925610"/>
            <a:ext cx="2601635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Test</a:t>
            </a:r>
            <a:endParaRPr lang="en-US" sz="2000" dirty="0"/>
          </a:p>
        </p:txBody>
      </p:sp>
      <p:sp>
        <p:nvSpPr>
          <p:cNvPr id="18" name="Text 16"/>
          <p:cNvSpPr/>
          <p:nvPr/>
        </p:nvSpPr>
        <p:spPr>
          <a:xfrm>
            <a:off x="728424" y="4375547"/>
            <a:ext cx="5442109" cy="9986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600"/>
              </a:lnSpc>
              <a:buNone/>
            </a:pPr>
            <a:r>
              <a:rPr lang="en-US" sz="16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Perform unit testing, integration testing, and User Acceptance Testing (UAT) with finance users to validate the system's functionality and accuracy.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7526476" y="5210770"/>
            <a:ext cx="728424" cy="22860"/>
          </a:xfrm>
          <a:prstGeom prst="roundRect">
            <a:avLst>
              <a:gd name="adj" fmla="val 382399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7081064" y="4988123"/>
            <a:ext cx="468273" cy="468273"/>
          </a:xfrm>
          <a:prstGeom prst="roundRect">
            <a:avLst>
              <a:gd name="adj" fmla="val 18668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19"/>
          <p:cNvSpPr/>
          <p:nvPr/>
        </p:nvSpPr>
        <p:spPr>
          <a:xfrm>
            <a:off x="7230963" y="5066109"/>
            <a:ext cx="168354" cy="3121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4</a:t>
            </a:r>
            <a:endParaRPr lang="en-US" sz="2450" dirty="0"/>
          </a:p>
        </p:txBody>
      </p:sp>
      <p:sp>
        <p:nvSpPr>
          <p:cNvPr id="22" name="Text 20"/>
          <p:cNvSpPr/>
          <p:nvPr/>
        </p:nvSpPr>
        <p:spPr>
          <a:xfrm>
            <a:off x="8459867" y="4962168"/>
            <a:ext cx="2601635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Deploy</a:t>
            </a:r>
            <a:endParaRPr lang="en-US" sz="2000" dirty="0"/>
          </a:p>
        </p:txBody>
      </p:sp>
      <p:sp>
        <p:nvSpPr>
          <p:cNvPr id="23" name="Text 21"/>
          <p:cNvSpPr/>
          <p:nvPr/>
        </p:nvSpPr>
        <p:spPr>
          <a:xfrm>
            <a:off x="8459867" y="5412105"/>
            <a:ext cx="5442109" cy="9986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Go live with a structured rollout strategy and contingency plans to ensure a smooth transition to Workday Finance.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6375499" y="6247328"/>
            <a:ext cx="728424" cy="22860"/>
          </a:xfrm>
          <a:prstGeom prst="roundRect">
            <a:avLst>
              <a:gd name="adj" fmla="val 382399"/>
            </a:avLst>
          </a:prstGeom>
          <a:solidFill>
            <a:srgbClr val="D1C8C6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7081064" y="6024682"/>
            <a:ext cx="468273" cy="468273"/>
          </a:xfrm>
          <a:prstGeom prst="roundRect">
            <a:avLst>
              <a:gd name="adj" fmla="val 18668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7238583" y="6102668"/>
            <a:ext cx="153114" cy="3121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5</a:t>
            </a:r>
            <a:endParaRPr lang="en-US" sz="2450" dirty="0"/>
          </a:p>
        </p:txBody>
      </p:sp>
      <p:sp>
        <p:nvSpPr>
          <p:cNvPr id="27" name="Text 25"/>
          <p:cNvSpPr/>
          <p:nvPr/>
        </p:nvSpPr>
        <p:spPr>
          <a:xfrm>
            <a:off x="3568898" y="5998726"/>
            <a:ext cx="2601635" cy="3251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Optimize</a:t>
            </a:r>
            <a:endParaRPr lang="en-US" sz="2000" dirty="0"/>
          </a:p>
        </p:txBody>
      </p:sp>
      <p:sp>
        <p:nvSpPr>
          <p:cNvPr id="28" name="Text 26"/>
          <p:cNvSpPr/>
          <p:nvPr/>
        </p:nvSpPr>
        <p:spPr>
          <a:xfrm>
            <a:off x="728424" y="6448663"/>
            <a:ext cx="5442109" cy="9986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600"/>
              </a:lnSpc>
              <a:buNone/>
            </a:pPr>
            <a:r>
              <a:rPr lang="en-US" sz="16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Provide post-go-live support and continuous process improvements to maximize the value of the Workday Finance investment.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09543"/>
            <a:ext cx="954726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Skills Every Workday Finance PM Needs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527102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1417439" y="2527102"/>
            <a:ext cx="57844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Experience with Agile and Waterfall methodologies, ensuring flexibility and rigor throughout the project lifecycle.</a:t>
            </a:r>
            <a:endParaRPr lang="en-US" sz="1750" dirty="0"/>
          </a:p>
        </p:txBody>
      </p:sp>
      <p:sp>
        <p:nvSpPr>
          <p:cNvPr id="5" name="Shape 3"/>
          <p:cNvSpPr/>
          <p:nvPr/>
        </p:nvSpPr>
        <p:spPr>
          <a:xfrm>
            <a:off x="7428667" y="2527102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8052316" y="2527102"/>
            <a:ext cx="57844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Understanding of accounting principles, financial reporting, and ERP systems, enabling effective communication with finance stakeholders.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793790" y="4097774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1417439" y="4097774"/>
            <a:ext cx="578441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Experience managing ERP implementations, specifically with Workday or similar systems, providing valuable insights into best practices and potential challenges.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428667" y="4097774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8052316" y="4097774"/>
            <a:ext cx="57844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Ability to collaborate with finance teams, IT, and Workday consultants, fostering strong relationships and efficient communication.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793790" y="6031349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10"/>
          <p:cNvSpPr/>
          <p:nvPr/>
        </p:nvSpPr>
        <p:spPr>
          <a:xfrm>
            <a:off x="1417439" y="6031349"/>
            <a:ext cx="57844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Ensuring data integrity and seamless integration with third-party applications to maintain data accuracy and system efficiency.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7428667" y="6031349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8052316" y="6031349"/>
            <a:ext cx="57844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Addressing potential disruptions and ensuring smooth adoption, mitigating risks and facilitating change management.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970121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Navigating Data Migration Complexities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Data Cleansing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Identify and correct errors in legacy data to ensure a clean and reliable foundation for Workday Finance.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Data Transformation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Transform data into Workday-compatible formats, mapping fields and ensuring consistency across different systems.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Data Validation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Validate the migrated data to ensure accuracy and completeness, minimizing errors and potential disruptions.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1163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Addressing Stakeholder Resistance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469356"/>
            <a:ext cx="3664863" cy="3136702"/>
          </a:xfrm>
          <a:prstGeom prst="roundRect">
            <a:avLst>
              <a:gd name="adj" fmla="val 3037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514624" y="27037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Communication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3194209"/>
            <a:ext cx="3195995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Clearly communicate the benefits of Workday Finance, highlighting its value for improved efficiency, reporting, and decision-making.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469356"/>
            <a:ext cx="3664863" cy="3136702"/>
          </a:xfrm>
          <a:prstGeom prst="roundRect">
            <a:avLst>
              <a:gd name="adj" fmla="val 3037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10406301" y="27037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Training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3194209"/>
            <a:ext cx="31959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Provide comprehensive training on Workday Finance functionalities, addressing user concerns and building confidence in the new system.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832872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514624" y="60673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Demonstrations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6557724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Showcase real-world examples of how Workday Finance can solve specific business challenges, demonstrating its tangible value.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3871" y="728782"/>
            <a:ext cx="7709059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Overcoming Integration Challenges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871" y="2317313"/>
            <a:ext cx="1024890" cy="183713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536180" y="2522220"/>
            <a:ext cx="2562463" cy="320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Collaboration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7536180" y="2965490"/>
            <a:ext cx="6376749" cy="984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Work closely with IT and Workday consultants to troubleshoot connectivity problems, ensuring seamless data flow between systems.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3871" y="4154448"/>
            <a:ext cx="1024890" cy="150911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36180" y="4359354"/>
            <a:ext cx="2562463" cy="320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Testing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7536180" y="4802624"/>
            <a:ext cx="6376749" cy="656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Perform integration testing to validate data transfer and system interactions, ensuring a smooth and error-free transition.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3871" y="5663565"/>
            <a:ext cx="1024890" cy="183713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36180" y="5868472"/>
            <a:ext cx="2562463" cy="320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Documentation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7536180" y="6311741"/>
            <a:ext cx="6376749" cy="984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Document integration details, including data mapping, transformation rules, and error handling procedures, ensuring clarity and consistency.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2322" y="605433"/>
            <a:ext cx="7732157" cy="12608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Balancing Customization &amp; Out-of-the-Box Functionality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6192322" y="2168843"/>
            <a:ext cx="151209" cy="1081445"/>
          </a:xfrm>
          <a:prstGeom prst="roundRect">
            <a:avLst>
              <a:gd name="adj" fmla="val 56031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646069" y="2168843"/>
            <a:ext cx="3306842" cy="315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Understand Core Functionality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6646069" y="2604968"/>
            <a:ext cx="7278410" cy="645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Leverage Workday's out-of-the-box functionalities as much as possible, minimizing customizations and ensuring compatibility with future updates.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6494859" y="3451979"/>
            <a:ext cx="151209" cy="1081445"/>
          </a:xfrm>
          <a:prstGeom prst="roundRect">
            <a:avLst>
              <a:gd name="adj" fmla="val 56031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6948607" y="3451979"/>
            <a:ext cx="2558534" cy="315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Identify Essential Needs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6948607" y="3888105"/>
            <a:ext cx="6975872" cy="645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Identify the specific business requirements that cannot be met by standard functionality, focusing on customization where necessary.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6797397" y="4735116"/>
            <a:ext cx="151209" cy="1081445"/>
          </a:xfrm>
          <a:prstGeom prst="roundRect">
            <a:avLst>
              <a:gd name="adj" fmla="val 56031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7251144" y="4735116"/>
            <a:ext cx="2521506" cy="315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Minimize Scope Creep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7251144" y="5171242"/>
            <a:ext cx="6673334" cy="645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Establish clear boundaries for customizations, preventing scope creep and ensuring the project remains on track.</a:t>
            </a:r>
            <a:endParaRPr lang="en-US" sz="1550" dirty="0"/>
          </a:p>
        </p:txBody>
      </p:sp>
      <p:sp>
        <p:nvSpPr>
          <p:cNvPr id="13" name="Shape 10"/>
          <p:cNvSpPr/>
          <p:nvPr/>
        </p:nvSpPr>
        <p:spPr>
          <a:xfrm>
            <a:off x="7100054" y="6018252"/>
            <a:ext cx="151209" cy="1404104"/>
          </a:xfrm>
          <a:prstGeom prst="roundRect">
            <a:avLst>
              <a:gd name="adj" fmla="val 56031"/>
            </a:avLst>
          </a:prstGeom>
          <a:solidFill>
            <a:srgbClr val="EBE2E0"/>
          </a:solidFill>
          <a:ln w="7620">
            <a:solidFill>
              <a:srgbClr val="D1C8C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7553801" y="6018252"/>
            <a:ext cx="2521506" cy="315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443728"/>
                </a:solidFill>
                <a:latin typeface="Crimson Pro Bold" pitchFamily="34" charset="0"/>
                <a:ea typeface="Crimson Pro Bold" pitchFamily="34" charset="-122"/>
                <a:cs typeface="Crimson Pro Bold" pitchFamily="34" charset="-120"/>
              </a:rPr>
              <a:t>Workday Expertise</a:t>
            </a:r>
            <a:endParaRPr lang="en-US" sz="1950" dirty="0"/>
          </a:p>
        </p:txBody>
      </p:sp>
      <p:sp>
        <p:nvSpPr>
          <p:cNvPr id="15" name="Text 12"/>
          <p:cNvSpPr/>
          <p:nvPr/>
        </p:nvSpPr>
        <p:spPr>
          <a:xfrm>
            <a:off x="7553801" y="6454378"/>
            <a:ext cx="6370677" cy="9679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Consult with Workday experts to identify the most effective ways to achieve customizations while minimizing impact on the core system.</a:t>
            </a:r>
            <a:endParaRPr lang="en-US" sz="15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1135</Words>
  <Application>Microsoft Office PowerPoint</Application>
  <PresentationFormat>Custom</PresentationFormat>
  <Paragraphs>133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Open Sans</vt:lpstr>
      <vt:lpstr>Open Sans Bold</vt:lpstr>
      <vt:lpstr>Crimson Pro Bold</vt:lpstr>
      <vt:lpstr>Open Sans Medium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2</cp:revision>
  <dcterms:created xsi:type="dcterms:W3CDTF">2025-02-25T19:52:35Z</dcterms:created>
  <dcterms:modified xsi:type="dcterms:W3CDTF">2025-02-25T19:54:40Z</dcterms:modified>
</cp:coreProperties>
</file>