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12192000"/>
  <p:embeddedFontLst>
    <p:embeddedFont>
      <p:font typeface="Kanit Light" panose="020B0604020202020204" charset="-34"/>
      <p:regular r:id="rId18"/>
    </p:embeddedFont>
    <p:embeddedFont>
      <p:font typeface="Martel Sans" panose="020B0604020202020204" charset="0"/>
      <p:regular r:id="rId19"/>
    </p:embeddedFont>
    <p:embeddedFont>
      <p:font typeface="Martel Sans Bold" panose="020B0604020202020204" charset="0"/>
      <p:regular r:id="rId20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3946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BF4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svg"/><Relationship Id="rId9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639788"/>
            <a:ext cx="6296860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The AI Risk-Tiering Model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661475" y="2222599"/>
            <a:ext cx="629686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Matching Governance to Business Consequences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61475" y="2729111"/>
            <a:ext cx="6296860" cy="2489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3000"/>
              </a:lnSpc>
              <a:spcAft>
                <a:spcPts val="1450"/>
              </a:spcAft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By </a:t>
            </a:r>
            <a:r>
              <a:rPr lang="en-US" sz="1300" b="1" dirty="0">
                <a:solidFill>
                  <a:srgbClr val="2C3249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Kimberly Wiethoff, MBA, PMP, PMI-ACP</a:t>
            </a:r>
            <a:endParaRPr lang="en-US" sz="1300" dirty="0"/>
          </a:p>
          <a:p>
            <a:pPr marL="0" indent="0" algn="l">
              <a:lnSpc>
                <a:spcPct val="133000"/>
              </a:lnSpc>
              <a:spcAft>
                <a:spcPts val="1450"/>
              </a:spcAft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Not every AI initiative creates equal exposure. Effective governance should be proportional to the consequences of the system's decisions — directing rigorous oversight where it matters most, while keeping the path clear for low-risk innovation.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#AIGovernance #AIRiskManagement #ResponsibleAI #AITransformation #AgenticAI #AIPortfolioManagement #AIOperatingModel #EnterpriseAI #DigitalTransformation #ProjectManagement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234777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The Governance Gap: Two Failing Extremes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542415" y="1999555"/>
            <a:ext cx="5019847" cy="1796355"/>
          </a:xfrm>
          <a:prstGeom prst="roundRect">
            <a:avLst>
              <a:gd name="adj" fmla="val 6629"/>
            </a:avLst>
          </a:prstGeom>
          <a:solidFill>
            <a:srgbClr val="43706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707710" y="2164854"/>
            <a:ext cx="468925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Over-Governed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07710" y="2588617"/>
            <a:ext cx="4689258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Applying the same extensive review process to every AI use case — regardless of consequence. This slows low-risk experimentation, frustrates teams, and pushes employees toward unapproved tools.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5852966" y="2164854"/>
            <a:ext cx="568350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Under-Governed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852966" y="2588617"/>
            <a:ext cx="5683505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Allowing each team to determine its own controls. Consequential applications — those that authorize payments, evaluate employees, or communicate directly with customers — operate without sufficient oversight.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61475" y="3981946"/>
            <a:ext cx="10868745" cy="661293"/>
          </a:xfrm>
          <a:prstGeom prst="roundRect">
            <a:avLst>
              <a:gd name="adj" fmla="val 10504"/>
            </a:avLst>
          </a:prstGeom>
          <a:solidFill>
            <a:srgbClr val="FCF2B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769" y="4221659"/>
            <a:ext cx="206667" cy="16529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198731" y="4188520"/>
            <a:ext cx="1077578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Neither approach scales. Both create avoidable organizational risk.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661475" y="4829274"/>
            <a:ext cx="10868745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The solution is governance that is </a:t>
            </a:r>
            <a:r>
              <a:rPr lang="en-US" sz="1300" b="1" dirty="0">
                <a:solidFill>
                  <a:srgbClr val="2C3249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proportional to consequences</a:t>
            </a: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. Higher-risk applications require stronger evidence, tighter decision boundaries, more monitoring, and clearer human authority. Lower-risk applications should meet minimum standards without being forced through controls designed for systems that can cause material harm.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906959"/>
            <a:ext cx="6296860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Function Doesn't Determine Risk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5233360" y="1671737"/>
            <a:ext cx="6296860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It is tempting to classify AI applications by technology category — chatbot, forecasting model, recommendation engine, document generator, autonomous agent. But the category does not determine the business risk.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5233360" y="2816920"/>
            <a:ext cx="294672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Two Chatbots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5233360" y="3240683"/>
            <a:ext cx="2946723" cy="13230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One answers general questions using public information. Another provides customers with account-specific financial guidance. Same technology label — vastly different exposure.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8589847" y="2816920"/>
            <a:ext cx="2946723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Two Predictive-Maintenance Models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8589847" y="3499148"/>
            <a:ext cx="2946723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One recommends an inspection a technician can decline. The other automatically changes equipment settings in a safety-sensitive environment. Similar algorithms — completely different consequences.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5233360" y="5421709"/>
            <a:ext cx="6296860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Risk depends on </a:t>
            </a:r>
            <a:r>
              <a:rPr lang="en-US" sz="1300" b="1" dirty="0">
                <a:solidFill>
                  <a:srgbClr val="2C3249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what the AI is allowed to do</a:t>
            </a: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, what information it uses, who is affected, and how easily a harmful outcome can be stopped or reversed.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28737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The Seven Dimensions of AI Risk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376164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 practical model evaluates several dimensions rather than relying on a single score. Each factor contributes to the overall tier — and any one dimension can escalate classification if its severity is high enough.</a:t>
            </a:r>
            <a:endParaRPr lang="en-US" sz="13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2091432"/>
            <a:ext cx="330688" cy="33069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1475" y="2628801"/>
            <a:ext cx="256216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Autonomy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661475" y="2986484"/>
            <a:ext cx="2562161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Can the AI act independently, or does every output require human review before any action is taken?</a:t>
            </a:r>
            <a:endParaRPr lang="en-US" sz="13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30303" y="2091432"/>
            <a:ext cx="330688" cy="33069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430303" y="2628801"/>
            <a:ext cx="256216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Financial Exposure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3430303" y="2986484"/>
            <a:ext cx="2562161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What is the maximum dollar impact of a single action, and how many actions could occur before detection?</a:t>
            </a:r>
            <a:endParaRPr lang="en-US" sz="13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99132" y="2091432"/>
            <a:ext cx="330688" cy="33069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199132" y="2628801"/>
            <a:ext cx="256216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Safety &amp; Human Impact</a:t>
            </a:r>
            <a:endParaRPr lang="en-US" sz="1600" dirty="0"/>
          </a:p>
        </p:txBody>
      </p:sp>
      <p:sp>
        <p:nvSpPr>
          <p:cNvPr id="12" name="Text 7"/>
          <p:cNvSpPr/>
          <p:nvPr/>
        </p:nvSpPr>
        <p:spPr>
          <a:xfrm>
            <a:off x="6199132" y="2986484"/>
            <a:ext cx="2562161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Could errors affect physical safety, employment, health, or access to essential services?</a:t>
            </a:r>
            <a:endParaRPr lang="en-US" sz="13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967960" y="2091432"/>
            <a:ext cx="330688" cy="330696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8967960" y="2628801"/>
            <a:ext cx="256226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Data Sensitivity</a:t>
            </a:r>
            <a:endParaRPr lang="en-US" sz="1600" dirty="0"/>
          </a:p>
        </p:txBody>
      </p:sp>
      <p:sp>
        <p:nvSpPr>
          <p:cNvPr id="15" name="Text 9"/>
          <p:cNvSpPr/>
          <p:nvPr/>
        </p:nvSpPr>
        <p:spPr>
          <a:xfrm>
            <a:off x="8967960" y="2986484"/>
            <a:ext cx="2562260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Does the system access confidential, regulated, or personally identifiable information?</a:t>
            </a:r>
            <a:endParaRPr lang="en-US" sz="130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1475" y="4375646"/>
            <a:ext cx="330688" cy="330696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661475" y="4913015"/>
            <a:ext cx="256216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Reversibility</a:t>
            </a:r>
            <a:endParaRPr lang="en-US" sz="1600" dirty="0"/>
          </a:p>
        </p:txBody>
      </p:sp>
      <p:sp>
        <p:nvSpPr>
          <p:cNvPr id="18" name="Text 11"/>
          <p:cNvSpPr/>
          <p:nvPr/>
        </p:nvSpPr>
        <p:spPr>
          <a:xfrm>
            <a:off x="661475" y="5270698"/>
            <a:ext cx="2562161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Can the action be stopped or corrected before permanent financial, legal, or reputational harm occurs?</a:t>
            </a:r>
            <a:endParaRPr lang="en-US" sz="1300" dirty="0"/>
          </a:p>
        </p:txBody>
      </p:sp>
      <p:pic>
        <p:nvPicPr>
          <p:cNvPr id="19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30303" y="4375646"/>
            <a:ext cx="330688" cy="330696"/>
          </a:xfrm>
          <a:prstGeom prst="rect">
            <a:avLst/>
          </a:prstGeom>
        </p:spPr>
      </p:pic>
      <p:sp>
        <p:nvSpPr>
          <p:cNvPr id="20" name="Text 12"/>
          <p:cNvSpPr/>
          <p:nvPr/>
        </p:nvSpPr>
        <p:spPr>
          <a:xfrm>
            <a:off x="3430303" y="4913015"/>
            <a:ext cx="256216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Reach &amp; Scale</a:t>
            </a:r>
            <a:endParaRPr lang="en-US" sz="1600" dirty="0"/>
          </a:p>
        </p:txBody>
      </p:sp>
      <p:sp>
        <p:nvSpPr>
          <p:cNvPr id="21" name="Text 13"/>
          <p:cNvSpPr/>
          <p:nvPr/>
        </p:nvSpPr>
        <p:spPr>
          <a:xfrm>
            <a:off x="3430303" y="5270698"/>
            <a:ext cx="2562161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How many people, transactions, or systems could be affected — and how quickly?</a:t>
            </a:r>
            <a:endParaRPr lang="en-US" sz="1300" dirty="0"/>
          </a:p>
        </p:txBody>
      </p:sp>
      <p:pic>
        <p:nvPicPr>
          <p:cNvPr id="22" name="Imag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199132" y="4375646"/>
            <a:ext cx="330688" cy="330696"/>
          </a:xfrm>
          <a:prstGeom prst="rect">
            <a:avLst/>
          </a:prstGeom>
        </p:spPr>
      </p:pic>
      <p:sp>
        <p:nvSpPr>
          <p:cNvPr id="23" name="Text 14"/>
          <p:cNvSpPr/>
          <p:nvPr/>
        </p:nvSpPr>
        <p:spPr>
          <a:xfrm>
            <a:off x="6199132" y="4913015"/>
            <a:ext cx="256216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Detectability</a:t>
            </a:r>
            <a:endParaRPr lang="en-US" sz="1600" dirty="0"/>
          </a:p>
        </p:txBody>
      </p:sp>
      <p:sp>
        <p:nvSpPr>
          <p:cNvPr id="24" name="Text 15"/>
          <p:cNvSpPr/>
          <p:nvPr/>
        </p:nvSpPr>
        <p:spPr>
          <a:xfrm>
            <a:off x="6199132" y="5270698"/>
            <a:ext cx="2562161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How quickly will an error become visible, and is monitoring sufficient to reconstruct what happened?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730486" y="402349"/>
            <a:ext cx="10868745" cy="65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cs typeface="Kanit Light" pitchFamily="34" charset="-120"/>
              </a:rPr>
              <a:t>A Four-Tier AI Risk Framework</a:t>
            </a:r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063030"/>
            <a:ext cx="9753356" cy="5486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35A246B-9065-9270-E0F1-A12B43E2F47F}"/>
              </a:ext>
            </a:extLst>
          </p:cNvPr>
          <p:cNvSpPr txBox="1"/>
          <p:nvPr/>
        </p:nvSpPr>
        <p:spPr>
          <a:xfrm>
            <a:off x="661475" y="1328468"/>
            <a:ext cx="33929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Seven risk dimensions translate into four tiers, each with a distinct control package, assessed when a use case is proposed and revisited as it evolves.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5224" y="409397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Tier 1: Low-Consequence Assistance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536164" y="1174175"/>
            <a:ext cx="4343490" cy="3997722"/>
          </a:xfrm>
          <a:prstGeom prst="roundRect">
            <a:avLst>
              <a:gd name="adj" fmla="val 2979"/>
            </a:avLst>
          </a:prstGeom>
          <a:solidFill>
            <a:srgbClr val="43706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701459" y="1339474"/>
            <a:ext cx="401290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Typical Characteristics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01459" y="1763237"/>
            <a:ext cx="4012901" cy="21415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Low autonomy — purely generative or informational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Limited or non-sensitive data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Low financial and safety exposure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Small number of affected users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Easy human review of all output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Highly reversible — drafts can always be edited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5170358" y="1339474"/>
            <a:ext cx="6359862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Example Use Cases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170358" y="1763237"/>
            <a:ext cx="6359862" cy="18769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Summarizing non-sensitive meeting notes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Drafting internal communications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Organizing public information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Brainstorming and ideation support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Reformatting documents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Low-impact administrative work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170358" y="3805456"/>
            <a:ext cx="6359862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Appropriate Controls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170358" y="4229220"/>
            <a:ext cx="6359862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Approved tools, basic acceptable-use requirements, data-handling rules, employee training, and standard access logging. The process must be </a:t>
            </a:r>
            <a:r>
              <a:rPr lang="en-US" sz="1300" b="1" dirty="0">
                <a:solidFill>
                  <a:srgbClr val="2C3249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lightweight enough</a:t>
            </a: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to encourage use of approved capabilities over shadow AI.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34627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Tier 2: Controlled Business Support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542415" y="1199405"/>
            <a:ext cx="4343490" cy="3352800"/>
          </a:xfrm>
          <a:prstGeom prst="roundRect">
            <a:avLst>
              <a:gd name="adj" fmla="val 3552"/>
            </a:avLst>
          </a:prstGeom>
          <a:solidFill>
            <a:srgbClr val="43706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707710" y="1364704"/>
            <a:ext cx="401290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Typical Characteristics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07710" y="1788467"/>
            <a:ext cx="4012901" cy="18190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Advisory or limited-action role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Moderate operational or financial impact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Human approval required before consequential action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Reversible decisions with manageable reach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Defined business ownership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5176609" y="1364704"/>
            <a:ext cx="6359862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Example Use Cases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176609" y="1788467"/>
            <a:ext cx="6359862" cy="12319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Service-request categorization and routing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Maintenance recommendations and anomaly detection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Demand forecasting and scheduling recommendations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Draft customer responses and contract analysis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176609" y="3185765"/>
            <a:ext cx="6359862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Appropriate Controls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176609" y="3609528"/>
            <a:ext cx="6359862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Documented use case and owner, data and privacy assessment, performance testing, human-review requirements, override and escalation paths, user training, and periodic performance evaluation.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61475" y="4738240"/>
            <a:ext cx="10868745" cy="925909"/>
          </a:xfrm>
          <a:prstGeom prst="roundRect">
            <a:avLst>
              <a:gd name="adj" fmla="val 7502"/>
            </a:avLst>
          </a:prstGeom>
          <a:solidFill>
            <a:srgbClr val="DFECE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769" y="4977953"/>
            <a:ext cx="206667" cy="165298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1198731" y="4944814"/>
            <a:ext cx="1016619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The primary governance challenge at Tier 2: ensuring that human review is real, informed, and adequately staffed — not a rubber stamp.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394593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Tier 3: High-Impact Operational AI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542415" y="1159371"/>
            <a:ext cx="4343490" cy="3939877"/>
          </a:xfrm>
          <a:prstGeom prst="roundRect">
            <a:avLst>
              <a:gd name="adj" fmla="val 3022"/>
            </a:avLst>
          </a:prstGeom>
          <a:solidFill>
            <a:srgbClr val="43706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707710" y="1324669"/>
            <a:ext cx="401290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Typical Characteristics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07710" y="1748432"/>
            <a:ext cx="4012901" cy="20836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Greater autonomy — executes within defined limits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Material financial or operational exposure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Sensitive data and significant customer/employee impact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Broader reach, more difficult reversal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Strong dependence on continuous monitoring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5176609" y="1324669"/>
            <a:ext cx="6359862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Example Use Cases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176609" y="1748432"/>
            <a:ext cx="6359862" cy="155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Automated financial approvals within limits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Workforce scheduling affecting employee conditions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Customer eligibility recommendations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Fraud or security actions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AI agents that update business systems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176609" y="3468191"/>
            <a:ext cx="6359862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Key Control Requirements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176609" y="3891954"/>
            <a:ext cx="6359862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Formal risk and impact assessment, independent validation, documented decision rights, defined financial and operational limits, predeployment failure testing, continuous monitoring, automated stop conditions, tested rollback capability, and detailed audit trails.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61475" y="5285283"/>
            <a:ext cx="10868745" cy="661293"/>
          </a:xfrm>
          <a:prstGeom prst="roundRect">
            <a:avLst>
              <a:gd name="adj" fmla="val 10504"/>
            </a:avLst>
          </a:prstGeom>
          <a:solidFill>
            <a:srgbClr val="DFECE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769" y="5524996"/>
            <a:ext cx="206667" cy="165298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1198731" y="5491857"/>
            <a:ext cx="1077578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 named executive or senior business owner must be accountable for accepting the residual risk.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376" y="444599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Tier 4: Critical or Restricted AI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376" y="1292027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These capabilities can produce severe or irreversible consequences. For some Tier 4 uses, the correct decision may be </a:t>
            </a:r>
            <a:r>
              <a:rPr lang="en-US" sz="1300" b="1" dirty="0">
                <a:solidFill>
                  <a:srgbClr val="2C3249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not to deploy</a:t>
            </a: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the capability, or to restrict it to a strictly advisory role.</a:t>
            </a:r>
            <a:endParaRPr lang="en-US" sz="13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376" y="2007295"/>
            <a:ext cx="3512653" cy="337254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21918" y="2191643"/>
            <a:ext cx="306776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Example Use Cases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921918" y="2549327"/>
            <a:ext cx="3067767" cy="21169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Safety-critical control systems, high-impact employment decisions, decisions affecting essential services, large or unrestricted financial transactions, autonomous actions with legal consequences, systems affecting many people before intervention is possible.</a:t>
            </a:r>
            <a:endParaRPr lang="en-US" sz="13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39323" y="2007295"/>
            <a:ext cx="3512752" cy="337254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599865" y="2191643"/>
            <a:ext cx="30678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Required Controls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4599865" y="2549327"/>
            <a:ext cx="3067866" cy="26461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Executive and specialized risk approval; legal, compliance, security, privacy, and ethics review; independent testing and assurance; mandatory human authorization; real-time monitoring; kill switches and automatic suspension; red-team and adversarial testing; formal audit evidence; board or risk-committee visibility where appropriate.</a:t>
            </a:r>
            <a:endParaRPr lang="en-US" sz="13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17369" y="2007295"/>
            <a:ext cx="3512653" cy="3372545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277911" y="2191643"/>
            <a:ext cx="306776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Key Characteristics</a:t>
            </a:r>
            <a:endParaRPr lang="en-US" sz="1600" dirty="0"/>
          </a:p>
        </p:txBody>
      </p:sp>
      <p:sp>
        <p:nvSpPr>
          <p:cNvPr id="12" name="Text 7"/>
          <p:cNvSpPr/>
          <p:nvPr/>
        </p:nvSpPr>
        <p:spPr>
          <a:xfrm>
            <a:off x="8277911" y="2549327"/>
            <a:ext cx="3067767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High autonomy or authority, severe human/financial/legal/safety impact, low reversibility, sensitive or regulated data, large-scale reach, difficult-to-detect failure, and limited organizational tolerance for error.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46509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Don't Let Averages Hide a Critical Risk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493937"/>
            <a:ext cx="10868745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 scoring formula creates consistency — but a total score must never be allowed to dilute severe exposure. An AI application may score low on financial exposure, data sensitivity, and scale yet still control safety-sensitive equipment. Averaging all factors could place it in a moderate tier despite the potential for serious harm.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2473821"/>
            <a:ext cx="5351725" cy="1230213"/>
          </a:xfrm>
          <a:prstGeom prst="roundRect">
            <a:avLst>
              <a:gd name="adj" fmla="val 5647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33119" y="2645470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Safety Override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33119" y="3003153"/>
            <a:ext cx="500843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Any critical safety impact requires Tier 4 review — regardless of scores in other dimensions.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178495" y="2473821"/>
            <a:ext cx="5351725" cy="1230213"/>
          </a:xfrm>
          <a:prstGeom prst="roundRect">
            <a:avLst>
              <a:gd name="adj" fmla="val 5647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350139" y="2645470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Data Minimum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350139" y="3003153"/>
            <a:ext cx="500843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Use of highly sensitive data establishes minimum privacy and security requirements regardless of total score.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61475" y="3869333"/>
            <a:ext cx="5351725" cy="1230213"/>
          </a:xfrm>
          <a:prstGeom prst="roundRect">
            <a:avLst>
              <a:gd name="adj" fmla="val 5647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33119" y="4040981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Reversibility Escalation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33119" y="4398665"/>
            <a:ext cx="500843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Low reversibility can raise the final tier assignment, even when other factors score moderately.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178495" y="3869333"/>
            <a:ext cx="5351725" cy="1230213"/>
          </a:xfrm>
          <a:prstGeom prst="roundRect">
            <a:avLst>
              <a:gd name="adj" fmla="val 5647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350139" y="4040981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Financial Threshold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350139" y="4398665"/>
            <a:ext cx="500843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Autonomous execution above an approved financial threshold requires senior approval and documented risk acceptance.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61475" y="5285581"/>
            <a:ext cx="10868745" cy="925909"/>
          </a:xfrm>
          <a:prstGeom prst="roundRect">
            <a:avLst>
              <a:gd name="adj" fmla="val 7502"/>
            </a:avLst>
          </a:prstGeom>
          <a:solidFill>
            <a:srgbClr val="DFECE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769" y="5525294"/>
            <a:ext cx="206667" cy="165298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1198731" y="5492155"/>
            <a:ext cx="1016619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The model should support judgment, not replace it. Overrides must record who made the decision, why, and which additional controls are required.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64046"/>
            <a:ext cx="10868745" cy="4005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5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Classify the Decision, Not Just the Application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61475" y="1174948"/>
            <a:ext cx="10868745" cy="7569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2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 single AI system may perform tasks at multiple risk levels. Classifying the entire application at one tier produces controls that are either too weak for the highest-risk action — or unnecessarily restrictive for every low-risk task. Classify the </a:t>
            </a:r>
            <a:r>
              <a:rPr lang="en-US" sz="1250" b="1" dirty="0">
                <a:solidFill>
                  <a:srgbClr val="2C3249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decisions and actions the AI is authorized to perform</a:t>
            </a:r>
            <a:r>
              <a:rPr lang="en-US" sz="12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.</a:t>
            </a:r>
            <a:endParaRPr lang="en-US" sz="12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2106414"/>
            <a:ext cx="3622882" cy="64085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21610" y="2902446"/>
            <a:ext cx="3302612" cy="250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Retrieve a policy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821610" y="3245842"/>
            <a:ext cx="3302612" cy="5046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2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Tier 1 — informational only, no action taken</a:t>
            </a:r>
            <a:endParaRPr lang="en-US" sz="12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4357" y="2106414"/>
            <a:ext cx="3622882" cy="640854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444492" y="2902446"/>
            <a:ext cx="3302612" cy="250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Recommend a response</a:t>
            </a:r>
            <a:endParaRPr lang="en-US" sz="1550" dirty="0"/>
          </a:p>
        </p:txBody>
      </p:sp>
      <p:sp>
        <p:nvSpPr>
          <p:cNvPr id="9" name="Text 5"/>
          <p:cNvSpPr/>
          <p:nvPr/>
        </p:nvSpPr>
        <p:spPr>
          <a:xfrm>
            <a:off x="4444492" y="3245842"/>
            <a:ext cx="3302612" cy="2523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2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Tier 2 — human reviews before sending</a:t>
            </a:r>
            <a:endParaRPr lang="en-US" sz="12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7239" y="2106414"/>
            <a:ext cx="3622882" cy="640854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067374" y="2902446"/>
            <a:ext cx="3302612" cy="250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Update a customer record</a:t>
            </a:r>
            <a:endParaRPr lang="en-US" sz="1550" dirty="0"/>
          </a:p>
        </p:txBody>
      </p:sp>
      <p:sp>
        <p:nvSpPr>
          <p:cNvPr id="12" name="Text 7"/>
          <p:cNvSpPr/>
          <p:nvPr/>
        </p:nvSpPr>
        <p:spPr>
          <a:xfrm>
            <a:off x="8067374" y="3245842"/>
            <a:ext cx="3302612" cy="5046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2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Tier 2–3 — depends on data sensitivity and reach</a:t>
            </a:r>
            <a:endParaRPr lang="en-US" sz="12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475" y="3910608"/>
            <a:ext cx="3622882" cy="640854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821610" y="4706640"/>
            <a:ext cx="3302612" cy="250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Approve a refund</a:t>
            </a:r>
            <a:endParaRPr lang="en-US" sz="1550" dirty="0"/>
          </a:p>
        </p:txBody>
      </p:sp>
      <p:sp>
        <p:nvSpPr>
          <p:cNvPr id="15" name="Text 9"/>
          <p:cNvSpPr/>
          <p:nvPr/>
        </p:nvSpPr>
        <p:spPr>
          <a:xfrm>
            <a:off x="821610" y="5050036"/>
            <a:ext cx="3302612" cy="2523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2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Tier 3 — autonomous action within limits</a:t>
            </a:r>
            <a:endParaRPr lang="en-US" sz="125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4357" y="3910608"/>
            <a:ext cx="3622882" cy="640854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4444492" y="4706640"/>
            <a:ext cx="3302612" cy="250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Issue a large payment</a:t>
            </a:r>
            <a:endParaRPr lang="en-US" sz="1550" dirty="0"/>
          </a:p>
        </p:txBody>
      </p:sp>
      <p:sp>
        <p:nvSpPr>
          <p:cNvPr id="18" name="Text 11"/>
          <p:cNvSpPr/>
          <p:nvPr/>
        </p:nvSpPr>
        <p:spPr>
          <a:xfrm>
            <a:off x="4444492" y="5050036"/>
            <a:ext cx="3302612" cy="5046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2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Tier 4 — severe financial exposure, irreversible</a:t>
            </a:r>
            <a:endParaRPr lang="en-US" sz="1250" dirty="0"/>
          </a:p>
        </p:txBody>
      </p:sp>
      <p:sp>
        <p:nvSpPr>
          <p:cNvPr id="19" name="Text 12"/>
          <p:cNvSpPr/>
          <p:nvPr/>
        </p:nvSpPr>
        <p:spPr>
          <a:xfrm>
            <a:off x="661475" y="5889327"/>
            <a:ext cx="10868745" cy="5046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2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This approach also supports </a:t>
            </a:r>
            <a:r>
              <a:rPr lang="en-US" sz="1250" b="1" dirty="0">
                <a:solidFill>
                  <a:srgbClr val="2C3249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progressive autonomy</a:t>
            </a:r>
            <a:r>
              <a:rPr lang="en-US" sz="12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: a capability can begin as an advisor, build an evidence record, and later receive limited authority within tested boundaries.</a:t>
            </a:r>
            <a:endParaRPr lang="en-US" sz="12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81" y="455313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Worked Example: The AI Refund Agent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496181" y="1385389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Scenario A — Tier 2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496181" y="1809153"/>
            <a:ext cx="5232666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 customer-service assistant retrieves return policy and drafts a response. A representative checks every answer before sending. The AI influences a customer interaction, but a person retains the decision and can correct the draft. Controls: documented ownership, human-review requirement, override logging, periodic performance evaluation.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138610" y="1385389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Scenario B — Tier 3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138610" y="1809153"/>
            <a:ext cx="5232666" cy="18523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The same assistant connects to the payment system and may issue refunds up to $100 without review. Requires assessment of transaction volume, aggregate daily exposure, mistaken or fraudulent refunds, detection time, and fund recovery ability. Controls: per-transaction and aggregate limits, exception alerts, audit records, and automatic stop when patterns depart from expectations.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96181" y="3996331"/>
            <a:ext cx="10868745" cy="925909"/>
          </a:xfrm>
          <a:prstGeom prst="roundRect">
            <a:avLst>
              <a:gd name="adj" fmla="val 7502"/>
            </a:avLst>
          </a:prstGeom>
          <a:solidFill>
            <a:srgbClr val="DFECE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4236043"/>
            <a:ext cx="206667" cy="16529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33437" y="4202904"/>
            <a:ext cx="1016619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If the refund ceiling rises substantially or the agent can modify records across multiple brands, the team must reassess before enabling that authority. Controls belong to the </a:t>
            </a:r>
            <a:r>
              <a:rPr lang="en-US" sz="1300" i="1" dirty="0">
                <a:solidFill>
                  <a:srgbClr val="00000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action and its consequences</a:t>
            </a:r>
            <a:r>
              <a:rPr lang="en-US" sz="1300" dirty="0">
                <a:solidFill>
                  <a:srgbClr val="00000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— not to the label "customer-service chatbot."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40482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Connect Each Tier to a Predefined Control Package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687909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Risk classification has limited value if every initiative still negotiates its controls from scratch. Each tier should map to a standard package so teams know what evidence is required before development is complete.</a:t>
            </a:r>
            <a:endParaRPr lang="en-US" sz="13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3748319"/>
              </p:ext>
            </p:extLst>
          </p:nvPr>
        </p:nvGraphicFramePr>
        <p:xfrm>
          <a:off x="661475" y="2403177"/>
          <a:ext cx="10868747" cy="2886202"/>
        </p:xfrm>
        <a:graphic>
          <a:graphicData uri="http://schemas.openxmlformats.org/drawingml/2006/table">
            <a:tbl>
              <a:tblPr/>
              <a:tblGrid>
                <a:gridCol w="17803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18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89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617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758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7891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Control Area</a:t>
                      </a:r>
                      <a:endParaRPr lang="en-US" sz="13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Tier 1</a:t>
                      </a:r>
                      <a:endParaRPr lang="en-US" sz="13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Tier 2</a:t>
                      </a:r>
                      <a:endParaRPr lang="en-US" sz="13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Tier 3</a:t>
                      </a:r>
                      <a:endParaRPr lang="en-US" sz="13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Tier 4</a:t>
                      </a:r>
                      <a:endParaRPr lang="en-US" sz="13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0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Approvals</a:t>
                      </a:r>
                      <a:endParaRPr lang="en-US" sz="13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Basic AUP</a:t>
                      </a:r>
                      <a:endParaRPr lang="en-US" sz="13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Business owner</a:t>
                      </a:r>
                      <a:endParaRPr lang="en-US" sz="13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Formal + executive</a:t>
                      </a:r>
                      <a:endParaRPr lang="en-US" sz="13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Board/risk committee</a:t>
                      </a:r>
                      <a:endParaRPr lang="en-US" sz="13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0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Testing</a:t>
                      </a:r>
                      <a:endParaRPr lang="en-US" sz="13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Standard</a:t>
                      </a:r>
                      <a:endParaRPr lang="en-US" sz="13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Performance testing</a:t>
                      </a:r>
                      <a:endParaRPr lang="en-US" sz="13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Failure + scenario</a:t>
                      </a:r>
                      <a:endParaRPr lang="en-US" sz="13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Red-team + adversarial</a:t>
                      </a:r>
                      <a:endParaRPr lang="en-US" sz="13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0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Human Oversight</a:t>
                      </a:r>
                      <a:endParaRPr lang="en-US" sz="13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User review</a:t>
                      </a:r>
                      <a:endParaRPr lang="en-US" sz="13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Approval required</a:t>
                      </a:r>
                      <a:endParaRPr lang="en-US" sz="13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Defined thresholds</a:t>
                      </a:r>
                      <a:endParaRPr lang="en-US" sz="13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Mandatory authorization</a:t>
                      </a:r>
                      <a:endParaRPr lang="en-US" sz="13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09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Monitoring</a:t>
                      </a:r>
                      <a:endParaRPr lang="en-US" sz="13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Standard logging</a:t>
                      </a:r>
                      <a:endParaRPr lang="en-US" sz="13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Override tracking</a:t>
                      </a:r>
                      <a:endParaRPr lang="en-US" sz="13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Continuous + alerts</a:t>
                      </a:r>
                      <a:endParaRPr lang="en-US" sz="13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Real-time + kill switch</a:t>
                      </a:r>
                      <a:endParaRPr lang="en-US" sz="13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891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Recertification</a:t>
                      </a:r>
                      <a:endParaRPr lang="en-US" sz="13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Annual inventory</a:t>
                      </a:r>
                      <a:endParaRPr lang="en-US" sz="13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Periodic review</a:t>
                      </a:r>
                      <a:endParaRPr lang="en-US" sz="13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Frequent governance</a:t>
                      </a:r>
                      <a:endParaRPr lang="en-US" sz="13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Formal + frequent</a:t>
                      </a:r>
                      <a:endParaRPr lang="en-US" sz="13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661475" y="5488186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Standard packages reduce inconsistency among reviewers and allow governance teams to concentrate attention on higher-risk capabilities rather than relitigating controls at every intake meeting.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74563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Reassess Risk When the System Changes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321991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 risk tier is not permanent. A Tier 2 assistant can silently become a Tier 3 operational system without anyone formally recognizing the change. Risk-tier reassessment must be part of </a:t>
            </a:r>
            <a:r>
              <a:rPr lang="en-US" sz="1300" b="1" dirty="0">
                <a:solidFill>
                  <a:srgbClr val="2C3249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AI change control</a:t>
            </a: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.</a:t>
            </a:r>
            <a:endParaRPr lang="en-US" sz="13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2037259"/>
            <a:ext cx="5351725" cy="173275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238121" y="2161282"/>
            <a:ext cx="198433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1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845819" y="2698750"/>
            <a:ext cx="498303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Authority Expands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845819" y="3056434"/>
            <a:ext cx="4983038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The AI gains new decision rights, human review is removed or reduced, or transaction limits increase.</a:t>
            </a:r>
            <a:endParaRPr lang="en-US" sz="13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78495" y="2037259"/>
            <a:ext cx="5351725" cy="17327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755141" y="2161282"/>
            <a:ext cx="198433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2</a:t>
            </a:r>
            <a:endParaRPr lang="en-US" sz="1550" dirty="0"/>
          </a:p>
        </p:txBody>
      </p:sp>
      <p:sp>
        <p:nvSpPr>
          <p:cNvPr id="10" name="Text 6"/>
          <p:cNvSpPr/>
          <p:nvPr/>
        </p:nvSpPr>
        <p:spPr>
          <a:xfrm>
            <a:off x="6362838" y="2698750"/>
            <a:ext cx="498303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Reach Grows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6362838" y="3056434"/>
            <a:ext cx="4983038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The capability expands to new locations, customers, business units, or connected systems.</a:t>
            </a:r>
            <a:endParaRPr lang="en-US" sz="13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3935313"/>
            <a:ext cx="5351725" cy="1732756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3238121" y="4059337"/>
            <a:ext cx="198433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3</a:t>
            </a:r>
            <a:endParaRPr lang="en-US" sz="1550" dirty="0"/>
          </a:p>
        </p:txBody>
      </p:sp>
      <p:sp>
        <p:nvSpPr>
          <p:cNvPr id="14" name="Text 9"/>
          <p:cNvSpPr/>
          <p:nvPr/>
        </p:nvSpPr>
        <p:spPr>
          <a:xfrm>
            <a:off x="845819" y="4596805"/>
            <a:ext cx="498303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Data Changes</a:t>
            </a:r>
            <a:endParaRPr lang="en-US" sz="1600" dirty="0"/>
          </a:p>
        </p:txBody>
      </p:sp>
      <p:sp>
        <p:nvSpPr>
          <p:cNvPr id="15" name="Text 10"/>
          <p:cNvSpPr/>
          <p:nvPr/>
        </p:nvSpPr>
        <p:spPr>
          <a:xfrm>
            <a:off x="845819" y="4954488"/>
            <a:ext cx="4983038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New sensitive data is introduced, or a model, prompt, vendor, or data source is substituted.</a:t>
            </a:r>
            <a:endParaRPr lang="en-US" sz="1300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78495" y="3935313"/>
            <a:ext cx="5351725" cy="1732756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8755141" y="4059337"/>
            <a:ext cx="198433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4</a:t>
            </a:r>
            <a:endParaRPr lang="en-US" sz="1550" dirty="0"/>
          </a:p>
        </p:txBody>
      </p:sp>
      <p:sp>
        <p:nvSpPr>
          <p:cNvPr id="18" name="Text 12"/>
          <p:cNvSpPr/>
          <p:nvPr/>
        </p:nvSpPr>
        <p:spPr>
          <a:xfrm>
            <a:off x="6362838" y="4596805"/>
            <a:ext cx="498303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Performance Declines</a:t>
            </a:r>
            <a:endParaRPr lang="en-US" sz="1600" dirty="0"/>
          </a:p>
        </p:txBody>
      </p:sp>
      <p:sp>
        <p:nvSpPr>
          <p:cNvPr id="19" name="Text 13"/>
          <p:cNvSpPr/>
          <p:nvPr/>
        </p:nvSpPr>
        <p:spPr>
          <a:xfrm>
            <a:off x="6362838" y="4954488"/>
            <a:ext cx="4983038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Accuracy degrades, a new failure mode is identified, or new regulatory requirements apply.</a:t>
            </a:r>
            <a:endParaRPr lang="en-US" sz="1300" dirty="0"/>
          </a:p>
        </p:txBody>
      </p:sp>
      <p:sp>
        <p:nvSpPr>
          <p:cNvPr id="20" name="Text 14"/>
          <p:cNvSpPr/>
          <p:nvPr/>
        </p:nvSpPr>
        <p:spPr>
          <a:xfrm>
            <a:off x="661475" y="5854105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Review dates and change triggers should be recorded alongside the original classification — making tiering a </a:t>
            </a:r>
            <a:r>
              <a:rPr lang="en-US" sz="1300" b="1" dirty="0">
                <a:solidFill>
                  <a:srgbClr val="2C3249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continuing management decision</a:t>
            </a: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, not a one-time intake form.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71587"/>
            <a:ext cx="10868745" cy="508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What Leaders Should See at the Portfolio Level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61475" y="1364754"/>
            <a:ext cx="5235841" cy="12923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2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Executives do not need every technical detail, but they must understand the </a:t>
            </a:r>
            <a:r>
              <a:rPr lang="en-US" sz="1250" b="1" dirty="0">
                <a:solidFill>
                  <a:srgbClr val="2C3249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distribution of risk</a:t>
            </a:r>
            <a:r>
              <a:rPr lang="en-US" sz="12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across the AI portfolio. An executive dashboard should give clear visibility into where exposure is concentrated and whether governance capacity is aligned with organizational ambition.</a:t>
            </a:r>
            <a:endParaRPr lang="en-US" sz="12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2857698"/>
            <a:ext cx="162715" cy="162719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61475" y="3095030"/>
            <a:ext cx="2537754" cy="19050"/>
          </a:xfrm>
          <a:prstGeom prst="rect">
            <a:avLst/>
          </a:prstGeom>
          <a:solidFill>
            <a:srgbClr val="43706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661475" y="3214489"/>
            <a:ext cx="2537754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2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Number of initiatives and investment by tier</a:t>
            </a:r>
            <a:endParaRPr lang="en-US" sz="12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59463" y="2857698"/>
            <a:ext cx="162715" cy="162719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3359463" y="3095030"/>
            <a:ext cx="2537853" cy="19050"/>
          </a:xfrm>
          <a:prstGeom prst="rect">
            <a:avLst/>
          </a:prstGeom>
          <a:solidFill>
            <a:srgbClr val="43706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5"/>
          <p:cNvSpPr/>
          <p:nvPr/>
        </p:nvSpPr>
        <p:spPr>
          <a:xfrm>
            <a:off x="3359463" y="3214489"/>
            <a:ext cx="2537853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2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High-tier initiatives approaching deployment</a:t>
            </a:r>
            <a:endParaRPr lang="en-US" sz="12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4034036"/>
            <a:ext cx="162715" cy="162719"/>
          </a:xfrm>
          <a:prstGeom prst="rect">
            <a:avLst/>
          </a:prstGeom>
        </p:spPr>
      </p:pic>
      <p:sp>
        <p:nvSpPr>
          <p:cNvPr id="11" name="Shape 6"/>
          <p:cNvSpPr/>
          <p:nvPr/>
        </p:nvSpPr>
        <p:spPr>
          <a:xfrm>
            <a:off x="661475" y="4271367"/>
            <a:ext cx="2537754" cy="19050"/>
          </a:xfrm>
          <a:prstGeom prst="rect">
            <a:avLst/>
          </a:prstGeom>
          <a:solidFill>
            <a:srgbClr val="43706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7"/>
          <p:cNvSpPr/>
          <p:nvPr/>
        </p:nvSpPr>
        <p:spPr>
          <a:xfrm>
            <a:off x="661475" y="4390827"/>
            <a:ext cx="2537754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2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Control gaps and risks awaiting acceptance</a:t>
            </a:r>
            <a:endParaRPr lang="en-US" sz="12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59463" y="4034036"/>
            <a:ext cx="162715" cy="162719"/>
          </a:xfrm>
          <a:prstGeom prst="rect">
            <a:avLst/>
          </a:prstGeom>
        </p:spPr>
      </p:pic>
      <p:sp>
        <p:nvSpPr>
          <p:cNvPr id="14" name="Shape 8"/>
          <p:cNvSpPr/>
          <p:nvPr/>
        </p:nvSpPr>
        <p:spPr>
          <a:xfrm>
            <a:off x="3359463" y="4271367"/>
            <a:ext cx="2537853" cy="19050"/>
          </a:xfrm>
          <a:prstGeom prst="rect">
            <a:avLst/>
          </a:prstGeom>
          <a:solidFill>
            <a:srgbClr val="43706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9"/>
          <p:cNvSpPr/>
          <p:nvPr/>
        </p:nvSpPr>
        <p:spPr>
          <a:xfrm>
            <a:off x="3359463" y="4390827"/>
            <a:ext cx="2537853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2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Incidents, near misses, and overdue reassessments</a:t>
            </a:r>
            <a:endParaRPr lang="en-US" sz="125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5210373"/>
            <a:ext cx="162715" cy="162719"/>
          </a:xfrm>
          <a:prstGeom prst="rect">
            <a:avLst/>
          </a:prstGeom>
        </p:spPr>
      </p:pic>
      <p:sp>
        <p:nvSpPr>
          <p:cNvPr id="17" name="Shape 10"/>
          <p:cNvSpPr/>
          <p:nvPr/>
        </p:nvSpPr>
        <p:spPr>
          <a:xfrm>
            <a:off x="661475" y="5447705"/>
            <a:ext cx="2537754" cy="19050"/>
          </a:xfrm>
          <a:prstGeom prst="rect">
            <a:avLst/>
          </a:prstGeom>
          <a:solidFill>
            <a:srgbClr val="43706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1"/>
          <p:cNvSpPr/>
          <p:nvPr/>
        </p:nvSpPr>
        <p:spPr>
          <a:xfrm>
            <a:off x="661475" y="5567164"/>
            <a:ext cx="2537754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2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Concentration in shared vendors or models</a:t>
            </a:r>
            <a:endParaRPr lang="en-US" sz="1250" dirty="0"/>
          </a:p>
        </p:txBody>
      </p:sp>
      <p:pic>
        <p:nvPicPr>
          <p:cNvPr id="19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59463" y="5210373"/>
            <a:ext cx="162715" cy="162719"/>
          </a:xfrm>
          <a:prstGeom prst="rect">
            <a:avLst/>
          </a:prstGeom>
        </p:spPr>
      </p:pic>
      <p:sp>
        <p:nvSpPr>
          <p:cNvPr id="20" name="Shape 12"/>
          <p:cNvSpPr/>
          <p:nvPr/>
        </p:nvSpPr>
        <p:spPr>
          <a:xfrm>
            <a:off x="3359463" y="5447705"/>
            <a:ext cx="2537853" cy="19050"/>
          </a:xfrm>
          <a:prstGeom prst="rect">
            <a:avLst/>
          </a:prstGeom>
          <a:solidFill>
            <a:srgbClr val="43706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3"/>
          <p:cNvSpPr/>
          <p:nvPr/>
        </p:nvSpPr>
        <p:spPr>
          <a:xfrm>
            <a:off x="3359463" y="5567164"/>
            <a:ext cx="2537853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2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Initiatives whose autonomy or reach has increased</a:t>
            </a:r>
            <a:endParaRPr lang="en-US" sz="1250" dirty="0"/>
          </a:p>
        </p:txBody>
      </p:sp>
      <p:sp>
        <p:nvSpPr>
          <p:cNvPr id="22" name="Shape 14"/>
          <p:cNvSpPr/>
          <p:nvPr/>
        </p:nvSpPr>
        <p:spPr>
          <a:xfrm>
            <a:off x="6183555" y="1220589"/>
            <a:ext cx="5470190" cy="5165824"/>
          </a:xfrm>
          <a:prstGeom prst="roundRect">
            <a:avLst>
              <a:gd name="adj" fmla="val 2269"/>
            </a:avLst>
          </a:prstGeom>
          <a:solidFill>
            <a:srgbClr val="43706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15"/>
          <p:cNvSpPr/>
          <p:nvPr/>
        </p:nvSpPr>
        <p:spPr>
          <a:xfrm>
            <a:off x="6346269" y="1380827"/>
            <a:ext cx="5144760" cy="2542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Four Questions Every Governance Model Must Answer</a:t>
            </a:r>
            <a:endParaRPr lang="en-US" sz="1600" dirty="0"/>
          </a:p>
        </p:txBody>
      </p:sp>
      <p:sp>
        <p:nvSpPr>
          <p:cNvPr id="24" name="Text 16"/>
          <p:cNvSpPr/>
          <p:nvPr/>
        </p:nvSpPr>
        <p:spPr>
          <a:xfrm>
            <a:off x="6346269" y="1795363"/>
            <a:ext cx="5144760" cy="301714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1. What can the AI do?</a:t>
            </a:r>
            <a:endParaRPr lang="en-US" sz="1250" dirty="0"/>
          </a:p>
          <a:p>
            <a:pPr marL="0" indent="0" algn="l">
              <a:lnSpc>
                <a:spcPct val="132000"/>
              </a:lnSpc>
              <a:spcAft>
                <a:spcPts val="1100"/>
              </a:spcAft>
              <a:buNone/>
            </a:pPr>
            <a:r>
              <a:rPr lang="en-US" sz="125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Define permitted actions and decision boundaries explicitly.</a:t>
            </a:r>
            <a:endParaRPr lang="en-US" sz="1250" dirty="0"/>
          </a:p>
          <a:p>
            <a:pPr marL="0" indent="0" algn="l">
              <a:lnSpc>
                <a:spcPct val="132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2. What could happen if it is wrong?</a:t>
            </a:r>
            <a:endParaRPr lang="en-US" sz="1250" dirty="0"/>
          </a:p>
          <a:p>
            <a:pPr marL="0" indent="0" algn="l">
              <a:lnSpc>
                <a:spcPct val="132000"/>
              </a:lnSpc>
              <a:spcAft>
                <a:spcPts val="1100"/>
              </a:spcAft>
              <a:buNone/>
            </a:pPr>
            <a:r>
              <a:rPr lang="en-US" sz="125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Assess consequence, not just probability.</a:t>
            </a:r>
            <a:endParaRPr lang="en-US" sz="1250" dirty="0"/>
          </a:p>
          <a:p>
            <a:pPr marL="0" indent="0" algn="l">
              <a:lnSpc>
                <a:spcPct val="132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3. How quickly could the organization detect and stop the harm?</a:t>
            </a:r>
            <a:endParaRPr lang="en-US" sz="1250" dirty="0"/>
          </a:p>
          <a:p>
            <a:pPr marL="0" indent="0" algn="l">
              <a:lnSpc>
                <a:spcPct val="132000"/>
              </a:lnSpc>
              <a:spcAft>
                <a:spcPts val="1100"/>
              </a:spcAft>
              <a:buNone/>
            </a:pPr>
            <a:r>
              <a:rPr lang="en-US" sz="125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Detectability and speed of response determine real exposure.</a:t>
            </a:r>
            <a:endParaRPr lang="en-US" sz="1250" dirty="0"/>
          </a:p>
          <a:p>
            <a:pPr marL="0" indent="0" algn="l">
              <a:lnSpc>
                <a:spcPct val="132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4. What evidence and controls are required before granting that authority?</a:t>
            </a:r>
            <a:endParaRPr lang="en-US" sz="1250" dirty="0"/>
          </a:p>
          <a:p>
            <a:pPr marL="0" indent="0" algn="l">
              <a:lnSpc>
                <a:spcPct val="132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Know the bar before development begins.</a:t>
            </a:r>
            <a:endParaRPr lang="en-US" sz="1250" dirty="0"/>
          </a:p>
        </p:txBody>
      </p:sp>
      <p:sp>
        <p:nvSpPr>
          <p:cNvPr id="25" name="Shape 17"/>
          <p:cNvSpPr/>
          <p:nvPr/>
        </p:nvSpPr>
        <p:spPr>
          <a:xfrm>
            <a:off x="6346269" y="5033466"/>
            <a:ext cx="5144760" cy="19050"/>
          </a:xfrm>
          <a:prstGeom prst="roundRect">
            <a:avLst>
              <a:gd name="adj" fmla="val 49999"/>
            </a:avLst>
          </a:prstGeom>
          <a:solidFill>
            <a:srgbClr val="FFFFFF">
              <a:alpha val="5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18"/>
          <p:cNvSpPr/>
          <p:nvPr/>
        </p:nvSpPr>
        <p:spPr>
          <a:xfrm>
            <a:off x="6346269" y="5273477"/>
            <a:ext cx="5144760" cy="7753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When governance is matched to business consequences, organizations can move quickly where risk is low — and deliberately where consequences are high.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2023</Words>
  <Application>Microsoft Office PowerPoint</Application>
  <PresentationFormat>Widescreen</PresentationFormat>
  <Paragraphs>204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Martel Sans Bold</vt:lpstr>
      <vt:lpstr>Arial</vt:lpstr>
      <vt:lpstr>Kanit Light</vt:lpstr>
      <vt:lpstr>Martel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Kimberly Wiethoff</cp:lastModifiedBy>
  <cp:revision>2</cp:revision>
  <dcterms:created xsi:type="dcterms:W3CDTF">2026-09-28T21:35:45Z</dcterms:created>
  <dcterms:modified xsi:type="dcterms:W3CDTF">2026-09-28T22:35:48Z</dcterms:modified>
</cp:coreProperties>
</file>