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4630400" cy="8229600"/>
  <p:notesSz cx="8229600" cy="14630400"/>
  <p:embeddedFontLst>
    <p:embeddedFont>
      <p:font typeface="Corben" panose="020B0604020202020204" charset="0"/>
      <p:regular r:id="rId16"/>
    </p:embeddedFont>
    <p:embeddedFont>
      <p:font typeface="Nobile"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946" y="3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7417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93790" y="2155150"/>
            <a:ext cx="9385221" cy="1240155"/>
          </a:xfrm>
          <a:prstGeom prst="rect">
            <a:avLst/>
          </a:prstGeom>
          <a:noFill/>
          <a:ln/>
        </p:spPr>
        <p:txBody>
          <a:bodyPr wrap="square" lIns="0" tIns="0" rIns="0" bIns="0" rtlCol="0" anchor="t"/>
          <a:lstStyle/>
          <a:p>
            <a:pPr marL="0" indent="0" algn="l">
              <a:lnSpc>
                <a:spcPts val="4850"/>
              </a:lnSpc>
              <a:buNone/>
            </a:pPr>
            <a:r>
              <a:rPr lang="en-US" sz="3900" dirty="0">
                <a:solidFill>
                  <a:srgbClr val="1B1B27"/>
                </a:solidFill>
                <a:latin typeface="Corben" pitchFamily="34" charset="0"/>
                <a:ea typeface="Corben" pitchFamily="34" charset="-122"/>
                <a:cs typeface="Corben" pitchFamily="34" charset="-120"/>
              </a:rPr>
              <a:t>Agile Contracts: Enabling Flexibility Between Teams and Clients</a:t>
            </a:r>
            <a:endParaRPr lang="en-US" sz="3900" dirty="0"/>
          </a:p>
        </p:txBody>
      </p:sp>
      <p:sp>
        <p:nvSpPr>
          <p:cNvPr id="4" name="Text 1"/>
          <p:cNvSpPr/>
          <p:nvPr/>
        </p:nvSpPr>
        <p:spPr>
          <a:xfrm>
            <a:off x="793790" y="3692962"/>
            <a:ext cx="938522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In the world of Agile methodologies, traditional contract models often clash with the principles of flexibility, adaptation, and collaboration. When rigid agreements meet dynamic projects, both teams and clients can find themselves trapped in arrangements that hinder rather than help.</a:t>
            </a:r>
            <a:endParaRPr lang="en-US" sz="1550" dirty="0"/>
          </a:p>
        </p:txBody>
      </p:sp>
      <p:sp>
        <p:nvSpPr>
          <p:cNvPr id="5" name="Text 2"/>
          <p:cNvSpPr/>
          <p:nvPr/>
        </p:nvSpPr>
        <p:spPr>
          <a:xfrm>
            <a:off x="793790" y="4868823"/>
            <a:ext cx="93852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This presentation explores how to create contracts that align with Agile values, protecting business interests while enabling the adaptability that makes Agile truly powerful.</a:t>
            </a:r>
            <a:endParaRPr lang="en-US" sz="1550" dirty="0"/>
          </a:p>
        </p:txBody>
      </p:sp>
      <p:sp>
        <p:nvSpPr>
          <p:cNvPr id="6" name="Shape 3"/>
          <p:cNvSpPr/>
          <p:nvPr/>
        </p:nvSpPr>
        <p:spPr>
          <a:xfrm>
            <a:off x="793790" y="5742027"/>
            <a:ext cx="317540" cy="317540"/>
          </a:xfrm>
          <a:prstGeom prst="roundRect">
            <a:avLst>
              <a:gd name="adj" fmla="val 28793492"/>
            </a:avLst>
          </a:prstGeom>
          <a:solidFill>
            <a:srgbClr val="7BCC95"/>
          </a:solidFill>
          <a:ln w="7620">
            <a:solidFill>
              <a:srgbClr val="FFFFFF"/>
            </a:solidFill>
            <a:prstDash val="solid"/>
          </a:ln>
        </p:spPr>
        <p:txBody>
          <a:bodyPr/>
          <a:lstStyle/>
          <a:p>
            <a:endParaRPr lang="en-US"/>
          </a:p>
        </p:txBody>
      </p:sp>
      <p:sp>
        <p:nvSpPr>
          <p:cNvPr id="7" name="Text 4"/>
          <p:cNvSpPr/>
          <p:nvPr/>
        </p:nvSpPr>
        <p:spPr>
          <a:xfrm>
            <a:off x="869871" y="5852041"/>
            <a:ext cx="165378" cy="97512"/>
          </a:xfrm>
          <a:prstGeom prst="rect">
            <a:avLst/>
          </a:prstGeom>
          <a:noFill/>
          <a:ln/>
        </p:spPr>
        <p:txBody>
          <a:bodyPr wrap="none" lIns="0" tIns="0" rIns="0" bIns="0" rtlCol="0" anchor="t"/>
          <a:lstStyle/>
          <a:p>
            <a:pPr marL="0" indent="0" algn="ctr">
              <a:lnSpc>
                <a:spcPts val="750"/>
              </a:lnSpc>
              <a:buNone/>
            </a:pPr>
            <a:r>
              <a:rPr lang="en-US" sz="750" dirty="0">
                <a:solidFill>
                  <a:srgbClr val="38383C"/>
                </a:solidFill>
                <a:latin typeface="Nobile Medium" pitchFamily="34" charset="0"/>
                <a:ea typeface="Nobile Medium" pitchFamily="34" charset="-122"/>
                <a:cs typeface="Nobile Medium" pitchFamily="34" charset="-120"/>
              </a:rPr>
              <a:t>kW</a:t>
            </a:r>
            <a:endParaRPr lang="en-US" sz="750" dirty="0"/>
          </a:p>
        </p:txBody>
      </p:sp>
      <p:sp>
        <p:nvSpPr>
          <p:cNvPr id="8" name="Text 5"/>
          <p:cNvSpPr/>
          <p:nvPr/>
        </p:nvSpPr>
        <p:spPr>
          <a:xfrm>
            <a:off x="1210508" y="5727144"/>
            <a:ext cx="2749034" cy="347305"/>
          </a:xfrm>
          <a:prstGeom prst="rect">
            <a:avLst/>
          </a:prstGeom>
          <a:noFill/>
          <a:ln/>
        </p:spPr>
        <p:txBody>
          <a:bodyPr wrap="none" lIns="0" tIns="0" rIns="0" bIns="0" rtlCol="0" anchor="t"/>
          <a:lstStyle/>
          <a:p>
            <a:pPr marL="0" indent="0" algn="l">
              <a:lnSpc>
                <a:spcPts val="2700"/>
              </a:lnSpc>
              <a:buNone/>
            </a:pPr>
            <a:r>
              <a:rPr lang="en-US" sz="1950" b="1" dirty="0">
                <a:solidFill>
                  <a:srgbClr val="404155"/>
                </a:solidFill>
                <a:latin typeface="Nobile Bold" pitchFamily="34" charset="0"/>
                <a:ea typeface="Nobile Bold" pitchFamily="34" charset="-122"/>
                <a:cs typeface="Nobile Bold" pitchFamily="34" charset="-120"/>
              </a:rPr>
              <a:t>by kimberly Wiethoff</a:t>
            </a:r>
            <a:endParaRPr lang="en-US" sz="19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1315522"/>
            <a:ext cx="11625024"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Corben" pitchFamily="34" charset="0"/>
                <a:ea typeface="Corben" pitchFamily="34" charset="-122"/>
                <a:cs typeface="Corben" pitchFamily="34" charset="-120"/>
              </a:rPr>
              <a:t>Case Study: Transforming Contracts at Acme Corp</a:t>
            </a:r>
            <a:endParaRPr lang="en-US" sz="3900" dirty="0"/>
          </a:p>
        </p:txBody>
      </p:sp>
      <p:sp>
        <p:nvSpPr>
          <p:cNvPr id="3" name="Shape 1"/>
          <p:cNvSpPr/>
          <p:nvPr/>
        </p:nvSpPr>
        <p:spPr>
          <a:xfrm>
            <a:off x="793790" y="2233255"/>
            <a:ext cx="13042821" cy="3822383"/>
          </a:xfrm>
          <a:prstGeom prst="roundRect">
            <a:avLst>
              <a:gd name="adj" fmla="val 2181"/>
            </a:avLst>
          </a:prstGeom>
          <a:noFill/>
          <a:ln w="7620">
            <a:solidFill>
              <a:srgbClr val="000000">
                <a:alpha val="8000"/>
              </a:srgbClr>
            </a:solidFill>
            <a:prstDash val="solid"/>
          </a:ln>
        </p:spPr>
        <p:txBody>
          <a:bodyPr/>
          <a:lstStyle/>
          <a:p>
            <a:endParaRPr lang="en-US"/>
          </a:p>
        </p:txBody>
      </p:sp>
      <p:sp>
        <p:nvSpPr>
          <p:cNvPr id="4" name="Shape 2"/>
          <p:cNvSpPr/>
          <p:nvPr/>
        </p:nvSpPr>
        <p:spPr>
          <a:xfrm>
            <a:off x="801410" y="2240875"/>
            <a:ext cx="13027581" cy="888444"/>
          </a:xfrm>
          <a:prstGeom prst="rect">
            <a:avLst/>
          </a:prstGeom>
          <a:solidFill>
            <a:srgbClr val="FFFFFF">
              <a:alpha val="4000"/>
            </a:srgbClr>
          </a:solidFill>
          <a:ln/>
        </p:spPr>
        <p:txBody>
          <a:bodyPr/>
          <a:lstStyle/>
          <a:p>
            <a:endParaRPr lang="en-US"/>
          </a:p>
        </p:txBody>
      </p:sp>
      <p:sp>
        <p:nvSpPr>
          <p:cNvPr id="5" name="Text 3"/>
          <p:cNvSpPr/>
          <p:nvPr/>
        </p:nvSpPr>
        <p:spPr>
          <a:xfrm>
            <a:off x="999887" y="2367558"/>
            <a:ext cx="2896672" cy="317540"/>
          </a:xfrm>
          <a:prstGeom prst="rect">
            <a:avLst/>
          </a:prstGeom>
          <a:noFill/>
          <a:ln/>
        </p:spPr>
        <p:txBody>
          <a:bodyPr wrap="non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Challenge</a:t>
            </a:r>
            <a:endParaRPr lang="en-US" sz="1550" dirty="0"/>
          </a:p>
        </p:txBody>
      </p:sp>
      <p:sp>
        <p:nvSpPr>
          <p:cNvPr id="6" name="Text 4"/>
          <p:cNvSpPr/>
          <p:nvPr/>
        </p:nvSpPr>
        <p:spPr>
          <a:xfrm>
            <a:off x="4300895" y="2367558"/>
            <a:ext cx="9329738"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Acme's fixed-price contracts led to scope disputes, change order battles, and delayed value delivery.</a:t>
            </a:r>
            <a:endParaRPr lang="en-US" sz="1550" dirty="0"/>
          </a:p>
        </p:txBody>
      </p:sp>
      <p:sp>
        <p:nvSpPr>
          <p:cNvPr id="7" name="Shape 5"/>
          <p:cNvSpPr/>
          <p:nvPr/>
        </p:nvSpPr>
        <p:spPr>
          <a:xfrm>
            <a:off x="801410" y="3129320"/>
            <a:ext cx="13027581" cy="888444"/>
          </a:xfrm>
          <a:prstGeom prst="rect">
            <a:avLst/>
          </a:prstGeom>
          <a:solidFill>
            <a:srgbClr val="000000">
              <a:alpha val="4000"/>
            </a:srgbClr>
          </a:solidFill>
          <a:ln/>
        </p:spPr>
        <p:txBody>
          <a:bodyPr/>
          <a:lstStyle/>
          <a:p>
            <a:endParaRPr lang="en-US"/>
          </a:p>
        </p:txBody>
      </p:sp>
      <p:sp>
        <p:nvSpPr>
          <p:cNvPr id="8" name="Text 6"/>
          <p:cNvSpPr/>
          <p:nvPr/>
        </p:nvSpPr>
        <p:spPr>
          <a:xfrm>
            <a:off x="999887" y="3256002"/>
            <a:ext cx="2896672" cy="317540"/>
          </a:xfrm>
          <a:prstGeom prst="rect">
            <a:avLst/>
          </a:prstGeom>
          <a:noFill/>
          <a:ln/>
        </p:spPr>
        <p:txBody>
          <a:bodyPr wrap="non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Approach</a:t>
            </a:r>
            <a:endParaRPr lang="en-US" sz="1550" dirty="0"/>
          </a:p>
        </p:txBody>
      </p:sp>
      <p:sp>
        <p:nvSpPr>
          <p:cNvPr id="9" name="Text 7"/>
          <p:cNvSpPr/>
          <p:nvPr/>
        </p:nvSpPr>
        <p:spPr>
          <a:xfrm>
            <a:off x="4300895" y="3256002"/>
            <a:ext cx="9329738"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Implemented incremental contracts with 3-sprint commitments and explicit reprioritization processes.</a:t>
            </a:r>
            <a:endParaRPr lang="en-US" sz="1550" dirty="0"/>
          </a:p>
        </p:txBody>
      </p:sp>
      <p:sp>
        <p:nvSpPr>
          <p:cNvPr id="10" name="Shape 8"/>
          <p:cNvSpPr/>
          <p:nvPr/>
        </p:nvSpPr>
        <p:spPr>
          <a:xfrm>
            <a:off x="801410" y="4017764"/>
            <a:ext cx="13027581" cy="570905"/>
          </a:xfrm>
          <a:prstGeom prst="rect">
            <a:avLst/>
          </a:prstGeom>
          <a:solidFill>
            <a:srgbClr val="FFFFFF">
              <a:alpha val="4000"/>
            </a:srgbClr>
          </a:solidFill>
          <a:ln/>
        </p:spPr>
        <p:txBody>
          <a:bodyPr/>
          <a:lstStyle/>
          <a:p>
            <a:endParaRPr lang="en-US"/>
          </a:p>
        </p:txBody>
      </p:sp>
      <p:sp>
        <p:nvSpPr>
          <p:cNvPr id="11" name="Text 9"/>
          <p:cNvSpPr/>
          <p:nvPr/>
        </p:nvSpPr>
        <p:spPr>
          <a:xfrm>
            <a:off x="999887" y="4144447"/>
            <a:ext cx="2896672" cy="317540"/>
          </a:xfrm>
          <a:prstGeom prst="rect">
            <a:avLst/>
          </a:prstGeom>
          <a:noFill/>
          <a:ln/>
        </p:spPr>
        <p:txBody>
          <a:bodyPr wrap="non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Stakeholder Concerns</a:t>
            </a:r>
            <a:endParaRPr lang="en-US" sz="1550" dirty="0"/>
          </a:p>
        </p:txBody>
      </p:sp>
      <p:sp>
        <p:nvSpPr>
          <p:cNvPr id="12" name="Text 10"/>
          <p:cNvSpPr/>
          <p:nvPr/>
        </p:nvSpPr>
        <p:spPr>
          <a:xfrm>
            <a:off x="4300895" y="4144447"/>
            <a:ext cx="9329738" cy="317540"/>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Legal worried about open-ended commitments; Finance needed predictable budgeting.</a:t>
            </a:r>
            <a:endParaRPr lang="en-US" sz="1550" dirty="0"/>
          </a:p>
        </p:txBody>
      </p:sp>
      <p:sp>
        <p:nvSpPr>
          <p:cNvPr id="13" name="Shape 11"/>
          <p:cNvSpPr/>
          <p:nvPr/>
        </p:nvSpPr>
        <p:spPr>
          <a:xfrm>
            <a:off x="801410" y="4588669"/>
            <a:ext cx="13027581" cy="570905"/>
          </a:xfrm>
          <a:prstGeom prst="rect">
            <a:avLst/>
          </a:prstGeom>
          <a:solidFill>
            <a:srgbClr val="000000">
              <a:alpha val="4000"/>
            </a:srgbClr>
          </a:solidFill>
          <a:ln/>
        </p:spPr>
        <p:txBody>
          <a:bodyPr/>
          <a:lstStyle/>
          <a:p>
            <a:endParaRPr lang="en-US"/>
          </a:p>
        </p:txBody>
      </p:sp>
      <p:sp>
        <p:nvSpPr>
          <p:cNvPr id="14" name="Text 12"/>
          <p:cNvSpPr/>
          <p:nvPr/>
        </p:nvSpPr>
        <p:spPr>
          <a:xfrm>
            <a:off x="999887" y="4715351"/>
            <a:ext cx="2896672" cy="317540"/>
          </a:xfrm>
          <a:prstGeom prst="rect">
            <a:avLst/>
          </a:prstGeom>
          <a:noFill/>
          <a:ln/>
        </p:spPr>
        <p:txBody>
          <a:bodyPr wrap="non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Solutions</a:t>
            </a:r>
            <a:endParaRPr lang="en-US" sz="1550" dirty="0"/>
          </a:p>
        </p:txBody>
      </p:sp>
      <p:sp>
        <p:nvSpPr>
          <p:cNvPr id="15" name="Text 13"/>
          <p:cNvSpPr/>
          <p:nvPr/>
        </p:nvSpPr>
        <p:spPr>
          <a:xfrm>
            <a:off x="4300895" y="4715351"/>
            <a:ext cx="9329738" cy="317540"/>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Created budget ranges with confidence levels; established value-based exit criteria.</a:t>
            </a:r>
            <a:endParaRPr lang="en-US" sz="1550" dirty="0"/>
          </a:p>
        </p:txBody>
      </p:sp>
      <p:sp>
        <p:nvSpPr>
          <p:cNvPr id="16" name="Shape 14"/>
          <p:cNvSpPr/>
          <p:nvPr/>
        </p:nvSpPr>
        <p:spPr>
          <a:xfrm>
            <a:off x="801410" y="5159573"/>
            <a:ext cx="13027581" cy="888444"/>
          </a:xfrm>
          <a:prstGeom prst="rect">
            <a:avLst/>
          </a:prstGeom>
          <a:solidFill>
            <a:srgbClr val="FFFFFF">
              <a:alpha val="4000"/>
            </a:srgbClr>
          </a:solidFill>
          <a:ln/>
        </p:spPr>
        <p:txBody>
          <a:bodyPr/>
          <a:lstStyle/>
          <a:p>
            <a:endParaRPr lang="en-US"/>
          </a:p>
        </p:txBody>
      </p:sp>
      <p:sp>
        <p:nvSpPr>
          <p:cNvPr id="17" name="Text 15"/>
          <p:cNvSpPr/>
          <p:nvPr/>
        </p:nvSpPr>
        <p:spPr>
          <a:xfrm>
            <a:off x="999887" y="5286256"/>
            <a:ext cx="2896672" cy="317540"/>
          </a:xfrm>
          <a:prstGeom prst="rect">
            <a:avLst/>
          </a:prstGeom>
          <a:noFill/>
          <a:ln/>
        </p:spPr>
        <p:txBody>
          <a:bodyPr wrap="non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Results</a:t>
            </a:r>
            <a:endParaRPr lang="en-US" sz="1550" dirty="0"/>
          </a:p>
        </p:txBody>
      </p:sp>
      <p:sp>
        <p:nvSpPr>
          <p:cNvPr id="18" name="Text 16"/>
          <p:cNvSpPr/>
          <p:nvPr/>
        </p:nvSpPr>
        <p:spPr>
          <a:xfrm>
            <a:off x="4300895" y="5286256"/>
            <a:ext cx="9329738"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50% reduction in contract negotiation time; 35% improvement in client satisfaction; 40% increase in feature adoption.</a:t>
            </a:r>
            <a:endParaRPr lang="en-US" sz="1550" dirty="0"/>
          </a:p>
        </p:txBody>
      </p:sp>
      <p:sp>
        <p:nvSpPr>
          <p:cNvPr id="19" name="Text 17"/>
          <p:cNvSpPr/>
          <p:nvPr/>
        </p:nvSpPr>
        <p:spPr>
          <a:xfrm>
            <a:off x="793790" y="6278880"/>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This transformation didn't happen overnight. The Agile PM worked closely with the legal department for six months to develop new templates and processes. The investment paid off with dramatically improved outcomes for both Acme and its clients.</a:t>
            </a:r>
            <a:endParaRPr lang="en-US" sz="15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1240393"/>
          </a:xfrm>
          <a:prstGeom prst="rect">
            <a:avLst/>
          </a:prstGeom>
        </p:spPr>
      </p:pic>
      <p:sp>
        <p:nvSpPr>
          <p:cNvPr id="3" name="Text 0"/>
          <p:cNvSpPr/>
          <p:nvPr/>
        </p:nvSpPr>
        <p:spPr>
          <a:xfrm>
            <a:off x="793790" y="2473881"/>
            <a:ext cx="8342233"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Corben" pitchFamily="34" charset="0"/>
                <a:ea typeface="Corben" pitchFamily="34" charset="-122"/>
                <a:cs typeface="Corben" pitchFamily="34" charset="-120"/>
              </a:rPr>
              <a:t>Common Objections and Responses</a:t>
            </a:r>
            <a:endParaRPr lang="en-US" sz="3900" dirty="0"/>
          </a:p>
        </p:txBody>
      </p:sp>
      <p:sp>
        <p:nvSpPr>
          <p:cNvPr id="4" name="Text 1"/>
          <p:cNvSpPr/>
          <p:nvPr/>
        </p:nvSpPr>
        <p:spPr>
          <a:xfrm>
            <a:off x="793790" y="3589973"/>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1B1B27"/>
                </a:solidFill>
                <a:latin typeface="Corben" pitchFamily="34" charset="0"/>
                <a:ea typeface="Corben" pitchFamily="34" charset="-122"/>
                <a:cs typeface="Corben" pitchFamily="34" charset="-120"/>
              </a:rPr>
              <a:t>Legal Department</a:t>
            </a:r>
            <a:endParaRPr lang="en-US" sz="1950" dirty="0"/>
          </a:p>
        </p:txBody>
      </p:sp>
      <p:sp>
        <p:nvSpPr>
          <p:cNvPr id="5" name="Text 2"/>
          <p:cNvSpPr/>
          <p:nvPr/>
        </p:nvSpPr>
        <p:spPr>
          <a:xfrm>
            <a:off x="793790" y="4098488"/>
            <a:ext cx="4024313" cy="635079"/>
          </a:xfrm>
          <a:prstGeom prst="rect">
            <a:avLst/>
          </a:prstGeom>
          <a:noFill/>
          <a:ln/>
        </p:spPr>
        <p:txBody>
          <a:bodyPr wrap="squar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"These contracts don't protect us enough."</a:t>
            </a:r>
            <a:endParaRPr lang="en-US" sz="1550" dirty="0"/>
          </a:p>
        </p:txBody>
      </p:sp>
      <p:sp>
        <p:nvSpPr>
          <p:cNvPr id="6" name="Text 3"/>
          <p:cNvSpPr/>
          <p:nvPr/>
        </p:nvSpPr>
        <p:spPr>
          <a:xfrm>
            <a:off x="793790" y="4912162"/>
            <a:ext cx="4024313" cy="190523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Response: Agile contracts often provide better protection by creating multiple exit points rather than one high-stakes delivery. Regular demos and reviews also catch issues earlier when they're less expensive to fix.</a:t>
            </a:r>
            <a:endParaRPr lang="en-US" sz="1550" dirty="0"/>
          </a:p>
        </p:txBody>
      </p:sp>
      <p:sp>
        <p:nvSpPr>
          <p:cNvPr id="7" name="Text 4"/>
          <p:cNvSpPr/>
          <p:nvPr/>
        </p:nvSpPr>
        <p:spPr>
          <a:xfrm>
            <a:off x="5309830" y="3589973"/>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1B1B27"/>
                </a:solidFill>
                <a:latin typeface="Corben" pitchFamily="34" charset="0"/>
                <a:ea typeface="Corben" pitchFamily="34" charset="-122"/>
                <a:cs typeface="Corben" pitchFamily="34" charset="-120"/>
              </a:rPr>
              <a:t>Finance Team</a:t>
            </a:r>
            <a:endParaRPr lang="en-US" sz="1950" dirty="0"/>
          </a:p>
        </p:txBody>
      </p:sp>
      <p:sp>
        <p:nvSpPr>
          <p:cNvPr id="8" name="Text 5"/>
          <p:cNvSpPr/>
          <p:nvPr/>
        </p:nvSpPr>
        <p:spPr>
          <a:xfrm>
            <a:off x="5309830" y="4098488"/>
            <a:ext cx="4024313" cy="317540"/>
          </a:xfrm>
          <a:prstGeom prst="rect">
            <a:avLst/>
          </a:prstGeom>
          <a:noFill/>
          <a:ln/>
        </p:spPr>
        <p:txBody>
          <a:bodyPr wrap="non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"We need fixed costs for budgeting."</a:t>
            </a:r>
            <a:endParaRPr lang="en-US" sz="1550" dirty="0"/>
          </a:p>
        </p:txBody>
      </p:sp>
      <p:sp>
        <p:nvSpPr>
          <p:cNvPr id="9" name="Text 6"/>
          <p:cNvSpPr/>
          <p:nvPr/>
        </p:nvSpPr>
        <p:spPr>
          <a:xfrm>
            <a:off x="5309830" y="4594622"/>
            <a:ext cx="4024313" cy="190523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Response: Capped T&amp;M or phased approaches still provide maximum expenditure limits. They also reduce the risk of paying for features that deliver no value, making them more financially responsible.</a:t>
            </a:r>
            <a:endParaRPr lang="en-US" sz="1550" dirty="0"/>
          </a:p>
        </p:txBody>
      </p:sp>
      <p:sp>
        <p:nvSpPr>
          <p:cNvPr id="10" name="Text 7"/>
          <p:cNvSpPr/>
          <p:nvPr/>
        </p:nvSpPr>
        <p:spPr>
          <a:xfrm>
            <a:off x="9825871" y="3589973"/>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1B1B27"/>
                </a:solidFill>
                <a:latin typeface="Corben" pitchFamily="34" charset="0"/>
                <a:ea typeface="Corben" pitchFamily="34" charset="-122"/>
                <a:cs typeface="Corben" pitchFamily="34" charset="-120"/>
              </a:rPr>
              <a:t>Clients</a:t>
            </a:r>
            <a:endParaRPr lang="en-US" sz="1950" dirty="0"/>
          </a:p>
        </p:txBody>
      </p:sp>
      <p:sp>
        <p:nvSpPr>
          <p:cNvPr id="11" name="Text 8"/>
          <p:cNvSpPr/>
          <p:nvPr/>
        </p:nvSpPr>
        <p:spPr>
          <a:xfrm>
            <a:off x="9825871" y="4098488"/>
            <a:ext cx="4024313" cy="635079"/>
          </a:xfrm>
          <a:prstGeom prst="rect">
            <a:avLst/>
          </a:prstGeom>
          <a:noFill/>
          <a:ln/>
        </p:spPr>
        <p:txBody>
          <a:bodyPr wrap="squar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"We need to know exactly what we're getting."</a:t>
            </a:r>
            <a:endParaRPr lang="en-US" sz="1550" dirty="0"/>
          </a:p>
        </p:txBody>
      </p:sp>
      <p:sp>
        <p:nvSpPr>
          <p:cNvPr id="12" name="Text 9"/>
          <p:cNvSpPr/>
          <p:nvPr/>
        </p:nvSpPr>
        <p:spPr>
          <a:xfrm>
            <a:off x="9825871" y="4912162"/>
            <a:ext cx="4024313" cy="190523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Response: Traditional contracts provide an illusion of certainty. Agile contracts trade detailed upfront specifications for the ability to incorporate learning and changing requirements, ultimately delivering higher-value solutions.</a:t>
            </a:r>
            <a:endParaRPr lang="en-US" sz="15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56047" y="1124307"/>
            <a:ext cx="11393924" cy="590669"/>
          </a:xfrm>
          <a:prstGeom prst="rect">
            <a:avLst/>
          </a:prstGeom>
          <a:noFill/>
          <a:ln/>
        </p:spPr>
        <p:txBody>
          <a:bodyPr wrap="none" lIns="0" tIns="0" rIns="0" bIns="0" rtlCol="0" anchor="t"/>
          <a:lstStyle/>
          <a:p>
            <a:pPr marL="0" indent="0" algn="l">
              <a:lnSpc>
                <a:spcPts val="4650"/>
              </a:lnSpc>
              <a:buNone/>
            </a:pPr>
            <a:r>
              <a:rPr lang="en-US" sz="3700" dirty="0">
                <a:solidFill>
                  <a:srgbClr val="1B1B27"/>
                </a:solidFill>
                <a:latin typeface="Corben" pitchFamily="34" charset="0"/>
                <a:ea typeface="Corben" pitchFamily="34" charset="-122"/>
                <a:cs typeface="Corben" pitchFamily="34" charset="-120"/>
              </a:rPr>
              <a:t>Key Takeaways: Contracts as Enablers, Not Barriers</a:t>
            </a:r>
            <a:endParaRPr lang="en-US" sz="3700" dirty="0"/>
          </a:p>
        </p:txBody>
      </p:sp>
      <p:pic>
        <p:nvPicPr>
          <p:cNvPr id="3" name="Image 0" descr="preencoded.png"/>
          <p:cNvPicPr>
            <a:picLocks noChangeAspect="1"/>
          </p:cNvPicPr>
          <p:nvPr/>
        </p:nvPicPr>
        <p:blipFill>
          <a:blip r:embed="rId3"/>
          <a:stretch>
            <a:fillRect/>
          </a:stretch>
        </p:blipFill>
        <p:spPr>
          <a:xfrm>
            <a:off x="3223855" y="2093000"/>
            <a:ext cx="1623298" cy="1088946"/>
          </a:xfrm>
          <a:prstGeom prst="rect">
            <a:avLst/>
          </a:prstGeom>
        </p:spPr>
      </p:pic>
      <p:pic>
        <p:nvPicPr>
          <p:cNvPr id="4" name="Image 1" descr="preencoded.png"/>
          <p:cNvPicPr>
            <a:picLocks noChangeAspect="1"/>
          </p:cNvPicPr>
          <p:nvPr/>
        </p:nvPicPr>
        <p:blipFill>
          <a:blip r:embed="rId4"/>
          <a:stretch>
            <a:fillRect/>
          </a:stretch>
        </p:blipFill>
        <p:spPr>
          <a:xfrm>
            <a:off x="3902512" y="2606397"/>
            <a:ext cx="265748" cy="332184"/>
          </a:xfrm>
          <a:prstGeom prst="rect">
            <a:avLst/>
          </a:prstGeom>
        </p:spPr>
      </p:pic>
      <p:sp>
        <p:nvSpPr>
          <p:cNvPr id="5" name="Text 1"/>
          <p:cNvSpPr/>
          <p:nvPr/>
        </p:nvSpPr>
        <p:spPr>
          <a:xfrm>
            <a:off x="5036106" y="2281952"/>
            <a:ext cx="3404354" cy="295275"/>
          </a:xfrm>
          <a:prstGeom prst="rect">
            <a:avLst/>
          </a:prstGeom>
          <a:noFill/>
          <a:ln/>
        </p:spPr>
        <p:txBody>
          <a:bodyPr wrap="none" lIns="0" tIns="0" rIns="0" bIns="0" rtlCol="0" anchor="t"/>
          <a:lstStyle/>
          <a:p>
            <a:pPr marL="0" indent="0" algn="l">
              <a:lnSpc>
                <a:spcPts val="2300"/>
              </a:lnSpc>
              <a:buNone/>
            </a:pPr>
            <a:r>
              <a:rPr lang="en-US" sz="1850" dirty="0">
                <a:solidFill>
                  <a:srgbClr val="404155"/>
                </a:solidFill>
                <a:latin typeface="Corben" pitchFamily="34" charset="0"/>
                <a:ea typeface="Corben" pitchFamily="34" charset="-122"/>
                <a:cs typeface="Corben" pitchFamily="34" charset="-120"/>
              </a:rPr>
              <a:t>Contracts Should Enable Value</a:t>
            </a:r>
            <a:endParaRPr lang="en-US" sz="1850" dirty="0"/>
          </a:p>
        </p:txBody>
      </p:sp>
      <p:sp>
        <p:nvSpPr>
          <p:cNvPr id="6" name="Text 2"/>
          <p:cNvSpPr/>
          <p:nvPr/>
        </p:nvSpPr>
        <p:spPr>
          <a:xfrm>
            <a:off x="5036106" y="2690574"/>
            <a:ext cx="6930271" cy="302419"/>
          </a:xfrm>
          <a:prstGeom prst="rect">
            <a:avLst/>
          </a:prstGeom>
          <a:noFill/>
          <a:ln/>
        </p:spPr>
        <p:txBody>
          <a:bodyPr wrap="none" lIns="0" tIns="0" rIns="0" bIns="0" rtlCol="0" anchor="t"/>
          <a:lstStyle/>
          <a:p>
            <a:pPr marL="0" indent="0" algn="l">
              <a:lnSpc>
                <a:spcPts val="2350"/>
              </a:lnSpc>
              <a:buNone/>
            </a:pPr>
            <a:r>
              <a:rPr lang="en-US" sz="1450" dirty="0">
                <a:solidFill>
                  <a:srgbClr val="404155"/>
                </a:solidFill>
                <a:latin typeface="Nobile" pitchFamily="34" charset="0"/>
                <a:ea typeface="Nobile" pitchFamily="34" charset="-122"/>
                <a:cs typeface="Nobile" pitchFamily="34" charset="-120"/>
              </a:rPr>
              <a:t>Agreements must prioritize business outcomes over rigid scope enforcement</a:t>
            </a:r>
            <a:endParaRPr lang="en-US" sz="1450" dirty="0"/>
          </a:p>
        </p:txBody>
      </p:sp>
      <p:sp>
        <p:nvSpPr>
          <p:cNvPr id="7" name="Shape 3"/>
          <p:cNvSpPr/>
          <p:nvPr/>
        </p:nvSpPr>
        <p:spPr>
          <a:xfrm>
            <a:off x="4894302" y="3195995"/>
            <a:ext cx="8932902" cy="11430"/>
          </a:xfrm>
          <a:prstGeom prst="roundRect">
            <a:avLst>
              <a:gd name="adj" fmla="val 694574"/>
            </a:avLst>
          </a:prstGeom>
          <a:solidFill>
            <a:srgbClr val="B8BFDF"/>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2412206" y="3229094"/>
            <a:ext cx="3246715" cy="1088946"/>
          </a:xfrm>
          <a:prstGeom prst="rect">
            <a:avLst/>
          </a:prstGeom>
        </p:spPr>
      </p:pic>
      <p:pic>
        <p:nvPicPr>
          <p:cNvPr id="9" name="Image 3" descr="preencoded.png"/>
          <p:cNvPicPr>
            <a:picLocks noChangeAspect="1"/>
          </p:cNvPicPr>
          <p:nvPr/>
        </p:nvPicPr>
        <p:blipFill>
          <a:blip r:embed="rId6"/>
          <a:stretch>
            <a:fillRect/>
          </a:stretch>
        </p:blipFill>
        <p:spPr>
          <a:xfrm>
            <a:off x="3902631" y="3607475"/>
            <a:ext cx="265748" cy="332184"/>
          </a:xfrm>
          <a:prstGeom prst="rect">
            <a:avLst/>
          </a:prstGeom>
        </p:spPr>
      </p:pic>
      <p:sp>
        <p:nvSpPr>
          <p:cNvPr id="10" name="Text 4"/>
          <p:cNvSpPr/>
          <p:nvPr/>
        </p:nvSpPr>
        <p:spPr>
          <a:xfrm>
            <a:off x="5847874" y="3418046"/>
            <a:ext cx="2362676" cy="295275"/>
          </a:xfrm>
          <a:prstGeom prst="rect">
            <a:avLst/>
          </a:prstGeom>
          <a:noFill/>
          <a:ln/>
        </p:spPr>
        <p:txBody>
          <a:bodyPr wrap="none" lIns="0" tIns="0" rIns="0" bIns="0" rtlCol="0" anchor="t"/>
          <a:lstStyle/>
          <a:p>
            <a:pPr marL="0" indent="0" algn="l">
              <a:lnSpc>
                <a:spcPts val="2300"/>
              </a:lnSpc>
              <a:buNone/>
            </a:pPr>
            <a:r>
              <a:rPr lang="en-US" sz="1850" dirty="0">
                <a:solidFill>
                  <a:srgbClr val="404155"/>
                </a:solidFill>
                <a:latin typeface="Corben" pitchFamily="34" charset="0"/>
                <a:ea typeface="Corben" pitchFamily="34" charset="-122"/>
                <a:cs typeface="Corben" pitchFamily="34" charset="-120"/>
              </a:rPr>
              <a:t>Build in Flexibility</a:t>
            </a:r>
            <a:endParaRPr lang="en-US" sz="1850" dirty="0"/>
          </a:p>
        </p:txBody>
      </p:sp>
      <p:sp>
        <p:nvSpPr>
          <p:cNvPr id="11" name="Text 5"/>
          <p:cNvSpPr/>
          <p:nvPr/>
        </p:nvSpPr>
        <p:spPr>
          <a:xfrm>
            <a:off x="5847874" y="3826669"/>
            <a:ext cx="6665952" cy="302419"/>
          </a:xfrm>
          <a:prstGeom prst="rect">
            <a:avLst/>
          </a:prstGeom>
          <a:noFill/>
          <a:ln/>
        </p:spPr>
        <p:txBody>
          <a:bodyPr wrap="none" lIns="0" tIns="0" rIns="0" bIns="0" rtlCol="0" anchor="t"/>
          <a:lstStyle/>
          <a:p>
            <a:pPr marL="0" indent="0" algn="l">
              <a:lnSpc>
                <a:spcPts val="2350"/>
              </a:lnSpc>
              <a:buNone/>
            </a:pPr>
            <a:r>
              <a:rPr lang="en-US" sz="1450" dirty="0">
                <a:solidFill>
                  <a:srgbClr val="404155"/>
                </a:solidFill>
                <a:latin typeface="Nobile" pitchFamily="34" charset="0"/>
                <a:ea typeface="Nobile" pitchFamily="34" charset="-122"/>
                <a:cs typeface="Nobile" pitchFamily="34" charset="-120"/>
              </a:rPr>
              <a:t>Structure contracts to accommodate learning and changing requirements</a:t>
            </a:r>
            <a:endParaRPr lang="en-US" sz="1450" dirty="0"/>
          </a:p>
        </p:txBody>
      </p:sp>
      <p:sp>
        <p:nvSpPr>
          <p:cNvPr id="12" name="Shape 6"/>
          <p:cNvSpPr/>
          <p:nvPr/>
        </p:nvSpPr>
        <p:spPr>
          <a:xfrm>
            <a:off x="5706070" y="4332089"/>
            <a:ext cx="8121134" cy="11430"/>
          </a:xfrm>
          <a:prstGeom prst="roundRect">
            <a:avLst>
              <a:gd name="adj" fmla="val 694574"/>
            </a:avLst>
          </a:prstGeom>
          <a:solidFill>
            <a:srgbClr val="B8BFDF"/>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1600438" y="4365188"/>
            <a:ext cx="4870132" cy="1088946"/>
          </a:xfrm>
          <a:prstGeom prst="rect">
            <a:avLst/>
          </a:prstGeom>
        </p:spPr>
      </p:pic>
      <p:pic>
        <p:nvPicPr>
          <p:cNvPr id="14" name="Image 5" descr="preencoded.png"/>
          <p:cNvPicPr>
            <a:picLocks noChangeAspect="1"/>
          </p:cNvPicPr>
          <p:nvPr/>
        </p:nvPicPr>
        <p:blipFill>
          <a:blip r:embed="rId8"/>
          <a:stretch>
            <a:fillRect/>
          </a:stretch>
        </p:blipFill>
        <p:spPr>
          <a:xfrm>
            <a:off x="3902631" y="4743569"/>
            <a:ext cx="265748" cy="332184"/>
          </a:xfrm>
          <a:prstGeom prst="rect">
            <a:avLst/>
          </a:prstGeom>
        </p:spPr>
      </p:pic>
      <p:sp>
        <p:nvSpPr>
          <p:cNvPr id="15" name="Text 7"/>
          <p:cNvSpPr/>
          <p:nvPr/>
        </p:nvSpPr>
        <p:spPr>
          <a:xfrm>
            <a:off x="6659523" y="4554141"/>
            <a:ext cx="2362676" cy="295275"/>
          </a:xfrm>
          <a:prstGeom prst="rect">
            <a:avLst/>
          </a:prstGeom>
          <a:noFill/>
          <a:ln/>
        </p:spPr>
        <p:txBody>
          <a:bodyPr wrap="none" lIns="0" tIns="0" rIns="0" bIns="0" rtlCol="0" anchor="t"/>
          <a:lstStyle/>
          <a:p>
            <a:pPr marL="0" indent="0" algn="l">
              <a:lnSpc>
                <a:spcPts val="2300"/>
              </a:lnSpc>
              <a:buNone/>
            </a:pPr>
            <a:r>
              <a:rPr lang="en-US" sz="1850" dirty="0">
                <a:solidFill>
                  <a:srgbClr val="404155"/>
                </a:solidFill>
                <a:latin typeface="Corben" pitchFamily="34" charset="0"/>
                <a:ea typeface="Corben" pitchFamily="34" charset="-122"/>
                <a:cs typeface="Corben" pitchFamily="34" charset="-120"/>
              </a:rPr>
              <a:t>Foster Collaboration</a:t>
            </a:r>
            <a:endParaRPr lang="en-US" sz="1850" dirty="0"/>
          </a:p>
        </p:txBody>
      </p:sp>
      <p:sp>
        <p:nvSpPr>
          <p:cNvPr id="16" name="Text 8"/>
          <p:cNvSpPr/>
          <p:nvPr/>
        </p:nvSpPr>
        <p:spPr>
          <a:xfrm>
            <a:off x="6659523" y="4962763"/>
            <a:ext cx="6059686" cy="302419"/>
          </a:xfrm>
          <a:prstGeom prst="rect">
            <a:avLst/>
          </a:prstGeom>
          <a:noFill/>
          <a:ln/>
        </p:spPr>
        <p:txBody>
          <a:bodyPr wrap="none" lIns="0" tIns="0" rIns="0" bIns="0" rtlCol="0" anchor="t"/>
          <a:lstStyle/>
          <a:p>
            <a:pPr marL="0" indent="0" algn="l">
              <a:lnSpc>
                <a:spcPts val="2350"/>
              </a:lnSpc>
              <a:buNone/>
            </a:pPr>
            <a:r>
              <a:rPr lang="en-US" sz="1450" dirty="0">
                <a:solidFill>
                  <a:srgbClr val="404155"/>
                </a:solidFill>
                <a:latin typeface="Nobile" pitchFamily="34" charset="0"/>
                <a:ea typeface="Nobile" pitchFamily="34" charset="-122"/>
                <a:cs typeface="Nobile" pitchFamily="34" charset="-120"/>
              </a:rPr>
              <a:t>Create agreements that align incentives between teams and clients</a:t>
            </a:r>
            <a:endParaRPr lang="en-US" sz="1450" dirty="0"/>
          </a:p>
        </p:txBody>
      </p:sp>
      <p:sp>
        <p:nvSpPr>
          <p:cNvPr id="17" name="Shape 9"/>
          <p:cNvSpPr/>
          <p:nvPr/>
        </p:nvSpPr>
        <p:spPr>
          <a:xfrm>
            <a:off x="6517719" y="5468183"/>
            <a:ext cx="7309485" cy="11430"/>
          </a:xfrm>
          <a:prstGeom prst="roundRect">
            <a:avLst>
              <a:gd name="adj" fmla="val 694574"/>
            </a:avLst>
          </a:prstGeom>
          <a:solidFill>
            <a:srgbClr val="B8BFDF"/>
          </a:solidFill>
          <a:ln/>
        </p:spPr>
        <p:txBody>
          <a:bodyPr/>
          <a:lstStyle/>
          <a:p>
            <a:endParaRPr lang="en-US"/>
          </a:p>
        </p:txBody>
      </p:sp>
      <p:pic>
        <p:nvPicPr>
          <p:cNvPr id="18" name="Image 6" descr="preencoded.png"/>
          <p:cNvPicPr>
            <a:picLocks noChangeAspect="1"/>
          </p:cNvPicPr>
          <p:nvPr/>
        </p:nvPicPr>
        <p:blipFill>
          <a:blip r:embed="rId9"/>
          <a:stretch>
            <a:fillRect/>
          </a:stretch>
        </p:blipFill>
        <p:spPr>
          <a:xfrm>
            <a:off x="788789" y="5501283"/>
            <a:ext cx="6493550" cy="1088946"/>
          </a:xfrm>
          <a:prstGeom prst="rect">
            <a:avLst/>
          </a:prstGeom>
        </p:spPr>
      </p:pic>
      <p:pic>
        <p:nvPicPr>
          <p:cNvPr id="19" name="Image 7" descr="preencoded.png"/>
          <p:cNvPicPr>
            <a:picLocks noChangeAspect="1"/>
          </p:cNvPicPr>
          <p:nvPr/>
        </p:nvPicPr>
        <p:blipFill>
          <a:blip r:embed="rId10"/>
          <a:stretch>
            <a:fillRect/>
          </a:stretch>
        </p:blipFill>
        <p:spPr>
          <a:xfrm>
            <a:off x="3902631" y="5879663"/>
            <a:ext cx="265748" cy="332184"/>
          </a:xfrm>
          <a:prstGeom prst="rect">
            <a:avLst/>
          </a:prstGeom>
        </p:spPr>
      </p:pic>
      <p:sp>
        <p:nvSpPr>
          <p:cNvPr id="20" name="Text 10"/>
          <p:cNvSpPr/>
          <p:nvPr/>
        </p:nvSpPr>
        <p:spPr>
          <a:xfrm>
            <a:off x="7471291" y="5690235"/>
            <a:ext cx="3215759" cy="295275"/>
          </a:xfrm>
          <a:prstGeom prst="rect">
            <a:avLst/>
          </a:prstGeom>
          <a:noFill/>
          <a:ln/>
        </p:spPr>
        <p:txBody>
          <a:bodyPr wrap="none" lIns="0" tIns="0" rIns="0" bIns="0" rtlCol="0" anchor="t"/>
          <a:lstStyle/>
          <a:p>
            <a:pPr marL="0" indent="0" algn="l">
              <a:lnSpc>
                <a:spcPts val="2300"/>
              </a:lnSpc>
              <a:buNone/>
            </a:pPr>
            <a:r>
              <a:rPr lang="en-US" sz="1850" dirty="0">
                <a:solidFill>
                  <a:srgbClr val="404155"/>
                </a:solidFill>
                <a:latin typeface="Corben" pitchFamily="34" charset="0"/>
                <a:ea typeface="Corben" pitchFamily="34" charset="-122"/>
                <a:cs typeface="Corben" pitchFamily="34" charset="-120"/>
              </a:rPr>
              <a:t>Start Small, Learn, and Adapt</a:t>
            </a:r>
            <a:endParaRPr lang="en-US" sz="1850" dirty="0"/>
          </a:p>
        </p:txBody>
      </p:sp>
      <p:sp>
        <p:nvSpPr>
          <p:cNvPr id="21" name="Text 11"/>
          <p:cNvSpPr/>
          <p:nvPr/>
        </p:nvSpPr>
        <p:spPr>
          <a:xfrm>
            <a:off x="7471291" y="6098857"/>
            <a:ext cx="6016228" cy="302419"/>
          </a:xfrm>
          <a:prstGeom prst="rect">
            <a:avLst/>
          </a:prstGeom>
          <a:noFill/>
          <a:ln/>
        </p:spPr>
        <p:txBody>
          <a:bodyPr wrap="none" lIns="0" tIns="0" rIns="0" bIns="0" rtlCol="0" anchor="t"/>
          <a:lstStyle/>
          <a:p>
            <a:pPr marL="0" indent="0" algn="l">
              <a:lnSpc>
                <a:spcPts val="2350"/>
              </a:lnSpc>
              <a:buNone/>
            </a:pPr>
            <a:r>
              <a:rPr lang="en-US" sz="1450" dirty="0">
                <a:solidFill>
                  <a:srgbClr val="404155"/>
                </a:solidFill>
                <a:latin typeface="Nobile" pitchFamily="34" charset="0"/>
                <a:ea typeface="Nobile" pitchFamily="34" charset="-122"/>
                <a:cs typeface="Nobile" pitchFamily="34" charset="-120"/>
              </a:rPr>
              <a:t>Begin with pilot projects and refine your approach based on results</a:t>
            </a:r>
            <a:endParaRPr lang="en-US" sz="1450" dirty="0"/>
          </a:p>
        </p:txBody>
      </p:sp>
      <p:sp>
        <p:nvSpPr>
          <p:cNvPr id="22" name="Text 12"/>
          <p:cNvSpPr/>
          <p:nvPr/>
        </p:nvSpPr>
        <p:spPr>
          <a:xfrm>
            <a:off x="756047" y="6802874"/>
            <a:ext cx="13118306" cy="302419"/>
          </a:xfrm>
          <a:prstGeom prst="rect">
            <a:avLst/>
          </a:prstGeom>
          <a:noFill/>
          <a:ln/>
        </p:spPr>
        <p:txBody>
          <a:bodyPr wrap="none" lIns="0" tIns="0" rIns="0" bIns="0" rtlCol="0" anchor="t"/>
          <a:lstStyle/>
          <a:p>
            <a:pPr marL="0" indent="0" algn="l">
              <a:lnSpc>
                <a:spcPts val="2350"/>
              </a:lnSpc>
              <a:buNone/>
            </a:pPr>
            <a:endParaRPr lang="en-US" sz="14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750463"/>
            <a:ext cx="4961811"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Corben" pitchFamily="34" charset="0"/>
                <a:ea typeface="Corben" pitchFamily="34" charset="-122"/>
                <a:cs typeface="Corben" pitchFamily="34" charset="-120"/>
              </a:rPr>
              <a:t>Final Thoughts</a:t>
            </a:r>
            <a:endParaRPr lang="en-US" sz="3900" dirty="0"/>
          </a:p>
        </p:txBody>
      </p:sp>
      <p:sp>
        <p:nvSpPr>
          <p:cNvPr id="4" name="Text 1"/>
          <p:cNvSpPr/>
          <p:nvPr/>
        </p:nvSpPr>
        <p:spPr>
          <a:xfrm>
            <a:off x="793790" y="3668197"/>
            <a:ext cx="7556421"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best contracts are living documents designed to grow with the project—not chain it down. With the right model, you don't have to choose between structure and flexibility. You can create agreements that protect business interests while embracing the adaptability that makes Agile truly powerful.</a:t>
            </a:r>
            <a:endParaRPr lang="en-US" sz="1550" dirty="0"/>
          </a:p>
        </p:txBody>
      </p:sp>
      <p:sp>
        <p:nvSpPr>
          <p:cNvPr id="5" name="Text 2"/>
          <p:cNvSpPr/>
          <p:nvPr/>
        </p:nvSpPr>
        <p:spPr>
          <a:xfrm>
            <a:off x="793790" y="5161598"/>
            <a:ext cx="7556421" cy="317540"/>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What's your next step toward more Agile-friendly contracts?</a:t>
            </a:r>
            <a:endParaRPr lang="en-US" sz="15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1274207"/>
            <a:ext cx="7321391" cy="496133"/>
          </a:xfrm>
          <a:prstGeom prst="rect">
            <a:avLst/>
          </a:prstGeom>
          <a:noFill/>
          <a:ln/>
        </p:spPr>
        <p:txBody>
          <a:bodyPr wrap="none" lIns="0" tIns="0" rIns="0" bIns="0" rtlCol="0" anchor="t"/>
          <a:lstStyle/>
          <a:p>
            <a:pPr marL="0" indent="0" algn="l">
              <a:lnSpc>
                <a:spcPts val="3900"/>
              </a:lnSpc>
              <a:buNone/>
            </a:pPr>
            <a:r>
              <a:rPr lang="en-US" sz="3100" dirty="0">
                <a:solidFill>
                  <a:srgbClr val="1B1B27"/>
                </a:solidFill>
                <a:latin typeface="Corben" pitchFamily="34" charset="0"/>
                <a:ea typeface="Corben" pitchFamily="34" charset="-122"/>
                <a:cs typeface="Corben" pitchFamily="34" charset="-120"/>
              </a:rPr>
              <a:t>The Problem with Traditional Contracts</a:t>
            </a:r>
            <a:endParaRPr lang="en-US" sz="3100" dirty="0"/>
          </a:p>
        </p:txBody>
      </p:sp>
      <p:sp>
        <p:nvSpPr>
          <p:cNvPr id="4" name="Shape 1"/>
          <p:cNvSpPr/>
          <p:nvPr/>
        </p:nvSpPr>
        <p:spPr>
          <a:xfrm>
            <a:off x="4451390" y="1993583"/>
            <a:ext cx="4593431" cy="2111335"/>
          </a:xfrm>
          <a:prstGeom prst="roundRect">
            <a:avLst>
              <a:gd name="adj" fmla="val 3948"/>
            </a:avLst>
          </a:prstGeom>
          <a:solidFill>
            <a:srgbClr val="D2D9F9"/>
          </a:solidFill>
          <a:ln w="7620">
            <a:solidFill>
              <a:srgbClr val="B8BFDF"/>
            </a:solidFill>
            <a:prstDash val="solid"/>
          </a:ln>
        </p:spPr>
        <p:txBody>
          <a:bodyPr/>
          <a:lstStyle/>
          <a:p>
            <a:endParaRPr lang="en-US"/>
          </a:p>
        </p:txBody>
      </p:sp>
      <p:sp>
        <p:nvSpPr>
          <p:cNvPr id="5" name="Text 2"/>
          <p:cNvSpPr/>
          <p:nvPr/>
        </p:nvSpPr>
        <p:spPr>
          <a:xfrm>
            <a:off x="4657368" y="2199561"/>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Corben" pitchFamily="34" charset="0"/>
                <a:ea typeface="Corben" pitchFamily="34" charset="-122"/>
                <a:cs typeface="Corben" pitchFamily="34" charset="-120"/>
              </a:rPr>
              <a:t>Overplanning</a:t>
            </a:r>
            <a:endParaRPr lang="en-US" sz="1950" dirty="0"/>
          </a:p>
        </p:txBody>
      </p:sp>
      <p:sp>
        <p:nvSpPr>
          <p:cNvPr id="6" name="Text 3"/>
          <p:cNvSpPr/>
          <p:nvPr/>
        </p:nvSpPr>
        <p:spPr>
          <a:xfrm>
            <a:off x="4657368" y="2628781"/>
            <a:ext cx="4181475"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Rigid contracts force teams to predict every detail upfront, creating exhaustive specifications that are outdated before development begins.</a:t>
            </a:r>
            <a:endParaRPr lang="en-US" sz="1550" dirty="0"/>
          </a:p>
        </p:txBody>
      </p:sp>
      <p:sp>
        <p:nvSpPr>
          <p:cNvPr id="7" name="Shape 4"/>
          <p:cNvSpPr/>
          <p:nvPr/>
        </p:nvSpPr>
        <p:spPr>
          <a:xfrm>
            <a:off x="9243179" y="1993583"/>
            <a:ext cx="4593431" cy="2111335"/>
          </a:xfrm>
          <a:prstGeom prst="roundRect">
            <a:avLst>
              <a:gd name="adj" fmla="val 3948"/>
            </a:avLst>
          </a:prstGeom>
          <a:solidFill>
            <a:srgbClr val="D2D9F9"/>
          </a:solidFill>
          <a:ln w="7620">
            <a:solidFill>
              <a:srgbClr val="B8BFDF"/>
            </a:solidFill>
            <a:prstDash val="solid"/>
          </a:ln>
        </p:spPr>
        <p:txBody>
          <a:bodyPr/>
          <a:lstStyle/>
          <a:p>
            <a:endParaRPr lang="en-US"/>
          </a:p>
        </p:txBody>
      </p:sp>
      <p:sp>
        <p:nvSpPr>
          <p:cNvPr id="8" name="Text 5"/>
          <p:cNvSpPr/>
          <p:nvPr/>
        </p:nvSpPr>
        <p:spPr>
          <a:xfrm>
            <a:off x="9449157" y="2199561"/>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Corben" pitchFamily="34" charset="0"/>
                <a:ea typeface="Corben" pitchFamily="34" charset="-122"/>
                <a:cs typeface="Corben" pitchFamily="34" charset="-120"/>
              </a:rPr>
              <a:t>Scope Defense</a:t>
            </a:r>
            <a:endParaRPr lang="en-US" sz="1950" dirty="0"/>
          </a:p>
        </p:txBody>
      </p:sp>
      <p:sp>
        <p:nvSpPr>
          <p:cNvPr id="9" name="Text 6"/>
          <p:cNvSpPr/>
          <p:nvPr/>
        </p:nvSpPr>
        <p:spPr>
          <a:xfrm>
            <a:off x="9449157" y="2628781"/>
            <a:ext cx="4181475"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Teams spend more energy defending against "scope creep" than focusing on delivering actual value to users and stakeholders.</a:t>
            </a:r>
            <a:endParaRPr lang="en-US" sz="1550" dirty="0"/>
          </a:p>
        </p:txBody>
      </p:sp>
      <p:sp>
        <p:nvSpPr>
          <p:cNvPr id="10" name="Shape 7"/>
          <p:cNvSpPr/>
          <p:nvPr/>
        </p:nvSpPr>
        <p:spPr>
          <a:xfrm>
            <a:off x="4451390" y="4303276"/>
            <a:ext cx="9385221" cy="1476256"/>
          </a:xfrm>
          <a:prstGeom prst="roundRect">
            <a:avLst>
              <a:gd name="adj" fmla="val 5647"/>
            </a:avLst>
          </a:prstGeom>
          <a:solidFill>
            <a:srgbClr val="D2D9F9"/>
          </a:solidFill>
          <a:ln w="7620">
            <a:solidFill>
              <a:srgbClr val="B8BFDF"/>
            </a:solidFill>
            <a:prstDash val="solid"/>
          </a:ln>
        </p:spPr>
        <p:txBody>
          <a:bodyPr/>
          <a:lstStyle/>
          <a:p>
            <a:endParaRPr lang="en-US"/>
          </a:p>
        </p:txBody>
      </p:sp>
      <p:sp>
        <p:nvSpPr>
          <p:cNvPr id="11" name="Text 8"/>
          <p:cNvSpPr/>
          <p:nvPr/>
        </p:nvSpPr>
        <p:spPr>
          <a:xfrm>
            <a:off x="4657368" y="4509254"/>
            <a:ext cx="2482929"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Corben" pitchFamily="34" charset="0"/>
                <a:ea typeface="Corben" pitchFamily="34" charset="-122"/>
                <a:cs typeface="Corben" pitchFamily="34" charset="-120"/>
              </a:rPr>
              <a:t>Penalized Adaptation</a:t>
            </a:r>
            <a:endParaRPr lang="en-US" sz="1950" dirty="0"/>
          </a:p>
        </p:txBody>
      </p:sp>
      <p:sp>
        <p:nvSpPr>
          <p:cNvPr id="12" name="Text 9"/>
          <p:cNvSpPr/>
          <p:nvPr/>
        </p:nvSpPr>
        <p:spPr>
          <a:xfrm>
            <a:off x="4657368" y="4938474"/>
            <a:ext cx="8973264"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When change is treated as an exception requiring formal amendments, the agility that drives innovation becomes procedurally burdensome.</a:t>
            </a:r>
            <a:endParaRPr lang="en-US" sz="1550" dirty="0"/>
          </a:p>
        </p:txBody>
      </p:sp>
      <p:sp>
        <p:nvSpPr>
          <p:cNvPr id="13" name="Text 10"/>
          <p:cNvSpPr/>
          <p:nvPr/>
        </p:nvSpPr>
        <p:spPr>
          <a:xfrm>
            <a:off x="4451390" y="6002774"/>
            <a:ext cx="938522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Traditional fixed-price, fixed-scope contracts create an adversarial environment where change is the enemy. This fundamentally contradicts Agile's core principle that responding to change creates more value than following a plan.</a:t>
            </a:r>
            <a:endParaRPr lang="en-US" sz="15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1230273"/>
            <a:ext cx="7368064" cy="496133"/>
          </a:xfrm>
          <a:prstGeom prst="rect">
            <a:avLst/>
          </a:prstGeom>
          <a:noFill/>
          <a:ln/>
        </p:spPr>
        <p:txBody>
          <a:bodyPr wrap="none" lIns="0" tIns="0" rIns="0" bIns="0" rtlCol="0" anchor="t"/>
          <a:lstStyle/>
          <a:p>
            <a:pPr marL="0" indent="0" algn="l">
              <a:lnSpc>
                <a:spcPts val="3900"/>
              </a:lnSpc>
              <a:buNone/>
            </a:pPr>
            <a:r>
              <a:rPr lang="en-US" sz="3100" dirty="0">
                <a:solidFill>
                  <a:srgbClr val="1B1B27"/>
                </a:solidFill>
                <a:latin typeface="Corben" pitchFamily="34" charset="0"/>
                <a:ea typeface="Corben" pitchFamily="34" charset="-122"/>
                <a:cs typeface="Corben" pitchFamily="34" charset="-120"/>
              </a:rPr>
              <a:t>Time and Materials with Capped Budget</a:t>
            </a:r>
            <a:endParaRPr lang="en-US" sz="3100" dirty="0"/>
          </a:p>
        </p:txBody>
      </p:sp>
      <p:sp>
        <p:nvSpPr>
          <p:cNvPr id="4" name="Shape 1"/>
          <p:cNvSpPr/>
          <p:nvPr/>
        </p:nvSpPr>
        <p:spPr>
          <a:xfrm>
            <a:off x="4674632" y="1949648"/>
            <a:ext cx="22860" cy="3873698"/>
          </a:xfrm>
          <a:prstGeom prst="roundRect">
            <a:avLst>
              <a:gd name="adj" fmla="val 364651"/>
            </a:avLst>
          </a:prstGeom>
          <a:solidFill>
            <a:srgbClr val="B8BFDF"/>
          </a:solidFill>
          <a:ln/>
        </p:spPr>
        <p:txBody>
          <a:bodyPr/>
          <a:lstStyle/>
          <a:p>
            <a:endParaRPr lang="en-US"/>
          </a:p>
        </p:txBody>
      </p:sp>
      <p:sp>
        <p:nvSpPr>
          <p:cNvPr id="5" name="Shape 2"/>
          <p:cNvSpPr/>
          <p:nvPr/>
        </p:nvSpPr>
        <p:spPr>
          <a:xfrm>
            <a:off x="4875014" y="2161461"/>
            <a:ext cx="595313" cy="22860"/>
          </a:xfrm>
          <a:prstGeom prst="roundRect">
            <a:avLst>
              <a:gd name="adj" fmla="val 364651"/>
            </a:avLst>
          </a:prstGeom>
          <a:solidFill>
            <a:srgbClr val="B8BFDF"/>
          </a:solidFill>
          <a:ln/>
        </p:spPr>
        <p:txBody>
          <a:bodyPr/>
          <a:lstStyle/>
          <a:p>
            <a:endParaRPr lang="en-US"/>
          </a:p>
        </p:txBody>
      </p:sp>
      <p:sp>
        <p:nvSpPr>
          <p:cNvPr id="6" name="Shape 3"/>
          <p:cNvSpPr/>
          <p:nvPr/>
        </p:nvSpPr>
        <p:spPr>
          <a:xfrm>
            <a:off x="4451390" y="1949648"/>
            <a:ext cx="446484" cy="446484"/>
          </a:xfrm>
          <a:prstGeom prst="roundRect">
            <a:avLst>
              <a:gd name="adj" fmla="val 18670"/>
            </a:avLst>
          </a:prstGeom>
          <a:solidFill>
            <a:srgbClr val="D2D9F9"/>
          </a:solidFill>
          <a:ln w="7620">
            <a:solidFill>
              <a:srgbClr val="B8BFDF"/>
            </a:solidFill>
            <a:prstDash val="solid"/>
          </a:ln>
        </p:spPr>
        <p:txBody>
          <a:bodyPr/>
          <a:lstStyle/>
          <a:p>
            <a:endParaRPr lang="en-US"/>
          </a:p>
        </p:txBody>
      </p:sp>
      <p:sp>
        <p:nvSpPr>
          <p:cNvPr id="7" name="Text 4"/>
          <p:cNvSpPr/>
          <p:nvPr/>
        </p:nvSpPr>
        <p:spPr>
          <a:xfrm>
            <a:off x="4525804" y="1986855"/>
            <a:ext cx="297656" cy="372070"/>
          </a:xfrm>
          <a:prstGeom prst="rect">
            <a:avLst/>
          </a:prstGeom>
          <a:noFill/>
          <a:ln/>
        </p:spPr>
        <p:txBody>
          <a:bodyPr wrap="none" lIns="0" tIns="0" rIns="0" bIns="0" rtlCol="0" anchor="t"/>
          <a:lstStyle/>
          <a:p>
            <a:pPr marL="0" indent="0" algn="ctr">
              <a:lnSpc>
                <a:spcPts val="2300"/>
              </a:lnSpc>
              <a:buNone/>
            </a:pPr>
            <a:r>
              <a:rPr lang="en-US" sz="2300" dirty="0">
                <a:solidFill>
                  <a:srgbClr val="404155"/>
                </a:solidFill>
                <a:latin typeface="Corben" pitchFamily="34" charset="0"/>
                <a:ea typeface="Corben" pitchFamily="34" charset="-122"/>
                <a:cs typeface="Corben" pitchFamily="34" charset="-120"/>
              </a:rPr>
              <a:t>1</a:t>
            </a:r>
            <a:endParaRPr lang="en-US" sz="2300" dirty="0"/>
          </a:p>
        </p:txBody>
      </p:sp>
      <p:sp>
        <p:nvSpPr>
          <p:cNvPr id="8" name="Text 5"/>
          <p:cNvSpPr/>
          <p:nvPr/>
        </p:nvSpPr>
        <p:spPr>
          <a:xfrm>
            <a:off x="5667018" y="2017871"/>
            <a:ext cx="3737729"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Corben" pitchFamily="34" charset="0"/>
                <a:ea typeface="Corben" pitchFamily="34" charset="-122"/>
                <a:cs typeface="Corben" pitchFamily="34" charset="-120"/>
              </a:rPr>
              <a:t>Client Pays Only for Work Done</a:t>
            </a:r>
            <a:endParaRPr lang="en-US" sz="1950" dirty="0"/>
          </a:p>
        </p:txBody>
      </p:sp>
      <p:sp>
        <p:nvSpPr>
          <p:cNvPr id="9" name="Text 6"/>
          <p:cNvSpPr/>
          <p:nvPr/>
        </p:nvSpPr>
        <p:spPr>
          <a:xfrm>
            <a:off x="5667018" y="2447092"/>
            <a:ext cx="8169592" cy="317540"/>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Billing reflects actual effort, creating transparency and trust in the process.</a:t>
            </a:r>
            <a:endParaRPr lang="en-US" sz="1550" dirty="0"/>
          </a:p>
        </p:txBody>
      </p:sp>
      <p:sp>
        <p:nvSpPr>
          <p:cNvPr id="10" name="Shape 7"/>
          <p:cNvSpPr/>
          <p:nvPr/>
        </p:nvSpPr>
        <p:spPr>
          <a:xfrm>
            <a:off x="4875014" y="3373279"/>
            <a:ext cx="595313" cy="22860"/>
          </a:xfrm>
          <a:prstGeom prst="roundRect">
            <a:avLst>
              <a:gd name="adj" fmla="val 364651"/>
            </a:avLst>
          </a:prstGeom>
          <a:solidFill>
            <a:srgbClr val="B8BFDF"/>
          </a:solidFill>
          <a:ln/>
        </p:spPr>
        <p:txBody>
          <a:bodyPr/>
          <a:lstStyle/>
          <a:p>
            <a:endParaRPr lang="en-US"/>
          </a:p>
        </p:txBody>
      </p:sp>
      <p:sp>
        <p:nvSpPr>
          <p:cNvPr id="11" name="Shape 8"/>
          <p:cNvSpPr/>
          <p:nvPr/>
        </p:nvSpPr>
        <p:spPr>
          <a:xfrm>
            <a:off x="4451390" y="3161467"/>
            <a:ext cx="446484" cy="446484"/>
          </a:xfrm>
          <a:prstGeom prst="roundRect">
            <a:avLst>
              <a:gd name="adj" fmla="val 18670"/>
            </a:avLst>
          </a:prstGeom>
          <a:solidFill>
            <a:srgbClr val="D2D9F9"/>
          </a:solidFill>
          <a:ln w="7620">
            <a:solidFill>
              <a:srgbClr val="B8BFDF"/>
            </a:solidFill>
            <a:prstDash val="solid"/>
          </a:ln>
        </p:spPr>
        <p:txBody>
          <a:bodyPr/>
          <a:lstStyle/>
          <a:p>
            <a:endParaRPr lang="en-US"/>
          </a:p>
        </p:txBody>
      </p:sp>
      <p:sp>
        <p:nvSpPr>
          <p:cNvPr id="12" name="Text 9"/>
          <p:cNvSpPr/>
          <p:nvPr/>
        </p:nvSpPr>
        <p:spPr>
          <a:xfrm>
            <a:off x="4525804" y="3198674"/>
            <a:ext cx="297656" cy="372070"/>
          </a:xfrm>
          <a:prstGeom prst="rect">
            <a:avLst/>
          </a:prstGeom>
          <a:noFill/>
          <a:ln/>
        </p:spPr>
        <p:txBody>
          <a:bodyPr wrap="none" lIns="0" tIns="0" rIns="0" bIns="0" rtlCol="0" anchor="t"/>
          <a:lstStyle/>
          <a:p>
            <a:pPr marL="0" indent="0" algn="ctr">
              <a:lnSpc>
                <a:spcPts val="2300"/>
              </a:lnSpc>
              <a:buNone/>
            </a:pPr>
            <a:r>
              <a:rPr lang="en-US" sz="2300" dirty="0">
                <a:solidFill>
                  <a:srgbClr val="404155"/>
                </a:solidFill>
                <a:latin typeface="Corben" pitchFamily="34" charset="0"/>
                <a:ea typeface="Corben" pitchFamily="34" charset="-122"/>
                <a:cs typeface="Corben" pitchFamily="34" charset="-120"/>
              </a:rPr>
              <a:t>2</a:t>
            </a:r>
            <a:endParaRPr lang="en-US" sz="2300" dirty="0"/>
          </a:p>
        </p:txBody>
      </p:sp>
      <p:sp>
        <p:nvSpPr>
          <p:cNvPr id="13" name="Text 10"/>
          <p:cNvSpPr/>
          <p:nvPr/>
        </p:nvSpPr>
        <p:spPr>
          <a:xfrm>
            <a:off x="5667018" y="3229689"/>
            <a:ext cx="3796427"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Corben" pitchFamily="34" charset="0"/>
                <a:ea typeface="Corben" pitchFamily="34" charset="-122"/>
                <a:cs typeface="Corben" pitchFamily="34" charset="-120"/>
              </a:rPr>
              <a:t>Budget Ceiling Provides Security</a:t>
            </a:r>
            <a:endParaRPr lang="en-US" sz="1950" dirty="0"/>
          </a:p>
        </p:txBody>
      </p:sp>
      <p:sp>
        <p:nvSpPr>
          <p:cNvPr id="14" name="Text 11"/>
          <p:cNvSpPr/>
          <p:nvPr/>
        </p:nvSpPr>
        <p:spPr>
          <a:xfrm>
            <a:off x="5667018" y="3658910"/>
            <a:ext cx="8169592"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Maximum expenditure is established upfront, protecting clients from unlimited spending.</a:t>
            </a:r>
            <a:endParaRPr lang="en-US" sz="1550" dirty="0"/>
          </a:p>
        </p:txBody>
      </p:sp>
      <p:sp>
        <p:nvSpPr>
          <p:cNvPr id="15" name="Shape 12"/>
          <p:cNvSpPr/>
          <p:nvPr/>
        </p:nvSpPr>
        <p:spPr>
          <a:xfrm>
            <a:off x="4875014" y="4902637"/>
            <a:ext cx="595313" cy="22860"/>
          </a:xfrm>
          <a:prstGeom prst="roundRect">
            <a:avLst>
              <a:gd name="adj" fmla="val 364651"/>
            </a:avLst>
          </a:prstGeom>
          <a:solidFill>
            <a:srgbClr val="B8BFDF"/>
          </a:solidFill>
          <a:ln/>
        </p:spPr>
        <p:txBody>
          <a:bodyPr/>
          <a:lstStyle/>
          <a:p>
            <a:endParaRPr lang="en-US"/>
          </a:p>
        </p:txBody>
      </p:sp>
      <p:sp>
        <p:nvSpPr>
          <p:cNvPr id="16" name="Shape 13"/>
          <p:cNvSpPr/>
          <p:nvPr/>
        </p:nvSpPr>
        <p:spPr>
          <a:xfrm>
            <a:off x="4451390" y="4690824"/>
            <a:ext cx="446484" cy="446484"/>
          </a:xfrm>
          <a:prstGeom prst="roundRect">
            <a:avLst>
              <a:gd name="adj" fmla="val 18670"/>
            </a:avLst>
          </a:prstGeom>
          <a:solidFill>
            <a:srgbClr val="D2D9F9"/>
          </a:solidFill>
          <a:ln w="7620">
            <a:solidFill>
              <a:srgbClr val="B8BFDF"/>
            </a:solidFill>
            <a:prstDash val="solid"/>
          </a:ln>
        </p:spPr>
        <p:txBody>
          <a:bodyPr/>
          <a:lstStyle/>
          <a:p>
            <a:endParaRPr lang="en-US"/>
          </a:p>
        </p:txBody>
      </p:sp>
      <p:sp>
        <p:nvSpPr>
          <p:cNvPr id="17" name="Text 14"/>
          <p:cNvSpPr/>
          <p:nvPr/>
        </p:nvSpPr>
        <p:spPr>
          <a:xfrm>
            <a:off x="4525804" y="4728031"/>
            <a:ext cx="297656" cy="372070"/>
          </a:xfrm>
          <a:prstGeom prst="rect">
            <a:avLst/>
          </a:prstGeom>
          <a:noFill/>
          <a:ln/>
        </p:spPr>
        <p:txBody>
          <a:bodyPr wrap="none" lIns="0" tIns="0" rIns="0" bIns="0" rtlCol="0" anchor="t"/>
          <a:lstStyle/>
          <a:p>
            <a:pPr marL="0" indent="0" algn="ctr">
              <a:lnSpc>
                <a:spcPts val="2300"/>
              </a:lnSpc>
              <a:buNone/>
            </a:pPr>
            <a:r>
              <a:rPr lang="en-US" sz="2300" dirty="0">
                <a:solidFill>
                  <a:srgbClr val="404155"/>
                </a:solidFill>
                <a:latin typeface="Corben" pitchFamily="34" charset="0"/>
                <a:ea typeface="Corben" pitchFamily="34" charset="-122"/>
                <a:cs typeface="Corben" pitchFamily="34" charset="-120"/>
              </a:rPr>
              <a:t>3</a:t>
            </a:r>
            <a:endParaRPr lang="en-US" sz="2300" dirty="0"/>
          </a:p>
        </p:txBody>
      </p:sp>
      <p:sp>
        <p:nvSpPr>
          <p:cNvPr id="18" name="Text 15"/>
          <p:cNvSpPr/>
          <p:nvPr/>
        </p:nvSpPr>
        <p:spPr>
          <a:xfrm>
            <a:off x="5667018" y="4759047"/>
            <a:ext cx="3796308"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Corben" pitchFamily="34" charset="0"/>
                <a:ea typeface="Corben" pitchFamily="34" charset="-122"/>
                <a:cs typeface="Corben" pitchFamily="34" charset="-120"/>
              </a:rPr>
              <a:t>Regular Delivery Validates Value</a:t>
            </a:r>
            <a:endParaRPr lang="en-US" sz="1950" dirty="0"/>
          </a:p>
        </p:txBody>
      </p:sp>
      <p:sp>
        <p:nvSpPr>
          <p:cNvPr id="19" name="Text 16"/>
          <p:cNvSpPr/>
          <p:nvPr/>
        </p:nvSpPr>
        <p:spPr>
          <a:xfrm>
            <a:off x="5667018" y="5188268"/>
            <a:ext cx="8169592"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Frequent deliverables allow clients to see return on investment throughout the engagement.</a:t>
            </a:r>
            <a:endParaRPr lang="en-US" sz="1550" dirty="0"/>
          </a:p>
        </p:txBody>
      </p:sp>
      <p:sp>
        <p:nvSpPr>
          <p:cNvPr id="20" name="Text 17"/>
          <p:cNvSpPr/>
          <p:nvPr/>
        </p:nvSpPr>
        <p:spPr>
          <a:xfrm>
            <a:off x="4451390" y="6046589"/>
            <a:ext cx="938522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This model works best in trust-based relationships where the client values flexibility but needs financial predictability. The capped budget creates a safety net while the T&amp;M approach accommodates the reality that requirements will evolve.</a:t>
            </a:r>
            <a:endParaRPr lang="en-US" sz="15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1097042"/>
            <a:ext cx="7624643" cy="496133"/>
          </a:xfrm>
          <a:prstGeom prst="rect">
            <a:avLst/>
          </a:prstGeom>
          <a:noFill/>
          <a:ln/>
        </p:spPr>
        <p:txBody>
          <a:bodyPr wrap="none" lIns="0" tIns="0" rIns="0" bIns="0" rtlCol="0" anchor="t"/>
          <a:lstStyle/>
          <a:p>
            <a:pPr marL="0" indent="0" algn="l">
              <a:lnSpc>
                <a:spcPts val="3900"/>
              </a:lnSpc>
              <a:buNone/>
            </a:pPr>
            <a:r>
              <a:rPr lang="en-US" sz="3100" dirty="0">
                <a:solidFill>
                  <a:srgbClr val="1B1B27"/>
                </a:solidFill>
                <a:latin typeface="Corben" pitchFamily="34" charset="0"/>
                <a:ea typeface="Corben" pitchFamily="34" charset="-122"/>
                <a:cs typeface="Corben" pitchFamily="34" charset="-120"/>
              </a:rPr>
              <a:t>Incremental and Rolling-Wave Contracts</a:t>
            </a:r>
            <a:endParaRPr lang="en-US" sz="3100" dirty="0"/>
          </a:p>
        </p:txBody>
      </p:sp>
      <p:sp>
        <p:nvSpPr>
          <p:cNvPr id="4" name="Shape 1"/>
          <p:cNvSpPr/>
          <p:nvPr/>
        </p:nvSpPr>
        <p:spPr>
          <a:xfrm>
            <a:off x="4451390" y="1816418"/>
            <a:ext cx="198358" cy="1190744"/>
          </a:xfrm>
          <a:prstGeom prst="roundRect">
            <a:avLst>
              <a:gd name="adj" fmla="val 42025"/>
            </a:avLst>
          </a:prstGeom>
          <a:solidFill>
            <a:srgbClr val="D2D9F9"/>
          </a:solidFill>
          <a:ln w="7620">
            <a:solidFill>
              <a:srgbClr val="B8BFDF"/>
            </a:solidFill>
            <a:prstDash val="solid"/>
          </a:ln>
        </p:spPr>
        <p:txBody>
          <a:bodyPr/>
          <a:lstStyle/>
          <a:p>
            <a:endParaRPr lang="en-US"/>
          </a:p>
        </p:txBody>
      </p:sp>
      <p:sp>
        <p:nvSpPr>
          <p:cNvPr id="5" name="Text 2"/>
          <p:cNvSpPr/>
          <p:nvPr/>
        </p:nvSpPr>
        <p:spPr>
          <a:xfrm>
            <a:off x="4848106" y="2014776"/>
            <a:ext cx="2691051"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Corben" pitchFamily="34" charset="0"/>
                <a:ea typeface="Corben" pitchFamily="34" charset="-122"/>
                <a:cs typeface="Corben" pitchFamily="34" charset="-120"/>
              </a:rPr>
              <a:t>Initial Discovery Phase</a:t>
            </a:r>
            <a:endParaRPr lang="en-US" sz="1950" dirty="0"/>
          </a:p>
        </p:txBody>
      </p:sp>
      <p:sp>
        <p:nvSpPr>
          <p:cNvPr id="6" name="Text 3"/>
          <p:cNvSpPr/>
          <p:nvPr/>
        </p:nvSpPr>
        <p:spPr>
          <a:xfrm>
            <a:off x="4848106" y="2443996"/>
            <a:ext cx="8988504" cy="317540"/>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A paid exploration period where teams and clients align on vision and establish initial priorities.</a:t>
            </a:r>
            <a:endParaRPr lang="en-US" sz="1550" dirty="0"/>
          </a:p>
        </p:txBody>
      </p:sp>
      <p:sp>
        <p:nvSpPr>
          <p:cNvPr id="7" name="Shape 4"/>
          <p:cNvSpPr/>
          <p:nvPr/>
        </p:nvSpPr>
        <p:spPr>
          <a:xfrm>
            <a:off x="4749046" y="3155990"/>
            <a:ext cx="198358" cy="1190744"/>
          </a:xfrm>
          <a:prstGeom prst="roundRect">
            <a:avLst>
              <a:gd name="adj" fmla="val 42025"/>
            </a:avLst>
          </a:prstGeom>
          <a:solidFill>
            <a:srgbClr val="D2D9F9"/>
          </a:solidFill>
          <a:ln w="7620">
            <a:solidFill>
              <a:srgbClr val="B8BFDF"/>
            </a:solidFill>
            <a:prstDash val="solid"/>
          </a:ln>
        </p:spPr>
        <p:txBody>
          <a:bodyPr/>
          <a:lstStyle/>
          <a:p>
            <a:endParaRPr lang="en-US"/>
          </a:p>
        </p:txBody>
      </p:sp>
      <p:sp>
        <p:nvSpPr>
          <p:cNvPr id="8" name="Text 5"/>
          <p:cNvSpPr/>
          <p:nvPr/>
        </p:nvSpPr>
        <p:spPr>
          <a:xfrm>
            <a:off x="5145762" y="3354348"/>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Corben" pitchFamily="34" charset="0"/>
                <a:ea typeface="Corben" pitchFamily="34" charset="-122"/>
                <a:cs typeface="Corben" pitchFamily="34" charset="-120"/>
              </a:rPr>
              <a:t>Contracted Iterations</a:t>
            </a:r>
            <a:endParaRPr lang="en-US" sz="1950" dirty="0"/>
          </a:p>
        </p:txBody>
      </p:sp>
      <p:sp>
        <p:nvSpPr>
          <p:cNvPr id="9" name="Text 6"/>
          <p:cNvSpPr/>
          <p:nvPr/>
        </p:nvSpPr>
        <p:spPr>
          <a:xfrm>
            <a:off x="5145762" y="3783568"/>
            <a:ext cx="8690848" cy="317540"/>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Agreements cover specific sprints or releases, allowing for adjustment between phases.</a:t>
            </a:r>
            <a:endParaRPr lang="en-US" sz="1550" dirty="0"/>
          </a:p>
        </p:txBody>
      </p:sp>
      <p:sp>
        <p:nvSpPr>
          <p:cNvPr id="10" name="Shape 7"/>
          <p:cNvSpPr/>
          <p:nvPr/>
        </p:nvSpPr>
        <p:spPr>
          <a:xfrm>
            <a:off x="5046702" y="4495562"/>
            <a:ext cx="198358" cy="1461016"/>
          </a:xfrm>
          <a:prstGeom prst="roundRect">
            <a:avLst>
              <a:gd name="adj" fmla="val 42025"/>
            </a:avLst>
          </a:prstGeom>
          <a:solidFill>
            <a:srgbClr val="D2D9F9"/>
          </a:solidFill>
          <a:ln w="7620">
            <a:solidFill>
              <a:srgbClr val="B8BFDF"/>
            </a:solidFill>
            <a:prstDash val="solid"/>
          </a:ln>
        </p:spPr>
        <p:txBody>
          <a:bodyPr/>
          <a:lstStyle/>
          <a:p>
            <a:endParaRPr lang="en-US"/>
          </a:p>
        </p:txBody>
      </p:sp>
      <p:sp>
        <p:nvSpPr>
          <p:cNvPr id="11" name="Text 8"/>
          <p:cNvSpPr/>
          <p:nvPr/>
        </p:nvSpPr>
        <p:spPr>
          <a:xfrm>
            <a:off x="5443418" y="4693920"/>
            <a:ext cx="3116223"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Corben" pitchFamily="34" charset="0"/>
                <a:ea typeface="Corben" pitchFamily="34" charset="-122"/>
                <a:cs typeface="Corben" pitchFamily="34" charset="-120"/>
              </a:rPr>
              <a:t>Evaluation and Adaptation</a:t>
            </a:r>
            <a:endParaRPr lang="en-US" sz="1950" dirty="0"/>
          </a:p>
        </p:txBody>
      </p:sp>
      <p:sp>
        <p:nvSpPr>
          <p:cNvPr id="12" name="Text 9"/>
          <p:cNvSpPr/>
          <p:nvPr/>
        </p:nvSpPr>
        <p:spPr>
          <a:xfrm>
            <a:off x="5443418" y="5123140"/>
            <a:ext cx="8393192"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Stakeholders review progress and decide whether to continue, modify approach, or end the engagement.</a:t>
            </a:r>
            <a:endParaRPr lang="en-US" sz="1550" dirty="0"/>
          </a:p>
        </p:txBody>
      </p:sp>
      <p:sp>
        <p:nvSpPr>
          <p:cNvPr id="13" name="Text 10"/>
          <p:cNvSpPr/>
          <p:nvPr/>
        </p:nvSpPr>
        <p:spPr>
          <a:xfrm>
            <a:off x="4451390" y="6179820"/>
            <a:ext cx="938522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Rolling-wave contracts acknowledge the inherent uncertainty in complex projects. Rather than pretending to know everything upfront, they create structured points for reflection and redirection, building in the opportunity to learn from actual results.</a:t>
            </a:r>
            <a:endParaRPr lang="en-US" sz="15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1846183"/>
            <a:ext cx="7464147"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Corben" pitchFamily="34" charset="0"/>
                <a:ea typeface="Corben" pitchFamily="34" charset="-122"/>
                <a:cs typeface="Corben" pitchFamily="34" charset="-120"/>
              </a:rPr>
              <a:t>Fixed Price per Sprint or Feature</a:t>
            </a:r>
            <a:endParaRPr lang="en-US" sz="3900" dirty="0"/>
          </a:p>
        </p:txBody>
      </p:sp>
      <p:pic>
        <p:nvPicPr>
          <p:cNvPr id="4" name="Image 1" descr="preencoded.png"/>
          <p:cNvPicPr>
            <a:picLocks noChangeAspect="1"/>
          </p:cNvPicPr>
          <p:nvPr/>
        </p:nvPicPr>
        <p:blipFill>
          <a:blip r:embed="rId4"/>
          <a:stretch>
            <a:fillRect/>
          </a:stretch>
        </p:blipFill>
        <p:spPr>
          <a:xfrm>
            <a:off x="4451390" y="2763917"/>
            <a:ext cx="496133" cy="496133"/>
          </a:xfrm>
          <a:prstGeom prst="rect">
            <a:avLst/>
          </a:prstGeom>
        </p:spPr>
      </p:pic>
      <p:sp>
        <p:nvSpPr>
          <p:cNvPr id="5" name="Text 1"/>
          <p:cNvSpPr/>
          <p:nvPr/>
        </p:nvSpPr>
        <p:spPr>
          <a:xfrm>
            <a:off x="4451390" y="3508058"/>
            <a:ext cx="2597348"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Corben" pitchFamily="34" charset="0"/>
                <a:ea typeface="Corben" pitchFamily="34" charset="-122"/>
                <a:cs typeface="Corben" pitchFamily="34" charset="-120"/>
              </a:rPr>
              <a:t>Feature-Based Pricing</a:t>
            </a:r>
            <a:endParaRPr lang="en-US" sz="1950" dirty="0"/>
          </a:p>
        </p:txBody>
      </p:sp>
      <p:sp>
        <p:nvSpPr>
          <p:cNvPr id="6" name="Text 2"/>
          <p:cNvSpPr/>
          <p:nvPr/>
        </p:nvSpPr>
        <p:spPr>
          <a:xfrm>
            <a:off x="4451390" y="3937278"/>
            <a:ext cx="2962989"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Establishes cost for specific deliverables rather than the entire project, making value tangible.</a:t>
            </a:r>
            <a:endParaRPr lang="en-US" sz="1550" dirty="0"/>
          </a:p>
        </p:txBody>
      </p:sp>
      <p:pic>
        <p:nvPicPr>
          <p:cNvPr id="7" name="Image 2" descr="preencoded.png"/>
          <p:cNvPicPr>
            <a:picLocks noChangeAspect="1"/>
          </p:cNvPicPr>
          <p:nvPr/>
        </p:nvPicPr>
        <p:blipFill>
          <a:blip r:embed="rId5"/>
          <a:stretch>
            <a:fillRect/>
          </a:stretch>
        </p:blipFill>
        <p:spPr>
          <a:xfrm>
            <a:off x="7662386" y="2763917"/>
            <a:ext cx="496133" cy="496133"/>
          </a:xfrm>
          <a:prstGeom prst="rect">
            <a:avLst/>
          </a:prstGeom>
        </p:spPr>
      </p:pic>
      <p:sp>
        <p:nvSpPr>
          <p:cNvPr id="8" name="Text 3"/>
          <p:cNvSpPr/>
          <p:nvPr/>
        </p:nvSpPr>
        <p:spPr>
          <a:xfrm>
            <a:off x="7662386" y="3508058"/>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Corben" pitchFamily="34" charset="0"/>
                <a:ea typeface="Corben" pitchFamily="34" charset="-122"/>
                <a:cs typeface="Corben" pitchFamily="34" charset="-120"/>
              </a:rPr>
              <a:t>Sprint-Based Pricing</a:t>
            </a:r>
            <a:endParaRPr lang="en-US" sz="1950" dirty="0"/>
          </a:p>
        </p:txBody>
      </p:sp>
      <p:sp>
        <p:nvSpPr>
          <p:cNvPr id="9" name="Text 4"/>
          <p:cNvSpPr/>
          <p:nvPr/>
        </p:nvSpPr>
        <p:spPr>
          <a:xfrm>
            <a:off x="7662386" y="3937278"/>
            <a:ext cx="2963108"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Creates predictable cost per time-boxed iteration, allowing for scope flexibility within the timeframe.</a:t>
            </a:r>
            <a:endParaRPr lang="en-US" sz="1550" dirty="0"/>
          </a:p>
        </p:txBody>
      </p:sp>
      <p:pic>
        <p:nvPicPr>
          <p:cNvPr id="10" name="Image 3" descr="preencoded.png"/>
          <p:cNvPicPr>
            <a:picLocks noChangeAspect="1"/>
          </p:cNvPicPr>
          <p:nvPr/>
        </p:nvPicPr>
        <p:blipFill>
          <a:blip r:embed="rId6"/>
          <a:stretch>
            <a:fillRect/>
          </a:stretch>
        </p:blipFill>
        <p:spPr>
          <a:xfrm>
            <a:off x="10873502" y="2763917"/>
            <a:ext cx="496133" cy="496133"/>
          </a:xfrm>
          <a:prstGeom prst="rect">
            <a:avLst/>
          </a:prstGeom>
        </p:spPr>
      </p:pic>
      <p:sp>
        <p:nvSpPr>
          <p:cNvPr id="11" name="Text 5"/>
          <p:cNvSpPr/>
          <p:nvPr/>
        </p:nvSpPr>
        <p:spPr>
          <a:xfrm>
            <a:off x="10873502" y="3508058"/>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Corben" pitchFamily="34" charset="0"/>
                <a:ea typeface="Corben" pitchFamily="34" charset="-122"/>
                <a:cs typeface="Corben" pitchFamily="34" charset="-120"/>
              </a:rPr>
              <a:t>Definition of Done</a:t>
            </a:r>
            <a:endParaRPr lang="en-US" sz="1950" dirty="0"/>
          </a:p>
        </p:txBody>
      </p:sp>
      <p:sp>
        <p:nvSpPr>
          <p:cNvPr id="12" name="Text 6"/>
          <p:cNvSpPr/>
          <p:nvPr/>
        </p:nvSpPr>
        <p:spPr>
          <a:xfrm>
            <a:off x="10873502" y="3937278"/>
            <a:ext cx="2962989"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Clear acceptance criteria establishes when payment is due, preventing ambiguity about completion.</a:t>
            </a:r>
            <a:endParaRPr lang="en-US" sz="1550" dirty="0"/>
          </a:p>
        </p:txBody>
      </p:sp>
      <p:sp>
        <p:nvSpPr>
          <p:cNvPr id="13" name="Text 7"/>
          <p:cNvSpPr/>
          <p:nvPr/>
        </p:nvSpPr>
        <p:spPr>
          <a:xfrm>
            <a:off x="4451390" y="5430679"/>
            <a:ext cx="938522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This approach gives clients the cost certainty of fixed pricing while preserving Agile's iterative nature. By breaking the project into smaller, independently valuable components, teams create natural checkpoints for evaluation and course correction.</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971193"/>
            <a:ext cx="6162437"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Corben" pitchFamily="34" charset="0"/>
                <a:ea typeface="Corben" pitchFamily="34" charset="-122"/>
                <a:cs typeface="Corben" pitchFamily="34" charset="-120"/>
              </a:rPr>
              <a:t>Incentive-Based Contracts</a:t>
            </a:r>
            <a:endParaRPr lang="en-US" sz="3900" dirty="0"/>
          </a:p>
        </p:txBody>
      </p:sp>
      <p:pic>
        <p:nvPicPr>
          <p:cNvPr id="3" name="Image 0" descr="preencoded.png"/>
          <p:cNvPicPr>
            <a:picLocks noChangeAspect="1"/>
          </p:cNvPicPr>
          <p:nvPr/>
        </p:nvPicPr>
        <p:blipFill>
          <a:blip r:embed="rId3"/>
          <a:stretch>
            <a:fillRect/>
          </a:stretch>
        </p:blipFill>
        <p:spPr>
          <a:xfrm>
            <a:off x="793790" y="1988106"/>
            <a:ext cx="13042583" cy="3553539"/>
          </a:xfrm>
          <a:prstGeom prst="rect">
            <a:avLst/>
          </a:prstGeom>
        </p:spPr>
      </p:pic>
      <p:sp>
        <p:nvSpPr>
          <p:cNvPr id="4" name="Text 1"/>
          <p:cNvSpPr/>
          <p:nvPr/>
        </p:nvSpPr>
        <p:spPr>
          <a:xfrm>
            <a:off x="793790" y="5764887"/>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Incentive-based contracts align vendor performance with client business outcomes. By rewarding metrics like faster delivery, higher user satisfaction, or improved system performance, these agreements focus both parties on what truly matters: creating solutions that deliver measurable value.</a:t>
            </a:r>
            <a:endParaRPr lang="en-US" sz="1550" dirty="0"/>
          </a:p>
        </p:txBody>
      </p:sp>
      <p:sp>
        <p:nvSpPr>
          <p:cNvPr id="5" name="Text 2"/>
          <p:cNvSpPr/>
          <p:nvPr/>
        </p:nvSpPr>
        <p:spPr>
          <a:xfrm>
            <a:off x="793790" y="6940748"/>
            <a:ext cx="13042821" cy="317540"/>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contract becomes a framework for shared success rather than a mechanism for scope enforcement.</a:t>
            </a:r>
            <a:endParaRPr lang="en-US" sz="15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894755"/>
            <a:ext cx="8310682" cy="496133"/>
          </a:xfrm>
          <a:prstGeom prst="rect">
            <a:avLst/>
          </a:prstGeom>
          <a:noFill/>
          <a:ln/>
        </p:spPr>
        <p:txBody>
          <a:bodyPr wrap="none" lIns="0" tIns="0" rIns="0" bIns="0" rtlCol="0" anchor="t"/>
          <a:lstStyle/>
          <a:p>
            <a:pPr marL="0" indent="0" algn="l">
              <a:lnSpc>
                <a:spcPts val="3900"/>
              </a:lnSpc>
              <a:buNone/>
            </a:pPr>
            <a:r>
              <a:rPr lang="en-US" sz="3100" dirty="0">
                <a:solidFill>
                  <a:srgbClr val="1B1B27"/>
                </a:solidFill>
                <a:latin typeface="Corben" pitchFamily="34" charset="0"/>
                <a:ea typeface="Corben" pitchFamily="34" charset="-122"/>
                <a:cs typeface="Corben" pitchFamily="34" charset="-120"/>
              </a:rPr>
              <a:t>Making Agile Contracts Work: Key Elements</a:t>
            </a:r>
            <a:endParaRPr lang="en-US" sz="3100" dirty="0"/>
          </a:p>
        </p:txBody>
      </p:sp>
      <p:sp>
        <p:nvSpPr>
          <p:cNvPr id="4" name="Shape 1"/>
          <p:cNvSpPr/>
          <p:nvPr/>
        </p:nvSpPr>
        <p:spPr>
          <a:xfrm>
            <a:off x="4451390" y="1614130"/>
            <a:ext cx="446484" cy="446484"/>
          </a:xfrm>
          <a:prstGeom prst="roundRect">
            <a:avLst>
              <a:gd name="adj" fmla="val 18670"/>
            </a:avLst>
          </a:prstGeom>
          <a:solidFill>
            <a:srgbClr val="D2D9F9"/>
          </a:solidFill>
          <a:ln w="7620">
            <a:solidFill>
              <a:srgbClr val="B8BFDF"/>
            </a:solidFill>
            <a:prstDash val="solid"/>
          </a:ln>
        </p:spPr>
        <p:txBody>
          <a:bodyPr/>
          <a:lstStyle/>
          <a:p>
            <a:endParaRPr lang="en-US"/>
          </a:p>
        </p:txBody>
      </p:sp>
      <p:pic>
        <p:nvPicPr>
          <p:cNvPr id="5" name="Image 1" descr="preencoded.png"/>
          <p:cNvPicPr>
            <a:picLocks noChangeAspect="1"/>
          </p:cNvPicPr>
          <p:nvPr/>
        </p:nvPicPr>
        <p:blipFill>
          <a:blip r:embed="rId4"/>
          <a:stretch>
            <a:fillRect/>
          </a:stretch>
        </p:blipFill>
        <p:spPr>
          <a:xfrm>
            <a:off x="4525804" y="1651337"/>
            <a:ext cx="297656" cy="372070"/>
          </a:xfrm>
          <a:prstGeom prst="rect">
            <a:avLst/>
          </a:prstGeom>
        </p:spPr>
      </p:pic>
      <p:sp>
        <p:nvSpPr>
          <p:cNvPr id="6" name="Text 2"/>
          <p:cNvSpPr/>
          <p:nvPr/>
        </p:nvSpPr>
        <p:spPr>
          <a:xfrm>
            <a:off x="5096232" y="1682353"/>
            <a:ext cx="4634270"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Corben" pitchFamily="34" charset="0"/>
                <a:ea typeface="Corben" pitchFamily="34" charset="-122"/>
                <a:cs typeface="Corben" pitchFamily="34" charset="-120"/>
              </a:rPr>
              <a:t>Outcome-Focused Definition of Success</a:t>
            </a:r>
            <a:endParaRPr lang="en-US" sz="1950" dirty="0"/>
          </a:p>
        </p:txBody>
      </p:sp>
      <p:sp>
        <p:nvSpPr>
          <p:cNvPr id="7" name="Text 3"/>
          <p:cNvSpPr/>
          <p:nvPr/>
        </p:nvSpPr>
        <p:spPr>
          <a:xfrm>
            <a:off x="5096232" y="2111573"/>
            <a:ext cx="8740378"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Frame goals in terms of business results and user experiences rather than features and functions. This maintains focus on value creation.</a:t>
            </a:r>
            <a:endParaRPr lang="en-US" sz="1550" dirty="0"/>
          </a:p>
        </p:txBody>
      </p:sp>
      <p:sp>
        <p:nvSpPr>
          <p:cNvPr id="8" name="Shape 4"/>
          <p:cNvSpPr/>
          <p:nvPr/>
        </p:nvSpPr>
        <p:spPr>
          <a:xfrm>
            <a:off x="4451390" y="3143488"/>
            <a:ext cx="446484" cy="446484"/>
          </a:xfrm>
          <a:prstGeom prst="roundRect">
            <a:avLst>
              <a:gd name="adj" fmla="val 18670"/>
            </a:avLst>
          </a:prstGeom>
          <a:solidFill>
            <a:srgbClr val="D2D9F9"/>
          </a:solidFill>
          <a:ln w="7620">
            <a:solidFill>
              <a:srgbClr val="B8BFDF"/>
            </a:solidFill>
            <a:prstDash val="solid"/>
          </a:ln>
        </p:spPr>
        <p:txBody>
          <a:bodyPr/>
          <a:lstStyle/>
          <a:p>
            <a:endParaRPr lang="en-US"/>
          </a:p>
        </p:txBody>
      </p:sp>
      <p:pic>
        <p:nvPicPr>
          <p:cNvPr id="9" name="Image 2" descr="preencoded.png"/>
          <p:cNvPicPr>
            <a:picLocks noChangeAspect="1"/>
          </p:cNvPicPr>
          <p:nvPr/>
        </p:nvPicPr>
        <p:blipFill>
          <a:blip r:embed="rId5"/>
          <a:stretch>
            <a:fillRect/>
          </a:stretch>
        </p:blipFill>
        <p:spPr>
          <a:xfrm>
            <a:off x="4525804" y="3180695"/>
            <a:ext cx="297656" cy="372070"/>
          </a:xfrm>
          <a:prstGeom prst="rect">
            <a:avLst/>
          </a:prstGeom>
        </p:spPr>
      </p:pic>
      <p:sp>
        <p:nvSpPr>
          <p:cNvPr id="10" name="Text 5"/>
          <p:cNvSpPr/>
          <p:nvPr/>
        </p:nvSpPr>
        <p:spPr>
          <a:xfrm>
            <a:off x="5096232" y="3211711"/>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Corben" pitchFamily="34" charset="0"/>
                <a:ea typeface="Corben" pitchFamily="34" charset="-122"/>
                <a:cs typeface="Corben" pitchFamily="34" charset="-120"/>
              </a:rPr>
              <a:t>Flexibility Clauses</a:t>
            </a:r>
            <a:endParaRPr lang="en-US" sz="1950" dirty="0"/>
          </a:p>
        </p:txBody>
      </p:sp>
      <p:sp>
        <p:nvSpPr>
          <p:cNvPr id="11" name="Text 6"/>
          <p:cNvSpPr/>
          <p:nvPr/>
        </p:nvSpPr>
        <p:spPr>
          <a:xfrm>
            <a:off x="5096232" y="3640931"/>
            <a:ext cx="8740378"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Include explicit provisions for reprioritization, backlog refinement, and scope adaptation without triggering formal change processes.</a:t>
            </a:r>
            <a:endParaRPr lang="en-US" sz="1550" dirty="0"/>
          </a:p>
        </p:txBody>
      </p:sp>
      <p:sp>
        <p:nvSpPr>
          <p:cNvPr id="12" name="Shape 7"/>
          <p:cNvSpPr/>
          <p:nvPr/>
        </p:nvSpPr>
        <p:spPr>
          <a:xfrm>
            <a:off x="4451390" y="4672846"/>
            <a:ext cx="446484" cy="446484"/>
          </a:xfrm>
          <a:prstGeom prst="roundRect">
            <a:avLst>
              <a:gd name="adj" fmla="val 18670"/>
            </a:avLst>
          </a:prstGeom>
          <a:solidFill>
            <a:srgbClr val="D2D9F9"/>
          </a:solidFill>
          <a:ln w="7620">
            <a:solidFill>
              <a:srgbClr val="B8BFDF"/>
            </a:solidFill>
            <a:prstDash val="solid"/>
          </a:ln>
        </p:spPr>
        <p:txBody>
          <a:bodyPr/>
          <a:lstStyle/>
          <a:p>
            <a:endParaRPr lang="en-US"/>
          </a:p>
        </p:txBody>
      </p:sp>
      <p:pic>
        <p:nvPicPr>
          <p:cNvPr id="13" name="Image 3" descr="preencoded.png"/>
          <p:cNvPicPr>
            <a:picLocks noChangeAspect="1"/>
          </p:cNvPicPr>
          <p:nvPr/>
        </p:nvPicPr>
        <p:blipFill>
          <a:blip r:embed="rId6"/>
          <a:stretch>
            <a:fillRect/>
          </a:stretch>
        </p:blipFill>
        <p:spPr>
          <a:xfrm>
            <a:off x="4525804" y="4710053"/>
            <a:ext cx="297656" cy="372070"/>
          </a:xfrm>
          <a:prstGeom prst="rect">
            <a:avLst/>
          </a:prstGeom>
        </p:spPr>
      </p:pic>
      <p:sp>
        <p:nvSpPr>
          <p:cNvPr id="14" name="Text 8"/>
          <p:cNvSpPr/>
          <p:nvPr/>
        </p:nvSpPr>
        <p:spPr>
          <a:xfrm>
            <a:off x="5096232" y="4741069"/>
            <a:ext cx="3765471"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Corben" pitchFamily="34" charset="0"/>
                <a:ea typeface="Corben" pitchFamily="34" charset="-122"/>
                <a:cs typeface="Corben" pitchFamily="34" charset="-120"/>
              </a:rPr>
              <a:t>Embedded Collaboration Rituals</a:t>
            </a:r>
            <a:endParaRPr lang="en-US" sz="1950" dirty="0"/>
          </a:p>
        </p:txBody>
      </p:sp>
      <p:sp>
        <p:nvSpPr>
          <p:cNvPr id="15" name="Text 9"/>
          <p:cNvSpPr/>
          <p:nvPr/>
        </p:nvSpPr>
        <p:spPr>
          <a:xfrm>
            <a:off x="5096232" y="5170289"/>
            <a:ext cx="8740378"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Codify sprint reviews, retrospectives, and other Agile ceremonies within the contract to ensure sustained engagement.</a:t>
            </a:r>
            <a:endParaRPr lang="en-US" sz="1550" dirty="0"/>
          </a:p>
        </p:txBody>
      </p:sp>
      <p:sp>
        <p:nvSpPr>
          <p:cNvPr id="16" name="Shape 10"/>
          <p:cNvSpPr/>
          <p:nvPr/>
        </p:nvSpPr>
        <p:spPr>
          <a:xfrm>
            <a:off x="4451390" y="6202204"/>
            <a:ext cx="446484" cy="446484"/>
          </a:xfrm>
          <a:prstGeom prst="roundRect">
            <a:avLst>
              <a:gd name="adj" fmla="val 18670"/>
            </a:avLst>
          </a:prstGeom>
          <a:solidFill>
            <a:srgbClr val="D2D9F9"/>
          </a:solidFill>
          <a:ln w="7620">
            <a:solidFill>
              <a:srgbClr val="B8BFDF"/>
            </a:solidFill>
            <a:prstDash val="solid"/>
          </a:ln>
        </p:spPr>
        <p:txBody>
          <a:bodyPr/>
          <a:lstStyle/>
          <a:p>
            <a:endParaRPr lang="en-US"/>
          </a:p>
        </p:txBody>
      </p:sp>
      <p:pic>
        <p:nvPicPr>
          <p:cNvPr id="17" name="Image 4" descr="preencoded.png"/>
          <p:cNvPicPr>
            <a:picLocks noChangeAspect="1"/>
          </p:cNvPicPr>
          <p:nvPr/>
        </p:nvPicPr>
        <p:blipFill>
          <a:blip r:embed="rId7"/>
          <a:stretch>
            <a:fillRect/>
          </a:stretch>
        </p:blipFill>
        <p:spPr>
          <a:xfrm>
            <a:off x="4525804" y="6239411"/>
            <a:ext cx="297656" cy="372070"/>
          </a:xfrm>
          <a:prstGeom prst="rect">
            <a:avLst/>
          </a:prstGeom>
        </p:spPr>
      </p:pic>
      <p:sp>
        <p:nvSpPr>
          <p:cNvPr id="18" name="Text 11"/>
          <p:cNvSpPr/>
          <p:nvPr/>
        </p:nvSpPr>
        <p:spPr>
          <a:xfrm>
            <a:off x="5096232" y="6270427"/>
            <a:ext cx="3283268"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Corben" pitchFamily="34" charset="0"/>
                <a:ea typeface="Corben" pitchFamily="34" charset="-122"/>
                <a:cs typeface="Corben" pitchFamily="34" charset="-120"/>
              </a:rPr>
              <a:t>Trust-Building Mechanisms</a:t>
            </a:r>
            <a:endParaRPr lang="en-US" sz="1950" dirty="0"/>
          </a:p>
        </p:txBody>
      </p:sp>
      <p:sp>
        <p:nvSpPr>
          <p:cNvPr id="19" name="Text 12"/>
          <p:cNvSpPr/>
          <p:nvPr/>
        </p:nvSpPr>
        <p:spPr>
          <a:xfrm>
            <a:off x="5096232" y="6699647"/>
            <a:ext cx="8740378"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Start with smaller commitments or discovery phases before expanding to larger engagements, allowing relationships to develop.</a:t>
            </a:r>
            <a:endParaRPr lang="en-US" sz="1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42950" y="523161"/>
            <a:ext cx="7990761" cy="580430"/>
          </a:xfrm>
          <a:prstGeom prst="rect">
            <a:avLst/>
          </a:prstGeom>
          <a:noFill/>
          <a:ln/>
        </p:spPr>
        <p:txBody>
          <a:bodyPr wrap="none" lIns="0" tIns="0" rIns="0" bIns="0" rtlCol="0" anchor="t"/>
          <a:lstStyle/>
          <a:p>
            <a:pPr marL="0" indent="0" algn="l">
              <a:lnSpc>
                <a:spcPts val="4550"/>
              </a:lnSpc>
              <a:buNone/>
            </a:pPr>
            <a:r>
              <a:rPr lang="en-US" sz="3650" dirty="0">
                <a:solidFill>
                  <a:srgbClr val="1B1B27"/>
                </a:solidFill>
                <a:latin typeface="Corben" pitchFamily="34" charset="0"/>
                <a:ea typeface="Corben" pitchFamily="34" charset="-122"/>
                <a:cs typeface="Corben" pitchFamily="34" charset="-120"/>
              </a:rPr>
              <a:t>The Role of the Agile Project Manager</a:t>
            </a:r>
            <a:endParaRPr lang="en-US" sz="3650" dirty="0"/>
          </a:p>
        </p:txBody>
      </p:sp>
      <p:pic>
        <p:nvPicPr>
          <p:cNvPr id="3" name="Image 0" descr="preencoded.png"/>
          <p:cNvPicPr>
            <a:picLocks noChangeAspect="1"/>
          </p:cNvPicPr>
          <p:nvPr/>
        </p:nvPicPr>
        <p:blipFill>
          <a:blip r:embed="rId3"/>
          <a:stretch>
            <a:fillRect/>
          </a:stretch>
        </p:blipFill>
        <p:spPr>
          <a:xfrm>
            <a:off x="3371850" y="2959656"/>
            <a:ext cx="7886700" cy="7886700"/>
          </a:xfrm>
          <a:prstGeom prst="rect">
            <a:avLst/>
          </a:prstGeom>
        </p:spPr>
      </p:pic>
      <p:pic>
        <p:nvPicPr>
          <p:cNvPr id="4" name="Image 1" descr="preencoded.png"/>
          <p:cNvPicPr>
            <a:picLocks noChangeAspect="1"/>
          </p:cNvPicPr>
          <p:nvPr/>
        </p:nvPicPr>
        <p:blipFill>
          <a:blip r:embed="rId4"/>
          <a:stretch>
            <a:fillRect/>
          </a:stretch>
        </p:blipFill>
        <p:spPr>
          <a:xfrm>
            <a:off x="4426029" y="5575340"/>
            <a:ext cx="313373" cy="391716"/>
          </a:xfrm>
          <a:prstGeom prst="rect">
            <a:avLst/>
          </a:prstGeom>
        </p:spPr>
      </p:pic>
      <p:pic>
        <p:nvPicPr>
          <p:cNvPr id="5" name="Image 2" descr="preencoded.png"/>
          <p:cNvPicPr>
            <a:picLocks noChangeAspect="1"/>
          </p:cNvPicPr>
          <p:nvPr/>
        </p:nvPicPr>
        <p:blipFill>
          <a:blip r:embed="rId5"/>
          <a:stretch>
            <a:fillRect/>
          </a:stretch>
        </p:blipFill>
        <p:spPr>
          <a:xfrm>
            <a:off x="3371850" y="2959656"/>
            <a:ext cx="7886700" cy="7886700"/>
          </a:xfrm>
          <a:prstGeom prst="rect">
            <a:avLst/>
          </a:prstGeom>
        </p:spPr>
      </p:pic>
      <p:pic>
        <p:nvPicPr>
          <p:cNvPr id="6" name="Image 3" descr="preencoded.png"/>
          <p:cNvPicPr>
            <a:picLocks noChangeAspect="1"/>
          </p:cNvPicPr>
          <p:nvPr/>
        </p:nvPicPr>
        <p:blipFill>
          <a:blip r:embed="rId6"/>
          <a:stretch>
            <a:fillRect/>
          </a:stretch>
        </p:blipFill>
        <p:spPr>
          <a:xfrm>
            <a:off x="6026706" y="3974663"/>
            <a:ext cx="313373" cy="391716"/>
          </a:xfrm>
          <a:prstGeom prst="rect">
            <a:avLst/>
          </a:prstGeom>
        </p:spPr>
      </p:pic>
      <p:pic>
        <p:nvPicPr>
          <p:cNvPr id="7" name="Image 4" descr="preencoded.png"/>
          <p:cNvPicPr>
            <a:picLocks noChangeAspect="1"/>
          </p:cNvPicPr>
          <p:nvPr/>
        </p:nvPicPr>
        <p:blipFill>
          <a:blip r:embed="rId7"/>
          <a:stretch>
            <a:fillRect/>
          </a:stretch>
        </p:blipFill>
        <p:spPr>
          <a:xfrm>
            <a:off x="3371850" y="2959656"/>
            <a:ext cx="7886700" cy="7886700"/>
          </a:xfrm>
          <a:prstGeom prst="rect">
            <a:avLst/>
          </a:prstGeom>
        </p:spPr>
      </p:pic>
      <p:pic>
        <p:nvPicPr>
          <p:cNvPr id="8" name="Image 5" descr="preencoded.png"/>
          <p:cNvPicPr>
            <a:picLocks noChangeAspect="1"/>
          </p:cNvPicPr>
          <p:nvPr/>
        </p:nvPicPr>
        <p:blipFill>
          <a:blip r:embed="rId8"/>
          <a:stretch>
            <a:fillRect/>
          </a:stretch>
        </p:blipFill>
        <p:spPr>
          <a:xfrm>
            <a:off x="8290203" y="3974663"/>
            <a:ext cx="313373" cy="391716"/>
          </a:xfrm>
          <a:prstGeom prst="rect">
            <a:avLst/>
          </a:prstGeom>
        </p:spPr>
      </p:pic>
      <p:pic>
        <p:nvPicPr>
          <p:cNvPr id="9" name="Image 6" descr="preencoded.png"/>
          <p:cNvPicPr>
            <a:picLocks noChangeAspect="1"/>
          </p:cNvPicPr>
          <p:nvPr/>
        </p:nvPicPr>
        <p:blipFill>
          <a:blip r:embed="rId9"/>
          <a:stretch>
            <a:fillRect/>
          </a:stretch>
        </p:blipFill>
        <p:spPr>
          <a:xfrm>
            <a:off x="3371850" y="2959656"/>
            <a:ext cx="7886700" cy="7886700"/>
          </a:xfrm>
          <a:prstGeom prst="rect">
            <a:avLst/>
          </a:prstGeom>
        </p:spPr>
      </p:pic>
      <p:pic>
        <p:nvPicPr>
          <p:cNvPr id="10" name="Image 7" descr="preencoded.png"/>
          <p:cNvPicPr>
            <a:picLocks noChangeAspect="1"/>
          </p:cNvPicPr>
          <p:nvPr/>
        </p:nvPicPr>
        <p:blipFill>
          <a:blip r:embed="rId10"/>
          <a:stretch>
            <a:fillRect/>
          </a:stretch>
        </p:blipFill>
        <p:spPr>
          <a:xfrm>
            <a:off x="9890879" y="5575340"/>
            <a:ext cx="313373" cy="391716"/>
          </a:xfrm>
          <a:prstGeom prst="rect">
            <a:avLst/>
          </a:prstGeom>
        </p:spPr>
      </p:pic>
      <p:sp>
        <p:nvSpPr>
          <p:cNvPr id="11" name="Text 1"/>
          <p:cNvSpPr/>
          <p:nvPr/>
        </p:nvSpPr>
        <p:spPr>
          <a:xfrm>
            <a:off x="742950" y="7111960"/>
            <a:ext cx="13144500" cy="594360"/>
          </a:xfrm>
          <a:prstGeom prst="rect">
            <a:avLst/>
          </a:prstGeom>
          <a:noFill/>
          <a:ln/>
        </p:spPr>
        <p:txBody>
          <a:bodyPr wrap="square" lIns="0" tIns="0" rIns="0" bIns="0" rtlCol="0" anchor="t"/>
          <a:lstStyle/>
          <a:p>
            <a:pPr marL="0" indent="0" algn="l">
              <a:lnSpc>
                <a:spcPts val="2300"/>
              </a:lnSpc>
              <a:buNone/>
            </a:pPr>
            <a:r>
              <a:rPr lang="en-US" sz="1450" dirty="0">
                <a:solidFill>
                  <a:srgbClr val="404155"/>
                </a:solidFill>
                <a:latin typeface="Nobile" pitchFamily="34" charset="0"/>
                <a:ea typeface="Nobile" pitchFamily="34" charset="-122"/>
                <a:cs typeface="Nobile" pitchFamily="34" charset="-120"/>
              </a:rPr>
              <a:t>The Agile PM serves as the connective tissue between contractual requirements and Agile execution. By helping both sides understand each other's perspectives, they create an environment where contracts enable rather than constrain the work.</a:t>
            </a:r>
            <a:endParaRPr lang="en-US" sz="1450" dirty="0"/>
          </a:p>
        </p:txBody>
      </p:sp>
      <p:sp>
        <p:nvSpPr>
          <p:cNvPr id="12" name="Text 2"/>
          <p:cNvSpPr/>
          <p:nvPr/>
        </p:nvSpPr>
        <p:spPr>
          <a:xfrm>
            <a:off x="1120616" y="2458403"/>
            <a:ext cx="2321838" cy="290155"/>
          </a:xfrm>
          <a:prstGeom prst="rect">
            <a:avLst/>
          </a:prstGeom>
          <a:noFill/>
          <a:ln/>
        </p:spPr>
        <p:txBody>
          <a:bodyPr wrap="none" lIns="0" tIns="0" rIns="0" bIns="0" rtlCol="0" anchor="t"/>
          <a:lstStyle/>
          <a:p>
            <a:pPr marL="0" indent="0" algn="ctr">
              <a:lnSpc>
                <a:spcPts val="2250"/>
              </a:lnSpc>
              <a:buNone/>
            </a:pPr>
            <a:r>
              <a:rPr lang="en-US" sz="1800" dirty="0">
                <a:solidFill>
                  <a:srgbClr val="1B1B27"/>
                </a:solidFill>
                <a:latin typeface="Corben" pitchFamily="34" charset="0"/>
                <a:ea typeface="Corben" pitchFamily="34" charset="-122"/>
                <a:cs typeface="Corben" pitchFamily="34" charset="-120"/>
              </a:rPr>
              <a:t>Translator</a:t>
            </a:r>
            <a:endParaRPr lang="en-US" sz="1800" dirty="0"/>
          </a:p>
        </p:txBody>
      </p:sp>
      <p:sp>
        <p:nvSpPr>
          <p:cNvPr id="13" name="Text 3"/>
          <p:cNvSpPr/>
          <p:nvPr/>
        </p:nvSpPr>
        <p:spPr>
          <a:xfrm>
            <a:off x="742950" y="2860000"/>
            <a:ext cx="3077170" cy="1188720"/>
          </a:xfrm>
          <a:prstGeom prst="rect">
            <a:avLst/>
          </a:prstGeom>
          <a:noFill/>
          <a:ln/>
        </p:spPr>
        <p:txBody>
          <a:bodyPr wrap="square" lIns="0" tIns="0" rIns="0" bIns="0" rtlCol="0" anchor="t"/>
          <a:lstStyle/>
          <a:p>
            <a:pPr marL="0" indent="0" algn="ctr">
              <a:lnSpc>
                <a:spcPts val="2300"/>
              </a:lnSpc>
              <a:buNone/>
            </a:pPr>
            <a:r>
              <a:rPr lang="en-US" sz="1450" dirty="0">
                <a:solidFill>
                  <a:srgbClr val="404155"/>
                </a:solidFill>
                <a:latin typeface="Nobile" pitchFamily="34" charset="0"/>
                <a:ea typeface="Nobile" pitchFamily="34" charset="-122"/>
                <a:cs typeface="Nobile" pitchFamily="34" charset="-120"/>
              </a:rPr>
              <a:t>Bridges the gap between business expectations and Agile delivery realities, ensuring mutual understanding.</a:t>
            </a:r>
            <a:endParaRPr lang="en-US" sz="1450" dirty="0"/>
          </a:p>
        </p:txBody>
      </p:sp>
      <p:sp>
        <p:nvSpPr>
          <p:cNvPr id="14" name="Text 4"/>
          <p:cNvSpPr/>
          <p:nvPr/>
        </p:nvSpPr>
        <p:spPr>
          <a:xfrm>
            <a:off x="4476393" y="1475065"/>
            <a:ext cx="2321838" cy="290155"/>
          </a:xfrm>
          <a:prstGeom prst="rect">
            <a:avLst/>
          </a:prstGeom>
          <a:noFill/>
          <a:ln/>
        </p:spPr>
        <p:txBody>
          <a:bodyPr wrap="none" lIns="0" tIns="0" rIns="0" bIns="0" rtlCol="0" anchor="t"/>
          <a:lstStyle/>
          <a:p>
            <a:pPr marL="0" indent="0" algn="ctr">
              <a:lnSpc>
                <a:spcPts val="2250"/>
              </a:lnSpc>
              <a:buNone/>
            </a:pPr>
            <a:r>
              <a:rPr lang="en-US" sz="1800" dirty="0">
                <a:solidFill>
                  <a:srgbClr val="1B1B27"/>
                </a:solidFill>
                <a:latin typeface="Corben" pitchFamily="34" charset="0"/>
                <a:ea typeface="Corben" pitchFamily="34" charset="-122"/>
                <a:cs typeface="Corben" pitchFamily="34" charset="-120"/>
              </a:rPr>
              <a:t>Educator</a:t>
            </a:r>
            <a:endParaRPr lang="en-US" sz="1800" dirty="0"/>
          </a:p>
        </p:txBody>
      </p:sp>
      <p:sp>
        <p:nvSpPr>
          <p:cNvPr id="15" name="Text 5"/>
          <p:cNvSpPr/>
          <p:nvPr/>
        </p:nvSpPr>
        <p:spPr>
          <a:xfrm>
            <a:off x="4098727" y="1876663"/>
            <a:ext cx="3077170" cy="891540"/>
          </a:xfrm>
          <a:prstGeom prst="rect">
            <a:avLst/>
          </a:prstGeom>
          <a:noFill/>
          <a:ln/>
        </p:spPr>
        <p:txBody>
          <a:bodyPr wrap="square" lIns="0" tIns="0" rIns="0" bIns="0" rtlCol="0" anchor="t"/>
          <a:lstStyle/>
          <a:p>
            <a:pPr marL="0" indent="0" algn="ctr">
              <a:lnSpc>
                <a:spcPts val="2300"/>
              </a:lnSpc>
              <a:buNone/>
            </a:pPr>
            <a:r>
              <a:rPr lang="en-US" sz="1450" dirty="0">
                <a:solidFill>
                  <a:srgbClr val="404155"/>
                </a:solidFill>
                <a:latin typeface="Nobile" pitchFamily="34" charset="0"/>
                <a:ea typeface="Nobile" pitchFamily="34" charset="-122"/>
                <a:cs typeface="Nobile" pitchFamily="34" charset="-120"/>
              </a:rPr>
              <a:t>Helps clients and legal teams understand the value proposition of flexible contracting models.</a:t>
            </a:r>
            <a:endParaRPr lang="en-US" sz="1450" dirty="0"/>
          </a:p>
        </p:txBody>
      </p:sp>
      <p:sp>
        <p:nvSpPr>
          <p:cNvPr id="16" name="Text 6"/>
          <p:cNvSpPr/>
          <p:nvPr/>
        </p:nvSpPr>
        <p:spPr>
          <a:xfrm>
            <a:off x="7832169" y="1475065"/>
            <a:ext cx="2321838" cy="290155"/>
          </a:xfrm>
          <a:prstGeom prst="rect">
            <a:avLst/>
          </a:prstGeom>
          <a:noFill/>
          <a:ln/>
        </p:spPr>
        <p:txBody>
          <a:bodyPr wrap="none" lIns="0" tIns="0" rIns="0" bIns="0" rtlCol="0" anchor="t"/>
          <a:lstStyle/>
          <a:p>
            <a:pPr marL="0" indent="0" algn="ctr">
              <a:lnSpc>
                <a:spcPts val="2250"/>
              </a:lnSpc>
              <a:buNone/>
            </a:pPr>
            <a:r>
              <a:rPr lang="en-US" sz="1800" dirty="0">
                <a:solidFill>
                  <a:srgbClr val="1B1B27"/>
                </a:solidFill>
                <a:latin typeface="Corben" pitchFamily="34" charset="0"/>
                <a:ea typeface="Corben" pitchFamily="34" charset="-122"/>
                <a:cs typeface="Corben" pitchFamily="34" charset="-120"/>
              </a:rPr>
              <a:t>Risk Manager</a:t>
            </a:r>
            <a:endParaRPr lang="en-US" sz="1800" dirty="0"/>
          </a:p>
        </p:txBody>
      </p:sp>
      <p:sp>
        <p:nvSpPr>
          <p:cNvPr id="17" name="Text 7"/>
          <p:cNvSpPr/>
          <p:nvPr/>
        </p:nvSpPr>
        <p:spPr>
          <a:xfrm>
            <a:off x="7454503" y="1876663"/>
            <a:ext cx="3077170" cy="891540"/>
          </a:xfrm>
          <a:prstGeom prst="rect">
            <a:avLst/>
          </a:prstGeom>
          <a:noFill/>
          <a:ln/>
        </p:spPr>
        <p:txBody>
          <a:bodyPr wrap="square" lIns="0" tIns="0" rIns="0" bIns="0" rtlCol="0" anchor="t"/>
          <a:lstStyle/>
          <a:p>
            <a:pPr marL="0" indent="0" algn="ctr">
              <a:lnSpc>
                <a:spcPts val="2300"/>
              </a:lnSpc>
              <a:buNone/>
            </a:pPr>
            <a:r>
              <a:rPr lang="en-US" sz="1450" dirty="0">
                <a:solidFill>
                  <a:srgbClr val="404155"/>
                </a:solidFill>
                <a:latin typeface="Nobile" pitchFamily="34" charset="0"/>
                <a:ea typeface="Nobile" pitchFamily="34" charset="-122"/>
                <a:cs typeface="Nobile" pitchFamily="34" charset="-120"/>
              </a:rPr>
              <a:t>Identifies and mitigates contract-related risks that could impede Agile delivery.</a:t>
            </a:r>
            <a:endParaRPr lang="en-US" sz="1450" dirty="0"/>
          </a:p>
        </p:txBody>
      </p:sp>
      <p:sp>
        <p:nvSpPr>
          <p:cNvPr id="18" name="Text 8"/>
          <p:cNvSpPr/>
          <p:nvPr/>
        </p:nvSpPr>
        <p:spPr>
          <a:xfrm>
            <a:off x="11007685" y="2755583"/>
            <a:ext cx="2682359" cy="290155"/>
          </a:xfrm>
          <a:prstGeom prst="rect">
            <a:avLst/>
          </a:prstGeom>
          <a:noFill/>
          <a:ln/>
        </p:spPr>
        <p:txBody>
          <a:bodyPr wrap="none" lIns="0" tIns="0" rIns="0" bIns="0" rtlCol="0" anchor="t"/>
          <a:lstStyle/>
          <a:p>
            <a:pPr marL="0" indent="0" algn="ctr">
              <a:lnSpc>
                <a:spcPts val="2250"/>
              </a:lnSpc>
              <a:buNone/>
            </a:pPr>
            <a:r>
              <a:rPr lang="en-US" sz="1800" dirty="0">
                <a:solidFill>
                  <a:srgbClr val="1B1B27"/>
                </a:solidFill>
                <a:latin typeface="Corben" pitchFamily="34" charset="0"/>
                <a:ea typeface="Corben" pitchFamily="34" charset="-122"/>
                <a:cs typeface="Corben" pitchFamily="34" charset="-120"/>
              </a:rPr>
              <a:t>Transparency Facilitator</a:t>
            </a:r>
            <a:endParaRPr lang="en-US" sz="1800" dirty="0"/>
          </a:p>
        </p:txBody>
      </p:sp>
      <p:sp>
        <p:nvSpPr>
          <p:cNvPr id="19" name="Text 9"/>
          <p:cNvSpPr/>
          <p:nvPr/>
        </p:nvSpPr>
        <p:spPr>
          <a:xfrm>
            <a:off x="10810280" y="3157180"/>
            <a:ext cx="3077170" cy="891540"/>
          </a:xfrm>
          <a:prstGeom prst="rect">
            <a:avLst/>
          </a:prstGeom>
          <a:noFill/>
          <a:ln/>
        </p:spPr>
        <p:txBody>
          <a:bodyPr wrap="square" lIns="0" tIns="0" rIns="0" bIns="0" rtlCol="0" anchor="t"/>
          <a:lstStyle/>
          <a:p>
            <a:pPr marL="0" indent="0" algn="ctr">
              <a:lnSpc>
                <a:spcPts val="2300"/>
              </a:lnSpc>
              <a:buNone/>
            </a:pPr>
            <a:r>
              <a:rPr lang="en-US" sz="1450" dirty="0">
                <a:solidFill>
                  <a:srgbClr val="404155"/>
                </a:solidFill>
                <a:latin typeface="Nobile" pitchFamily="34" charset="0"/>
                <a:ea typeface="Nobile" pitchFamily="34" charset="-122"/>
                <a:cs typeface="Nobile" pitchFamily="34" charset="-120"/>
              </a:rPr>
              <a:t>Creates visibility through dashboards, demos, and regular stakeholder engagement.</a:t>
            </a:r>
            <a:endParaRPr lang="en-US" sz="14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97918" y="521851"/>
            <a:ext cx="7720965" cy="1111568"/>
          </a:xfrm>
          <a:prstGeom prst="rect">
            <a:avLst/>
          </a:prstGeom>
          <a:noFill/>
          <a:ln/>
        </p:spPr>
        <p:txBody>
          <a:bodyPr wrap="square" lIns="0" tIns="0" rIns="0" bIns="0" rtlCol="0" anchor="t"/>
          <a:lstStyle/>
          <a:p>
            <a:pPr marL="0" indent="0" algn="l">
              <a:lnSpc>
                <a:spcPts val="4350"/>
              </a:lnSpc>
              <a:buNone/>
            </a:pPr>
            <a:r>
              <a:rPr lang="en-US" sz="3500" dirty="0">
                <a:solidFill>
                  <a:srgbClr val="1B1B27"/>
                </a:solidFill>
                <a:latin typeface="Corben" pitchFamily="34" charset="0"/>
                <a:ea typeface="Corben" pitchFamily="34" charset="-122"/>
                <a:cs typeface="Corben" pitchFamily="34" charset="-120"/>
              </a:rPr>
              <a:t>Implementing Agile Contracts: A Roadmap</a:t>
            </a:r>
            <a:endParaRPr lang="en-US" sz="3500" dirty="0"/>
          </a:p>
        </p:txBody>
      </p:sp>
      <p:pic>
        <p:nvPicPr>
          <p:cNvPr id="4" name="Image 1" descr="preencoded.png"/>
          <p:cNvPicPr>
            <a:picLocks noChangeAspect="1"/>
          </p:cNvPicPr>
          <p:nvPr/>
        </p:nvPicPr>
        <p:blipFill>
          <a:blip r:embed="rId4"/>
          <a:stretch>
            <a:fillRect/>
          </a:stretch>
        </p:blipFill>
        <p:spPr>
          <a:xfrm>
            <a:off x="6197918" y="1900238"/>
            <a:ext cx="889397" cy="1594128"/>
          </a:xfrm>
          <a:prstGeom prst="rect">
            <a:avLst/>
          </a:prstGeom>
        </p:spPr>
      </p:pic>
      <p:sp>
        <p:nvSpPr>
          <p:cNvPr id="5" name="Text 1"/>
          <p:cNvSpPr/>
          <p:nvPr/>
        </p:nvSpPr>
        <p:spPr>
          <a:xfrm>
            <a:off x="7265194" y="2078117"/>
            <a:ext cx="2223492" cy="278011"/>
          </a:xfrm>
          <a:prstGeom prst="rect">
            <a:avLst/>
          </a:prstGeom>
          <a:noFill/>
          <a:ln/>
        </p:spPr>
        <p:txBody>
          <a:bodyPr wrap="none" lIns="0" tIns="0" rIns="0" bIns="0" rtlCol="0" anchor="t"/>
          <a:lstStyle/>
          <a:p>
            <a:pPr marL="0" indent="0" algn="l">
              <a:lnSpc>
                <a:spcPts val="2150"/>
              </a:lnSpc>
              <a:buNone/>
            </a:pPr>
            <a:r>
              <a:rPr lang="en-US" sz="1750" dirty="0">
                <a:solidFill>
                  <a:srgbClr val="404155"/>
                </a:solidFill>
                <a:latin typeface="Corben" pitchFamily="34" charset="0"/>
                <a:ea typeface="Corben" pitchFamily="34" charset="-122"/>
                <a:cs typeface="Corben" pitchFamily="34" charset="-120"/>
              </a:rPr>
              <a:t>Assess Current State</a:t>
            </a:r>
            <a:endParaRPr lang="en-US" sz="1750" dirty="0"/>
          </a:p>
        </p:txBody>
      </p:sp>
      <p:sp>
        <p:nvSpPr>
          <p:cNvPr id="6" name="Text 2"/>
          <p:cNvSpPr/>
          <p:nvPr/>
        </p:nvSpPr>
        <p:spPr>
          <a:xfrm>
            <a:off x="7265194" y="2462808"/>
            <a:ext cx="6653689" cy="853678"/>
          </a:xfrm>
          <a:prstGeom prst="rect">
            <a:avLst/>
          </a:prstGeom>
          <a:noFill/>
          <a:ln/>
        </p:spPr>
        <p:txBody>
          <a:bodyPr wrap="square" lIns="0" tIns="0" rIns="0" bIns="0" rtlCol="0" anchor="t"/>
          <a:lstStyle/>
          <a:p>
            <a:pPr marL="0" indent="0" algn="l">
              <a:lnSpc>
                <a:spcPts val="2200"/>
              </a:lnSpc>
              <a:buNone/>
            </a:pPr>
            <a:r>
              <a:rPr lang="en-US" sz="1400" dirty="0">
                <a:solidFill>
                  <a:srgbClr val="404155"/>
                </a:solidFill>
                <a:latin typeface="Nobile" pitchFamily="34" charset="0"/>
                <a:ea typeface="Nobile" pitchFamily="34" charset="-122"/>
                <a:cs typeface="Nobile" pitchFamily="34" charset="-120"/>
              </a:rPr>
              <a:t>Evaluate existing contract processes and identify pain points in the current approach. Document specific examples where traditional contracts have hindered agility.</a:t>
            </a:r>
            <a:endParaRPr lang="en-US" sz="1400" dirty="0"/>
          </a:p>
        </p:txBody>
      </p:sp>
      <p:pic>
        <p:nvPicPr>
          <p:cNvPr id="7" name="Image 2" descr="preencoded.png"/>
          <p:cNvPicPr>
            <a:picLocks noChangeAspect="1"/>
          </p:cNvPicPr>
          <p:nvPr/>
        </p:nvPicPr>
        <p:blipFill>
          <a:blip r:embed="rId5"/>
          <a:stretch>
            <a:fillRect/>
          </a:stretch>
        </p:blipFill>
        <p:spPr>
          <a:xfrm>
            <a:off x="6197918" y="3494365"/>
            <a:ext cx="889397" cy="1594128"/>
          </a:xfrm>
          <a:prstGeom prst="rect">
            <a:avLst/>
          </a:prstGeom>
        </p:spPr>
      </p:pic>
      <p:sp>
        <p:nvSpPr>
          <p:cNvPr id="8" name="Text 3"/>
          <p:cNvSpPr/>
          <p:nvPr/>
        </p:nvSpPr>
        <p:spPr>
          <a:xfrm>
            <a:off x="7265194" y="3672245"/>
            <a:ext cx="2223492" cy="278011"/>
          </a:xfrm>
          <a:prstGeom prst="rect">
            <a:avLst/>
          </a:prstGeom>
          <a:noFill/>
          <a:ln/>
        </p:spPr>
        <p:txBody>
          <a:bodyPr wrap="none" lIns="0" tIns="0" rIns="0" bIns="0" rtlCol="0" anchor="t"/>
          <a:lstStyle/>
          <a:p>
            <a:pPr marL="0" indent="0" algn="l">
              <a:lnSpc>
                <a:spcPts val="2150"/>
              </a:lnSpc>
              <a:buNone/>
            </a:pPr>
            <a:r>
              <a:rPr lang="en-US" sz="1750" dirty="0">
                <a:solidFill>
                  <a:srgbClr val="404155"/>
                </a:solidFill>
                <a:latin typeface="Corben" pitchFamily="34" charset="0"/>
                <a:ea typeface="Corben" pitchFamily="34" charset="-122"/>
                <a:cs typeface="Corben" pitchFamily="34" charset="-120"/>
              </a:rPr>
              <a:t>Engage Stakeholders</a:t>
            </a:r>
            <a:endParaRPr lang="en-US" sz="1750" dirty="0"/>
          </a:p>
        </p:txBody>
      </p:sp>
      <p:sp>
        <p:nvSpPr>
          <p:cNvPr id="9" name="Text 4"/>
          <p:cNvSpPr/>
          <p:nvPr/>
        </p:nvSpPr>
        <p:spPr>
          <a:xfrm>
            <a:off x="7265194" y="4056936"/>
            <a:ext cx="6653689" cy="853678"/>
          </a:xfrm>
          <a:prstGeom prst="rect">
            <a:avLst/>
          </a:prstGeom>
          <a:noFill/>
          <a:ln/>
        </p:spPr>
        <p:txBody>
          <a:bodyPr wrap="square" lIns="0" tIns="0" rIns="0" bIns="0" rtlCol="0" anchor="t"/>
          <a:lstStyle/>
          <a:p>
            <a:pPr marL="0" indent="0" algn="l">
              <a:lnSpc>
                <a:spcPts val="2200"/>
              </a:lnSpc>
              <a:buNone/>
            </a:pPr>
            <a:r>
              <a:rPr lang="en-US" sz="1400" dirty="0">
                <a:solidFill>
                  <a:srgbClr val="404155"/>
                </a:solidFill>
                <a:latin typeface="Nobile" pitchFamily="34" charset="0"/>
                <a:ea typeface="Nobile" pitchFamily="34" charset="-122"/>
                <a:cs typeface="Nobile" pitchFamily="34" charset="-120"/>
              </a:rPr>
              <a:t>Bring together delivery teams, legal counsel, procurement, and client representatives to understand concerns and requirements from all perspectives.</a:t>
            </a:r>
            <a:endParaRPr lang="en-US" sz="1400" dirty="0"/>
          </a:p>
        </p:txBody>
      </p:sp>
      <p:pic>
        <p:nvPicPr>
          <p:cNvPr id="10" name="Image 3" descr="preencoded.png"/>
          <p:cNvPicPr>
            <a:picLocks noChangeAspect="1"/>
          </p:cNvPicPr>
          <p:nvPr/>
        </p:nvPicPr>
        <p:blipFill>
          <a:blip r:embed="rId6"/>
          <a:stretch>
            <a:fillRect/>
          </a:stretch>
        </p:blipFill>
        <p:spPr>
          <a:xfrm>
            <a:off x="6197918" y="5088493"/>
            <a:ext cx="889397" cy="1309568"/>
          </a:xfrm>
          <a:prstGeom prst="rect">
            <a:avLst/>
          </a:prstGeom>
        </p:spPr>
      </p:pic>
      <p:sp>
        <p:nvSpPr>
          <p:cNvPr id="11" name="Text 5"/>
          <p:cNvSpPr/>
          <p:nvPr/>
        </p:nvSpPr>
        <p:spPr>
          <a:xfrm>
            <a:off x="7265194" y="5266373"/>
            <a:ext cx="2235875" cy="278011"/>
          </a:xfrm>
          <a:prstGeom prst="rect">
            <a:avLst/>
          </a:prstGeom>
          <a:noFill/>
          <a:ln/>
        </p:spPr>
        <p:txBody>
          <a:bodyPr wrap="none" lIns="0" tIns="0" rIns="0" bIns="0" rtlCol="0" anchor="t"/>
          <a:lstStyle/>
          <a:p>
            <a:pPr marL="0" indent="0" algn="l">
              <a:lnSpc>
                <a:spcPts val="2150"/>
              </a:lnSpc>
              <a:buNone/>
            </a:pPr>
            <a:r>
              <a:rPr lang="en-US" sz="1750" dirty="0">
                <a:solidFill>
                  <a:srgbClr val="404155"/>
                </a:solidFill>
                <a:latin typeface="Corben" pitchFamily="34" charset="0"/>
                <a:ea typeface="Corben" pitchFamily="34" charset="-122"/>
                <a:cs typeface="Corben" pitchFamily="34" charset="-120"/>
              </a:rPr>
              <a:t>Pilot a New Approach</a:t>
            </a:r>
            <a:endParaRPr lang="en-US" sz="1750" dirty="0"/>
          </a:p>
        </p:txBody>
      </p:sp>
      <p:sp>
        <p:nvSpPr>
          <p:cNvPr id="12" name="Text 6"/>
          <p:cNvSpPr/>
          <p:nvPr/>
        </p:nvSpPr>
        <p:spPr>
          <a:xfrm>
            <a:off x="7265194" y="5651063"/>
            <a:ext cx="6653689" cy="569119"/>
          </a:xfrm>
          <a:prstGeom prst="rect">
            <a:avLst/>
          </a:prstGeom>
          <a:noFill/>
          <a:ln/>
        </p:spPr>
        <p:txBody>
          <a:bodyPr wrap="square" lIns="0" tIns="0" rIns="0" bIns="0" rtlCol="0" anchor="t"/>
          <a:lstStyle/>
          <a:p>
            <a:pPr marL="0" indent="0" algn="l">
              <a:lnSpc>
                <a:spcPts val="2200"/>
              </a:lnSpc>
              <a:buNone/>
            </a:pPr>
            <a:r>
              <a:rPr lang="en-US" sz="1400" dirty="0">
                <a:solidFill>
                  <a:srgbClr val="404155"/>
                </a:solidFill>
                <a:latin typeface="Nobile" pitchFamily="34" charset="0"/>
                <a:ea typeface="Nobile" pitchFamily="34" charset="-122"/>
                <a:cs typeface="Nobile" pitchFamily="34" charset="-120"/>
              </a:rPr>
              <a:t>Start with a lower-risk project to test an Agile contract model. Document both the process and outcomes to build an evidence base.</a:t>
            </a:r>
            <a:endParaRPr lang="en-US" sz="1400" dirty="0"/>
          </a:p>
        </p:txBody>
      </p:sp>
      <p:pic>
        <p:nvPicPr>
          <p:cNvPr id="13" name="Image 4" descr="preencoded.png"/>
          <p:cNvPicPr>
            <a:picLocks noChangeAspect="1"/>
          </p:cNvPicPr>
          <p:nvPr/>
        </p:nvPicPr>
        <p:blipFill>
          <a:blip r:embed="rId7"/>
          <a:stretch>
            <a:fillRect/>
          </a:stretch>
        </p:blipFill>
        <p:spPr>
          <a:xfrm>
            <a:off x="6197918" y="6398062"/>
            <a:ext cx="889397" cy="1309568"/>
          </a:xfrm>
          <a:prstGeom prst="rect">
            <a:avLst/>
          </a:prstGeom>
        </p:spPr>
      </p:pic>
      <p:sp>
        <p:nvSpPr>
          <p:cNvPr id="14" name="Text 7"/>
          <p:cNvSpPr/>
          <p:nvPr/>
        </p:nvSpPr>
        <p:spPr>
          <a:xfrm>
            <a:off x="7265194" y="6575941"/>
            <a:ext cx="2223492" cy="278011"/>
          </a:xfrm>
          <a:prstGeom prst="rect">
            <a:avLst/>
          </a:prstGeom>
          <a:noFill/>
          <a:ln/>
        </p:spPr>
        <p:txBody>
          <a:bodyPr wrap="none" lIns="0" tIns="0" rIns="0" bIns="0" rtlCol="0" anchor="t"/>
          <a:lstStyle/>
          <a:p>
            <a:pPr marL="0" indent="0" algn="l">
              <a:lnSpc>
                <a:spcPts val="2150"/>
              </a:lnSpc>
              <a:buNone/>
            </a:pPr>
            <a:r>
              <a:rPr lang="en-US" sz="1750" dirty="0">
                <a:solidFill>
                  <a:srgbClr val="404155"/>
                </a:solidFill>
                <a:latin typeface="Corben" pitchFamily="34" charset="0"/>
                <a:ea typeface="Corben" pitchFamily="34" charset="-122"/>
                <a:cs typeface="Corben" pitchFamily="34" charset="-120"/>
              </a:rPr>
              <a:t>Develop Templates</a:t>
            </a:r>
            <a:endParaRPr lang="en-US" sz="1750" dirty="0"/>
          </a:p>
        </p:txBody>
      </p:sp>
      <p:sp>
        <p:nvSpPr>
          <p:cNvPr id="15" name="Text 8"/>
          <p:cNvSpPr/>
          <p:nvPr/>
        </p:nvSpPr>
        <p:spPr>
          <a:xfrm>
            <a:off x="7265194" y="6960632"/>
            <a:ext cx="6653689" cy="569119"/>
          </a:xfrm>
          <a:prstGeom prst="rect">
            <a:avLst/>
          </a:prstGeom>
          <a:noFill/>
          <a:ln/>
        </p:spPr>
        <p:txBody>
          <a:bodyPr wrap="square" lIns="0" tIns="0" rIns="0" bIns="0" rtlCol="0" anchor="t"/>
          <a:lstStyle/>
          <a:p>
            <a:pPr marL="0" indent="0" algn="l">
              <a:lnSpc>
                <a:spcPts val="2200"/>
              </a:lnSpc>
              <a:buNone/>
            </a:pPr>
            <a:r>
              <a:rPr lang="en-US" sz="1400" dirty="0">
                <a:solidFill>
                  <a:srgbClr val="404155"/>
                </a:solidFill>
                <a:latin typeface="Nobile" pitchFamily="34" charset="0"/>
                <a:ea typeface="Nobile" pitchFamily="34" charset="-122"/>
                <a:cs typeface="Nobile" pitchFamily="34" charset="-120"/>
              </a:rPr>
              <a:t>Create standardized Agile contract templates that have been pre-approved by legal and procurement to streamline future implementations.</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TotalTime>
  <Words>1238</Words>
  <Application>Microsoft Office PowerPoint</Application>
  <PresentationFormat>Custom</PresentationFormat>
  <Paragraphs>118</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Corben</vt:lpstr>
      <vt:lpstr>Nobile Bold</vt:lpstr>
      <vt:lpstr>Nobile</vt:lpstr>
      <vt:lpstr>Arial</vt:lpstr>
      <vt:lpstr>Nobile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1</cp:revision>
  <dcterms:created xsi:type="dcterms:W3CDTF">2025-06-16T21:04:51Z</dcterms:created>
  <dcterms:modified xsi:type="dcterms:W3CDTF">2025-06-16T21:10:56Z</dcterms:modified>
</cp:coreProperties>
</file>