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14630400" cy="8229600"/>
  <p:notesSz cx="8229600" cy="14630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10"/>
  </p:normalViewPr>
  <p:slideViewPr>
    <p:cSldViewPr snapToGrid="0" snapToObjects="1">
      <p:cViewPr varScale="1">
        <p:scale>
          <a:sx n="59" d="100"/>
          <a:sy n="59" d="100"/>
        </p:scale>
        <p:origin x="1166" y="27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904568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9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>
              <a:alpha val="95000"/>
            </a:srgbClr>
          </a:solidFill>
          <a:ln/>
        </p:spPr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0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>
              <a:alpha val="95000"/>
            </a:srgbClr>
          </a:solidFill>
          <a:ln/>
        </p:spPr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1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>
              <a:alpha val="95000"/>
            </a:srgbClr>
          </a:solidFill>
          <a:ln/>
        </p:spPr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2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>
              <a:alpha val="95000"/>
            </a:srgbClr>
          </a:solidFill>
          <a:ln/>
        </p:spPr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>
              <a:alpha val="95000"/>
            </a:srgbClr>
          </a:solidFill>
          <a:ln/>
        </p:spPr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2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>
              <a:alpha val="95000"/>
            </a:srgbClr>
          </a:solidFill>
          <a:ln/>
        </p:spPr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3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>
              <a:alpha val="95000"/>
            </a:srgbClr>
          </a:solidFill>
          <a:ln/>
        </p:spPr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4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>
              <a:alpha val="95000"/>
            </a:srgbClr>
          </a:solidFill>
          <a:ln/>
        </p:spPr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5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>
              <a:alpha val="95000"/>
            </a:srgbClr>
          </a:solidFill>
          <a:ln/>
        </p:spPr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6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>
              <a:alpha val="95000"/>
            </a:srgbClr>
          </a:solidFill>
          <a:ln/>
        </p:spPr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7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>
              <a:alpha val="95000"/>
            </a:srgbClr>
          </a:solidFill>
          <a:ln/>
        </p:spPr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8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>
              <a:alpha val="95000"/>
            </a:srgbClr>
          </a:solidFill>
          <a:ln/>
        </p:spPr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837724" y="2312670"/>
            <a:ext cx="7468553" cy="14080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5500"/>
              </a:lnSpc>
              <a:buNone/>
            </a:pPr>
            <a:r>
              <a:rPr lang="en-US" sz="4400" kern="0" spc="-89" dirty="0">
                <a:solidFill>
                  <a:srgbClr val="D73AD7"/>
                </a:solidFill>
                <a:ea typeface="Source Serif Pro Semi Bold" pitchFamily="34" charset="-122"/>
                <a:cs typeface="Source Serif Pro Semi Bold" pitchFamily="34" charset="-120"/>
              </a:rPr>
              <a:t>10 Essential Tips for Effective Networking</a:t>
            </a:r>
            <a:endParaRPr lang="en-US" sz="4400" dirty="0"/>
          </a:p>
        </p:txBody>
      </p:sp>
      <p:sp>
        <p:nvSpPr>
          <p:cNvPr id="4" name="Text 1"/>
          <p:cNvSpPr/>
          <p:nvPr/>
        </p:nvSpPr>
        <p:spPr>
          <a:xfrm>
            <a:off x="837724" y="4079677"/>
            <a:ext cx="7468553" cy="11490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3000"/>
              </a:lnSpc>
              <a:buNone/>
            </a:pPr>
            <a:r>
              <a:rPr lang="en-US" sz="1850" kern="0" spc="-38" dirty="0">
                <a:solidFill>
                  <a:srgbClr val="272525"/>
                </a:solidFill>
                <a:ea typeface="Source Sans Pro" pitchFamily="34" charset="-122"/>
                <a:cs typeface="Source Sans Pro" pitchFamily="34" charset="-120"/>
              </a:rPr>
              <a:t>Networking is crucial for career growth and development. Building a strong network can open doors. Effective networking means fostering genuine relationships. This leads to lasting partnerships and mutual growth.</a:t>
            </a:r>
            <a:endParaRPr lang="en-US" sz="1850" dirty="0"/>
          </a:p>
        </p:txBody>
      </p:sp>
      <p:sp>
        <p:nvSpPr>
          <p:cNvPr id="5" name="Shape 2"/>
          <p:cNvSpPr/>
          <p:nvPr/>
        </p:nvSpPr>
        <p:spPr>
          <a:xfrm>
            <a:off x="837724" y="5515808"/>
            <a:ext cx="382905" cy="382905"/>
          </a:xfrm>
          <a:prstGeom prst="roundRect">
            <a:avLst>
              <a:gd name="adj" fmla="val 23878209"/>
            </a:avLst>
          </a:prstGeom>
          <a:solidFill>
            <a:srgbClr val="7BCC95"/>
          </a:solidFill>
          <a:ln w="7620">
            <a:solidFill>
              <a:srgbClr val="FFFFFF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6" name="Text 3"/>
          <p:cNvSpPr/>
          <p:nvPr/>
        </p:nvSpPr>
        <p:spPr>
          <a:xfrm>
            <a:off x="967859" y="5658445"/>
            <a:ext cx="122634" cy="9751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750"/>
              </a:lnSpc>
              <a:buNone/>
            </a:pPr>
            <a:r>
              <a:rPr lang="en-US" sz="750" kern="0" spc="-38" dirty="0">
                <a:solidFill>
                  <a:srgbClr val="3C3838"/>
                </a:solidFill>
                <a:ea typeface="Source Sans Pro Medium" pitchFamily="34" charset="-122"/>
                <a:cs typeface="Source Sans Pro Medium" pitchFamily="34" charset="-120"/>
              </a:rPr>
              <a:t>kW</a:t>
            </a:r>
            <a:endParaRPr lang="en-US" sz="750" dirty="0"/>
          </a:p>
        </p:txBody>
      </p:sp>
      <p:sp>
        <p:nvSpPr>
          <p:cNvPr id="7" name="Text 4"/>
          <p:cNvSpPr/>
          <p:nvPr/>
        </p:nvSpPr>
        <p:spPr>
          <a:xfrm>
            <a:off x="1340287" y="5497949"/>
            <a:ext cx="2669619" cy="41886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3250"/>
              </a:lnSpc>
              <a:buNone/>
            </a:pPr>
            <a:r>
              <a:rPr lang="en-US" sz="2350" b="1" kern="0" spc="-38" dirty="0">
                <a:solidFill>
                  <a:srgbClr val="272525"/>
                </a:solidFill>
                <a:ea typeface="Source Sans Pro Bold" pitchFamily="34" charset="-122"/>
                <a:cs typeface="Source Sans Pro Bold" pitchFamily="34" charset="-120"/>
              </a:rPr>
              <a:t>by Kimberly Wiethoff</a:t>
            </a:r>
            <a:endParaRPr lang="en-US" sz="235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96290" y="1427798"/>
            <a:ext cx="7730609" cy="70401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5500"/>
              </a:lnSpc>
              <a:buNone/>
            </a:pPr>
            <a:r>
              <a:rPr lang="en-US" sz="4400" kern="0" spc="-89" dirty="0">
                <a:solidFill>
                  <a:srgbClr val="D73AD7"/>
                </a:solidFill>
                <a:ea typeface="Source Serif Pro Semi Bold" pitchFamily="34" charset="-122"/>
                <a:cs typeface="Source Serif Pro Semi Bold" pitchFamily="34" charset="-120"/>
              </a:rPr>
              <a:t>Be Consistent and Stay in Touch</a:t>
            </a:r>
            <a:endParaRPr lang="en-US" sz="4400" dirty="0"/>
          </a:p>
        </p:txBody>
      </p:sp>
      <p:pic>
        <p:nvPicPr>
          <p:cNvPr id="3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07638" y="2610564"/>
            <a:ext cx="2137529" cy="1357193"/>
          </a:xfrm>
          <a:prstGeom prst="rect">
            <a:avLst/>
          </a:prstGeom>
        </p:spPr>
      </p:pic>
      <p:sp>
        <p:nvSpPr>
          <p:cNvPr id="4" name="Text 1"/>
          <p:cNvSpPr/>
          <p:nvPr/>
        </p:nvSpPr>
        <p:spPr>
          <a:xfrm>
            <a:off x="4001572" y="3217426"/>
            <a:ext cx="149543" cy="47863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3750"/>
              </a:lnSpc>
              <a:buNone/>
            </a:pPr>
            <a:r>
              <a:rPr lang="en-US" sz="2350" kern="0" spc="-47" dirty="0">
                <a:solidFill>
                  <a:srgbClr val="272525"/>
                </a:solidFill>
                <a:ea typeface="Source Serif Pro Semi Bold" pitchFamily="34" charset="-122"/>
                <a:cs typeface="Source Serif Pro Semi Bold" pitchFamily="34" charset="-120"/>
              </a:rPr>
              <a:t>1</a:t>
            </a:r>
            <a:endParaRPr lang="en-US" sz="2350" dirty="0"/>
          </a:p>
        </p:txBody>
      </p:sp>
      <p:sp>
        <p:nvSpPr>
          <p:cNvPr id="5" name="Text 2"/>
          <p:cNvSpPr/>
          <p:nvPr/>
        </p:nvSpPr>
        <p:spPr>
          <a:xfrm>
            <a:off x="5343048" y="2849880"/>
            <a:ext cx="2243257" cy="3519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kern="0" spc="-44" dirty="0">
                <a:solidFill>
                  <a:srgbClr val="272525"/>
                </a:solidFill>
                <a:ea typeface="Source Serif Pro Semi Bold" pitchFamily="34" charset="-122"/>
                <a:cs typeface="Source Serif Pro Semi Bold" pitchFamily="34" charset="-120"/>
              </a:rPr>
              <a:t>Regular Check-Ins</a:t>
            </a:r>
            <a:endParaRPr lang="en-US" sz="2200" dirty="0"/>
          </a:p>
        </p:txBody>
      </p:sp>
      <p:sp>
        <p:nvSpPr>
          <p:cNvPr id="6" name="Text 3"/>
          <p:cNvSpPr/>
          <p:nvPr/>
        </p:nvSpPr>
        <p:spPr>
          <a:xfrm>
            <a:off x="5343048" y="3345418"/>
            <a:ext cx="2243257" cy="38302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3000"/>
              </a:lnSpc>
              <a:buNone/>
            </a:pPr>
            <a:r>
              <a:rPr lang="en-US" sz="1850" kern="0" spc="-38" dirty="0">
                <a:solidFill>
                  <a:srgbClr val="272525"/>
                </a:solidFill>
                <a:ea typeface="Source Sans Pro" pitchFamily="34" charset="-122"/>
                <a:cs typeface="Source Sans Pro" pitchFamily="34" charset="-120"/>
              </a:rPr>
              <a:t>Stay connected.</a:t>
            </a:r>
            <a:endParaRPr lang="en-US" sz="1850" dirty="0"/>
          </a:p>
        </p:txBody>
      </p:sp>
      <p:sp>
        <p:nvSpPr>
          <p:cNvPr id="7" name="Shape 4"/>
          <p:cNvSpPr/>
          <p:nvPr/>
        </p:nvSpPr>
        <p:spPr>
          <a:xfrm>
            <a:off x="5204936" y="3982402"/>
            <a:ext cx="8527971" cy="15240"/>
          </a:xfrm>
          <a:prstGeom prst="roundRect">
            <a:avLst>
              <a:gd name="adj" fmla="val 659712"/>
            </a:avLst>
          </a:prstGeom>
          <a:solidFill>
            <a:srgbClr val="DABADD"/>
          </a:solidFill>
          <a:ln/>
        </p:spPr>
        <p:txBody>
          <a:bodyPr/>
          <a:lstStyle/>
          <a:p>
            <a:endParaRPr lang="en-US"/>
          </a:p>
        </p:txBody>
      </p:sp>
      <p:pic>
        <p:nvPicPr>
          <p:cNvPr id="8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38814" y="4027527"/>
            <a:ext cx="4275058" cy="1357193"/>
          </a:xfrm>
          <a:prstGeom prst="rect">
            <a:avLst/>
          </a:prstGeom>
        </p:spPr>
      </p:pic>
      <p:sp>
        <p:nvSpPr>
          <p:cNvPr id="9" name="Text 5"/>
          <p:cNvSpPr/>
          <p:nvPr/>
        </p:nvSpPr>
        <p:spPr>
          <a:xfrm>
            <a:off x="4001572" y="4466749"/>
            <a:ext cx="149543" cy="47863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3750"/>
              </a:lnSpc>
              <a:buNone/>
            </a:pPr>
            <a:r>
              <a:rPr lang="en-US" sz="2350" kern="0" spc="-47" dirty="0">
                <a:solidFill>
                  <a:srgbClr val="272525"/>
                </a:solidFill>
                <a:ea typeface="Source Serif Pro Semi Bold" pitchFamily="34" charset="-122"/>
                <a:cs typeface="Source Serif Pro Semi Bold" pitchFamily="34" charset="-120"/>
              </a:rPr>
              <a:t>2</a:t>
            </a:r>
            <a:endParaRPr lang="en-US" sz="2350" dirty="0"/>
          </a:p>
        </p:txBody>
      </p:sp>
      <p:sp>
        <p:nvSpPr>
          <p:cNvPr id="10" name="Text 6"/>
          <p:cNvSpPr/>
          <p:nvPr/>
        </p:nvSpPr>
        <p:spPr>
          <a:xfrm>
            <a:off x="6411753" y="4266843"/>
            <a:ext cx="2431971" cy="3519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kern="0" spc="-44" dirty="0">
                <a:solidFill>
                  <a:srgbClr val="272525"/>
                </a:solidFill>
                <a:ea typeface="Source Serif Pro Semi Bold" pitchFamily="34" charset="-122"/>
                <a:cs typeface="Source Serif Pro Semi Bold" pitchFamily="34" charset="-120"/>
              </a:rPr>
              <a:t>Share Information</a:t>
            </a:r>
            <a:endParaRPr lang="en-US" sz="2200" dirty="0"/>
          </a:p>
        </p:txBody>
      </p:sp>
      <p:sp>
        <p:nvSpPr>
          <p:cNvPr id="11" name="Text 7"/>
          <p:cNvSpPr/>
          <p:nvPr/>
        </p:nvSpPr>
        <p:spPr>
          <a:xfrm>
            <a:off x="6411753" y="4762381"/>
            <a:ext cx="2431971" cy="38302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3000"/>
              </a:lnSpc>
              <a:buNone/>
            </a:pPr>
            <a:r>
              <a:rPr lang="en-US" sz="1850" kern="0" spc="-38" dirty="0">
                <a:solidFill>
                  <a:srgbClr val="272525"/>
                </a:solidFill>
                <a:ea typeface="Source Sans Pro" pitchFamily="34" charset="-122"/>
                <a:cs typeface="Source Sans Pro" pitchFamily="34" charset="-120"/>
              </a:rPr>
              <a:t>Provide relevant updates.</a:t>
            </a:r>
            <a:endParaRPr lang="en-US" sz="1850" dirty="0"/>
          </a:p>
        </p:txBody>
      </p:sp>
      <p:sp>
        <p:nvSpPr>
          <p:cNvPr id="12" name="Shape 8"/>
          <p:cNvSpPr/>
          <p:nvPr/>
        </p:nvSpPr>
        <p:spPr>
          <a:xfrm>
            <a:off x="6273641" y="5399365"/>
            <a:ext cx="7459266" cy="15240"/>
          </a:xfrm>
          <a:prstGeom prst="roundRect">
            <a:avLst>
              <a:gd name="adj" fmla="val 659712"/>
            </a:avLst>
          </a:prstGeom>
          <a:solidFill>
            <a:srgbClr val="DABADD"/>
          </a:solidFill>
          <a:ln/>
        </p:spPr>
        <p:txBody>
          <a:bodyPr/>
          <a:lstStyle/>
          <a:p>
            <a:endParaRPr lang="en-US"/>
          </a:p>
        </p:txBody>
      </p:sp>
      <p:pic>
        <p:nvPicPr>
          <p:cNvPr id="13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70109" y="5444490"/>
            <a:ext cx="6412587" cy="1357193"/>
          </a:xfrm>
          <a:prstGeom prst="rect">
            <a:avLst/>
          </a:prstGeom>
        </p:spPr>
      </p:pic>
      <p:sp>
        <p:nvSpPr>
          <p:cNvPr id="14" name="Text 9"/>
          <p:cNvSpPr/>
          <p:nvPr/>
        </p:nvSpPr>
        <p:spPr>
          <a:xfrm>
            <a:off x="4001572" y="5883712"/>
            <a:ext cx="149543" cy="47863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3750"/>
              </a:lnSpc>
              <a:buNone/>
            </a:pPr>
            <a:r>
              <a:rPr lang="en-US" sz="2350" kern="0" spc="-47" dirty="0">
                <a:solidFill>
                  <a:srgbClr val="272525"/>
                </a:solidFill>
                <a:ea typeface="Source Serif Pro Semi Bold" pitchFamily="34" charset="-122"/>
                <a:cs typeface="Source Serif Pro Semi Bold" pitchFamily="34" charset="-120"/>
              </a:rPr>
              <a:t>3</a:t>
            </a:r>
            <a:endParaRPr lang="en-US" sz="2350" dirty="0"/>
          </a:p>
        </p:txBody>
      </p:sp>
      <p:sp>
        <p:nvSpPr>
          <p:cNvPr id="15" name="Text 10"/>
          <p:cNvSpPr/>
          <p:nvPr/>
        </p:nvSpPr>
        <p:spPr>
          <a:xfrm>
            <a:off x="7522012" y="5683806"/>
            <a:ext cx="2867025" cy="3519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kern="0" spc="-44" dirty="0">
                <a:solidFill>
                  <a:srgbClr val="272525"/>
                </a:solidFill>
                <a:ea typeface="Source Serif Pro Semi Bold" pitchFamily="34" charset="-122"/>
                <a:cs typeface="Source Serif Pro Semi Bold" pitchFamily="34" charset="-120"/>
              </a:rPr>
              <a:t>Engage on Social Media</a:t>
            </a:r>
            <a:endParaRPr lang="en-US" sz="2200" dirty="0"/>
          </a:p>
        </p:txBody>
      </p:sp>
      <p:sp>
        <p:nvSpPr>
          <p:cNvPr id="16" name="Text 11"/>
          <p:cNvSpPr/>
          <p:nvPr/>
        </p:nvSpPr>
        <p:spPr>
          <a:xfrm>
            <a:off x="7522012" y="6179344"/>
            <a:ext cx="2867025" cy="38302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3000"/>
              </a:lnSpc>
              <a:buNone/>
            </a:pPr>
            <a:r>
              <a:rPr lang="en-US" sz="1850" kern="0" spc="-38" dirty="0">
                <a:solidFill>
                  <a:srgbClr val="272525"/>
                </a:solidFill>
                <a:ea typeface="Source Sans Pro" pitchFamily="34" charset="-122"/>
                <a:cs typeface="Source Sans Pro" pitchFamily="34" charset="-120"/>
              </a:rPr>
              <a:t>Interact with content.</a:t>
            </a:r>
            <a:endParaRPr lang="en-US" sz="185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6324124" y="1137047"/>
            <a:ext cx="7423666" cy="70401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5500"/>
              </a:lnSpc>
              <a:buNone/>
            </a:pPr>
            <a:r>
              <a:rPr lang="en-US" sz="4400" kern="0" spc="-89" dirty="0">
                <a:solidFill>
                  <a:srgbClr val="D73AD7"/>
                </a:solidFill>
                <a:ea typeface="Source Serif Pro Semi Bold" pitchFamily="34" charset="-122"/>
                <a:cs typeface="Source Serif Pro Semi Bold" pitchFamily="34" charset="-120"/>
              </a:rPr>
              <a:t>Step Out of Your Comfort Zone</a:t>
            </a:r>
            <a:endParaRPr lang="en-US" sz="4400" dirty="0"/>
          </a:p>
        </p:txBody>
      </p:sp>
      <p:sp>
        <p:nvSpPr>
          <p:cNvPr id="4" name="Text 1"/>
          <p:cNvSpPr/>
          <p:nvPr/>
        </p:nvSpPr>
        <p:spPr>
          <a:xfrm>
            <a:off x="6324124" y="2319695"/>
            <a:ext cx="3554730" cy="78986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6200"/>
              </a:lnSpc>
              <a:buNone/>
            </a:pPr>
            <a:r>
              <a:rPr lang="en-US" sz="6200" kern="0" spc="-124" dirty="0">
                <a:solidFill>
                  <a:srgbClr val="272525"/>
                </a:solidFill>
                <a:ea typeface="Source Serif Pro Semi Bold" pitchFamily="34" charset="-122"/>
                <a:cs typeface="Source Serif Pro Semi Bold" pitchFamily="34" charset="-120"/>
              </a:rPr>
              <a:t>1</a:t>
            </a:r>
            <a:endParaRPr lang="en-US" sz="6200" dirty="0"/>
          </a:p>
        </p:txBody>
      </p:sp>
      <p:sp>
        <p:nvSpPr>
          <p:cNvPr id="5" name="Text 2"/>
          <p:cNvSpPr/>
          <p:nvPr/>
        </p:nvSpPr>
        <p:spPr>
          <a:xfrm>
            <a:off x="6693337" y="3408640"/>
            <a:ext cx="2816185" cy="3519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750"/>
              </a:lnSpc>
              <a:buNone/>
            </a:pPr>
            <a:r>
              <a:rPr lang="en-US" sz="2200" kern="0" spc="-44" dirty="0">
                <a:solidFill>
                  <a:srgbClr val="272525"/>
                </a:solidFill>
                <a:ea typeface="Source Serif Pro Semi Bold" pitchFamily="34" charset="-122"/>
                <a:cs typeface="Source Serif Pro Semi Bold" pitchFamily="34" charset="-120"/>
              </a:rPr>
              <a:t>Initiative</a:t>
            </a:r>
            <a:endParaRPr lang="en-US" sz="2200" dirty="0"/>
          </a:p>
        </p:txBody>
      </p:sp>
      <p:sp>
        <p:nvSpPr>
          <p:cNvPr id="6" name="Text 3"/>
          <p:cNvSpPr/>
          <p:nvPr/>
        </p:nvSpPr>
        <p:spPr>
          <a:xfrm>
            <a:off x="6324124" y="3904178"/>
            <a:ext cx="3554730" cy="38302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3000"/>
              </a:lnSpc>
              <a:buNone/>
            </a:pPr>
            <a:r>
              <a:rPr lang="en-US" sz="1850" kern="0" spc="-38" dirty="0">
                <a:solidFill>
                  <a:srgbClr val="272525"/>
                </a:solidFill>
                <a:ea typeface="Source Sans Pro" pitchFamily="34" charset="-122"/>
                <a:cs typeface="Source Sans Pro" pitchFamily="34" charset="-120"/>
              </a:rPr>
              <a:t>Introduce yourself.</a:t>
            </a:r>
            <a:endParaRPr lang="en-US" sz="1850" dirty="0"/>
          </a:p>
        </p:txBody>
      </p:sp>
      <p:sp>
        <p:nvSpPr>
          <p:cNvPr id="7" name="Text 4"/>
          <p:cNvSpPr/>
          <p:nvPr/>
        </p:nvSpPr>
        <p:spPr>
          <a:xfrm>
            <a:off x="10237827" y="2319695"/>
            <a:ext cx="3554849" cy="78986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6200"/>
              </a:lnSpc>
              <a:buNone/>
            </a:pPr>
            <a:r>
              <a:rPr lang="en-US" sz="6200" kern="0" spc="-124" dirty="0">
                <a:solidFill>
                  <a:srgbClr val="272525"/>
                </a:solidFill>
                <a:ea typeface="Source Serif Pro Semi Bold" pitchFamily="34" charset="-122"/>
                <a:cs typeface="Source Serif Pro Semi Bold" pitchFamily="34" charset="-120"/>
              </a:rPr>
              <a:t>2</a:t>
            </a:r>
            <a:endParaRPr lang="en-US" sz="6200" dirty="0"/>
          </a:p>
        </p:txBody>
      </p:sp>
      <p:sp>
        <p:nvSpPr>
          <p:cNvPr id="8" name="Text 5"/>
          <p:cNvSpPr/>
          <p:nvPr/>
        </p:nvSpPr>
        <p:spPr>
          <a:xfrm>
            <a:off x="10607159" y="3408640"/>
            <a:ext cx="2816185" cy="3519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750"/>
              </a:lnSpc>
              <a:buNone/>
            </a:pPr>
            <a:r>
              <a:rPr lang="en-US" sz="2200" kern="0" spc="-44" dirty="0">
                <a:solidFill>
                  <a:srgbClr val="272525"/>
                </a:solidFill>
                <a:ea typeface="Source Serif Pro Semi Bold" pitchFamily="34" charset="-122"/>
                <a:cs typeface="Source Serif Pro Semi Bold" pitchFamily="34" charset="-120"/>
              </a:rPr>
              <a:t>Events</a:t>
            </a:r>
            <a:endParaRPr lang="en-US" sz="2200" dirty="0"/>
          </a:p>
        </p:txBody>
      </p:sp>
      <p:sp>
        <p:nvSpPr>
          <p:cNvPr id="9" name="Text 6"/>
          <p:cNvSpPr/>
          <p:nvPr/>
        </p:nvSpPr>
        <p:spPr>
          <a:xfrm>
            <a:off x="10237827" y="3904178"/>
            <a:ext cx="3554849" cy="38302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3000"/>
              </a:lnSpc>
              <a:buNone/>
            </a:pPr>
            <a:r>
              <a:rPr lang="en-US" sz="1850" kern="0" spc="-38" dirty="0">
                <a:solidFill>
                  <a:srgbClr val="272525"/>
                </a:solidFill>
                <a:ea typeface="Source Sans Pro" pitchFamily="34" charset="-122"/>
                <a:cs typeface="Source Sans Pro" pitchFamily="34" charset="-120"/>
              </a:rPr>
              <a:t>Attend new gatherings.</a:t>
            </a:r>
            <a:endParaRPr lang="en-US" sz="1850" dirty="0"/>
          </a:p>
        </p:txBody>
      </p:sp>
      <p:sp>
        <p:nvSpPr>
          <p:cNvPr id="10" name="Text 7"/>
          <p:cNvSpPr/>
          <p:nvPr/>
        </p:nvSpPr>
        <p:spPr>
          <a:xfrm>
            <a:off x="8280916" y="5124926"/>
            <a:ext cx="3554849" cy="78986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6200"/>
              </a:lnSpc>
              <a:buNone/>
            </a:pPr>
            <a:r>
              <a:rPr lang="en-US" sz="6200" kern="0" spc="-124" dirty="0">
                <a:solidFill>
                  <a:srgbClr val="272525"/>
                </a:solidFill>
                <a:ea typeface="Source Serif Pro Semi Bold" pitchFamily="34" charset="-122"/>
                <a:cs typeface="Source Serif Pro Semi Bold" pitchFamily="34" charset="-120"/>
              </a:rPr>
              <a:t>3</a:t>
            </a:r>
            <a:endParaRPr lang="en-US" sz="6200" dirty="0"/>
          </a:p>
        </p:txBody>
      </p:sp>
      <p:sp>
        <p:nvSpPr>
          <p:cNvPr id="11" name="Text 8"/>
          <p:cNvSpPr/>
          <p:nvPr/>
        </p:nvSpPr>
        <p:spPr>
          <a:xfrm>
            <a:off x="8650248" y="6213872"/>
            <a:ext cx="2816185" cy="3519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750"/>
              </a:lnSpc>
              <a:buNone/>
            </a:pPr>
            <a:r>
              <a:rPr lang="en-US" sz="2200" kern="0" spc="-44" dirty="0">
                <a:solidFill>
                  <a:srgbClr val="272525"/>
                </a:solidFill>
                <a:ea typeface="Source Serif Pro Semi Bold" pitchFamily="34" charset="-122"/>
                <a:cs typeface="Source Serif Pro Semi Bold" pitchFamily="34" charset="-120"/>
              </a:rPr>
              <a:t>Confidence</a:t>
            </a:r>
            <a:endParaRPr lang="en-US" sz="2200" dirty="0"/>
          </a:p>
        </p:txBody>
      </p:sp>
      <p:sp>
        <p:nvSpPr>
          <p:cNvPr id="12" name="Text 9"/>
          <p:cNvSpPr/>
          <p:nvPr/>
        </p:nvSpPr>
        <p:spPr>
          <a:xfrm>
            <a:off x="8280916" y="6709410"/>
            <a:ext cx="3554849" cy="38302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3000"/>
              </a:lnSpc>
              <a:buNone/>
            </a:pPr>
            <a:r>
              <a:rPr lang="en-US" sz="1850" kern="0" spc="-38" dirty="0">
                <a:solidFill>
                  <a:srgbClr val="272525"/>
                </a:solidFill>
                <a:ea typeface="Source Sans Pro" pitchFamily="34" charset="-122"/>
                <a:cs typeface="Source Sans Pro" pitchFamily="34" charset="-120"/>
              </a:rPr>
              <a:t>Approach senior professionals.</a:t>
            </a:r>
            <a:endParaRPr lang="en-US" sz="185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837724" y="1674019"/>
            <a:ext cx="5632490" cy="70401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5500"/>
              </a:lnSpc>
              <a:buNone/>
            </a:pPr>
            <a:r>
              <a:rPr lang="en-US" sz="4400" kern="0" spc="-89" dirty="0">
                <a:solidFill>
                  <a:srgbClr val="D73AD7"/>
                </a:solidFill>
                <a:ea typeface="Source Serif Pro Semi Bold" pitchFamily="34" charset="-122"/>
                <a:cs typeface="Source Serif Pro Semi Bold" pitchFamily="34" charset="-120"/>
              </a:rPr>
              <a:t>Key Takeaways</a:t>
            </a:r>
            <a:endParaRPr lang="en-US" sz="4400" dirty="0"/>
          </a:p>
        </p:txBody>
      </p:sp>
      <p:pic>
        <p:nvPicPr>
          <p:cNvPr id="3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7724" y="2856786"/>
            <a:ext cx="4078962" cy="2520910"/>
          </a:xfrm>
          <a:prstGeom prst="rect">
            <a:avLst/>
          </a:prstGeom>
        </p:spPr>
      </p:pic>
      <p:sp>
        <p:nvSpPr>
          <p:cNvPr id="4" name="Text 1"/>
          <p:cNvSpPr/>
          <p:nvPr/>
        </p:nvSpPr>
        <p:spPr>
          <a:xfrm>
            <a:off x="837724" y="5676900"/>
            <a:ext cx="2816185" cy="3519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kern="0" spc="-44" dirty="0">
                <a:solidFill>
                  <a:srgbClr val="272525"/>
                </a:solidFill>
                <a:ea typeface="Source Serif Pro Semi Bold" pitchFamily="34" charset="-122"/>
                <a:cs typeface="Source Serif Pro Semi Bold" pitchFamily="34" charset="-120"/>
              </a:rPr>
              <a:t>Genuine Connections</a:t>
            </a:r>
            <a:endParaRPr lang="en-US" sz="2200" dirty="0"/>
          </a:p>
        </p:txBody>
      </p:sp>
      <p:sp>
        <p:nvSpPr>
          <p:cNvPr id="5" name="Text 2"/>
          <p:cNvSpPr/>
          <p:nvPr/>
        </p:nvSpPr>
        <p:spPr>
          <a:xfrm>
            <a:off x="837724" y="6172438"/>
            <a:ext cx="4078962" cy="38302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3000"/>
              </a:lnSpc>
              <a:buNone/>
            </a:pPr>
            <a:r>
              <a:rPr lang="en-US" sz="1850" kern="0" spc="-38" dirty="0">
                <a:solidFill>
                  <a:srgbClr val="272525"/>
                </a:solidFill>
                <a:ea typeface="Source Sans Pro" pitchFamily="34" charset="-122"/>
                <a:cs typeface="Source Sans Pro" pitchFamily="34" charset="-120"/>
              </a:rPr>
              <a:t>Build authentic relationships.</a:t>
            </a:r>
            <a:endParaRPr lang="en-US" sz="1850" dirty="0"/>
          </a:p>
        </p:txBody>
      </p:sp>
      <p:pic>
        <p:nvPicPr>
          <p:cNvPr id="6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75659" y="2856786"/>
            <a:ext cx="4078962" cy="2520910"/>
          </a:xfrm>
          <a:prstGeom prst="rect">
            <a:avLst/>
          </a:prstGeom>
        </p:spPr>
      </p:pic>
      <p:sp>
        <p:nvSpPr>
          <p:cNvPr id="7" name="Text 3"/>
          <p:cNvSpPr/>
          <p:nvPr/>
        </p:nvSpPr>
        <p:spPr>
          <a:xfrm>
            <a:off x="5275659" y="5676900"/>
            <a:ext cx="2816185" cy="3519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kern="0" spc="-44" dirty="0">
                <a:solidFill>
                  <a:srgbClr val="272525"/>
                </a:solidFill>
                <a:ea typeface="Source Serif Pro Semi Bold" pitchFamily="34" charset="-122"/>
                <a:cs typeface="Source Serif Pro Semi Bold" pitchFamily="34" charset="-120"/>
              </a:rPr>
              <a:t>Consistent Effort</a:t>
            </a:r>
            <a:endParaRPr lang="en-US" sz="2200" dirty="0"/>
          </a:p>
        </p:txBody>
      </p:sp>
      <p:sp>
        <p:nvSpPr>
          <p:cNvPr id="8" name="Text 4"/>
          <p:cNvSpPr/>
          <p:nvPr/>
        </p:nvSpPr>
        <p:spPr>
          <a:xfrm>
            <a:off x="5275659" y="6172438"/>
            <a:ext cx="4078962" cy="38302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3000"/>
              </a:lnSpc>
              <a:buNone/>
            </a:pPr>
            <a:r>
              <a:rPr lang="en-US" sz="1850" kern="0" spc="-38" dirty="0">
                <a:solidFill>
                  <a:srgbClr val="272525"/>
                </a:solidFill>
                <a:ea typeface="Source Sans Pro" pitchFamily="34" charset="-122"/>
                <a:cs typeface="Source Sans Pro" pitchFamily="34" charset="-120"/>
              </a:rPr>
              <a:t>Stay engaged and proactive.</a:t>
            </a:r>
            <a:endParaRPr lang="en-US" sz="1850" dirty="0"/>
          </a:p>
        </p:txBody>
      </p:sp>
      <p:pic>
        <p:nvPicPr>
          <p:cNvPr id="9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713595" y="2856786"/>
            <a:ext cx="4079081" cy="2521029"/>
          </a:xfrm>
          <a:prstGeom prst="rect">
            <a:avLst/>
          </a:prstGeom>
        </p:spPr>
      </p:pic>
      <p:sp>
        <p:nvSpPr>
          <p:cNvPr id="10" name="Text 5"/>
          <p:cNvSpPr/>
          <p:nvPr/>
        </p:nvSpPr>
        <p:spPr>
          <a:xfrm>
            <a:off x="9713595" y="5677019"/>
            <a:ext cx="2816185" cy="3519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kern="0" spc="-44" dirty="0">
                <a:solidFill>
                  <a:srgbClr val="272525"/>
                </a:solidFill>
                <a:ea typeface="Source Serif Pro Semi Bold" pitchFamily="34" charset="-122"/>
                <a:cs typeface="Source Serif Pro Semi Bold" pitchFamily="34" charset="-120"/>
              </a:rPr>
              <a:t>Endless Opportunities</a:t>
            </a:r>
            <a:endParaRPr lang="en-US" sz="2200" dirty="0"/>
          </a:p>
        </p:txBody>
      </p:sp>
      <p:sp>
        <p:nvSpPr>
          <p:cNvPr id="11" name="Text 6"/>
          <p:cNvSpPr/>
          <p:nvPr/>
        </p:nvSpPr>
        <p:spPr>
          <a:xfrm>
            <a:off x="9713595" y="6172557"/>
            <a:ext cx="4079081" cy="38302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3000"/>
              </a:lnSpc>
              <a:buNone/>
            </a:pPr>
            <a:r>
              <a:rPr lang="en-US" sz="1850" kern="0" spc="-38" dirty="0">
                <a:solidFill>
                  <a:srgbClr val="272525"/>
                </a:solidFill>
                <a:ea typeface="Source Sans Pro" pitchFamily="34" charset="-122"/>
                <a:cs typeface="Source Sans Pro" pitchFamily="34" charset="-120"/>
              </a:rPr>
              <a:t>Unlock new doors through networking.</a:t>
            </a:r>
            <a:endParaRPr lang="en-US" sz="185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837724" y="2485787"/>
            <a:ext cx="6387465" cy="70401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5500"/>
              </a:lnSpc>
              <a:buNone/>
            </a:pPr>
            <a:r>
              <a:rPr lang="en-US" sz="4400" kern="0" spc="-89" dirty="0">
                <a:solidFill>
                  <a:srgbClr val="D73AD7"/>
                </a:solidFill>
                <a:ea typeface="Source Serif Pro Semi Bold" pitchFamily="34" charset="-122"/>
                <a:cs typeface="Source Serif Pro Semi Bold" pitchFamily="34" charset="-120"/>
              </a:rPr>
              <a:t>Be Genuine and Authentic</a:t>
            </a:r>
            <a:endParaRPr lang="en-US" sz="4400" dirty="0"/>
          </a:p>
        </p:txBody>
      </p:sp>
      <p:sp>
        <p:nvSpPr>
          <p:cNvPr id="3" name="Text 1"/>
          <p:cNvSpPr/>
          <p:nvPr/>
        </p:nvSpPr>
        <p:spPr>
          <a:xfrm>
            <a:off x="837724" y="3788093"/>
            <a:ext cx="2816185" cy="3519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750"/>
              </a:lnSpc>
              <a:buNone/>
            </a:pPr>
            <a:r>
              <a:rPr lang="en-US" sz="2200" kern="0" spc="-44" dirty="0">
                <a:solidFill>
                  <a:srgbClr val="D73AD7"/>
                </a:solidFill>
                <a:ea typeface="Source Serif Pro Semi Bold" pitchFamily="34" charset="-122"/>
                <a:cs typeface="Source Serif Pro Semi Bold" pitchFamily="34" charset="-120"/>
              </a:rPr>
              <a:t>Foundation of Success</a:t>
            </a:r>
            <a:endParaRPr lang="en-US" sz="2200" dirty="0"/>
          </a:p>
        </p:txBody>
      </p:sp>
      <p:sp>
        <p:nvSpPr>
          <p:cNvPr id="4" name="Text 2"/>
          <p:cNvSpPr/>
          <p:nvPr/>
        </p:nvSpPr>
        <p:spPr>
          <a:xfrm>
            <a:off x="837724" y="4379357"/>
            <a:ext cx="3928586" cy="11490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3000"/>
              </a:lnSpc>
              <a:buNone/>
            </a:pPr>
            <a:r>
              <a:rPr lang="en-US" sz="1850" kern="0" spc="-38" dirty="0">
                <a:solidFill>
                  <a:srgbClr val="272525"/>
                </a:solidFill>
                <a:ea typeface="Source Sans Pro" pitchFamily="34" charset="-122"/>
                <a:cs typeface="Source Sans Pro" pitchFamily="34" charset="-120"/>
              </a:rPr>
              <a:t>Authenticity is the cornerstone of successful networking. People connect with those who are real and sincere.</a:t>
            </a:r>
            <a:endParaRPr lang="en-US" sz="1850" dirty="0"/>
          </a:p>
        </p:txBody>
      </p:sp>
      <p:sp>
        <p:nvSpPr>
          <p:cNvPr id="5" name="Text 3"/>
          <p:cNvSpPr/>
          <p:nvPr/>
        </p:nvSpPr>
        <p:spPr>
          <a:xfrm>
            <a:off x="5357813" y="3788093"/>
            <a:ext cx="2816185" cy="3519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750"/>
              </a:lnSpc>
              <a:buNone/>
            </a:pPr>
            <a:r>
              <a:rPr lang="en-US" sz="2200" kern="0" spc="-44" dirty="0">
                <a:solidFill>
                  <a:srgbClr val="D73AD7"/>
                </a:solidFill>
                <a:ea typeface="Source Serif Pro Semi Bold" pitchFamily="34" charset="-122"/>
                <a:cs typeface="Source Serif Pro Semi Bold" pitchFamily="34" charset="-120"/>
              </a:rPr>
              <a:t>Approach</a:t>
            </a:r>
            <a:endParaRPr lang="en-US" sz="2200" dirty="0"/>
          </a:p>
        </p:txBody>
      </p:sp>
      <p:sp>
        <p:nvSpPr>
          <p:cNvPr id="6" name="Text 4"/>
          <p:cNvSpPr/>
          <p:nvPr/>
        </p:nvSpPr>
        <p:spPr>
          <a:xfrm>
            <a:off x="5357813" y="4379357"/>
            <a:ext cx="3928586" cy="11490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3000"/>
              </a:lnSpc>
              <a:buNone/>
            </a:pPr>
            <a:r>
              <a:rPr lang="en-US" sz="1850" kern="0" spc="-38" dirty="0">
                <a:solidFill>
                  <a:srgbClr val="272525"/>
                </a:solidFill>
                <a:ea typeface="Source Sans Pro" pitchFamily="34" charset="-122"/>
                <a:cs typeface="Source Sans Pro" pitchFamily="34" charset="-120"/>
              </a:rPr>
              <a:t>Approach interactions with a desire to learn about others. Don't view it as a purely transactional opportunity.</a:t>
            </a:r>
            <a:endParaRPr lang="en-US" sz="1850" dirty="0"/>
          </a:p>
        </p:txBody>
      </p:sp>
      <p:sp>
        <p:nvSpPr>
          <p:cNvPr id="7" name="Text 5"/>
          <p:cNvSpPr/>
          <p:nvPr/>
        </p:nvSpPr>
        <p:spPr>
          <a:xfrm>
            <a:off x="9877901" y="3788093"/>
            <a:ext cx="2816185" cy="3519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750"/>
              </a:lnSpc>
              <a:buNone/>
            </a:pPr>
            <a:r>
              <a:rPr lang="en-US" sz="2200" kern="0" spc="-44" dirty="0">
                <a:solidFill>
                  <a:srgbClr val="D73AD7"/>
                </a:solidFill>
                <a:ea typeface="Source Serif Pro Semi Bold" pitchFamily="34" charset="-122"/>
                <a:cs typeface="Source Serif Pro Semi Bold" pitchFamily="34" charset="-120"/>
              </a:rPr>
              <a:t>Trust</a:t>
            </a:r>
            <a:endParaRPr lang="en-US" sz="2200" dirty="0"/>
          </a:p>
        </p:txBody>
      </p:sp>
      <p:sp>
        <p:nvSpPr>
          <p:cNvPr id="8" name="Text 6"/>
          <p:cNvSpPr/>
          <p:nvPr/>
        </p:nvSpPr>
        <p:spPr>
          <a:xfrm>
            <a:off x="9877901" y="4379357"/>
            <a:ext cx="3928586" cy="76604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3000"/>
              </a:lnSpc>
              <a:buNone/>
            </a:pPr>
            <a:r>
              <a:rPr lang="en-US" sz="1850" kern="0" spc="-38" dirty="0">
                <a:solidFill>
                  <a:srgbClr val="272525"/>
                </a:solidFill>
                <a:ea typeface="Source Sans Pro" pitchFamily="34" charset="-122"/>
                <a:cs typeface="Source Sans Pro" pitchFamily="34" charset="-120"/>
              </a:rPr>
              <a:t>Being yourself fosters trust and makes conversations natural.</a:t>
            </a:r>
            <a:endParaRPr lang="en-US" sz="185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299216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837724" y="4201597"/>
            <a:ext cx="6720245" cy="70401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5500"/>
              </a:lnSpc>
              <a:buNone/>
            </a:pPr>
            <a:r>
              <a:rPr lang="en-US" sz="4400" kern="0" spc="-89" dirty="0">
                <a:solidFill>
                  <a:srgbClr val="D73AD7"/>
                </a:solidFill>
                <a:ea typeface="Source Serif Pro Semi Bold" pitchFamily="34" charset="-122"/>
                <a:cs typeface="Source Serif Pro Semi Bold" pitchFamily="34" charset="-120"/>
              </a:rPr>
              <a:t>Prepare Your Elevator Pitch</a:t>
            </a:r>
            <a:endParaRPr lang="en-US" sz="4400" dirty="0"/>
          </a:p>
        </p:txBody>
      </p:sp>
      <p:sp>
        <p:nvSpPr>
          <p:cNvPr id="4" name="Shape 1"/>
          <p:cNvSpPr/>
          <p:nvPr/>
        </p:nvSpPr>
        <p:spPr>
          <a:xfrm>
            <a:off x="837724" y="5264587"/>
            <a:ext cx="4158734" cy="1755458"/>
          </a:xfrm>
          <a:prstGeom prst="roundRect">
            <a:avLst>
              <a:gd name="adj" fmla="val 5727"/>
            </a:avLst>
          </a:prstGeom>
          <a:solidFill>
            <a:srgbClr val="F4D4F7"/>
          </a:solidFill>
          <a:ln w="7620">
            <a:solidFill>
              <a:srgbClr val="DABADD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5" name="Text 2"/>
          <p:cNvSpPr/>
          <p:nvPr/>
        </p:nvSpPr>
        <p:spPr>
          <a:xfrm>
            <a:off x="1084659" y="5511522"/>
            <a:ext cx="2816185" cy="3519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750"/>
              </a:lnSpc>
              <a:buNone/>
            </a:pPr>
            <a:r>
              <a:rPr lang="en-US" sz="2200" kern="0" spc="-44" dirty="0">
                <a:solidFill>
                  <a:srgbClr val="272525"/>
                </a:solidFill>
                <a:ea typeface="Source Serif Pro Semi Bold" pitchFamily="34" charset="-122"/>
                <a:cs typeface="Source Serif Pro Semi Bold" pitchFamily="34" charset="-120"/>
              </a:rPr>
              <a:t>Concise and Engaging</a:t>
            </a:r>
            <a:endParaRPr lang="en-US" sz="2200" dirty="0"/>
          </a:p>
        </p:txBody>
      </p:sp>
      <p:sp>
        <p:nvSpPr>
          <p:cNvPr id="6" name="Text 3"/>
          <p:cNvSpPr/>
          <p:nvPr/>
        </p:nvSpPr>
        <p:spPr>
          <a:xfrm>
            <a:off x="1084659" y="6007060"/>
            <a:ext cx="3664863" cy="76604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3000"/>
              </a:lnSpc>
              <a:buNone/>
            </a:pPr>
            <a:r>
              <a:rPr lang="en-US" sz="1850" kern="0" spc="-38" dirty="0">
                <a:solidFill>
                  <a:srgbClr val="272525"/>
                </a:solidFill>
                <a:ea typeface="Source Sans Pro" pitchFamily="34" charset="-122"/>
                <a:cs typeface="Source Sans Pro" pitchFamily="34" charset="-120"/>
              </a:rPr>
              <a:t>Highlight your skills and experiences in a brief pitch.</a:t>
            </a:r>
            <a:endParaRPr lang="en-US" sz="1850" dirty="0"/>
          </a:p>
        </p:txBody>
      </p:sp>
      <p:sp>
        <p:nvSpPr>
          <p:cNvPr id="7" name="Shape 4"/>
          <p:cNvSpPr/>
          <p:nvPr/>
        </p:nvSpPr>
        <p:spPr>
          <a:xfrm>
            <a:off x="5235773" y="5264587"/>
            <a:ext cx="4158734" cy="1755458"/>
          </a:xfrm>
          <a:prstGeom prst="roundRect">
            <a:avLst>
              <a:gd name="adj" fmla="val 5727"/>
            </a:avLst>
          </a:prstGeom>
          <a:solidFill>
            <a:srgbClr val="F4D4F7"/>
          </a:solidFill>
          <a:ln w="7620">
            <a:solidFill>
              <a:srgbClr val="DABADD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8" name="Text 5"/>
          <p:cNvSpPr/>
          <p:nvPr/>
        </p:nvSpPr>
        <p:spPr>
          <a:xfrm>
            <a:off x="5482709" y="5511522"/>
            <a:ext cx="2816185" cy="3519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750"/>
              </a:lnSpc>
              <a:buNone/>
            </a:pPr>
            <a:r>
              <a:rPr lang="en-US" sz="2200" kern="0" spc="-44" dirty="0">
                <a:solidFill>
                  <a:srgbClr val="272525"/>
                </a:solidFill>
                <a:ea typeface="Source Serif Pro Semi Bold" pitchFamily="34" charset="-122"/>
                <a:cs typeface="Source Serif Pro Semi Bold" pitchFamily="34" charset="-120"/>
              </a:rPr>
              <a:t>Lasting Impression</a:t>
            </a:r>
            <a:endParaRPr lang="en-US" sz="2200" dirty="0"/>
          </a:p>
        </p:txBody>
      </p:sp>
      <p:sp>
        <p:nvSpPr>
          <p:cNvPr id="9" name="Text 6"/>
          <p:cNvSpPr/>
          <p:nvPr/>
        </p:nvSpPr>
        <p:spPr>
          <a:xfrm>
            <a:off x="5482709" y="6007060"/>
            <a:ext cx="3664863" cy="76604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3000"/>
              </a:lnSpc>
              <a:buNone/>
            </a:pPr>
            <a:r>
              <a:rPr lang="en-US" sz="1850" kern="0" spc="-38" dirty="0">
                <a:solidFill>
                  <a:srgbClr val="272525"/>
                </a:solidFill>
                <a:ea typeface="Source Sans Pro" pitchFamily="34" charset="-122"/>
                <a:cs typeface="Source Sans Pro" pitchFamily="34" charset="-120"/>
              </a:rPr>
              <a:t>Leave a memorable impact with a well-crafted summary.</a:t>
            </a:r>
            <a:endParaRPr lang="en-US" sz="1850" dirty="0"/>
          </a:p>
        </p:txBody>
      </p:sp>
      <p:sp>
        <p:nvSpPr>
          <p:cNvPr id="10" name="Shape 7"/>
          <p:cNvSpPr/>
          <p:nvPr/>
        </p:nvSpPr>
        <p:spPr>
          <a:xfrm>
            <a:off x="9633823" y="5264587"/>
            <a:ext cx="4158734" cy="1755458"/>
          </a:xfrm>
          <a:prstGeom prst="roundRect">
            <a:avLst>
              <a:gd name="adj" fmla="val 5727"/>
            </a:avLst>
          </a:prstGeom>
          <a:solidFill>
            <a:srgbClr val="F4D4F7"/>
          </a:solidFill>
          <a:ln w="7620">
            <a:solidFill>
              <a:srgbClr val="DABADD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1" name="Text 8"/>
          <p:cNvSpPr/>
          <p:nvPr/>
        </p:nvSpPr>
        <p:spPr>
          <a:xfrm>
            <a:off x="9880759" y="5511522"/>
            <a:ext cx="2816185" cy="3519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750"/>
              </a:lnSpc>
              <a:buNone/>
            </a:pPr>
            <a:r>
              <a:rPr lang="en-US" sz="2200" kern="0" spc="-44" dirty="0">
                <a:solidFill>
                  <a:srgbClr val="272525"/>
                </a:solidFill>
                <a:ea typeface="Source Serif Pro Semi Bold" pitchFamily="34" charset="-122"/>
                <a:cs typeface="Source Serif Pro Semi Bold" pitchFamily="34" charset="-120"/>
              </a:rPr>
              <a:t>Tailored Approach</a:t>
            </a:r>
            <a:endParaRPr lang="en-US" sz="2200" dirty="0"/>
          </a:p>
        </p:txBody>
      </p:sp>
      <p:sp>
        <p:nvSpPr>
          <p:cNvPr id="12" name="Text 9"/>
          <p:cNvSpPr/>
          <p:nvPr/>
        </p:nvSpPr>
        <p:spPr>
          <a:xfrm>
            <a:off x="9880759" y="6007060"/>
            <a:ext cx="3664863" cy="76604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3000"/>
              </a:lnSpc>
              <a:buNone/>
            </a:pPr>
            <a:r>
              <a:rPr lang="en-US" sz="1850" kern="0" spc="-38" dirty="0">
                <a:solidFill>
                  <a:srgbClr val="272525"/>
                </a:solidFill>
                <a:ea typeface="Source Sans Pro" pitchFamily="34" charset="-122"/>
                <a:cs typeface="Source Sans Pro" pitchFamily="34" charset="-120"/>
              </a:rPr>
              <a:t>Customize your pitch to suit the person you're addressing.</a:t>
            </a:r>
            <a:endParaRPr lang="en-US" sz="185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486400" cy="8229600"/>
          </a:xfrm>
          <a:prstGeom prst="rect">
            <a:avLst/>
          </a:prstGeom>
        </p:spPr>
      </p:pic>
      <p:pic>
        <p:nvPicPr>
          <p:cNvPr id="4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24124" y="3599140"/>
            <a:ext cx="562451" cy="562451"/>
          </a:xfrm>
          <a:prstGeom prst="rect">
            <a:avLst/>
          </a:prstGeom>
        </p:spPr>
      </p:pic>
      <p:sp>
        <p:nvSpPr>
          <p:cNvPr id="5" name="Text 1"/>
          <p:cNvSpPr/>
          <p:nvPr/>
        </p:nvSpPr>
        <p:spPr>
          <a:xfrm>
            <a:off x="6324124" y="4400907"/>
            <a:ext cx="2250162" cy="70389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kern="0" spc="-44" dirty="0">
                <a:solidFill>
                  <a:srgbClr val="272525"/>
                </a:solidFill>
                <a:ea typeface="Source Serif Pro Semi Bold" pitchFamily="34" charset="-122"/>
                <a:cs typeface="Source Serif Pro Semi Bold" pitchFamily="34" charset="-120"/>
              </a:rPr>
              <a:t>Quality over Quantity</a:t>
            </a:r>
            <a:endParaRPr lang="en-US" sz="2200" dirty="0"/>
          </a:p>
        </p:txBody>
      </p:sp>
      <p:sp>
        <p:nvSpPr>
          <p:cNvPr id="6" name="Text 2"/>
          <p:cNvSpPr/>
          <p:nvPr/>
        </p:nvSpPr>
        <p:spPr>
          <a:xfrm>
            <a:off x="6324124" y="5248394"/>
            <a:ext cx="2250162" cy="11490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3000"/>
              </a:lnSpc>
              <a:buNone/>
            </a:pPr>
            <a:r>
              <a:rPr lang="en-US" sz="1850" kern="0" spc="-38" dirty="0">
                <a:solidFill>
                  <a:srgbClr val="272525"/>
                </a:solidFill>
                <a:ea typeface="Source Sans Pro" pitchFamily="34" charset="-122"/>
                <a:cs typeface="Source Sans Pro" pitchFamily="34" charset="-120"/>
              </a:rPr>
              <a:t>Aim for deeper, more meaningful connections.</a:t>
            </a:r>
            <a:endParaRPr lang="en-US" sz="1850" dirty="0"/>
          </a:p>
        </p:txBody>
      </p:sp>
      <p:pic>
        <p:nvPicPr>
          <p:cNvPr id="7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933259" y="3599140"/>
            <a:ext cx="562451" cy="562451"/>
          </a:xfrm>
          <a:prstGeom prst="rect">
            <a:avLst/>
          </a:prstGeom>
        </p:spPr>
      </p:pic>
      <p:sp>
        <p:nvSpPr>
          <p:cNvPr id="8" name="Text 3"/>
          <p:cNvSpPr/>
          <p:nvPr/>
        </p:nvSpPr>
        <p:spPr>
          <a:xfrm>
            <a:off x="8933259" y="4400907"/>
            <a:ext cx="2250162" cy="3519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kern="0" spc="-44" dirty="0">
                <a:solidFill>
                  <a:srgbClr val="272525"/>
                </a:solidFill>
                <a:ea typeface="Source Serif Pro Semi Bold" pitchFamily="34" charset="-122"/>
                <a:cs typeface="Source Serif Pro Semi Bold" pitchFamily="34" charset="-120"/>
              </a:rPr>
              <a:t>Ongoing Process</a:t>
            </a:r>
            <a:endParaRPr lang="en-US" sz="2200" dirty="0"/>
          </a:p>
        </p:txBody>
      </p:sp>
      <p:sp>
        <p:nvSpPr>
          <p:cNvPr id="9" name="Text 4"/>
          <p:cNvSpPr/>
          <p:nvPr/>
        </p:nvSpPr>
        <p:spPr>
          <a:xfrm>
            <a:off x="8933259" y="4896445"/>
            <a:ext cx="2250162" cy="76604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3000"/>
              </a:lnSpc>
              <a:buNone/>
            </a:pPr>
            <a:r>
              <a:rPr lang="en-US" sz="1850" kern="0" spc="-38" dirty="0">
                <a:solidFill>
                  <a:srgbClr val="272525"/>
                </a:solidFill>
                <a:ea typeface="Source Sans Pro" pitchFamily="34" charset="-122"/>
                <a:cs typeface="Source Sans Pro" pitchFamily="34" charset="-120"/>
              </a:rPr>
              <a:t>Nurture your connections over time.</a:t>
            </a:r>
            <a:endParaRPr lang="en-US" sz="1850" dirty="0"/>
          </a:p>
        </p:txBody>
      </p:sp>
      <p:pic>
        <p:nvPicPr>
          <p:cNvPr id="10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542395" y="3599140"/>
            <a:ext cx="562570" cy="562570"/>
          </a:xfrm>
          <a:prstGeom prst="rect">
            <a:avLst/>
          </a:prstGeom>
        </p:spPr>
      </p:pic>
      <p:sp>
        <p:nvSpPr>
          <p:cNvPr id="11" name="Text 5"/>
          <p:cNvSpPr/>
          <p:nvPr/>
        </p:nvSpPr>
        <p:spPr>
          <a:xfrm>
            <a:off x="11542395" y="4401026"/>
            <a:ext cx="2250281" cy="3519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kern="0" spc="-44" dirty="0">
                <a:solidFill>
                  <a:srgbClr val="272525"/>
                </a:solidFill>
                <a:ea typeface="Source Serif Pro Semi Bold" pitchFamily="34" charset="-122"/>
                <a:cs typeface="Source Serif Pro Semi Bold" pitchFamily="34" charset="-120"/>
              </a:rPr>
              <a:t>Offering Value</a:t>
            </a:r>
            <a:endParaRPr lang="en-US" sz="2200" dirty="0"/>
          </a:p>
        </p:txBody>
      </p:sp>
      <p:sp>
        <p:nvSpPr>
          <p:cNvPr id="12" name="Text 6"/>
          <p:cNvSpPr/>
          <p:nvPr/>
        </p:nvSpPr>
        <p:spPr>
          <a:xfrm>
            <a:off x="11542395" y="4896564"/>
            <a:ext cx="2250281" cy="11490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3000"/>
              </a:lnSpc>
              <a:buNone/>
            </a:pPr>
            <a:r>
              <a:rPr lang="en-US" sz="1850" kern="0" spc="-38" dirty="0">
                <a:solidFill>
                  <a:srgbClr val="272525"/>
                </a:solidFill>
                <a:ea typeface="Source Sans Pro" pitchFamily="34" charset="-122"/>
                <a:cs typeface="Source Sans Pro" pitchFamily="34" charset="-120"/>
              </a:rPr>
              <a:t>Provide value to your network whenever possible.</a:t>
            </a:r>
            <a:endParaRPr lang="en-US" sz="1850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56290F7-170B-92C2-A02D-B630CC5DD91C}"/>
              </a:ext>
            </a:extLst>
          </p:cNvPr>
          <p:cNvSpPr txBox="1"/>
          <p:nvPr/>
        </p:nvSpPr>
        <p:spPr>
          <a:xfrm>
            <a:off x="6324124" y="1079653"/>
            <a:ext cx="746855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kern="0" spc="-89" dirty="0">
                <a:solidFill>
                  <a:srgbClr val="D73AD7"/>
                </a:solidFill>
                <a:ea typeface="Source Serif Pro Semi Bold" pitchFamily="34" charset="-122"/>
                <a:cs typeface="Source Serif Pro Semi Bold" pitchFamily="34" charset="-120"/>
              </a:rPr>
              <a:t>Focus on Building Relationships</a:t>
            </a:r>
            <a:endParaRPr lang="en-US" sz="4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837724" y="956191"/>
            <a:ext cx="7468553" cy="14080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5500"/>
              </a:lnSpc>
              <a:buNone/>
            </a:pPr>
            <a:r>
              <a:rPr lang="en-US" sz="4400" kern="0" spc="-89" dirty="0">
                <a:solidFill>
                  <a:srgbClr val="D73AD7"/>
                </a:solidFill>
                <a:ea typeface="Source Serif Pro Semi Bold" pitchFamily="34" charset="-122"/>
                <a:cs typeface="Source Serif Pro Semi Bold" pitchFamily="34" charset="-120"/>
              </a:rPr>
              <a:t>Leverage Social Media Platforms</a:t>
            </a:r>
            <a:endParaRPr lang="en-US" sz="4400" dirty="0"/>
          </a:p>
        </p:txBody>
      </p:sp>
      <p:sp>
        <p:nvSpPr>
          <p:cNvPr id="4" name="Shape 1"/>
          <p:cNvSpPr/>
          <p:nvPr/>
        </p:nvSpPr>
        <p:spPr>
          <a:xfrm>
            <a:off x="1181457" y="2723198"/>
            <a:ext cx="30480" cy="4550212"/>
          </a:xfrm>
          <a:prstGeom prst="roundRect">
            <a:avLst>
              <a:gd name="adj" fmla="val 329856"/>
            </a:avLst>
          </a:prstGeom>
          <a:solidFill>
            <a:srgbClr val="DABADD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5" name="Shape 2"/>
          <p:cNvSpPr/>
          <p:nvPr/>
        </p:nvSpPr>
        <p:spPr>
          <a:xfrm>
            <a:off x="1435477" y="3246358"/>
            <a:ext cx="837724" cy="30480"/>
          </a:xfrm>
          <a:prstGeom prst="roundRect">
            <a:avLst>
              <a:gd name="adj" fmla="val 329856"/>
            </a:avLst>
          </a:prstGeom>
          <a:solidFill>
            <a:srgbClr val="DABADD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6" name="Shape 3"/>
          <p:cNvSpPr/>
          <p:nvPr/>
        </p:nvSpPr>
        <p:spPr>
          <a:xfrm>
            <a:off x="927437" y="2992398"/>
            <a:ext cx="538520" cy="538520"/>
          </a:xfrm>
          <a:prstGeom prst="roundRect">
            <a:avLst>
              <a:gd name="adj" fmla="val 18670"/>
            </a:avLst>
          </a:prstGeom>
          <a:solidFill>
            <a:srgbClr val="F4D4F7"/>
          </a:solidFill>
          <a:ln w="7620">
            <a:solidFill>
              <a:srgbClr val="DABADD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7" name="Text 4"/>
          <p:cNvSpPr/>
          <p:nvPr/>
        </p:nvSpPr>
        <p:spPr>
          <a:xfrm>
            <a:off x="1112222" y="3092648"/>
            <a:ext cx="168950" cy="33789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650"/>
              </a:lnSpc>
              <a:buNone/>
            </a:pPr>
            <a:r>
              <a:rPr lang="en-US" sz="2650" kern="0" spc="-53" dirty="0">
                <a:solidFill>
                  <a:srgbClr val="272525"/>
                </a:solidFill>
                <a:ea typeface="Source Serif Pro Semi Bold" pitchFamily="34" charset="-122"/>
                <a:cs typeface="Source Serif Pro Semi Bold" pitchFamily="34" charset="-120"/>
              </a:rPr>
              <a:t>1</a:t>
            </a:r>
            <a:endParaRPr lang="en-US" sz="2650" dirty="0"/>
          </a:p>
        </p:txBody>
      </p:sp>
      <p:sp>
        <p:nvSpPr>
          <p:cNvPr id="8" name="Text 5"/>
          <p:cNvSpPr/>
          <p:nvPr/>
        </p:nvSpPr>
        <p:spPr>
          <a:xfrm>
            <a:off x="2513290" y="2962513"/>
            <a:ext cx="2816185" cy="3519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kern="0" spc="-44" dirty="0">
                <a:solidFill>
                  <a:srgbClr val="272525"/>
                </a:solidFill>
                <a:ea typeface="Source Serif Pro Semi Bold" pitchFamily="34" charset="-122"/>
                <a:cs typeface="Source Serif Pro Semi Bold" pitchFamily="34" charset="-120"/>
              </a:rPr>
              <a:t>Engage Actively</a:t>
            </a:r>
            <a:endParaRPr lang="en-US" sz="2200" dirty="0"/>
          </a:p>
        </p:txBody>
      </p:sp>
      <p:sp>
        <p:nvSpPr>
          <p:cNvPr id="9" name="Text 6"/>
          <p:cNvSpPr/>
          <p:nvPr/>
        </p:nvSpPr>
        <p:spPr>
          <a:xfrm>
            <a:off x="2513290" y="3458051"/>
            <a:ext cx="5792986" cy="38302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3000"/>
              </a:lnSpc>
              <a:buNone/>
            </a:pPr>
            <a:r>
              <a:rPr lang="en-US" sz="1850" kern="0" spc="-38" dirty="0">
                <a:solidFill>
                  <a:srgbClr val="272525"/>
                </a:solidFill>
                <a:ea typeface="Source Sans Pro" pitchFamily="34" charset="-122"/>
                <a:cs typeface="Source Sans Pro" pitchFamily="34" charset="-120"/>
              </a:rPr>
              <a:t>Share insights and comment on posts.</a:t>
            </a:r>
            <a:endParaRPr lang="en-US" sz="1850" dirty="0"/>
          </a:p>
        </p:txBody>
      </p:sp>
      <p:sp>
        <p:nvSpPr>
          <p:cNvPr id="10" name="Shape 7"/>
          <p:cNvSpPr/>
          <p:nvPr/>
        </p:nvSpPr>
        <p:spPr>
          <a:xfrm>
            <a:off x="1435477" y="4842867"/>
            <a:ext cx="837724" cy="30480"/>
          </a:xfrm>
          <a:prstGeom prst="roundRect">
            <a:avLst>
              <a:gd name="adj" fmla="val 329856"/>
            </a:avLst>
          </a:prstGeom>
          <a:solidFill>
            <a:srgbClr val="DABADD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11" name="Shape 8"/>
          <p:cNvSpPr/>
          <p:nvPr/>
        </p:nvSpPr>
        <p:spPr>
          <a:xfrm>
            <a:off x="927437" y="4588907"/>
            <a:ext cx="538520" cy="538520"/>
          </a:xfrm>
          <a:prstGeom prst="roundRect">
            <a:avLst>
              <a:gd name="adj" fmla="val 18670"/>
            </a:avLst>
          </a:prstGeom>
          <a:solidFill>
            <a:srgbClr val="F4D4F7"/>
          </a:solidFill>
          <a:ln w="7620">
            <a:solidFill>
              <a:srgbClr val="DABADD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2" name="Text 9"/>
          <p:cNvSpPr/>
          <p:nvPr/>
        </p:nvSpPr>
        <p:spPr>
          <a:xfrm>
            <a:off x="1112222" y="4689158"/>
            <a:ext cx="168950" cy="33789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650"/>
              </a:lnSpc>
              <a:buNone/>
            </a:pPr>
            <a:r>
              <a:rPr lang="en-US" sz="2650" kern="0" spc="-53" dirty="0">
                <a:solidFill>
                  <a:srgbClr val="272525"/>
                </a:solidFill>
                <a:ea typeface="Source Serif Pro Semi Bold" pitchFamily="34" charset="-122"/>
                <a:cs typeface="Source Serif Pro Semi Bold" pitchFamily="34" charset="-120"/>
              </a:rPr>
              <a:t>2</a:t>
            </a:r>
            <a:endParaRPr lang="en-US" sz="2650" dirty="0"/>
          </a:p>
        </p:txBody>
      </p:sp>
      <p:sp>
        <p:nvSpPr>
          <p:cNvPr id="13" name="Text 10"/>
          <p:cNvSpPr/>
          <p:nvPr/>
        </p:nvSpPr>
        <p:spPr>
          <a:xfrm>
            <a:off x="2513290" y="4559022"/>
            <a:ext cx="2816185" cy="3519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kern="0" spc="-44" dirty="0">
                <a:solidFill>
                  <a:srgbClr val="272525"/>
                </a:solidFill>
                <a:ea typeface="Source Serif Pro Semi Bold" pitchFamily="34" charset="-122"/>
                <a:cs typeface="Source Serif Pro Semi Bold" pitchFamily="34" charset="-120"/>
              </a:rPr>
              <a:t>Build Your Brand</a:t>
            </a:r>
            <a:endParaRPr lang="en-US" sz="2200" dirty="0"/>
          </a:p>
        </p:txBody>
      </p:sp>
      <p:sp>
        <p:nvSpPr>
          <p:cNvPr id="14" name="Text 11"/>
          <p:cNvSpPr/>
          <p:nvPr/>
        </p:nvSpPr>
        <p:spPr>
          <a:xfrm>
            <a:off x="2513290" y="5054560"/>
            <a:ext cx="5792986" cy="38302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3000"/>
              </a:lnSpc>
              <a:buNone/>
            </a:pPr>
            <a:r>
              <a:rPr lang="en-US" sz="1850" kern="0" spc="-38" dirty="0">
                <a:solidFill>
                  <a:srgbClr val="272525"/>
                </a:solidFill>
                <a:ea typeface="Source Sans Pro" pitchFamily="34" charset="-122"/>
                <a:cs typeface="Source Sans Pro" pitchFamily="34" charset="-120"/>
              </a:rPr>
              <a:t>Establish relationships globally.</a:t>
            </a:r>
            <a:endParaRPr lang="en-US" sz="1850" dirty="0"/>
          </a:p>
        </p:txBody>
      </p:sp>
      <p:sp>
        <p:nvSpPr>
          <p:cNvPr id="15" name="Shape 12"/>
          <p:cNvSpPr/>
          <p:nvPr/>
        </p:nvSpPr>
        <p:spPr>
          <a:xfrm>
            <a:off x="1435477" y="6439376"/>
            <a:ext cx="837724" cy="30480"/>
          </a:xfrm>
          <a:prstGeom prst="roundRect">
            <a:avLst>
              <a:gd name="adj" fmla="val 329856"/>
            </a:avLst>
          </a:prstGeom>
          <a:solidFill>
            <a:srgbClr val="DABADD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16" name="Shape 13"/>
          <p:cNvSpPr/>
          <p:nvPr/>
        </p:nvSpPr>
        <p:spPr>
          <a:xfrm>
            <a:off x="927437" y="6185416"/>
            <a:ext cx="538520" cy="538520"/>
          </a:xfrm>
          <a:prstGeom prst="roundRect">
            <a:avLst>
              <a:gd name="adj" fmla="val 18670"/>
            </a:avLst>
          </a:prstGeom>
          <a:solidFill>
            <a:srgbClr val="F4D4F7"/>
          </a:solidFill>
          <a:ln w="7620">
            <a:solidFill>
              <a:srgbClr val="DABADD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7" name="Text 14"/>
          <p:cNvSpPr/>
          <p:nvPr/>
        </p:nvSpPr>
        <p:spPr>
          <a:xfrm>
            <a:off x="1112222" y="6285667"/>
            <a:ext cx="168950" cy="33789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650"/>
              </a:lnSpc>
              <a:buNone/>
            </a:pPr>
            <a:r>
              <a:rPr lang="en-US" sz="2650" kern="0" spc="-53" dirty="0">
                <a:solidFill>
                  <a:srgbClr val="272525"/>
                </a:solidFill>
                <a:ea typeface="Source Serif Pro Semi Bold" pitchFamily="34" charset="-122"/>
                <a:cs typeface="Source Serif Pro Semi Bold" pitchFamily="34" charset="-120"/>
              </a:rPr>
              <a:t>3</a:t>
            </a:r>
            <a:endParaRPr lang="en-US" sz="2650" dirty="0"/>
          </a:p>
        </p:txBody>
      </p:sp>
      <p:sp>
        <p:nvSpPr>
          <p:cNvPr id="18" name="Text 15"/>
          <p:cNvSpPr/>
          <p:nvPr/>
        </p:nvSpPr>
        <p:spPr>
          <a:xfrm>
            <a:off x="2513290" y="6155531"/>
            <a:ext cx="3318986" cy="3519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kern="0" spc="-44" dirty="0">
                <a:solidFill>
                  <a:srgbClr val="272525"/>
                </a:solidFill>
                <a:ea typeface="Source Serif Pro Semi Bold" pitchFamily="34" charset="-122"/>
                <a:cs typeface="Source Serif Pro Semi Bold" pitchFamily="34" charset="-120"/>
              </a:rPr>
              <a:t>Connect with Professionals</a:t>
            </a:r>
            <a:endParaRPr lang="en-US" sz="2200" dirty="0"/>
          </a:p>
        </p:txBody>
      </p:sp>
      <p:sp>
        <p:nvSpPr>
          <p:cNvPr id="19" name="Text 16"/>
          <p:cNvSpPr/>
          <p:nvPr/>
        </p:nvSpPr>
        <p:spPr>
          <a:xfrm>
            <a:off x="2513290" y="6651069"/>
            <a:ext cx="5792986" cy="38302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3000"/>
              </a:lnSpc>
              <a:buNone/>
            </a:pPr>
            <a:r>
              <a:rPr lang="en-US" sz="1850" kern="0" spc="-38" dirty="0">
                <a:solidFill>
                  <a:srgbClr val="272525"/>
                </a:solidFill>
                <a:ea typeface="Source Sans Pro" pitchFamily="34" charset="-122"/>
                <a:cs typeface="Source Sans Pro" pitchFamily="34" charset="-120"/>
              </a:rPr>
              <a:t>Use LinkedIn and industry-specific groups.</a:t>
            </a:r>
            <a:endParaRPr lang="en-US" sz="185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299216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837724" y="4313992"/>
            <a:ext cx="5632490" cy="70401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5500"/>
              </a:lnSpc>
              <a:buNone/>
            </a:pPr>
            <a:r>
              <a:rPr lang="en-US" sz="4400" kern="0" spc="-89" dirty="0">
                <a:solidFill>
                  <a:srgbClr val="D73AD7"/>
                </a:solidFill>
                <a:ea typeface="Source Serif Pro Semi Bold"/>
                <a:cs typeface="Source Serif Pro Semi Bold" pitchFamily="34" charset="-120"/>
              </a:rPr>
              <a:t>Attend Industry Events</a:t>
            </a:r>
            <a:endParaRPr lang="en-US" sz="4400" dirty="0">
              <a:ea typeface="Source Serif Pro Semi Bold"/>
            </a:endParaRPr>
          </a:p>
        </p:txBody>
      </p:sp>
      <p:sp>
        <p:nvSpPr>
          <p:cNvPr id="4" name="Shape 1"/>
          <p:cNvSpPr/>
          <p:nvPr/>
        </p:nvSpPr>
        <p:spPr>
          <a:xfrm>
            <a:off x="837724" y="5646182"/>
            <a:ext cx="538520" cy="538520"/>
          </a:xfrm>
          <a:prstGeom prst="roundRect">
            <a:avLst>
              <a:gd name="adj" fmla="val 18670"/>
            </a:avLst>
          </a:prstGeom>
          <a:solidFill>
            <a:srgbClr val="F4D4F7"/>
          </a:solidFill>
          <a:ln w="7620">
            <a:solidFill>
              <a:srgbClr val="DABADD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5" name="Text 2"/>
          <p:cNvSpPr/>
          <p:nvPr/>
        </p:nvSpPr>
        <p:spPr>
          <a:xfrm>
            <a:off x="1022509" y="5746433"/>
            <a:ext cx="168950" cy="33789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650"/>
              </a:lnSpc>
              <a:buNone/>
            </a:pPr>
            <a:r>
              <a:rPr lang="en-US" sz="2650" kern="0" spc="-53" dirty="0">
                <a:solidFill>
                  <a:srgbClr val="272525"/>
                </a:solidFill>
                <a:ea typeface="Source Serif Pro Semi Bold" pitchFamily="34" charset="-122"/>
                <a:cs typeface="Source Serif Pro Semi Bold" pitchFamily="34" charset="-120"/>
              </a:rPr>
              <a:t>1</a:t>
            </a:r>
            <a:endParaRPr lang="en-US" sz="2650" dirty="0"/>
          </a:p>
        </p:txBody>
      </p:sp>
      <p:sp>
        <p:nvSpPr>
          <p:cNvPr id="6" name="Text 3"/>
          <p:cNvSpPr/>
          <p:nvPr/>
        </p:nvSpPr>
        <p:spPr>
          <a:xfrm>
            <a:off x="1615559" y="5646182"/>
            <a:ext cx="2816185" cy="3519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750"/>
              </a:lnSpc>
              <a:buNone/>
            </a:pPr>
            <a:r>
              <a:rPr lang="en-US" sz="2200" kern="0" spc="-44" dirty="0">
                <a:solidFill>
                  <a:srgbClr val="272525"/>
                </a:solidFill>
                <a:ea typeface="Source Serif Pro Semi Bold" pitchFamily="34" charset="-122"/>
                <a:cs typeface="Source Serif Pro Semi Bold" pitchFamily="34" charset="-120"/>
              </a:rPr>
              <a:t>In-Person and Virtual</a:t>
            </a:r>
            <a:endParaRPr lang="en-US" sz="2200" dirty="0"/>
          </a:p>
        </p:txBody>
      </p:sp>
      <p:sp>
        <p:nvSpPr>
          <p:cNvPr id="7" name="Text 4"/>
          <p:cNvSpPr/>
          <p:nvPr/>
        </p:nvSpPr>
        <p:spPr>
          <a:xfrm>
            <a:off x="1615559" y="6141720"/>
            <a:ext cx="3380899" cy="76604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3000"/>
              </a:lnSpc>
              <a:buNone/>
            </a:pPr>
            <a:r>
              <a:rPr lang="en-US" sz="1850" kern="0" spc="-38" dirty="0">
                <a:solidFill>
                  <a:srgbClr val="272525"/>
                </a:solidFill>
                <a:ea typeface="Source Sans Pro" pitchFamily="34" charset="-122"/>
                <a:cs typeface="Source Sans Pro" pitchFamily="34" charset="-120"/>
              </a:rPr>
              <a:t>Conferences and workshops are great.</a:t>
            </a:r>
            <a:endParaRPr lang="en-US" sz="1850" dirty="0"/>
          </a:p>
        </p:txBody>
      </p:sp>
      <p:sp>
        <p:nvSpPr>
          <p:cNvPr id="8" name="Shape 5"/>
          <p:cNvSpPr/>
          <p:nvPr/>
        </p:nvSpPr>
        <p:spPr>
          <a:xfrm>
            <a:off x="5235773" y="5646182"/>
            <a:ext cx="538520" cy="538520"/>
          </a:xfrm>
          <a:prstGeom prst="roundRect">
            <a:avLst>
              <a:gd name="adj" fmla="val 18670"/>
            </a:avLst>
          </a:prstGeom>
          <a:solidFill>
            <a:srgbClr val="F4D4F7"/>
          </a:solidFill>
          <a:ln w="7620">
            <a:solidFill>
              <a:srgbClr val="DABADD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9" name="Text 6"/>
          <p:cNvSpPr/>
          <p:nvPr/>
        </p:nvSpPr>
        <p:spPr>
          <a:xfrm>
            <a:off x="5420558" y="5746433"/>
            <a:ext cx="168950" cy="33789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650"/>
              </a:lnSpc>
              <a:buNone/>
            </a:pPr>
            <a:r>
              <a:rPr lang="en-US" sz="2650" kern="0" spc="-53" dirty="0">
                <a:solidFill>
                  <a:srgbClr val="272525"/>
                </a:solidFill>
                <a:ea typeface="Source Serif Pro Semi Bold" pitchFamily="34" charset="-122"/>
                <a:cs typeface="Source Serif Pro Semi Bold" pitchFamily="34" charset="-120"/>
              </a:rPr>
              <a:t>2</a:t>
            </a:r>
            <a:endParaRPr lang="en-US" sz="2650" dirty="0"/>
          </a:p>
        </p:txBody>
      </p:sp>
      <p:sp>
        <p:nvSpPr>
          <p:cNvPr id="10" name="Text 7"/>
          <p:cNvSpPr/>
          <p:nvPr/>
        </p:nvSpPr>
        <p:spPr>
          <a:xfrm>
            <a:off x="6013609" y="5646182"/>
            <a:ext cx="2816185" cy="3519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750"/>
              </a:lnSpc>
              <a:buNone/>
            </a:pPr>
            <a:r>
              <a:rPr lang="en-US" sz="2200" kern="0" spc="-44" dirty="0">
                <a:solidFill>
                  <a:srgbClr val="272525"/>
                </a:solidFill>
                <a:ea typeface="Source Serif Pro Semi Bold" pitchFamily="34" charset="-122"/>
                <a:cs typeface="Source Serif Pro Semi Bold" pitchFamily="34" charset="-120"/>
              </a:rPr>
              <a:t>Proactive Engagement</a:t>
            </a:r>
            <a:endParaRPr lang="en-US" sz="2200" dirty="0"/>
          </a:p>
        </p:txBody>
      </p:sp>
      <p:sp>
        <p:nvSpPr>
          <p:cNvPr id="11" name="Text 8"/>
          <p:cNvSpPr/>
          <p:nvPr/>
        </p:nvSpPr>
        <p:spPr>
          <a:xfrm>
            <a:off x="6013609" y="6141720"/>
            <a:ext cx="3380899" cy="76604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3000"/>
              </a:lnSpc>
              <a:buNone/>
            </a:pPr>
            <a:r>
              <a:rPr lang="en-US" sz="1850" kern="0" spc="-38" dirty="0">
                <a:solidFill>
                  <a:srgbClr val="272525"/>
                </a:solidFill>
                <a:ea typeface="Source Sans Pro" pitchFamily="34" charset="-122"/>
                <a:cs typeface="Source Sans Pro" pitchFamily="34" charset="-120"/>
              </a:rPr>
              <a:t>Introduce yourself and join discussions.</a:t>
            </a:r>
            <a:endParaRPr lang="en-US" sz="1850" dirty="0"/>
          </a:p>
        </p:txBody>
      </p:sp>
      <p:sp>
        <p:nvSpPr>
          <p:cNvPr id="12" name="Shape 9"/>
          <p:cNvSpPr/>
          <p:nvPr/>
        </p:nvSpPr>
        <p:spPr>
          <a:xfrm>
            <a:off x="9633823" y="5646182"/>
            <a:ext cx="538520" cy="538520"/>
          </a:xfrm>
          <a:prstGeom prst="roundRect">
            <a:avLst>
              <a:gd name="adj" fmla="val 18670"/>
            </a:avLst>
          </a:prstGeom>
          <a:solidFill>
            <a:srgbClr val="F4D4F7"/>
          </a:solidFill>
          <a:ln w="7620">
            <a:solidFill>
              <a:srgbClr val="DABADD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3" name="Text 10"/>
          <p:cNvSpPr/>
          <p:nvPr/>
        </p:nvSpPr>
        <p:spPr>
          <a:xfrm>
            <a:off x="9818608" y="5746433"/>
            <a:ext cx="168950" cy="33789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650"/>
              </a:lnSpc>
              <a:buNone/>
            </a:pPr>
            <a:r>
              <a:rPr lang="en-US" sz="2650" kern="0" spc="-53" dirty="0">
                <a:solidFill>
                  <a:srgbClr val="272525"/>
                </a:solidFill>
                <a:ea typeface="Source Serif Pro Semi Bold" pitchFamily="34" charset="-122"/>
                <a:cs typeface="Source Serif Pro Semi Bold" pitchFamily="34" charset="-120"/>
              </a:rPr>
              <a:t>3</a:t>
            </a:r>
            <a:endParaRPr lang="en-US" sz="2650" dirty="0"/>
          </a:p>
        </p:txBody>
      </p:sp>
      <p:sp>
        <p:nvSpPr>
          <p:cNvPr id="14" name="Text 11"/>
          <p:cNvSpPr/>
          <p:nvPr/>
        </p:nvSpPr>
        <p:spPr>
          <a:xfrm>
            <a:off x="10411658" y="5646182"/>
            <a:ext cx="2816185" cy="3519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750"/>
              </a:lnSpc>
              <a:buNone/>
            </a:pPr>
            <a:r>
              <a:rPr lang="en-US" sz="2200" kern="0" spc="-44" dirty="0">
                <a:solidFill>
                  <a:srgbClr val="272525"/>
                </a:solidFill>
                <a:ea typeface="Source Serif Pro Semi Bold" pitchFamily="34" charset="-122"/>
                <a:cs typeface="Source Serif Pro Semi Bold" pitchFamily="34" charset="-120"/>
              </a:rPr>
              <a:t>Exchange Contacts</a:t>
            </a:r>
            <a:endParaRPr lang="en-US" sz="2200" dirty="0"/>
          </a:p>
        </p:txBody>
      </p:sp>
      <p:sp>
        <p:nvSpPr>
          <p:cNvPr id="15" name="Text 12"/>
          <p:cNvSpPr/>
          <p:nvPr/>
        </p:nvSpPr>
        <p:spPr>
          <a:xfrm>
            <a:off x="10411658" y="6141720"/>
            <a:ext cx="3380899" cy="76604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3000"/>
              </a:lnSpc>
              <a:buNone/>
            </a:pPr>
            <a:r>
              <a:rPr lang="en-US" sz="1850" kern="0" spc="-38" dirty="0">
                <a:solidFill>
                  <a:srgbClr val="272525"/>
                </a:solidFill>
                <a:ea typeface="Source Sans Pro" pitchFamily="34" charset="-122"/>
                <a:cs typeface="Source Sans Pro" pitchFamily="34" charset="-120"/>
              </a:rPr>
              <a:t>Network with like-minded professionals.</a:t>
            </a:r>
            <a:endParaRPr lang="en-US" sz="185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6324123" y="1076920"/>
            <a:ext cx="7468553" cy="14080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5500"/>
              </a:lnSpc>
              <a:buNone/>
            </a:pPr>
            <a:r>
              <a:rPr lang="en-US" sz="4400" kern="0" spc="-89" dirty="0">
                <a:solidFill>
                  <a:srgbClr val="D73AD7"/>
                </a:solidFill>
                <a:ea typeface="Source Serif Pro Semi Bold" pitchFamily="34" charset="-122"/>
                <a:cs typeface="Source Serif Pro Semi Bold" pitchFamily="34" charset="-120"/>
              </a:rPr>
              <a:t>Follow Up After Initial Meetings</a:t>
            </a:r>
            <a:endParaRPr lang="en-US" sz="4400" dirty="0"/>
          </a:p>
        </p:txBody>
      </p:sp>
      <p:pic>
        <p:nvPicPr>
          <p:cNvPr id="4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24124" y="2843927"/>
            <a:ext cx="1196816" cy="1436251"/>
          </a:xfrm>
          <a:prstGeom prst="rect">
            <a:avLst/>
          </a:prstGeom>
        </p:spPr>
      </p:pic>
      <p:sp>
        <p:nvSpPr>
          <p:cNvPr id="5" name="Text 1"/>
          <p:cNvSpPr/>
          <p:nvPr/>
        </p:nvSpPr>
        <p:spPr>
          <a:xfrm>
            <a:off x="7879912" y="3083243"/>
            <a:ext cx="2816185" cy="3519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kern="0" spc="-44" dirty="0">
                <a:solidFill>
                  <a:srgbClr val="272525"/>
                </a:solidFill>
                <a:ea typeface="Source Serif Pro Semi Bold" pitchFamily="34" charset="-122"/>
                <a:cs typeface="Source Serif Pro Semi Bold" pitchFamily="34" charset="-120"/>
              </a:rPr>
              <a:t>Brief Follow-Up</a:t>
            </a:r>
            <a:endParaRPr lang="en-US" sz="2200" dirty="0"/>
          </a:p>
        </p:txBody>
      </p:sp>
      <p:sp>
        <p:nvSpPr>
          <p:cNvPr id="6" name="Text 2"/>
          <p:cNvSpPr/>
          <p:nvPr/>
        </p:nvSpPr>
        <p:spPr>
          <a:xfrm>
            <a:off x="7879913" y="3578781"/>
            <a:ext cx="5912763" cy="38302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3000"/>
              </a:lnSpc>
              <a:buNone/>
            </a:pPr>
            <a:r>
              <a:rPr lang="en-US" sz="1850" kern="0" spc="-38" dirty="0">
                <a:solidFill>
                  <a:srgbClr val="272525"/>
                </a:solidFill>
                <a:ea typeface="Source Sans Pro" pitchFamily="34" charset="-122"/>
                <a:cs typeface="Source Sans Pro" pitchFamily="34" charset="-120"/>
              </a:rPr>
              <a:t>Send a message or email.</a:t>
            </a:r>
            <a:endParaRPr lang="en-US" sz="1850" dirty="0"/>
          </a:p>
        </p:txBody>
      </p:sp>
      <p:pic>
        <p:nvPicPr>
          <p:cNvPr id="7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24124" y="4280178"/>
            <a:ext cx="1196816" cy="1436251"/>
          </a:xfrm>
          <a:prstGeom prst="rect">
            <a:avLst/>
          </a:prstGeom>
        </p:spPr>
      </p:pic>
      <p:sp>
        <p:nvSpPr>
          <p:cNvPr id="8" name="Text 3"/>
          <p:cNvSpPr/>
          <p:nvPr/>
        </p:nvSpPr>
        <p:spPr>
          <a:xfrm>
            <a:off x="7879912" y="4519493"/>
            <a:ext cx="2816185" cy="3519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kern="0" spc="-44" dirty="0">
                <a:solidFill>
                  <a:srgbClr val="272525"/>
                </a:solidFill>
                <a:ea typeface="Source Serif Pro Semi Bold" pitchFamily="34" charset="-122"/>
                <a:cs typeface="Source Serif Pro Semi Bold" pitchFamily="34" charset="-120"/>
              </a:rPr>
              <a:t>Specific Details</a:t>
            </a:r>
            <a:endParaRPr lang="en-US" sz="2200" dirty="0"/>
          </a:p>
        </p:txBody>
      </p:sp>
      <p:sp>
        <p:nvSpPr>
          <p:cNvPr id="9" name="Text 4"/>
          <p:cNvSpPr/>
          <p:nvPr/>
        </p:nvSpPr>
        <p:spPr>
          <a:xfrm>
            <a:off x="7879913" y="5015032"/>
            <a:ext cx="5912763" cy="38302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3000"/>
              </a:lnSpc>
              <a:buNone/>
            </a:pPr>
            <a:r>
              <a:rPr lang="en-US" sz="1850" kern="0" spc="-38" dirty="0">
                <a:solidFill>
                  <a:srgbClr val="272525"/>
                </a:solidFill>
                <a:ea typeface="Source Sans Pro" pitchFamily="34" charset="-122"/>
                <a:cs typeface="Source Sans Pro" pitchFamily="34" charset="-120"/>
              </a:rPr>
              <a:t>Mention something from your conversation.</a:t>
            </a:r>
            <a:endParaRPr lang="en-US" sz="1850" dirty="0"/>
          </a:p>
        </p:txBody>
      </p:sp>
      <p:pic>
        <p:nvPicPr>
          <p:cNvPr id="10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24124" y="5716429"/>
            <a:ext cx="1196816" cy="1436251"/>
          </a:xfrm>
          <a:prstGeom prst="rect">
            <a:avLst/>
          </a:prstGeom>
        </p:spPr>
      </p:pic>
      <p:sp>
        <p:nvSpPr>
          <p:cNvPr id="11" name="Text 5"/>
          <p:cNvSpPr/>
          <p:nvPr/>
        </p:nvSpPr>
        <p:spPr>
          <a:xfrm>
            <a:off x="7879913" y="5955744"/>
            <a:ext cx="2816185" cy="3519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kern="0" spc="-44" dirty="0">
                <a:solidFill>
                  <a:srgbClr val="272525"/>
                </a:solidFill>
                <a:ea typeface="Source Serif Pro Semi Bold" pitchFamily="34" charset="-122"/>
                <a:cs typeface="Source Serif Pro Semi Bold" pitchFamily="34" charset="-120"/>
              </a:rPr>
              <a:t>Relationship Building</a:t>
            </a:r>
            <a:endParaRPr lang="en-US" sz="2200" dirty="0"/>
          </a:p>
        </p:txBody>
      </p:sp>
      <p:sp>
        <p:nvSpPr>
          <p:cNvPr id="12" name="Text 6"/>
          <p:cNvSpPr/>
          <p:nvPr/>
        </p:nvSpPr>
        <p:spPr>
          <a:xfrm>
            <a:off x="7879913" y="6451283"/>
            <a:ext cx="5912763" cy="38302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3000"/>
              </a:lnSpc>
              <a:buNone/>
            </a:pPr>
            <a:r>
              <a:rPr lang="en-US" sz="1850" kern="0" spc="-38" dirty="0">
                <a:solidFill>
                  <a:srgbClr val="272525"/>
                </a:solidFill>
                <a:ea typeface="Source Sans Pro" pitchFamily="34" charset="-122"/>
                <a:cs typeface="Source Sans Pro" pitchFamily="34" charset="-120"/>
              </a:rPr>
              <a:t>Keep the connection alive.</a:t>
            </a:r>
            <a:endParaRPr lang="en-US" sz="185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837724" y="1256348"/>
            <a:ext cx="5632490" cy="70401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5500"/>
              </a:lnSpc>
              <a:buNone/>
            </a:pPr>
            <a:r>
              <a:rPr lang="en-US" sz="4400" kern="0" spc="-89" dirty="0">
                <a:solidFill>
                  <a:srgbClr val="D73AD7"/>
                </a:solidFill>
                <a:ea typeface="Source Serif Pro Semi Bold" pitchFamily="34" charset="-122"/>
                <a:cs typeface="Source Serif Pro Semi Bold" pitchFamily="34" charset="-120"/>
              </a:rPr>
              <a:t>Be a Good Listener</a:t>
            </a:r>
            <a:endParaRPr lang="en-US" sz="4400" dirty="0"/>
          </a:p>
        </p:txBody>
      </p:sp>
      <p:sp>
        <p:nvSpPr>
          <p:cNvPr id="3" name="Text 1"/>
          <p:cNvSpPr/>
          <p:nvPr/>
        </p:nvSpPr>
        <p:spPr>
          <a:xfrm>
            <a:off x="1753195" y="4266843"/>
            <a:ext cx="2816185" cy="3519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r">
              <a:lnSpc>
                <a:spcPts val="2750"/>
              </a:lnSpc>
              <a:buNone/>
            </a:pPr>
            <a:r>
              <a:rPr lang="en-US" sz="2200" kern="0" spc="-44" dirty="0">
                <a:solidFill>
                  <a:srgbClr val="272525"/>
                </a:solidFill>
                <a:ea typeface="Source Serif Pro Semi Bold" pitchFamily="34" charset="-122"/>
                <a:cs typeface="Source Serif Pro Semi Bold" pitchFamily="34" charset="-120"/>
              </a:rPr>
              <a:t>Ask Questions</a:t>
            </a:r>
            <a:endParaRPr lang="en-US" sz="2200" dirty="0"/>
          </a:p>
        </p:txBody>
      </p:sp>
      <p:sp>
        <p:nvSpPr>
          <p:cNvPr id="4" name="Text 2"/>
          <p:cNvSpPr/>
          <p:nvPr/>
        </p:nvSpPr>
        <p:spPr>
          <a:xfrm>
            <a:off x="837724" y="4762381"/>
            <a:ext cx="3731657" cy="38302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r">
              <a:lnSpc>
                <a:spcPts val="3000"/>
              </a:lnSpc>
              <a:buNone/>
            </a:pPr>
            <a:r>
              <a:rPr lang="en-US" sz="1850" kern="0" spc="-38" dirty="0">
                <a:solidFill>
                  <a:srgbClr val="272525"/>
                </a:solidFill>
                <a:ea typeface="Source Sans Pro" pitchFamily="34" charset="-122"/>
                <a:cs typeface="Source Sans Pro" pitchFamily="34" charset="-120"/>
              </a:rPr>
              <a:t>Show genuine interest.</a:t>
            </a:r>
            <a:endParaRPr lang="en-US" sz="1850" dirty="0"/>
          </a:p>
        </p:txBody>
      </p:sp>
      <p:pic>
        <p:nvPicPr>
          <p:cNvPr id="5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48131" y="2439114"/>
            <a:ext cx="4534138" cy="4534138"/>
          </a:xfrm>
          <a:prstGeom prst="rect">
            <a:avLst/>
          </a:prstGeom>
        </p:spPr>
      </p:pic>
      <p:sp>
        <p:nvSpPr>
          <p:cNvPr id="6" name="Text 3"/>
          <p:cNvSpPr/>
          <p:nvPr/>
        </p:nvSpPr>
        <p:spPr>
          <a:xfrm>
            <a:off x="5677019" y="4193977"/>
            <a:ext cx="149543" cy="47863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3750"/>
              </a:lnSpc>
              <a:buNone/>
            </a:pPr>
            <a:r>
              <a:rPr lang="en-US" sz="2350" kern="0" spc="-47" dirty="0">
                <a:solidFill>
                  <a:srgbClr val="272525"/>
                </a:solidFill>
                <a:ea typeface="Source Serif Pro Semi Bold" pitchFamily="34" charset="-122"/>
                <a:cs typeface="Source Serif Pro Semi Bold" pitchFamily="34" charset="-120"/>
              </a:rPr>
              <a:t>1</a:t>
            </a:r>
            <a:endParaRPr lang="en-US" sz="2350" dirty="0"/>
          </a:p>
        </p:txBody>
      </p:sp>
      <p:sp>
        <p:nvSpPr>
          <p:cNvPr id="7" name="Text 4"/>
          <p:cNvSpPr/>
          <p:nvPr/>
        </p:nvSpPr>
        <p:spPr>
          <a:xfrm>
            <a:off x="9941243" y="3043595"/>
            <a:ext cx="2816185" cy="3519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kern="0" spc="-44" dirty="0">
                <a:solidFill>
                  <a:srgbClr val="272525"/>
                </a:solidFill>
                <a:ea typeface="Source Serif Pro Semi Bold" pitchFamily="34" charset="-122"/>
                <a:cs typeface="Source Serif Pro Semi Bold" pitchFamily="34" charset="-120"/>
              </a:rPr>
              <a:t>Active Listening</a:t>
            </a:r>
            <a:endParaRPr lang="en-US" sz="2200" dirty="0"/>
          </a:p>
        </p:txBody>
      </p:sp>
      <p:sp>
        <p:nvSpPr>
          <p:cNvPr id="8" name="Text 5"/>
          <p:cNvSpPr/>
          <p:nvPr/>
        </p:nvSpPr>
        <p:spPr>
          <a:xfrm>
            <a:off x="9941243" y="3539133"/>
            <a:ext cx="3851434" cy="38302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3000"/>
              </a:lnSpc>
              <a:buNone/>
            </a:pPr>
            <a:r>
              <a:rPr lang="en-US" sz="1850" kern="0" spc="-38" dirty="0">
                <a:solidFill>
                  <a:srgbClr val="272525"/>
                </a:solidFill>
                <a:ea typeface="Source Sans Pro" pitchFamily="34" charset="-122"/>
                <a:cs typeface="Source Sans Pro" pitchFamily="34" charset="-120"/>
              </a:rPr>
              <a:t>Engage with responses.</a:t>
            </a:r>
            <a:endParaRPr lang="en-US" sz="1850" dirty="0"/>
          </a:p>
        </p:txBody>
      </p:sp>
      <p:pic>
        <p:nvPicPr>
          <p:cNvPr id="9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48131" y="2439114"/>
            <a:ext cx="4534138" cy="4534138"/>
          </a:xfrm>
          <a:prstGeom prst="rect">
            <a:avLst/>
          </a:prstGeom>
        </p:spPr>
      </p:pic>
      <p:sp>
        <p:nvSpPr>
          <p:cNvPr id="10" name="Text 6"/>
          <p:cNvSpPr/>
          <p:nvPr/>
        </p:nvSpPr>
        <p:spPr>
          <a:xfrm>
            <a:off x="8258294" y="3249335"/>
            <a:ext cx="149543" cy="47863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3750"/>
              </a:lnSpc>
              <a:buNone/>
            </a:pPr>
            <a:r>
              <a:rPr lang="en-US" sz="2350" kern="0" spc="-47" dirty="0">
                <a:solidFill>
                  <a:srgbClr val="272525"/>
                </a:solidFill>
                <a:ea typeface="Source Serif Pro Semi Bold" pitchFamily="34" charset="-122"/>
                <a:cs typeface="Source Serif Pro Semi Bold" pitchFamily="34" charset="-120"/>
              </a:rPr>
              <a:t>2</a:t>
            </a:r>
            <a:endParaRPr lang="en-US" sz="2350" dirty="0"/>
          </a:p>
        </p:txBody>
      </p:sp>
      <p:sp>
        <p:nvSpPr>
          <p:cNvPr id="11" name="Text 7"/>
          <p:cNvSpPr/>
          <p:nvPr/>
        </p:nvSpPr>
        <p:spPr>
          <a:xfrm>
            <a:off x="9941243" y="5490091"/>
            <a:ext cx="2816185" cy="3519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kern="0" spc="-44" dirty="0">
                <a:solidFill>
                  <a:srgbClr val="272525"/>
                </a:solidFill>
                <a:ea typeface="Source Serif Pro Semi Bold" pitchFamily="34" charset="-122"/>
                <a:cs typeface="Source Serif Pro Semi Bold" pitchFamily="34" charset="-120"/>
              </a:rPr>
              <a:t>Value Insights</a:t>
            </a:r>
            <a:endParaRPr lang="en-US" sz="2200" dirty="0"/>
          </a:p>
        </p:txBody>
      </p:sp>
      <p:sp>
        <p:nvSpPr>
          <p:cNvPr id="12" name="Text 8"/>
          <p:cNvSpPr/>
          <p:nvPr/>
        </p:nvSpPr>
        <p:spPr>
          <a:xfrm>
            <a:off x="9941243" y="5985629"/>
            <a:ext cx="3851434" cy="38302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3000"/>
              </a:lnSpc>
              <a:buNone/>
            </a:pPr>
            <a:r>
              <a:rPr lang="en-US" sz="1850" kern="0" spc="-38" dirty="0">
                <a:solidFill>
                  <a:srgbClr val="272525"/>
                </a:solidFill>
                <a:ea typeface="Source Sans Pro" pitchFamily="34" charset="-122"/>
                <a:cs typeface="Source Sans Pro" pitchFamily="34" charset="-120"/>
              </a:rPr>
              <a:t>Build meaningful connections.</a:t>
            </a:r>
            <a:endParaRPr lang="en-US" sz="1850" dirty="0"/>
          </a:p>
        </p:txBody>
      </p:sp>
      <p:pic>
        <p:nvPicPr>
          <p:cNvPr id="13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48131" y="2439114"/>
            <a:ext cx="4534138" cy="4534138"/>
          </a:xfrm>
          <a:prstGeom prst="rect">
            <a:avLst/>
          </a:prstGeom>
        </p:spPr>
      </p:pic>
      <p:sp>
        <p:nvSpPr>
          <p:cNvPr id="14" name="Text 9"/>
          <p:cNvSpPr/>
          <p:nvPr/>
        </p:nvSpPr>
        <p:spPr>
          <a:xfrm>
            <a:off x="7785735" y="5957054"/>
            <a:ext cx="149543" cy="47863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3750"/>
              </a:lnSpc>
              <a:buNone/>
            </a:pPr>
            <a:r>
              <a:rPr lang="en-US" sz="2350" kern="0" spc="-47" dirty="0">
                <a:solidFill>
                  <a:srgbClr val="272525"/>
                </a:solidFill>
                <a:ea typeface="Source Serif Pro Semi Bold" pitchFamily="34" charset="-122"/>
                <a:cs typeface="Source Serif Pro Semi Bold" pitchFamily="34" charset="-120"/>
              </a:rPr>
              <a:t>3</a:t>
            </a:r>
            <a:endParaRPr lang="en-US" sz="235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837724" y="1236655"/>
            <a:ext cx="6091238" cy="70401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5500"/>
              </a:lnSpc>
              <a:buNone/>
            </a:pPr>
            <a:r>
              <a:rPr lang="en-US" sz="4400" kern="0" spc="-89" dirty="0">
                <a:solidFill>
                  <a:srgbClr val="D73AD7"/>
                </a:solidFill>
                <a:ea typeface="Source Serif Pro Semi Bold" pitchFamily="34" charset="-122"/>
                <a:cs typeface="Source Serif Pro Semi Bold" pitchFamily="34" charset="-120"/>
              </a:rPr>
              <a:t>Offer Help Before Asking</a:t>
            </a:r>
            <a:endParaRPr lang="en-US" sz="4400" dirty="0"/>
          </a:p>
        </p:txBody>
      </p:sp>
      <p:sp>
        <p:nvSpPr>
          <p:cNvPr id="3" name="Shape 1"/>
          <p:cNvSpPr/>
          <p:nvPr/>
        </p:nvSpPr>
        <p:spPr>
          <a:xfrm>
            <a:off x="837724" y="2550676"/>
            <a:ext cx="2159079" cy="1357193"/>
          </a:xfrm>
          <a:prstGeom prst="roundRect">
            <a:avLst>
              <a:gd name="adj" fmla="val 7408"/>
            </a:avLst>
          </a:prstGeom>
          <a:solidFill>
            <a:srgbClr val="F4D4F7"/>
          </a:solidFill>
          <a:ln w="7620">
            <a:solidFill>
              <a:srgbClr val="DABADD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4" name="Text 2"/>
          <p:cNvSpPr/>
          <p:nvPr/>
        </p:nvSpPr>
        <p:spPr>
          <a:xfrm>
            <a:off x="1084659" y="2989898"/>
            <a:ext cx="149543" cy="47863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3750"/>
              </a:lnSpc>
              <a:buNone/>
            </a:pPr>
            <a:r>
              <a:rPr lang="en-US" sz="2350" kern="0" spc="-47" dirty="0">
                <a:solidFill>
                  <a:srgbClr val="272525"/>
                </a:solidFill>
                <a:ea typeface="Source Serif Pro Semi Bold" pitchFamily="34" charset="-122"/>
                <a:cs typeface="Source Serif Pro Semi Bold" pitchFamily="34" charset="-120"/>
              </a:rPr>
              <a:t>1</a:t>
            </a:r>
            <a:endParaRPr lang="en-US" sz="2350" dirty="0"/>
          </a:p>
        </p:txBody>
      </p:sp>
      <p:sp>
        <p:nvSpPr>
          <p:cNvPr id="5" name="Text 3"/>
          <p:cNvSpPr/>
          <p:nvPr/>
        </p:nvSpPr>
        <p:spPr>
          <a:xfrm>
            <a:off x="3236119" y="2658738"/>
            <a:ext cx="2146935" cy="3519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kern="0" spc="-44" dirty="0">
                <a:solidFill>
                  <a:srgbClr val="272525"/>
                </a:solidFill>
                <a:ea typeface="Source Serif Pro Semi Bold" pitchFamily="34" charset="-122"/>
                <a:cs typeface="Source Serif Pro Semi Bold" pitchFamily="34" charset="-120"/>
              </a:rPr>
              <a:t>Share Knowledge</a:t>
            </a:r>
            <a:endParaRPr lang="en-US" sz="2200" dirty="0"/>
          </a:p>
        </p:txBody>
      </p:sp>
      <p:sp>
        <p:nvSpPr>
          <p:cNvPr id="6" name="Text 4"/>
          <p:cNvSpPr/>
          <p:nvPr/>
        </p:nvSpPr>
        <p:spPr>
          <a:xfrm>
            <a:off x="3236119" y="3285530"/>
            <a:ext cx="2146935" cy="38302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3000"/>
              </a:lnSpc>
              <a:buNone/>
            </a:pPr>
            <a:r>
              <a:rPr lang="en-US" sz="1850" kern="0" spc="-38" dirty="0">
                <a:solidFill>
                  <a:srgbClr val="272525"/>
                </a:solidFill>
                <a:ea typeface="Source Sans Pro" pitchFamily="34" charset="-122"/>
                <a:cs typeface="Source Sans Pro" pitchFamily="34" charset="-120"/>
              </a:rPr>
              <a:t>Offer industry insights.</a:t>
            </a:r>
            <a:endParaRPr lang="en-US" sz="1850" dirty="0"/>
          </a:p>
        </p:txBody>
      </p:sp>
      <p:sp>
        <p:nvSpPr>
          <p:cNvPr id="7" name="Shape 5"/>
          <p:cNvSpPr/>
          <p:nvPr/>
        </p:nvSpPr>
        <p:spPr>
          <a:xfrm>
            <a:off x="3116461" y="3892629"/>
            <a:ext cx="10556558" cy="15240"/>
          </a:xfrm>
          <a:prstGeom prst="roundRect">
            <a:avLst>
              <a:gd name="adj" fmla="val 659712"/>
            </a:avLst>
          </a:prstGeom>
          <a:solidFill>
            <a:srgbClr val="DABADD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8" name="Shape 6"/>
          <p:cNvSpPr/>
          <p:nvPr/>
        </p:nvSpPr>
        <p:spPr>
          <a:xfrm>
            <a:off x="837724" y="4027527"/>
            <a:ext cx="4318278" cy="1357193"/>
          </a:xfrm>
          <a:prstGeom prst="roundRect">
            <a:avLst>
              <a:gd name="adj" fmla="val 7408"/>
            </a:avLst>
          </a:prstGeom>
          <a:solidFill>
            <a:srgbClr val="F4D4F7"/>
          </a:solidFill>
          <a:ln w="7620">
            <a:solidFill>
              <a:srgbClr val="DABADD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9" name="Text 7"/>
          <p:cNvSpPr/>
          <p:nvPr/>
        </p:nvSpPr>
        <p:spPr>
          <a:xfrm>
            <a:off x="1084659" y="4466749"/>
            <a:ext cx="149543" cy="47863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3750"/>
              </a:lnSpc>
              <a:buNone/>
            </a:pPr>
            <a:r>
              <a:rPr lang="en-US" sz="2350" kern="0" spc="-47" dirty="0">
                <a:solidFill>
                  <a:srgbClr val="272525"/>
                </a:solidFill>
                <a:ea typeface="Source Serif Pro Semi Bold" pitchFamily="34" charset="-122"/>
                <a:cs typeface="Source Serif Pro Semi Bold" pitchFamily="34" charset="-120"/>
              </a:rPr>
              <a:t>2</a:t>
            </a:r>
            <a:endParaRPr lang="en-US" sz="2350" dirty="0"/>
          </a:p>
        </p:txBody>
      </p:sp>
      <p:sp>
        <p:nvSpPr>
          <p:cNvPr id="10" name="Text 8"/>
          <p:cNvSpPr/>
          <p:nvPr/>
        </p:nvSpPr>
        <p:spPr>
          <a:xfrm>
            <a:off x="5395317" y="4266843"/>
            <a:ext cx="2816185" cy="3519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kern="0" spc="-44" dirty="0">
                <a:solidFill>
                  <a:srgbClr val="272525"/>
                </a:solidFill>
                <a:ea typeface="Source Serif Pro Semi Bold" pitchFamily="34" charset="-122"/>
                <a:cs typeface="Source Serif Pro Semi Bold" pitchFamily="34" charset="-120"/>
              </a:rPr>
              <a:t>Make Introductions</a:t>
            </a:r>
            <a:endParaRPr lang="en-US" sz="2200" dirty="0"/>
          </a:p>
        </p:txBody>
      </p:sp>
      <p:sp>
        <p:nvSpPr>
          <p:cNvPr id="11" name="Text 9"/>
          <p:cNvSpPr/>
          <p:nvPr/>
        </p:nvSpPr>
        <p:spPr>
          <a:xfrm>
            <a:off x="5395317" y="4762381"/>
            <a:ext cx="3107769" cy="38302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3000"/>
              </a:lnSpc>
              <a:buNone/>
            </a:pPr>
            <a:r>
              <a:rPr lang="en-US" sz="1850" kern="0" spc="-38" dirty="0">
                <a:solidFill>
                  <a:srgbClr val="272525"/>
                </a:solidFill>
                <a:ea typeface="Source Sans Pro" pitchFamily="34" charset="-122"/>
                <a:cs typeface="Source Sans Pro" pitchFamily="34" charset="-120"/>
              </a:rPr>
              <a:t>Connect people in your network.</a:t>
            </a:r>
            <a:endParaRPr lang="en-US" sz="1850" dirty="0"/>
          </a:p>
        </p:txBody>
      </p:sp>
      <p:sp>
        <p:nvSpPr>
          <p:cNvPr id="12" name="Shape 10"/>
          <p:cNvSpPr/>
          <p:nvPr/>
        </p:nvSpPr>
        <p:spPr>
          <a:xfrm>
            <a:off x="5275659" y="5369481"/>
            <a:ext cx="8397359" cy="15240"/>
          </a:xfrm>
          <a:prstGeom prst="roundRect">
            <a:avLst>
              <a:gd name="adj" fmla="val 659712"/>
            </a:avLst>
          </a:prstGeom>
          <a:solidFill>
            <a:srgbClr val="DABADD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13" name="Shape 11"/>
          <p:cNvSpPr/>
          <p:nvPr/>
        </p:nvSpPr>
        <p:spPr>
          <a:xfrm>
            <a:off x="837724" y="5504378"/>
            <a:ext cx="6477476" cy="1357193"/>
          </a:xfrm>
          <a:prstGeom prst="roundRect">
            <a:avLst>
              <a:gd name="adj" fmla="val 7408"/>
            </a:avLst>
          </a:prstGeom>
          <a:solidFill>
            <a:srgbClr val="F4D4F7"/>
          </a:solidFill>
          <a:ln w="7620">
            <a:solidFill>
              <a:srgbClr val="DABADD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4" name="Text 12"/>
          <p:cNvSpPr/>
          <p:nvPr/>
        </p:nvSpPr>
        <p:spPr>
          <a:xfrm>
            <a:off x="1084659" y="5943600"/>
            <a:ext cx="149543" cy="47863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3750"/>
              </a:lnSpc>
              <a:buNone/>
            </a:pPr>
            <a:r>
              <a:rPr lang="en-US" sz="2350" kern="0" spc="-47" dirty="0">
                <a:solidFill>
                  <a:srgbClr val="272525"/>
                </a:solidFill>
                <a:ea typeface="Source Serif Pro Semi Bold" pitchFamily="34" charset="-122"/>
                <a:cs typeface="Source Serif Pro Semi Bold" pitchFamily="34" charset="-120"/>
              </a:rPr>
              <a:t>3</a:t>
            </a:r>
            <a:endParaRPr lang="en-US" sz="2350" dirty="0"/>
          </a:p>
        </p:txBody>
      </p:sp>
      <p:sp>
        <p:nvSpPr>
          <p:cNvPr id="15" name="Text 13"/>
          <p:cNvSpPr/>
          <p:nvPr/>
        </p:nvSpPr>
        <p:spPr>
          <a:xfrm>
            <a:off x="7554516" y="5743694"/>
            <a:ext cx="2168366" cy="3519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kern="0" spc="-44" dirty="0">
                <a:solidFill>
                  <a:srgbClr val="272525"/>
                </a:solidFill>
                <a:ea typeface="Source Serif Pro Semi Bold" pitchFamily="34" charset="-122"/>
                <a:cs typeface="Source Serif Pro Semi Bold" pitchFamily="34" charset="-120"/>
              </a:rPr>
              <a:t>Provide Feedback</a:t>
            </a:r>
            <a:endParaRPr lang="en-US" sz="2200" dirty="0"/>
          </a:p>
        </p:txBody>
      </p:sp>
      <p:sp>
        <p:nvSpPr>
          <p:cNvPr id="16" name="Text 14"/>
          <p:cNvSpPr/>
          <p:nvPr/>
        </p:nvSpPr>
        <p:spPr>
          <a:xfrm>
            <a:off x="7554516" y="6239232"/>
            <a:ext cx="2168366" cy="38302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3000"/>
              </a:lnSpc>
              <a:buNone/>
            </a:pPr>
            <a:r>
              <a:rPr lang="en-US" sz="1850" kern="0" spc="-38" dirty="0">
                <a:solidFill>
                  <a:srgbClr val="272525"/>
                </a:solidFill>
                <a:ea typeface="Source Sans Pro" pitchFamily="34" charset="-122"/>
                <a:cs typeface="Source Sans Pro" pitchFamily="34" charset="-120"/>
              </a:rPr>
              <a:t>Offer valuable input.</a:t>
            </a:r>
            <a:endParaRPr lang="en-US" sz="185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599</TotalTime>
  <Words>399</Words>
  <Application>Microsoft Office PowerPoint</Application>
  <PresentationFormat>Custom</PresentationFormat>
  <Paragraphs>111</Paragraphs>
  <Slides>12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8" baseType="lpstr">
      <vt:lpstr>Arial</vt:lpstr>
      <vt:lpstr>Source Sans Pro</vt:lpstr>
      <vt:lpstr>Source Sans Pro Bold</vt:lpstr>
      <vt:lpstr>Source Sans Pro Medium</vt:lpstr>
      <vt:lpstr>Source Serif Pro Semi Bold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Kim Wiethoff</cp:lastModifiedBy>
  <cp:revision>6</cp:revision>
  <dcterms:created xsi:type="dcterms:W3CDTF">2025-02-19T17:56:37Z</dcterms:created>
  <dcterms:modified xsi:type="dcterms:W3CDTF">2025-04-27T14:45:25Z</dcterms:modified>
</cp:coreProperties>
</file>