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4630400" cy="8229600"/>
  <p:notesSz cx="8229600" cy="14630400"/>
  <p:embeddedFontLst>
    <p:embeddedFont>
      <p:font typeface="Roboto" panose="02000000000000000000" pitchFamily="2" charset="0"/>
      <p:regular r:id="rId17"/>
      <p:bold r:id="rId18"/>
    </p:embeddedFont>
    <p:embeddedFont>
      <p:font typeface="Roboto Bold" panose="02000000000000000000" pitchFamily="2" charset="0"/>
      <p:bold r:id="rId19"/>
    </p:embeddedFont>
    <p:embeddedFont>
      <p:font typeface="Roboto Medium" panose="02000000000000000000" pitchFamily="2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327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56972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SAFe vs Traditional Project Management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327446"/>
            <a:ext cx="755642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guide for project managers transitioning from traditional methodologies to the Scaled Agile Framework.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279827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387822" y="5412462"/>
            <a:ext cx="14751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5262920"/>
            <a:ext cx="264044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7942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Success Measures Transformation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048941" y="2837140"/>
            <a:ext cx="30480" cy="4312920"/>
          </a:xfrm>
          <a:prstGeom prst="roundRect">
            <a:avLst>
              <a:gd name="adj" fmla="val 312558"/>
            </a:avLst>
          </a:prstGeom>
          <a:solidFill>
            <a:srgbClr val="BFD3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273612" y="3077051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FD3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93790" y="283714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78860" y="287964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183011" y="291500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Traditional Metrics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2183011" y="3405426"/>
            <a:ext cx="6167199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Focus on delivering on time, on budget, and according to scope.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273612" y="4779288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FD3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793790" y="453937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878860" y="4581882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183011" y="46172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Transitional Metrics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2183011" y="5107662"/>
            <a:ext cx="616719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Blend of delivery metrics with early value measurements.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1273612" y="6141363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FD3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793790" y="590145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878860" y="5943957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2183011" y="59793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SAFe Metrics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2183011" y="6469737"/>
            <a:ext cx="6167199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Emphasis on business outcomes, customer value, and flow metrics.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47631"/>
            <a:ext cx="6117908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Value-Based Success Metrics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793790" y="1983105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85%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1180148" y="30149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Feature Usage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3505319"/>
            <a:ext cx="3608070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Track actual customer adoption of delivered features.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742021" y="1983105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3.5d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5128498" y="30149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Cycle Time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742021" y="3505319"/>
            <a:ext cx="3608189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Measure days from start to completion of work items.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93790" y="4979432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92%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1180148" y="60112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Reliability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93790" y="6501646"/>
            <a:ext cx="3608070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Monitor system stability and performance.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4742021" y="4979432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46%</a:t>
            </a:r>
            <a:endParaRPr lang="en-US" sz="5850" dirty="0"/>
          </a:p>
        </p:txBody>
      </p:sp>
      <p:sp>
        <p:nvSpPr>
          <p:cNvPr id="14" name="Text 11"/>
          <p:cNvSpPr/>
          <p:nvPr/>
        </p:nvSpPr>
        <p:spPr>
          <a:xfrm>
            <a:off x="5128498" y="60112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Revenue Growth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4742021" y="6501646"/>
            <a:ext cx="3608189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Connect features to business impact.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9540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Common Challenges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457807"/>
            <a:ext cx="13042583" cy="354091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6253877"/>
            <a:ext cx="1304282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Project managers often struggle most with the perceived loss of control and uncertainty about their new role in the SAFe environment.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0331" y="582573"/>
            <a:ext cx="5288637" cy="6610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Your Path Forward</a:t>
            </a:r>
            <a:endParaRPr lang="en-US" sz="4150" dirty="0"/>
          </a:p>
        </p:txBody>
      </p:sp>
      <p:sp>
        <p:nvSpPr>
          <p:cNvPr id="3" name="Shape 1"/>
          <p:cNvSpPr/>
          <p:nvPr/>
        </p:nvSpPr>
        <p:spPr>
          <a:xfrm>
            <a:off x="740331" y="1666637"/>
            <a:ext cx="1643658" cy="1197650"/>
          </a:xfrm>
          <a:prstGeom prst="roundRect">
            <a:avLst>
              <a:gd name="adj" fmla="val 741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391" y="2079546"/>
            <a:ext cx="297418" cy="37183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595443" y="1878092"/>
            <a:ext cx="2644259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Learn SAFe Principles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2595443" y="2335530"/>
            <a:ext cx="3998119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Study the framework and earn certification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2489716" y="2854762"/>
            <a:ext cx="11294626" cy="11430"/>
          </a:xfrm>
          <a:prstGeom prst="roundRect">
            <a:avLst>
              <a:gd name="adj" fmla="val 777346"/>
            </a:avLst>
          </a:prstGeom>
          <a:solidFill>
            <a:srgbClr val="BFD3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40331" y="2970014"/>
            <a:ext cx="3287435" cy="1197650"/>
          </a:xfrm>
          <a:prstGeom prst="roundRect">
            <a:avLst>
              <a:gd name="adj" fmla="val 741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79" y="3382923"/>
            <a:ext cx="297418" cy="371832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39220" y="3181469"/>
            <a:ext cx="2976801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Participate in PI Planning</a:t>
            </a:r>
            <a:endParaRPr lang="en-US" sz="2050" dirty="0"/>
          </a:p>
        </p:txBody>
      </p:sp>
      <p:sp>
        <p:nvSpPr>
          <p:cNvPr id="11" name="Text 7"/>
          <p:cNvSpPr/>
          <p:nvPr/>
        </p:nvSpPr>
        <p:spPr>
          <a:xfrm>
            <a:off x="4239220" y="3638907"/>
            <a:ext cx="2976801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Experience the event firsthand</a:t>
            </a:r>
            <a:endParaRPr lang="en-US" sz="1650" dirty="0"/>
          </a:p>
        </p:txBody>
      </p:sp>
      <p:sp>
        <p:nvSpPr>
          <p:cNvPr id="12" name="Shape 8"/>
          <p:cNvSpPr/>
          <p:nvPr/>
        </p:nvSpPr>
        <p:spPr>
          <a:xfrm>
            <a:off x="4133493" y="4158139"/>
            <a:ext cx="9650849" cy="11430"/>
          </a:xfrm>
          <a:prstGeom prst="roundRect">
            <a:avLst>
              <a:gd name="adj" fmla="val 777346"/>
            </a:avLst>
          </a:prstGeom>
          <a:solidFill>
            <a:srgbClr val="BFD3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40331" y="4273391"/>
            <a:ext cx="4931093" cy="1197650"/>
          </a:xfrm>
          <a:prstGeom prst="roundRect">
            <a:avLst>
              <a:gd name="adj" fmla="val 741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168" y="4686300"/>
            <a:ext cx="297418" cy="371832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882878" y="4484846"/>
            <a:ext cx="3140154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Adopt Servant Leadership</a:t>
            </a:r>
            <a:endParaRPr lang="en-US" sz="2050" dirty="0"/>
          </a:p>
        </p:txBody>
      </p:sp>
      <p:sp>
        <p:nvSpPr>
          <p:cNvPr id="16" name="Text 11"/>
          <p:cNvSpPr/>
          <p:nvPr/>
        </p:nvSpPr>
        <p:spPr>
          <a:xfrm>
            <a:off x="5882878" y="4942284"/>
            <a:ext cx="3140154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Shift your management style</a:t>
            </a:r>
            <a:endParaRPr lang="en-US" sz="1650" dirty="0"/>
          </a:p>
        </p:txBody>
      </p:sp>
      <p:sp>
        <p:nvSpPr>
          <p:cNvPr id="17" name="Shape 12"/>
          <p:cNvSpPr/>
          <p:nvPr/>
        </p:nvSpPr>
        <p:spPr>
          <a:xfrm>
            <a:off x="5777151" y="5461516"/>
            <a:ext cx="8007191" cy="11430"/>
          </a:xfrm>
          <a:prstGeom prst="roundRect">
            <a:avLst>
              <a:gd name="adj" fmla="val 777346"/>
            </a:avLst>
          </a:prstGeom>
          <a:solidFill>
            <a:srgbClr val="BFD3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740331" y="5576768"/>
            <a:ext cx="6574869" cy="1197650"/>
          </a:xfrm>
          <a:prstGeom prst="roundRect">
            <a:avLst>
              <a:gd name="adj" fmla="val 741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9056" y="5989677"/>
            <a:ext cx="297418" cy="371832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26655" y="5788223"/>
            <a:ext cx="2663309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Embrace New Metrics</a:t>
            </a:r>
            <a:endParaRPr lang="en-US" sz="2050" dirty="0"/>
          </a:p>
        </p:txBody>
      </p:sp>
      <p:sp>
        <p:nvSpPr>
          <p:cNvPr id="21" name="Text 15"/>
          <p:cNvSpPr/>
          <p:nvPr/>
        </p:nvSpPr>
        <p:spPr>
          <a:xfrm>
            <a:off x="7526655" y="6245662"/>
            <a:ext cx="2810351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Focus on value and outcomes</a:t>
            </a:r>
            <a:endParaRPr lang="en-US" sz="1650" dirty="0"/>
          </a:p>
        </p:txBody>
      </p:sp>
      <p:sp>
        <p:nvSpPr>
          <p:cNvPr id="22" name="Text 16"/>
          <p:cNvSpPr/>
          <p:nvPr/>
        </p:nvSpPr>
        <p:spPr>
          <a:xfrm>
            <a:off x="740331" y="7012305"/>
            <a:ext cx="13149739" cy="634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Your project management skills remain valuable. The framework may change, but your ability to deliver value, manage complexity, and drive results is more important than ever.</a:t>
            </a:r>
            <a:endParaRPr lang="en-US" sz="16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6188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810828"/>
            <a:ext cx="7556421" cy="1700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move from traditional project management to SAFe isn't just about changing tools or terminology—it's about embracing a new way of thinking. While the role of the project manager may shift in a SAFe environment, your ability to coordinate, communicate, and lead cross-functional efforts remains essential.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766786"/>
            <a:ext cx="7556421" cy="1700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If you're a project manager looking to stay relevant in an Agile world, learning SAFe principles, participating in PI Planning, and adapting to a servant leadership style are great first steps. The framework may be different, but your ability to </a:t>
            </a:r>
            <a:r>
              <a:rPr lang="en-US" sz="1750" b="1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deliver value, manage complexity, and drive results</a:t>
            </a: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is more important than ever.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3198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8066" y="564118"/>
            <a:ext cx="5129213" cy="641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Agenda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066" y="1512927"/>
            <a:ext cx="1025843" cy="123098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51566" y="1718072"/>
            <a:ext cx="2564606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Mindset Shift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2051566" y="2161580"/>
            <a:ext cx="6374368" cy="3076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From command-and-control to servant leadership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066" y="2743914"/>
            <a:ext cx="1025843" cy="123098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051566" y="2949059"/>
            <a:ext cx="2564606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Planning Cadence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2051566" y="3392567"/>
            <a:ext cx="6374368" cy="3076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Waterfall milestones vs Agile PI Planning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066" y="3974902"/>
            <a:ext cx="1025843" cy="123098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051566" y="4180046"/>
            <a:ext cx="2564606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Team Structure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2051566" y="4623554"/>
            <a:ext cx="6374368" cy="3076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Centralized vs decentralized decision-making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66" y="5205889"/>
            <a:ext cx="1025843" cy="1230987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051566" y="5411033"/>
            <a:ext cx="2564606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Role Redefinition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2051566" y="5854541"/>
            <a:ext cx="6374368" cy="3076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Finding your place in the SAFe framework</a:t>
            </a:r>
            <a:endParaRPr lang="en-US" sz="1600" dirty="0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066" y="6436876"/>
            <a:ext cx="1025843" cy="1230987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2051566" y="6642021"/>
            <a:ext cx="2564606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Success Measures</a:t>
            </a:r>
            <a:endParaRPr lang="en-US" sz="2000" dirty="0"/>
          </a:p>
        </p:txBody>
      </p:sp>
      <p:sp>
        <p:nvSpPr>
          <p:cNvPr id="18" name="Text 10"/>
          <p:cNvSpPr/>
          <p:nvPr/>
        </p:nvSpPr>
        <p:spPr>
          <a:xfrm>
            <a:off x="2051566" y="7085528"/>
            <a:ext cx="6374368" cy="3076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Deliverables vs business value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1755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The Mindset Shift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6933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Traditional Approach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3274457"/>
            <a:ext cx="3501509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Project manager owns the plan and timeline.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4158853"/>
            <a:ext cx="3501509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Tasks are assigned to team members.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93790" y="5043249"/>
            <a:ext cx="3501509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PM drives progress toward deadlines.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93790" y="5927646"/>
            <a:ext cx="3501509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Detailed task management is expected.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4856321" y="26933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SAFe Approach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4856321" y="3274457"/>
            <a:ext cx="3501509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Teams self-organize and collaborate.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4856321" y="4158853"/>
            <a:ext cx="3501509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Servant leadership empowers the team.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4856321" y="5043249"/>
            <a:ext cx="3501509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RTEs and Scrum Masters facilitate.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4856321" y="5927646"/>
            <a:ext cx="350150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Focus is on removing obstacles.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92994"/>
            <a:ext cx="714732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From Manager to Facilitator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14193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2184440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22198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Support Teams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2710220"/>
            <a:ext cx="681930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Help teams become self-sufficient rather than directing their work.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793790" y="350400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3546515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530906" y="35818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Coach Lean Thinking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530906" y="4072295"/>
            <a:ext cx="681930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Guide others in applying lean principles to their work.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486608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4908590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49439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Remove Obstacles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5434370"/>
            <a:ext cx="681930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Focus on eliminating blockers that prevent team progress.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793790" y="622815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60" y="6270665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530906" y="630602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Build Connections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1530906" y="6796445"/>
            <a:ext cx="681930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Create relationships across the organization to solve problems.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8287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Planning Cadence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245281"/>
            <a:ext cx="2152055" cy="128420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846665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4720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Traditional Waterfall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2962513"/>
            <a:ext cx="463438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Long-range Gantt charts with fixed milestones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542586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BFD3D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586162"/>
            <a:ext cx="4304109" cy="1284208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028956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38129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Hybrid Approaches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303395"/>
            <a:ext cx="4230410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Mixed methodologies with some flexibility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4883468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BFD3D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4927044"/>
            <a:ext cx="6456164" cy="128420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369838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153858"/>
            <a:ext cx="32381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SAFe Program Increment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5644277"/>
            <a:ext cx="4467106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8-12 week cycles with collaborative planning</a:t>
            </a:r>
            <a:endParaRPr lang="en-US" sz="1750" dirty="0"/>
          </a:p>
        </p:txBody>
      </p:sp>
      <p:sp>
        <p:nvSpPr>
          <p:cNvPr id="17" name="Text 9"/>
          <p:cNvSpPr/>
          <p:nvPr/>
        </p:nvSpPr>
        <p:spPr>
          <a:xfrm>
            <a:off x="793790" y="6466403"/>
            <a:ext cx="1304282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shift from detailed task planning to objective-based increments requires embracing shorter planning horizons and more collaborative approaches.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0540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PI Planning in Action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354342"/>
            <a:ext cx="170021" cy="830580"/>
          </a:xfrm>
          <a:prstGeom prst="roundRect">
            <a:avLst>
              <a:gd name="adj" fmla="val 56033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303973" y="23543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Business Context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2844760"/>
            <a:ext cx="7046238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Leadership shares vision and business priorities for the upcoming PI.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3411736"/>
            <a:ext cx="170021" cy="1170742"/>
          </a:xfrm>
          <a:prstGeom prst="roundRect">
            <a:avLst>
              <a:gd name="adj" fmla="val 56033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644134" y="34117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Team Planning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3902154"/>
            <a:ext cx="6706076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Agile teams break down features into stories and estimate capacity.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4809292"/>
            <a:ext cx="170021" cy="830580"/>
          </a:xfrm>
          <a:prstGeom prst="roundRect">
            <a:avLst>
              <a:gd name="adj" fmla="val 56033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984415" y="48092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Inter-team Alignment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5299710"/>
            <a:ext cx="6365796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Teams identify dependencies and resolve conflicts.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814513" y="5866686"/>
            <a:ext cx="170021" cy="830580"/>
          </a:xfrm>
          <a:prstGeom prst="roundRect">
            <a:avLst>
              <a:gd name="adj" fmla="val 56033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2324695" y="586668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Commitment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2324695" y="6357104"/>
            <a:ext cx="602551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Teams present objectives they commit to deliver in the PI.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49022"/>
            <a:ext cx="642616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Team Structure Evolution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1797963"/>
            <a:ext cx="3664863" cy="2897981"/>
          </a:xfrm>
          <a:prstGeom prst="roundRect">
            <a:avLst>
              <a:gd name="adj" fmla="val 3287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8224" y="20323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Traditional Structure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2522815"/>
            <a:ext cx="319599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Hierarchical reporting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8224" y="2942273"/>
            <a:ext cx="3195995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Centralized decision-making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028224" y="3701891"/>
            <a:ext cx="319599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Functional silos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1028224" y="4121348"/>
            <a:ext cx="319599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PM as central coordinator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4685467" y="1797963"/>
            <a:ext cx="3664863" cy="2897981"/>
          </a:xfrm>
          <a:prstGeom prst="roundRect">
            <a:avLst>
              <a:gd name="adj" fmla="val 3287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4919901" y="20323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SAFe Structure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4919901" y="2522815"/>
            <a:ext cx="319599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Agile Release Trains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4919901" y="2942273"/>
            <a:ext cx="319599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Decentralized decisions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4919901" y="3361730"/>
            <a:ext cx="319599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Cross-functional teams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4919901" y="3781187"/>
            <a:ext cx="319599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Shared responsibility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793790" y="4922758"/>
            <a:ext cx="7556421" cy="2557820"/>
          </a:xfrm>
          <a:prstGeom prst="roundRect">
            <a:avLst>
              <a:gd name="adj" fmla="val 3725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1028224" y="51571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PM's New Focus</a:t>
            </a:r>
            <a:endParaRPr lang="en-US" sz="2200" dirty="0"/>
          </a:p>
        </p:txBody>
      </p:sp>
      <p:sp>
        <p:nvSpPr>
          <p:cNvPr id="18" name="Text 15"/>
          <p:cNvSpPr/>
          <p:nvPr/>
        </p:nvSpPr>
        <p:spPr>
          <a:xfrm>
            <a:off x="1028224" y="5647611"/>
            <a:ext cx="708755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Enabling alignment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1028224" y="6067068"/>
            <a:ext cx="708755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Supporting decisions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1028224" y="6486525"/>
            <a:ext cx="708755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Removing impediments</a:t>
            </a:r>
            <a:endParaRPr lang="en-US" sz="1750" dirty="0"/>
          </a:p>
        </p:txBody>
      </p:sp>
      <p:sp>
        <p:nvSpPr>
          <p:cNvPr id="21" name="Text 18"/>
          <p:cNvSpPr/>
          <p:nvPr/>
        </p:nvSpPr>
        <p:spPr>
          <a:xfrm>
            <a:off x="1028224" y="6905982"/>
            <a:ext cx="708755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Managing dependencies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0759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Role Redefinition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216706" y="3027521"/>
            <a:ext cx="293239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Release Train Engineer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517940"/>
            <a:ext cx="4355306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Facilitates the ART and removes impediments. Similar to a "super Scrum Master."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788938" y="316968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791" y="3293626"/>
            <a:ext cx="255151" cy="31896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481304" y="31975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Scrum Master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481304" y="3687961"/>
            <a:ext cx="4355306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Coaches teams on Agile practices and helps maintain process.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8274368" y="316968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0220" y="3293626"/>
            <a:ext cx="255151" cy="31896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481304" y="5193625"/>
            <a:ext cx="293882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Value Stream Engineer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9481304" y="5684044"/>
            <a:ext cx="4355306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Coordinates multiple ARTs and optimizes value delivery across the stream.</a:t>
            </a:r>
            <a:endParaRPr lang="en-US" sz="17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6" name="Shape 9"/>
          <p:cNvSpPr/>
          <p:nvPr/>
        </p:nvSpPr>
        <p:spPr>
          <a:xfrm>
            <a:off x="8274368" y="565511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0220" y="5779056"/>
            <a:ext cx="255151" cy="318968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1573530" y="5193625"/>
            <a:ext cx="357556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Lean Portfolio Management</a:t>
            </a:r>
            <a:endParaRPr lang="en-US" sz="2200" dirty="0"/>
          </a:p>
        </p:txBody>
      </p:sp>
      <p:sp>
        <p:nvSpPr>
          <p:cNvPr id="19" name="Text 11"/>
          <p:cNvSpPr/>
          <p:nvPr/>
        </p:nvSpPr>
        <p:spPr>
          <a:xfrm>
            <a:off x="793790" y="5684044"/>
            <a:ext cx="4355306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Aligns strategy with execution and manages the flow of initiatives.</a:t>
            </a:r>
            <a:endParaRPr lang="en-US" sz="1750" dirty="0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21" name="Shape 12"/>
          <p:cNvSpPr/>
          <p:nvPr/>
        </p:nvSpPr>
        <p:spPr>
          <a:xfrm>
            <a:off x="5788938" y="565511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4791" y="5779056"/>
            <a:ext cx="255151" cy="3189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3786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Transferable Skills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926449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87579" y="5021461"/>
            <a:ext cx="225421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Risk Management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587579" y="5866209"/>
            <a:ext cx="2254210" cy="1360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Identifying, mitigating, and tracking risks remains crucial in SAFe environments.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5278" y="4926449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919067" y="5021461"/>
            <a:ext cx="225432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Stakeholder Communication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919067" y="5866209"/>
            <a:ext cx="2254329" cy="1360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Engaging with leaders and stakeholders effectively translates directly to SAFe.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6884" y="4926449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250674" y="5021461"/>
            <a:ext cx="225432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Dependency Coordination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8250674" y="5866209"/>
            <a:ext cx="2254329" cy="1360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Managing cross-team dependencies becomes even more important in SAFe.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8491" y="4926449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1582281" y="5021461"/>
            <a:ext cx="225432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Progress Tracking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1582281" y="5866209"/>
            <a:ext cx="2254329" cy="1360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Monitoring and reporting on delivery status remains essential.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728</Words>
  <Application>Microsoft Office PowerPoint</Application>
  <PresentationFormat>Custom</PresentationFormat>
  <Paragraphs>138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Roboto</vt:lpstr>
      <vt:lpstr>Roboto Bold</vt:lpstr>
      <vt:lpstr>Roboto Medium</vt:lpstr>
      <vt:lpstr>Arial</vt:lpstr>
      <vt:lpstr>Host Grotesk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2025-05-07T15:00:15Z</dcterms:created>
  <dcterms:modified xsi:type="dcterms:W3CDTF">2025-05-07T15:01:50Z</dcterms:modified>
</cp:coreProperties>
</file>