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5143500" cy="9144000"/>
  <p:embeddedFontLst>
    <p:embeddedFont>
      <p:font typeface="Lora" pitchFamily="2" charset="0"/>
      <p:regular r:id="rId15"/>
    </p:embeddedFont>
    <p:embeddedFont>
      <p:font typeface="Source Sans 3" panose="020B0604020202020204" charset="0"/>
      <p:regular r:id="rId16"/>
    </p:embeddedFont>
    <p:embeddedFont>
      <p:font typeface="Source Sans 3 Bold" panose="020B0604020202020204" charset="0"/>
      <p:regular r:id="rId17"/>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9" d="100"/>
          <a:sy n="109" d="100"/>
        </p:scale>
        <p:origin x="70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15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1">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2E4CF"/>
          </a:solidFill>
          <a:ln/>
        </p:spPr>
        <p:txBody>
          <a:bodyPr/>
          <a:lstStyle/>
          <a:p>
            <a:endParaRPr lang="en-US"/>
          </a:p>
        </p:txBody>
      </p:sp>
      <p:sp>
        <p:nvSpPr>
          <p:cNvPr id="3" name="Shape 1"/>
          <p:cNvSpPr/>
          <p:nvPr/>
        </p:nvSpPr>
        <p:spPr>
          <a:xfrm>
            <a:off x="0" y="0"/>
            <a:ext cx="9144000" cy="5143500"/>
          </a:xfrm>
          <a:prstGeom prst="rect">
            <a:avLst/>
          </a:prstGeom>
          <a:solidFill>
            <a:srgbClr val="FEF5E7"/>
          </a:solid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715000" y="0"/>
            <a:ext cx="3429000" cy="5143500"/>
          </a:xfrm>
          <a:prstGeom prst="rect">
            <a:avLst/>
          </a:prstGeom>
        </p:spPr>
      </p:pic>
      <p:sp>
        <p:nvSpPr>
          <p:cNvPr id="3" name="Text 0"/>
          <p:cNvSpPr/>
          <p:nvPr/>
        </p:nvSpPr>
        <p:spPr>
          <a:xfrm>
            <a:off x="523577" y="788343"/>
            <a:ext cx="4667845" cy="1154832"/>
          </a:xfrm>
          <a:prstGeom prst="rect">
            <a:avLst/>
          </a:prstGeom>
          <a:noFill/>
          <a:ln/>
        </p:spPr>
        <p:txBody>
          <a:bodyPr wrap="square" lIns="0" tIns="0" rIns="0" bIns="0" rtlCol="0" anchor="t">
            <a:normAutofit/>
          </a:bodyPr>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Top Healthcare Marketing Trends Driving Patient Acquisition</a:t>
            </a:r>
            <a:endParaRPr lang="en-US" sz="2400" dirty="0"/>
          </a:p>
        </p:txBody>
      </p:sp>
      <p:sp>
        <p:nvSpPr>
          <p:cNvPr id="4" name="Text 1"/>
          <p:cNvSpPr/>
          <p:nvPr/>
        </p:nvSpPr>
        <p:spPr>
          <a:xfrm>
            <a:off x="523577" y="2139479"/>
            <a:ext cx="4667845" cy="1822475"/>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By </a:t>
            </a:r>
            <a:r>
              <a:rPr lang="en-US" sz="1000" b="1" dirty="0">
                <a:solidFill>
                  <a:srgbClr val="3A3630"/>
                </a:solidFill>
                <a:latin typeface="Source Sans 3 Bold" pitchFamily="34" charset="0"/>
                <a:ea typeface="Source Sans 3 Bold" pitchFamily="34" charset="-122"/>
                <a:cs typeface="Source Sans 3 Bold" pitchFamily="34" charset="-120"/>
              </a:rPr>
              <a:t>Sophia Brown</a:t>
            </a:r>
            <a:r>
              <a:rPr lang="en-US" sz="1000" dirty="0">
                <a:solidFill>
                  <a:srgbClr val="3A3630"/>
                </a:solidFill>
                <a:latin typeface="Source Sans 3" pitchFamily="34" charset="0"/>
                <a:ea typeface="Source Sans 3" pitchFamily="34" charset="-122"/>
                <a:cs typeface="Source Sans 3" pitchFamily="34" charset="-120"/>
              </a:rPr>
              <a:t> — A comprehensive guide for healthcare networks, private practices, and medical brands navigating the new era of patient-driven healthcare decisions.</a:t>
            </a:r>
            <a:endParaRPr lang="en-US" sz="1000" dirty="0"/>
          </a:p>
          <a:p>
            <a:pPr marL="0" indent="0" algn="l">
              <a:lnSpc>
                <a:spcPct val="133000"/>
              </a:lnSpc>
              <a:buNone/>
            </a:pPr>
            <a:endParaRPr lang="en-US" sz="1000" dirty="0">
              <a:solidFill>
                <a:srgbClr val="3A3630"/>
              </a:solidFill>
              <a:latin typeface="Source Sans 3" pitchFamily="34" charset="0"/>
              <a:ea typeface="Source Sans 3" pitchFamily="34" charset="-122"/>
              <a:cs typeface="Source Sans 3" pitchFamily="34" charset="-120"/>
            </a:endParaRPr>
          </a:p>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#HealthcareMarketing #PatientAcquisition #DigitalMarketing #HealthcareInnovation #HealthcareLeadership #MedicalMarketing #HealthcareSEO #PatientExperience #Telehealth #VoiceSearch #AIinHealthcare #ContentMarketing #HealthcareTechnology #DigitalHealth #HIPAA #HealthcareStrategy #MarketingTrends #HealthcareBusiness #HealthcareGrowth #ManagingProjectsTheAgileWay</a:t>
            </a:r>
            <a:endParaRPr lang="en-US" sz="1000" dirty="0"/>
          </a:p>
        </p:txBody>
      </p:sp>
      <p:sp>
        <p:nvSpPr>
          <p:cNvPr id="5" name="Shape 2"/>
          <p:cNvSpPr/>
          <p:nvPr/>
        </p:nvSpPr>
        <p:spPr>
          <a:xfrm>
            <a:off x="523577" y="4109219"/>
            <a:ext cx="1132210" cy="245938"/>
          </a:xfrm>
          <a:prstGeom prst="roundRect">
            <a:avLst>
              <a:gd name="adj" fmla="val 6388"/>
            </a:avLst>
          </a:prstGeom>
          <a:solidFill>
            <a:srgbClr val="E2ECDF"/>
          </a:solidFill>
          <a:ln/>
        </p:spPr>
        <p:txBody>
          <a:bodyPr/>
          <a:lstStyle/>
          <a:p>
            <a:endParaRPr lang="en-US"/>
          </a:p>
        </p:txBody>
      </p:sp>
      <p:sp>
        <p:nvSpPr>
          <p:cNvPr id="6" name="Text 3"/>
          <p:cNvSpPr/>
          <p:nvPr/>
        </p:nvSpPr>
        <p:spPr>
          <a:xfrm>
            <a:off x="602084" y="4148435"/>
            <a:ext cx="1432396" cy="167506"/>
          </a:xfrm>
          <a:prstGeom prst="rect">
            <a:avLst/>
          </a:prstGeom>
          <a:noFill/>
          <a:ln/>
        </p:spPr>
        <p:txBody>
          <a:bodyPr wrap="none" lIns="0" tIns="0" rIns="0" bIns="0" rtlCol="0" anchor="t"/>
          <a:lstStyle/>
          <a:p>
            <a:pPr marL="0" indent="0" algn="l">
              <a:lnSpc>
                <a:spcPct val="133000"/>
              </a:lnSpc>
              <a:buNone/>
            </a:pPr>
            <a:r>
              <a:rPr lang="en-US" sz="800" dirty="0">
                <a:solidFill>
                  <a:srgbClr val="3A3630"/>
                </a:solidFill>
                <a:latin typeface="Source Sans 3" pitchFamily="34" charset="0"/>
                <a:ea typeface="Source Sans 3" pitchFamily="34" charset="-122"/>
                <a:cs typeface="Source Sans 3" pitchFamily="34" charset="-120"/>
              </a:rPr>
              <a:t>2024 STRATEGY GUIDE</a:t>
            </a:r>
            <a:endParaRPr lang="en-US" sz="800" dirty="0"/>
          </a:p>
        </p:txBody>
      </p:sp>
      <p:sp>
        <p:nvSpPr>
          <p:cNvPr id="7" name="Shape 4"/>
          <p:cNvSpPr/>
          <p:nvPr/>
        </p:nvSpPr>
        <p:spPr>
          <a:xfrm>
            <a:off x="1721197" y="4109219"/>
            <a:ext cx="1127745" cy="245938"/>
          </a:xfrm>
          <a:prstGeom prst="roundRect">
            <a:avLst>
              <a:gd name="adj" fmla="val 6388"/>
            </a:avLst>
          </a:prstGeom>
          <a:noFill/>
          <a:ln/>
          <a:effectLst>
            <a:outerShdw blurRad="101600" dist="50800" dir="16200000" algn="bl" rotWithShape="0">
              <a:srgbClr val="38512F">
                <a:alpha val="100000"/>
              </a:srgbClr>
            </a:outerShdw>
          </a:effectLst>
        </p:spPr>
        <p:txBody>
          <a:bodyPr/>
          <a:lstStyle/>
          <a:p>
            <a:endParaRPr lang="en-US"/>
          </a:p>
        </p:txBody>
      </p:sp>
      <p:sp>
        <p:nvSpPr>
          <p:cNvPr id="8" name="Text 5"/>
          <p:cNvSpPr/>
          <p:nvPr/>
        </p:nvSpPr>
        <p:spPr>
          <a:xfrm>
            <a:off x="1799704" y="4148435"/>
            <a:ext cx="1427931" cy="167506"/>
          </a:xfrm>
          <a:prstGeom prst="rect">
            <a:avLst/>
          </a:prstGeom>
          <a:noFill/>
          <a:ln/>
        </p:spPr>
        <p:txBody>
          <a:bodyPr wrap="none" lIns="0" tIns="0" rIns="0" bIns="0" rtlCol="0" anchor="t"/>
          <a:lstStyle/>
          <a:p>
            <a:pPr marL="0" indent="0" algn="l">
              <a:lnSpc>
                <a:spcPct val="133000"/>
              </a:lnSpc>
              <a:buNone/>
            </a:pPr>
            <a:r>
              <a:rPr lang="en-US" sz="800" dirty="0">
                <a:solidFill>
                  <a:srgbClr val="38512F"/>
                </a:solidFill>
                <a:latin typeface="Source Sans 3" pitchFamily="34" charset="0"/>
                <a:ea typeface="Source Sans 3" pitchFamily="34" charset="-122"/>
                <a:cs typeface="Source Sans 3" pitchFamily="34" charset="-120"/>
              </a:rPr>
              <a:t>PATIENT ACQUISITION</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429000" cy="5143500"/>
          </a:xfrm>
          <a:prstGeom prst="rect">
            <a:avLst/>
          </a:prstGeom>
        </p:spPr>
      </p:pic>
      <p:sp>
        <p:nvSpPr>
          <p:cNvPr id="3" name="Shape 0"/>
          <p:cNvSpPr/>
          <p:nvPr/>
        </p:nvSpPr>
        <p:spPr>
          <a:xfrm>
            <a:off x="3952577" y="427955"/>
            <a:ext cx="726504" cy="215801"/>
          </a:xfrm>
          <a:prstGeom prst="roundRect">
            <a:avLst>
              <a:gd name="adj" fmla="val 6597"/>
            </a:avLst>
          </a:prstGeom>
          <a:noFill/>
          <a:ln/>
          <a:effectLst>
            <a:outerShdw blurRad="101600" dist="50800" dir="16200000" algn="bl" rotWithShape="0">
              <a:srgbClr val="38512F">
                <a:alpha val="100000"/>
              </a:srgbClr>
            </a:outerShdw>
          </a:effectLst>
        </p:spPr>
        <p:txBody>
          <a:bodyPr/>
          <a:lstStyle/>
          <a:p>
            <a:endParaRPr lang="en-US"/>
          </a:p>
        </p:txBody>
      </p:sp>
      <p:sp>
        <p:nvSpPr>
          <p:cNvPr id="4" name="Text 1"/>
          <p:cNvSpPr/>
          <p:nvPr/>
        </p:nvSpPr>
        <p:spPr>
          <a:xfrm>
            <a:off x="4023717" y="463525"/>
            <a:ext cx="1041425" cy="144661"/>
          </a:xfrm>
          <a:prstGeom prst="rect">
            <a:avLst/>
          </a:prstGeom>
          <a:noFill/>
          <a:ln/>
        </p:spPr>
        <p:txBody>
          <a:bodyPr wrap="none" lIns="0" tIns="0" rIns="0" bIns="0" rtlCol="0" anchor="t"/>
          <a:lstStyle/>
          <a:p>
            <a:pPr marL="0" indent="0" algn="l">
              <a:lnSpc>
                <a:spcPct val="127000"/>
              </a:lnSpc>
              <a:buNone/>
            </a:pPr>
            <a:r>
              <a:rPr lang="en-US" sz="700" dirty="0">
                <a:solidFill>
                  <a:srgbClr val="38512F"/>
                </a:solidFill>
                <a:latin typeface="Source Sans 3" pitchFamily="34" charset="0"/>
                <a:ea typeface="Source Sans 3" pitchFamily="34" charset="-122"/>
                <a:cs typeface="Source Sans 3" pitchFamily="34" charset="-120"/>
              </a:rPr>
              <a:t>BONUS TREND</a:t>
            </a:r>
            <a:endParaRPr lang="en-US" sz="700" dirty="0"/>
          </a:p>
        </p:txBody>
      </p:sp>
      <p:sp>
        <p:nvSpPr>
          <p:cNvPr id="5" name="Text 2"/>
          <p:cNvSpPr/>
          <p:nvPr/>
        </p:nvSpPr>
        <p:spPr>
          <a:xfrm>
            <a:off x="3952577" y="686693"/>
            <a:ext cx="4667845" cy="697706"/>
          </a:xfrm>
          <a:prstGeom prst="rect">
            <a:avLst/>
          </a:prstGeom>
          <a:noFill/>
          <a:ln/>
        </p:spPr>
        <p:txBody>
          <a:bodyPr wrap="square" lIns="0" tIns="0" rIns="0" bIns="0" rtlCol="0" anchor="t">
            <a:normAutofit/>
          </a:bodyPr>
          <a:lstStyle/>
          <a:p>
            <a:pPr marL="0" indent="0" algn="l">
              <a:lnSpc>
                <a:spcPct val="104000"/>
              </a:lnSpc>
              <a:buNone/>
            </a:pPr>
            <a:r>
              <a:rPr lang="en-US" sz="2150" dirty="0">
                <a:solidFill>
                  <a:srgbClr val="38512F"/>
                </a:solidFill>
                <a:latin typeface="Lora" pitchFamily="34" charset="0"/>
                <a:ea typeface="Lora" pitchFamily="34" charset="-122"/>
                <a:cs typeface="Lora" pitchFamily="34" charset="-120"/>
              </a:rPr>
              <a:t>B2B Healthcare Acquisition: Targeting Decision-Makers Directly</a:t>
            </a:r>
            <a:endParaRPr lang="en-US" sz="2150" dirty="0"/>
          </a:p>
        </p:txBody>
      </p:sp>
      <p:sp>
        <p:nvSpPr>
          <p:cNvPr id="6" name="Text 3"/>
          <p:cNvSpPr/>
          <p:nvPr/>
        </p:nvSpPr>
        <p:spPr>
          <a:xfrm>
            <a:off x="3952577" y="1545654"/>
            <a:ext cx="4667845" cy="723305"/>
          </a:xfrm>
          <a:prstGeom prst="rect">
            <a:avLst/>
          </a:prstGeom>
          <a:noFill/>
          <a:ln/>
        </p:spPr>
        <p:txBody>
          <a:bodyPr wrap="square" lIns="0" tIns="0" rIns="0" bIns="0" rtlCol="0" anchor="t">
            <a:normAutofit/>
          </a:bodyPr>
          <a:lstStyle/>
          <a:p>
            <a:pPr marL="0" indent="0" algn="l">
              <a:lnSpc>
                <a:spcPct val="127000"/>
              </a:lnSpc>
              <a:buNone/>
            </a:pPr>
            <a:r>
              <a:rPr lang="en-US" sz="900" dirty="0">
                <a:solidFill>
                  <a:srgbClr val="3A3630"/>
                </a:solidFill>
                <a:latin typeface="Source Sans 3" pitchFamily="34" charset="0"/>
                <a:ea typeface="Source Sans 3" pitchFamily="34" charset="-122"/>
                <a:cs typeface="Source Sans 3" pitchFamily="34" charset="-120"/>
              </a:rPr>
              <a:t>Medical device manufacturers, healthcare SaaS brands, clinical recruitment agencies, and institutional pharmaceutical groups don't market to patients — they target hospital administrators, CMOs, practice managers, and procurement directors. Mass consumer channels are highly inefficient for this audience.</a:t>
            </a:r>
            <a:endParaRPr lang="en-US" sz="900" dirty="0"/>
          </a:p>
        </p:txBody>
      </p:sp>
      <p:sp>
        <p:nvSpPr>
          <p:cNvPr id="7" name="Shape 4"/>
          <p:cNvSpPr/>
          <p:nvPr/>
        </p:nvSpPr>
        <p:spPr>
          <a:xfrm>
            <a:off x="3952577" y="2389882"/>
            <a:ext cx="2280196" cy="1380306"/>
          </a:xfrm>
          <a:prstGeom prst="roundRect">
            <a:avLst>
              <a:gd name="adj" fmla="val 1289"/>
            </a:avLst>
          </a:prstGeom>
          <a:solidFill>
            <a:srgbClr val="F3E7D4"/>
          </a:solidFill>
          <a:ln/>
        </p:spPr>
        <p:txBody>
          <a:bodyPr/>
          <a:lstStyle/>
          <a:p>
            <a:endParaRPr lang="en-US"/>
          </a:p>
        </p:txBody>
      </p:sp>
      <p:sp>
        <p:nvSpPr>
          <p:cNvPr id="8" name="Text 5"/>
          <p:cNvSpPr/>
          <p:nvPr/>
        </p:nvSpPr>
        <p:spPr>
          <a:xfrm>
            <a:off x="4071193" y="2508498"/>
            <a:ext cx="1961331" cy="174501"/>
          </a:xfrm>
          <a:prstGeom prst="rect">
            <a:avLst/>
          </a:prstGeom>
          <a:noFill/>
          <a:ln/>
        </p:spPr>
        <p:txBody>
          <a:bodyPr wrap="none" lIns="0" tIns="0" rIns="0" bIns="0" rtlCol="0" anchor="t"/>
          <a:lstStyle/>
          <a:p>
            <a:pPr marL="0" indent="0" algn="l">
              <a:lnSpc>
                <a:spcPct val="104000"/>
              </a:lnSpc>
              <a:buNone/>
            </a:pPr>
            <a:r>
              <a:rPr lang="en-US" sz="1050" dirty="0">
                <a:solidFill>
                  <a:srgbClr val="3A3630"/>
                </a:solidFill>
                <a:latin typeface="Lora" pitchFamily="34" charset="0"/>
                <a:ea typeface="Lora" pitchFamily="34" charset="-122"/>
                <a:cs typeface="Lora" pitchFamily="34" charset="-120"/>
              </a:rPr>
              <a:t>Precise Corporate Hierarchies</a:t>
            </a:r>
            <a:endParaRPr lang="en-US" sz="1050" dirty="0"/>
          </a:p>
        </p:txBody>
      </p:sp>
      <p:sp>
        <p:nvSpPr>
          <p:cNvPr id="9" name="Text 6"/>
          <p:cNvSpPr/>
          <p:nvPr/>
        </p:nvSpPr>
        <p:spPr>
          <a:xfrm>
            <a:off x="4071193" y="2747442"/>
            <a:ext cx="2042964" cy="904131"/>
          </a:xfrm>
          <a:prstGeom prst="rect">
            <a:avLst/>
          </a:prstGeom>
          <a:noFill/>
          <a:ln/>
        </p:spPr>
        <p:txBody>
          <a:bodyPr wrap="square" lIns="0" tIns="0" rIns="0" bIns="0" rtlCol="0" anchor="t">
            <a:normAutofit/>
          </a:bodyPr>
          <a:lstStyle/>
          <a:p>
            <a:pPr marL="0" indent="0" algn="l">
              <a:lnSpc>
                <a:spcPct val="127000"/>
              </a:lnSpc>
              <a:buNone/>
            </a:pPr>
            <a:r>
              <a:rPr lang="en-US" sz="900" dirty="0">
                <a:solidFill>
                  <a:srgbClr val="3A3630"/>
                </a:solidFill>
                <a:latin typeface="Source Sans 3" pitchFamily="34" charset="0"/>
                <a:ea typeface="Source Sans 3" pitchFamily="34" charset="-122"/>
                <a:cs typeface="Source Sans 3" pitchFamily="34" charset="-120"/>
              </a:rPr>
              <a:t>Filter prospects by exact managerial titles — from hospital system purchasing directors to multi-clinic operations managers — to eliminate wasted outreach.</a:t>
            </a:r>
            <a:endParaRPr lang="en-US" sz="900" dirty="0"/>
          </a:p>
        </p:txBody>
      </p:sp>
      <p:sp>
        <p:nvSpPr>
          <p:cNvPr id="10" name="Shape 7"/>
          <p:cNvSpPr/>
          <p:nvPr/>
        </p:nvSpPr>
        <p:spPr>
          <a:xfrm>
            <a:off x="6340227" y="2389882"/>
            <a:ext cx="2280196" cy="1380306"/>
          </a:xfrm>
          <a:prstGeom prst="roundRect">
            <a:avLst>
              <a:gd name="adj" fmla="val 1289"/>
            </a:avLst>
          </a:prstGeom>
          <a:solidFill>
            <a:srgbClr val="F3E7D4"/>
          </a:solidFill>
          <a:ln/>
        </p:spPr>
        <p:txBody>
          <a:bodyPr/>
          <a:lstStyle/>
          <a:p>
            <a:endParaRPr lang="en-US"/>
          </a:p>
        </p:txBody>
      </p:sp>
      <p:sp>
        <p:nvSpPr>
          <p:cNvPr id="11" name="Text 8"/>
          <p:cNvSpPr/>
          <p:nvPr/>
        </p:nvSpPr>
        <p:spPr>
          <a:xfrm>
            <a:off x="6458843" y="2508498"/>
            <a:ext cx="1427113" cy="174501"/>
          </a:xfrm>
          <a:prstGeom prst="rect">
            <a:avLst/>
          </a:prstGeom>
          <a:noFill/>
          <a:ln/>
        </p:spPr>
        <p:txBody>
          <a:bodyPr wrap="none" lIns="0" tIns="0" rIns="0" bIns="0" rtlCol="0" anchor="t"/>
          <a:lstStyle/>
          <a:p>
            <a:pPr marL="0" indent="0" algn="l">
              <a:lnSpc>
                <a:spcPct val="104000"/>
              </a:lnSpc>
              <a:buNone/>
            </a:pPr>
            <a:r>
              <a:rPr lang="en-US" sz="1050" dirty="0">
                <a:solidFill>
                  <a:srgbClr val="3A3630"/>
                </a:solidFill>
                <a:latin typeface="Lora" pitchFamily="34" charset="0"/>
                <a:ea typeface="Lora" pitchFamily="34" charset="-122"/>
                <a:cs typeface="Lora" pitchFamily="34" charset="-120"/>
              </a:rPr>
              <a:t>Clinical Facility Filters</a:t>
            </a:r>
            <a:endParaRPr lang="en-US" sz="1050" dirty="0"/>
          </a:p>
        </p:txBody>
      </p:sp>
      <p:sp>
        <p:nvSpPr>
          <p:cNvPr id="12" name="Text 9"/>
          <p:cNvSpPr/>
          <p:nvPr/>
        </p:nvSpPr>
        <p:spPr>
          <a:xfrm>
            <a:off x="6458843" y="2747442"/>
            <a:ext cx="2042964" cy="723305"/>
          </a:xfrm>
          <a:prstGeom prst="rect">
            <a:avLst/>
          </a:prstGeom>
          <a:noFill/>
          <a:ln/>
        </p:spPr>
        <p:txBody>
          <a:bodyPr wrap="square" lIns="0" tIns="0" rIns="0" bIns="0" rtlCol="0" anchor="t">
            <a:normAutofit/>
          </a:bodyPr>
          <a:lstStyle/>
          <a:p>
            <a:pPr marL="0" indent="0" algn="l">
              <a:lnSpc>
                <a:spcPct val="127000"/>
              </a:lnSpc>
              <a:buNone/>
            </a:pPr>
            <a:r>
              <a:rPr lang="en-US" sz="900" dirty="0">
                <a:solidFill>
                  <a:srgbClr val="3A3630"/>
                </a:solidFill>
                <a:latin typeface="Source Sans 3" pitchFamily="34" charset="0"/>
                <a:ea typeface="Source Sans 3" pitchFamily="34" charset="-122"/>
                <a:cs typeface="Source Sans 3" pitchFamily="34" charset="-120"/>
              </a:rPr>
              <a:t>Segment your outreach by bed counts, active EHR systems, regional constraints, or specialized clinical service offerings to ensure maximum relevance.</a:t>
            </a:r>
            <a:endParaRPr lang="en-US" sz="900" dirty="0"/>
          </a:p>
        </p:txBody>
      </p:sp>
      <p:sp>
        <p:nvSpPr>
          <p:cNvPr id="13" name="Shape 10"/>
          <p:cNvSpPr/>
          <p:nvPr/>
        </p:nvSpPr>
        <p:spPr>
          <a:xfrm>
            <a:off x="3952577" y="3877642"/>
            <a:ext cx="4667845" cy="837828"/>
          </a:xfrm>
          <a:prstGeom prst="roundRect">
            <a:avLst>
              <a:gd name="adj" fmla="val 2124"/>
            </a:avLst>
          </a:prstGeom>
          <a:solidFill>
            <a:srgbClr val="F3E7D4"/>
          </a:solidFill>
          <a:ln/>
        </p:spPr>
        <p:txBody>
          <a:bodyPr/>
          <a:lstStyle/>
          <a:p>
            <a:endParaRPr lang="en-US"/>
          </a:p>
        </p:txBody>
      </p:sp>
      <p:sp>
        <p:nvSpPr>
          <p:cNvPr id="14" name="Text 11"/>
          <p:cNvSpPr/>
          <p:nvPr/>
        </p:nvSpPr>
        <p:spPr>
          <a:xfrm>
            <a:off x="4071193" y="3996258"/>
            <a:ext cx="1475631" cy="174501"/>
          </a:xfrm>
          <a:prstGeom prst="rect">
            <a:avLst/>
          </a:prstGeom>
          <a:noFill/>
          <a:ln/>
        </p:spPr>
        <p:txBody>
          <a:bodyPr wrap="none" lIns="0" tIns="0" rIns="0" bIns="0" rtlCol="0" anchor="t"/>
          <a:lstStyle/>
          <a:p>
            <a:pPr marL="0" indent="0" algn="l">
              <a:lnSpc>
                <a:spcPct val="104000"/>
              </a:lnSpc>
              <a:buNone/>
            </a:pPr>
            <a:r>
              <a:rPr lang="en-US" sz="1050" dirty="0">
                <a:solidFill>
                  <a:srgbClr val="3A3630"/>
                </a:solidFill>
                <a:latin typeface="Lora" pitchFamily="34" charset="0"/>
                <a:ea typeface="Lora" pitchFamily="34" charset="-122"/>
                <a:cs typeface="Lora" pitchFamily="34" charset="-120"/>
              </a:rPr>
              <a:t>Human-Validated Data</a:t>
            </a:r>
            <a:endParaRPr lang="en-US" sz="1050" dirty="0"/>
          </a:p>
        </p:txBody>
      </p:sp>
      <p:sp>
        <p:nvSpPr>
          <p:cNvPr id="15" name="Text 12"/>
          <p:cNvSpPr/>
          <p:nvPr/>
        </p:nvSpPr>
        <p:spPr>
          <a:xfrm>
            <a:off x="4071193" y="4235202"/>
            <a:ext cx="4430613" cy="361652"/>
          </a:xfrm>
          <a:prstGeom prst="rect">
            <a:avLst/>
          </a:prstGeom>
          <a:noFill/>
          <a:ln/>
        </p:spPr>
        <p:txBody>
          <a:bodyPr wrap="square" lIns="0" tIns="0" rIns="0" bIns="0" rtlCol="0" anchor="t">
            <a:normAutofit/>
          </a:bodyPr>
          <a:lstStyle/>
          <a:p>
            <a:pPr marL="0" indent="0" algn="l">
              <a:lnSpc>
                <a:spcPct val="127000"/>
              </a:lnSpc>
              <a:buNone/>
            </a:pPr>
            <a:r>
              <a:rPr lang="en-US" sz="900" dirty="0">
                <a:solidFill>
                  <a:srgbClr val="3A3630"/>
                </a:solidFill>
                <a:latin typeface="Source Sans 3" pitchFamily="34" charset="0"/>
                <a:ea typeface="Source Sans 3" pitchFamily="34" charset="-122"/>
                <a:cs typeface="Source Sans 3" pitchFamily="34" charset="-120"/>
              </a:rPr>
              <a:t>Ensure all email assets and direct phone extensions are verified by research specialists immediately before delivery to protect domain reputation and maximize deliverability.</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23577" y="454223"/>
            <a:ext cx="8090074"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Your 90-Day Action Plan to Outpace the Competition</a:t>
            </a:r>
            <a:endParaRPr lang="en-US" sz="2400" dirty="0"/>
          </a:p>
        </p:txBody>
      </p:sp>
      <p:sp>
        <p:nvSpPr>
          <p:cNvPr id="3" name="Text 1"/>
          <p:cNvSpPr/>
          <p:nvPr/>
        </p:nvSpPr>
        <p:spPr>
          <a:xfrm>
            <a:off x="523577" y="1100956"/>
            <a:ext cx="8554045" cy="209401"/>
          </a:xfrm>
          <a:prstGeom prst="rect">
            <a:avLst/>
          </a:prstGeom>
          <a:noFill/>
          <a:ln/>
        </p:spPr>
        <p:txBody>
          <a:bodyPr wrap="none" lIns="0" tIns="0" rIns="0" bIns="0" rtlCol="0" anchor="t"/>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Transform these six trends into a predictable source of new patient acquisitions with this focused strategic roadmap.</a:t>
            </a:r>
            <a:endParaRPr lang="en-US" sz="1000" dirty="0"/>
          </a:p>
        </p:txBody>
      </p:sp>
      <p:sp>
        <p:nvSpPr>
          <p:cNvPr id="4" name="Shape 2"/>
          <p:cNvSpPr/>
          <p:nvPr/>
        </p:nvSpPr>
        <p:spPr>
          <a:xfrm>
            <a:off x="4564856" y="1457623"/>
            <a:ext cx="14288" cy="3231579"/>
          </a:xfrm>
          <a:prstGeom prst="roundRect">
            <a:avLst>
              <a:gd name="adj" fmla="val 137435"/>
            </a:avLst>
          </a:prstGeom>
          <a:solidFill>
            <a:srgbClr val="D9CDBA"/>
          </a:solidFill>
          <a:ln/>
        </p:spPr>
        <p:txBody>
          <a:bodyPr/>
          <a:lstStyle/>
          <a:p>
            <a:endParaRPr lang="en-US"/>
          </a:p>
        </p:txBody>
      </p:sp>
      <p:sp>
        <p:nvSpPr>
          <p:cNvPr id="5" name="Shape 3"/>
          <p:cNvSpPr/>
          <p:nvPr/>
        </p:nvSpPr>
        <p:spPr>
          <a:xfrm>
            <a:off x="4046339" y="1597744"/>
            <a:ext cx="392683" cy="14288"/>
          </a:xfrm>
          <a:prstGeom prst="roundRect">
            <a:avLst>
              <a:gd name="adj" fmla="val 137435"/>
            </a:avLst>
          </a:prstGeom>
          <a:solidFill>
            <a:srgbClr val="D9CDBA"/>
          </a:solidFill>
          <a:ln/>
        </p:spPr>
        <p:txBody>
          <a:bodyPr/>
          <a:lstStyle/>
          <a:p>
            <a:endParaRPr lang="en-US"/>
          </a:p>
        </p:txBody>
      </p:sp>
      <p:sp>
        <p:nvSpPr>
          <p:cNvPr id="6" name="Shape 4"/>
          <p:cNvSpPr/>
          <p:nvPr/>
        </p:nvSpPr>
        <p:spPr>
          <a:xfrm>
            <a:off x="4424735" y="1457623"/>
            <a:ext cx="294531" cy="294531"/>
          </a:xfrm>
          <a:prstGeom prst="roundRect">
            <a:avLst>
              <a:gd name="adj" fmla="val 6667"/>
            </a:avLst>
          </a:prstGeom>
          <a:solidFill>
            <a:srgbClr val="F3E7D4"/>
          </a:solidFill>
          <a:ln/>
        </p:spPr>
        <p:txBody>
          <a:bodyPr/>
          <a:lstStyle/>
          <a:p>
            <a:endParaRPr lang="en-US"/>
          </a:p>
        </p:txBody>
      </p:sp>
      <p:sp>
        <p:nvSpPr>
          <p:cNvPr id="7" name="Text 5"/>
          <p:cNvSpPr/>
          <p:nvPr/>
        </p:nvSpPr>
        <p:spPr>
          <a:xfrm>
            <a:off x="4479615" y="1489397"/>
            <a:ext cx="184770" cy="230981"/>
          </a:xfrm>
          <a:prstGeom prst="rect">
            <a:avLst/>
          </a:prstGeom>
          <a:noFill/>
          <a:ln/>
        </p:spPr>
        <p:txBody>
          <a:bodyPr wrap="none" lIns="0" tIns="0" rIns="0" bIns="0" rtlCol="0" anchor="ctr"/>
          <a:lstStyle/>
          <a:p>
            <a:pPr marL="0" indent="0" algn="ctr">
              <a:lnSpc>
                <a:spcPct val="100000"/>
              </a:lnSpc>
              <a:buNone/>
            </a:pPr>
            <a:r>
              <a:rPr lang="en-US" sz="1450" dirty="0">
                <a:solidFill>
                  <a:srgbClr val="3A3630"/>
                </a:solidFill>
                <a:latin typeface="Lora" pitchFamily="34" charset="0"/>
                <a:ea typeface="Lora" pitchFamily="34" charset="-122"/>
                <a:cs typeface="Lora" pitchFamily="34" charset="-120"/>
              </a:rPr>
              <a:t>1</a:t>
            </a:r>
            <a:endParaRPr lang="en-US" sz="1450" dirty="0"/>
          </a:p>
        </p:txBody>
      </p:sp>
      <p:sp>
        <p:nvSpPr>
          <p:cNvPr id="8" name="Text 6"/>
          <p:cNvSpPr/>
          <p:nvPr/>
        </p:nvSpPr>
        <p:spPr>
          <a:xfrm>
            <a:off x="1650802" y="1502569"/>
            <a:ext cx="2266652" cy="192509"/>
          </a:xfrm>
          <a:prstGeom prst="rect">
            <a:avLst/>
          </a:prstGeom>
          <a:noFill/>
          <a:ln/>
        </p:spPr>
        <p:txBody>
          <a:bodyPr wrap="none" lIns="0" tIns="0" rIns="0" bIns="0" rtlCol="0" anchor="t"/>
          <a:lstStyle/>
          <a:p>
            <a:pPr marL="0" indent="0" algn="r">
              <a:lnSpc>
                <a:spcPct val="104000"/>
              </a:lnSpc>
              <a:buNone/>
            </a:pPr>
            <a:r>
              <a:rPr lang="en-US" sz="1200" dirty="0">
                <a:solidFill>
                  <a:srgbClr val="3A3630"/>
                </a:solidFill>
                <a:latin typeface="Lora" pitchFamily="34" charset="0"/>
                <a:ea typeface="Lora" pitchFamily="34" charset="-122"/>
                <a:cs typeface="Lora" pitchFamily="34" charset="-120"/>
              </a:rPr>
              <a:t>Days 1–21: Audit Local Footprint</a:t>
            </a:r>
            <a:endParaRPr lang="en-US" sz="1200" dirty="0"/>
          </a:p>
        </p:txBody>
      </p:sp>
      <p:sp>
        <p:nvSpPr>
          <p:cNvPr id="9" name="Text 7"/>
          <p:cNvSpPr/>
          <p:nvPr/>
        </p:nvSpPr>
        <p:spPr>
          <a:xfrm>
            <a:off x="523577" y="1773585"/>
            <a:ext cx="3393877" cy="628204"/>
          </a:xfrm>
          <a:prstGeom prst="rect">
            <a:avLst/>
          </a:prstGeom>
          <a:noFill/>
          <a:ln/>
        </p:spPr>
        <p:txBody>
          <a:bodyPr wrap="square" lIns="0" tIns="0" rIns="0" bIns="0" rtlCol="0" anchor="t">
            <a:normAutofit/>
          </a:bodyPr>
          <a:lstStyle/>
          <a:p>
            <a:pPr marL="0" indent="0" algn="r">
              <a:lnSpc>
                <a:spcPct val="133000"/>
              </a:lnSpc>
              <a:buNone/>
            </a:pPr>
            <a:r>
              <a:rPr lang="en-US" sz="1000" dirty="0">
                <a:solidFill>
                  <a:srgbClr val="3A3630"/>
                </a:solidFill>
                <a:latin typeface="Source Sans 3" pitchFamily="34" charset="0"/>
                <a:ea typeface="Source Sans 3" pitchFamily="34" charset="-122"/>
                <a:cs typeface="Source Sans 3" pitchFamily="34" charset="-120"/>
              </a:rPr>
              <a:t>Fix broken data, remove duplicate profiles, enforce NAP consistency, and configure FAQ schema for voice search across all locations and practitioners.</a:t>
            </a:r>
            <a:endParaRPr lang="en-US" sz="1000" dirty="0"/>
          </a:p>
        </p:txBody>
      </p:sp>
      <p:sp>
        <p:nvSpPr>
          <p:cNvPr id="10" name="Shape 8"/>
          <p:cNvSpPr/>
          <p:nvPr/>
        </p:nvSpPr>
        <p:spPr>
          <a:xfrm>
            <a:off x="4704978" y="2383110"/>
            <a:ext cx="392683" cy="14288"/>
          </a:xfrm>
          <a:prstGeom prst="roundRect">
            <a:avLst>
              <a:gd name="adj" fmla="val 137435"/>
            </a:avLst>
          </a:prstGeom>
          <a:solidFill>
            <a:srgbClr val="D9CDBA"/>
          </a:solidFill>
          <a:ln/>
        </p:spPr>
        <p:txBody>
          <a:bodyPr/>
          <a:lstStyle/>
          <a:p>
            <a:endParaRPr lang="en-US"/>
          </a:p>
        </p:txBody>
      </p:sp>
      <p:sp>
        <p:nvSpPr>
          <p:cNvPr id="11" name="Shape 9"/>
          <p:cNvSpPr/>
          <p:nvPr/>
        </p:nvSpPr>
        <p:spPr>
          <a:xfrm>
            <a:off x="4424735" y="2242989"/>
            <a:ext cx="294531" cy="294531"/>
          </a:xfrm>
          <a:prstGeom prst="roundRect">
            <a:avLst>
              <a:gd name="adj" fmla="val 6667"/>
            </a:avLst>
          </a:prstGeom>
          <a:solidFill>
            <a:srgbClr val="F3E7D4"/>
          </a:solidFill>
          <a:ln/>
        </p:spPr>
        <p:txBody>
          <a:bodyPr/>
          <a:lstStyle/>
          <a:p>
            <a:endParaRPr lang="en-US"/>
          </a:p>
        </p:txBody>
      </p:sp>
      <p:sp>
        <p:nvSpPr>
          <p:cNvPr id="12" name="Text 10"/>
          <p:cNvSpPr/>
          <p:nvPr/>
        </p:nvSpPr>
        <p:spPr>
          <a:xfrm>
            <a:off x="4479615" y="2274763"/>
            <a:ext cx="184770" cy="230981"/>
          </a:xfrm>
          <a:prstGeom prst="rect">
            <a:avLst/>
          </a:prstGeom>
          <a:noFill/>
          <a:ln/>
        </p:spPr>
        <p:txBody>
          <a:bodyPr wrap="none" lIns="0" tIns="0" rIns="0" bIns="0" rtlCol="0" anchor="ctr"/>
          <a:lstStyle/>
          <a:p>
            <a:pPr marL="0" indent="0" algn="ctr">
              <a:lnSpc>
                <a:spcPct val="100000"/>
              </a:lnSpc>
              <a:buNone/>
            </a:pPr>
            <a:r>
              <a:rPr lang="en-US" sz="1450" dirty="0">
                <a:solidFill>
                  <a:srgbClr val="3A3630"/>
                </a:solidFill>
                <a:latin typeface="Lora" pitchFamily="34" charset="0"/>
                <a:ea typeface="Lora" pitchFamily="34" charset="-122"/>
                <a:cs typeface="Lora" pitchFamily="34" charset="-120"/>
              </a:rPr>
              <a:t>2</a:t>
            </a:r>
            <a:endParaRPr lang="en-US" sz="1450" dirty="0"/>
          </a:p>
        </p:txBody>
      </p:sp>
      <p:sp>
        <p:nvSpPr>
          <p:cNvPr id="13" name="Text 11"/>
          <p:cNvSpPr/>
          <p:nvPr/>
        </p:nvSpPr>
        <p:spPr>
          <a:xfrm>
            <a:off x="5226546" y="2287935"/>
            <a:ext cx="2806005"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Days 22–42: Streamline Booking Funnel</a:t>
            </a:r>
            <a:endParaRPr lang="en-US" sz="1200" dirty="0"/>
          </a:p>
        </p:txBody>
      </p:sp>
      <p:sp>
        <p:nvSpPr>
          <p:cNvPr id="14" name="Text 12"/>
          <p:cNvSpPr/>
          <p:nvPr/>
        </p:nvSpPr>
        <p:spPr>
          <a:xfrm>
            <a:off x="5226546" y="2558951"/>
            <a:ext cx="3393877" cy="628204"/>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Remove unnecessary form fields. Deploy self-scheduling tools and secure chat directly on your homepage to eliminate phone-call dependency.</a:t>
            </a:r>
            <a:endParaRPr lang="en-US" sz="1000" dirty="0"/>
          </a:p>
        </p:txBody>
      </p:sp>
      <p:sp>
        <p:nvSpPr>
          <p:cNvPr id="15" name="Shape 13"/>
          <p:cNvSpPr/>
          <p:nvPr/>
        </p:nvSpPr>
        <p:spPr>
          <a:xfrm>
            <a:off x="4046339" y="3060055"/>
            <a:ext cx="392683" cy="14288"/>
          </a:xfrm>
          <a:prstGeom prst="roundRect">
            <a:avLst>
              <a:gd name="adj" fmla="val 137435"/>
            </a:avLst>
          </a:prstGeom>
          <a:solidFill>
            <a:srgbClr val="D9CDBA"/>
          </a:solidFill>
          <a:ln/>
        </p:spPr>
        <p:txBody>
          <a:bodyPr/>
          <a:lstStyle/>
          <a:p>
            <a:endParaRPr lang="en-US"/>
          </a:p>
        </p:txBody>
      </p:sp>
      <p:sp>
        <p:nvSpPr>
          <p:cNvPr id="16" name="Shape 14"/>
          <p:cNvSpPr/>
          <p:nvPr/>
        </p:nvSpPr>
        <p:spPr>
          <a:xfrm>
            <a:off x="4424735" y="2919933"/>
            <a:ext cx="294531" cy="294531"/>
          </a:xfrm>
          <a:prstGeom prst="roundRect">
            <a:avLst>
              <a:gd name="adj" fmla="val 6667"/>
            </a:avLst>
          </a:prstGeom>
          <a:solidFill>
            <a:srgbClr val="F3E7D4"/>
          </a:solidFill>
          <a:ln/>
        </p:spPr>
        <p:txBody>
          <a:bodyPr/>
          <a:lstStyle/>
          <a:p>
            <a:endParaRPr lang="en-US"/>
          </a:p>
        </p:txBody>
      </p:sp>
      <p:sp>
        <p:nvSpPr>
          <p:cNvPr id="17" name="Text 15"/>
          <p:cNvSpPr/>
          <p:nvPr/>
        </p:nvSpPr>
        <p:spPr>
          <a:xfrm>
            <a:off x="4479615" y="2951708"/>
            <a:ext cx="184770" cy="230981"/>
          </a:xfrm>
          <a:prstGeom prst="rect">
            <a:avLst/>
          </a:prstGeom>
          <a:noFill/>
          <a:ln/>
        </p:spPr>
        <p:txBody>
          <a:bodyPr wrap="none" lIns="0" tIns="0" rIns="0" bIns="0" rtlCol="0" anchor="ctr"/>
          <a:lstStyle/>
          <a:p>
            <a:pPr marL="0" indent="0" algn="ctr">
              <a:lnSpc>
                <a:spcPct val="100000"/>
              </a:lnSpc>
              <a:buNone/>
            </a:pPr>
            <a:r>
              <a:rPr lang="en-US" sz="1450" dirty="0">
                <a:solidFill>
                  <a:srgbClr val="3A3630"/>
                </a:solidFill>
                <a:latin typeface="Lora" pitchFamily="34" charset="0"/>
                <a:ea typeface="Lora" pitchFamily="34" charset="-122"/>
                <a:cs typeface="Lora" pitchFamily="34" charset="-120"/>
              </a:rPr>
              <a:t>3</a:t>
            </a:r>
            <a:endParaRPr lang="en-US" sz="1450" dirty="0"/>
          </a:p>
        </p:txBody>
      </p:sp>
      <p:sp>
        <p:nvSpPr>
          <p:cNvPr id="18" name="Text 16"/>
          <p:cNvSpPr/>
          <p:nvPr/>
        </p:nvSpPr>
        <p:spPr>
          <a:xfrm>
            <a:off x="1593652" y="2964879"/>
            <a:ext cx="2323802" cy="192509"/>
          </a:xfrm>
          <a:prstGeom prst="rect">
            <a:avLst/>
          </a:prstGeom>
          <a:noFill/>
          <a:ln/>
        </p:spPr>
        <p:txBody>
          <a:bodyPr wrap="none" lIns="0" tIns="0" rIns="0" bIns="0" rtlCol="0" anchor="t"/>
          <a:lstStyle/>
          <a:p>
            <a:pPr marL="0" indent="0" algn="r">
              <a:lnSpc>
                <a:spcPct val="104000"/>
              </a:lnSpc>
              <a:buNone/>
            </a:pPr>
            <a:r>
              <a:rPr lang="en-US" sz="1200" dirty="0">
                <a:solidFill>
                  <a:srgbClr val="3A3630"/>
                </a:solidFill>
                <a:latin typeface="Lora" pitchFamily="34" charset="0"/>
                <a:ea typeface="Lora" pitchFamily="34" charset="-122"/>
                <a:cs typeface="Lora" pitchFamily="34" charset="-120"/>
              </a:rPr>
              <a:t>Days 43–63: Build Video Pipeline</a:t>
            </a:r>
            <a:endParaRPr lang="en-US" sz="1200" dirty="0"/>
          </a:p>
        </p:txBody>
      </p:sp>
      <p:sp>
        <p:nvSpPr>
          <p:cNvPr id="19" name="Text 17"/>
          <p:cNvSpPr/>
          <p:nvPr/>
        </p:nvSpPr>
        <p:spPr>
          <a:xfrm>
            <a:off x="523577" y="3235896"/>
            <a:ext cx="3393877" cy="628204"/>
          </a:xfrm>
          <a:prstGeom prst="rect">
            <a:avLst/>
          </a:prstGeom>
          <a:noFill/>
          <a:ln/>
        </p:spPr>
        <p:txBody>
          <a:bodyPr wrap="square" lIns="0" tIns="0" rIns="0" bIns="0" rtlCol="0" anchor="t">
            <a:normAutofit/>
          </a:bodyPr>
          <a:lstStyle/>
          <a:p>
            <a:pPr marL="0" indent="0" algn="r">
              <a:lnSpc>
                <a:spcPct val="133000"/>
              </a:lnSpc>
              <a:buNone/>
            </a:pPr>
            <a:r>
              <a:rPr lang="en-US" sz="1000" dirty="0">
                <a:solidFill>
                  <a:srgbClr val="3A3630"/>
                </a:solidFill>
                <a:latin typeface="Source Sans 3" pitchFamily="34" charset="0"/>
                <a:ea typeface="Source Sans 3" pitchFamily="34" charset="-122"/>
                <a:cs typeface="Source Sans 3" pitchFamily="34" charset="-120"/>
              </a:rPr>
              <a:t>Equip physicians with professional recording tools. Produce 10–15 short-form videos answering top patient questions. Publish across your website and social platforms.</a:t>
            </a:r>
            <a:endParaRPr lang="en-US" sz="1000" dirty="0"/>
          </a:p>
        </p:txBody>
      </p:sp>
      <p:sp>
        <p:nvSpPr>
          <p:cNvPr id="20" name="Shape 18"/>
          <p:cNvSpPr/>
          <p:nvPr/>
        </p:nvSpPr>
        <p:spPr>
          <a:xfrm>
            <a:off x="4704978" y="3737074"/>
            <a:ext cx="392683" cy="14288"/>
          </a:xfrm>
          <a:prstGeom prst="roundRect">
            <a:avLst>
              <a:gd name="adj" fmla="val 137435"/>
            </a:avLst>
          </a:prstGeom>
          <a:solidFill>
            <a:srgbClr val="D9CDBA"/>
          </a:solidFill>
          <a:ln/>
        </p:spPr>
        <p:txBody>
          <a:bodyPr/>
          <a:lstStyle/>
          <a:p>
            <a:endParaRPr lang="en-US"/>
          </a:p>
        </p:txBody>
      </p:sp>
      <p:sp>
        <p:nvSpPr>
          <p:cNvPr id="21" name="Shape 19"/>
          <p:cNvSpPr/>
          <p:nvPr/>
        </p:nvSpPr>
        <p:spPr>
          <a:xfrm>
            <a:off x="4424735" y="3596953"/>
            <a:ext cx="294531" cy="294531"/>
          </a:xfrm>
          <a:prstGeom prst="roundRect">
            <a:avLst>
              <a:gd name="adj" fmla="val 6667"/>
            </a:avLst>
          </a:prstGeom>
          <a:solidFill>
            <a:srgbClr val="F3E7D4"/>
          </a:solidFill>
          <a:ln/>
        </p:spPr>
        <p:txBody>
          <a:bodyPr/>
          <a:lstStyle/>
          <a:p>
            <a:endParaRPr lang="en-US"/>
          </a:p>
        </p:txBody>
      </p:sp>
      <p:sp>
        <p:nvSpPr>
          <p:cNvPr id="22" name="Text 20"/>
          <p:cNvSpPr/>
          <p:nvPr/>
        </p:nvSpPr>
        <p:spPr>
          <a:xfrm>
            <a:off x="4479615" y="3628727"/>
            <a:ext cx="184770" cy="230981"/>
          </a:xfrm>
          <a:prstGeom prst="rect">
            <a:avLst/>
          </a:prstGeom>
          <a:noFill/>
          <a:ln/>
        </p:spPr>
        <p:txBody>
          <a:bodyPr wrap="none" lIns="0" tIns="0" rIns="0" bIns="0" rtlCol="0" anchor="ctr"/>
          <a:lstStyle/>
          <a:p>
            <a:pPr marL="0" indent="0" algn="ctr">
              <a:lnSpc>
                <a:spcPct val="100000"/>
              </a:lnSpc>
              <a:buNone/>
            </a:pPr>
            <a:r>
              <a:rPr lang="en-US" sz="1450" dirty="0">
                <a:solidFill>
                  <a:srgbClr val="3A3630"/>
                </a:solidFill>
                <a:latin typeface="Lora" pitchFamily="34" charset="0"/>
                <a:ea typeface="Lora" pitchFamily="34" charset="-122"/>
                <a:cs typeface="Lora" pitchFamily="34" charset="-120"/>
              </a:rPr>
              <a:t>4</a:t>
            </a:r>
            <a:endParaRPr lang="en-US" sz="1450" dirty="0"/>
          </a:p>
        </p:txBody>
      </p:sp>
      <p:sp>
        <p:nvSpPr>
          <p:cNvPr id="23" name="Text 21"/>
          <p:cNvSpPr/>
          <p:nvPr/>
        </p:nvSpPr>
        <p:spPr>
          <a:xfrm>
            <a:off x="5226546" y="3641899"/>
            <a:ext cx="2423592"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Days 64–90: Deploy Data Security</a:t>
            </a:r>
            <a:endParaRPr lang="en-US" sz="1200" dirty="0"/>
          </a:p>
        </p:txBody>
      </p:sp>
      <p:sp>
        <p:nvSpPr>
          <p:cNvPr id="24" name="Text 22"/>
          <p:cNvSpPr/>
          <p:nvPr/>
        </p:nvSpPr>
        <p:spPr>
          <a:xfrm>
            <a:off x="5226546" y="3912915"/>
            <a:ext cx="3393877" cy="628204"/>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Review all tracking setups with your legal team. Confirm active BAAs for every analytics tool, form, and email engine. Guarantee full HIPAA compliance before scaling campaigns.</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523577" y="735360"/>
            <a:ext cx="7695605"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Build on a Foundation of Data, Compliance &amp; Trust</a:t>
            </a:r>
            <a:endParaRPr lang="en-US" sz="2400" dirty="0"/>
          </a:p>
        </p:txBody>
      </p:sp>
      <p:sp>
        <p:nvSpPr>
          <p:cNvPr id="3" name="Text 1"/>
          <p:cNvSpPr/>
          <p:nvPr/>
        </p:nvSpPr>
        <p:spPr>
          <a:xfrm>
            <a:off x="523577" y="1382092"/>
            <a:ext cx="8096845" cy="418802"/>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Sustainable patient acquisition in today's landscape requires more than clever campaigns — it demands a modern digital infrastructure grounded in accuracy, compliance, and genuine patient trust.</a:t>
            </a:r>
            <a:endParaRPr lang="en-US" sz="1000" dirty="0"/>
          </a:p>
        </p:txBody>
      </p:sp>
      <p:sp>
        <p:nvSpPr>
          <p:cNvPr id="4" name="Shape 2"/>
          <p:cNvSpPr/>
          <p:nvPr/>
        </p:nvSpPr>
        <p:spPr>
          <a:xfrm>
            <a:off x="523577" y="1948160"/>
            <a:ext cx="8096845" cy="1579811"/>
          </a:xfrm>
          <a:prstGeom prst="roundRect">
            <a:avLst>
              <a:gd name="adj" fmla="val 1243"/>
            </a:avLst>
          </a:prstGeom>
          <a:solidFill>
            <a:srgbClr val="F3E7D4"/>
          </a:solidFill>
          <a:ln/>
        </p:spPr>
        <p:txBody>
          <a:bodyPr/>
          <a:lstStyle/>
          <a:p>
            <a:endParaRPr lang="en-US"/>
          </a:p>
        </p:txBody>
      </p:sp>
      <p:sp>
        <p:nvSpPr>
          <p:cNvPr id="5" name="Shape 3"/>
          <p:cNvSpPr/>
          <p:nvPr/>
        </p:nvSpPr>
        <p:spPr>
          <a:xfrm>
            <a:off x="523577" y="1948160"/>
            <a:ext cx="2698924" cy="1579811"/>
          </a:xfrm>
          <a:prstGeom prst="rect">
            <a:avLst/>
          </a:prstGeom>
          <a:solidFill>
            <a:srgbClr val="F3E7D4"/>
          </a:solidFill>
          <a:ln/>
        </p:spPr>
        <p:txBody>
          <a:bodyPr/>
          <a:lstStyle/>
          <a:p>
            <a:endParaRPr lang="en-US"/>
          </a:p>
        </p:txBody>
      </p:sp>
      <p:sp>
        <p:nvSpPr>
          <p:cNvPr id="6" name="Text 4"/>
          <p:cNvSpPr/>
          <p:nvPr/>
        </p:nvSpPr>
        <p:spPr>
          <a:xfrm>
            <a:off x="654472" y="2079054"/>
            <a:ext cx="1587401"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Consumer Acquisition</a:t>
            </a:r>
            <a:endParaRPr lang="en-US" sz="1200" dirty="0"/>
          </a:p>
        </p:txBody>
      </p:sp>
      <p:sp>
        <p:nvSpPr>
          <p:cNvPr id="7" name="Text 5"/>
          <p:cNvSpPr/>
          <p:nvPr/>
        </p:nvSpPr>
        <p:spPr>
          <a:xfrm>
            <a:off x="654472" y="2350071"/>
            <a:ext cx="2437135" cy="628204"/>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Attract and convert local patients through hyper-targeted SEO, video content, seamless booking, and reputation management.</a:t>
            </a:r>
            <a:endParaRPr lang="en-US" sz="1000" dirty="0"/>
          </a:p>
        </p:txBody>
      </p:sp>
      <p:sp>
        <p:nvSpPr>
          <p:cNvPr id="8" name="Shape 6"/>
          <p:cNvSpPr/>
          <p:nvPr/>
        </p:nvSpPr>
        <p:spPr>
          <a:xfrm>
            <a:off x="3222501" y="1948160"/>
            <a:ext cx="2698924" cy="1579811"/>
          </a:xfrm>
          <a:prstGeom prst="rect">
            <a:avLst/>
          </a:prstGeom>
          <a:solidFill>
            <a:srgbClr val="F3E7D4"/>
          </a:solidFill>
          <a:ln/>
        </p:spPr>
        <p:txBody>
          <a:bodyPr/>
          <a:lstStyle/>
          <a:p>
            <a:endParaRPr lang="en-US"/>
          </a:p>
        </p:txBody>
      </p:sp>
      <p:sp>
        <p:nvSpPr>
          <p:cNvPr id="9" name="Shape 7"/>
          <p:cNvSpPr/>
          <p:nvPr/>
        </p:nvSpPr>
        <p:spPr>
          <a:xfrm>
            <a:off x="3222501" y="1948160"/>
            <a:ext cx="14288" cy="1579811"/>
          </a:xfrm>
          <a:prstGeom prst="roundRect">
            <a:avLst>
              <a:gd name="adj" fmla="val 137435"/>
            </a:avLst>
          </a:prstGeom>
          <a:solidFill>
            <a:srgbClr val="D9CDBA"/>
          </a:solidFill>
          <a:ln/>
        </p:spPr>
        <p:txBody>
          <a:bodyPr/>
          <a:lstStyle/>
          <a:p>
            <a:endParaRPr lang="en-US"/>
          </a:p>
        </p:txBody>
      </p:sp>
      <p:sp>
        <p:nvSpPr>
          <p:cNvPr id="10" name="Text 8"/>
          <p:cNvSpPr/>
          <p:nvPr/>
        </p:nvSpPr>
        <p:spPr>
          <a:xfrm>
            <a:off x="3353395" y="2079054"/>
            <a:ext cx="1540073"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B2B Pipeline Growth</a:t>
            </a:r>
            <a:endParaRPr lang="en-US" sz="1200" dirty="0"/>
          </a:p>
        </p:txBody>
      </p:sp>
      <p:sp>
        <p:nvSpPr>
          <p:cNvPr id="11" name="Text 9"/>
          <p:cNvSpPr/>
          <p:nvPr/>
        </p:nvSpPr>
        <p:spPr>
          <a:xfrm>
            <a:off x="3353395" y="2350071"/>
            <a:ext cx="2437135" cy="628204"/>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Reach hospital administrators and clinical executives through verified, precisely segmented decision-maker databases.</a:t>
            </a:r>
            <a:endParaRPr lang="en-US" sz="1000" dirty="0"/>
          </a:p>
        </p:txBody>
      </p:sp>
      <p:sp>
        <p:nvSpPr>
          <p:cNvPr id="12" name="Shape 10"/>
          <p:cNvSpPr/>
          <p:nvPr/>
        </p:nvSpPr>
        <p:spPr>
          <a:xfrm>
            <a:off x="5921425" y="1948160"/>
            <a:ext cx="2698924" cy="1579811"/>
          </a:xfrm>
          <a:prstGeom prst="rect">
            <a:avLst/>
          </a:prstGeom>
          <a:solidFill>
            <a:srgbClr val="F3E7D4"/>
          </a:solidFill>
          <a:ln/>
        </p:spPr>
        <p:txBody>
          <a:bodyPr/>
          <a:lstStyle/>
          <a:p>
            <a:endParaRPr lang="en-US"/>
          </a:p>
        </p:txBody>
      </p:sp>
      <p:sp>
        <p:nvSpPr>
          <p:cNvPr id="13" name="Shape 11"/>
          <p:cNvSpPr/>
          <p:nvPr/>
        </p:nvSpPr>
        <p:spPr>
          <a:xfrm>
            <a:off x="5921425" y="1948160"/>
            <a:ext cx="14288" cy="1579811"/>
          </a:xfrm>
          <a:prstGeom prst="roundRect">
            <a:avLst>
              <a:gd name="adj" fmla="val 137435"/>
            </a:avLst>
          </a:prstGeom>
          <a:solidFill>
            <a:srgbClr val="D9CDBA"/>
          </a:solidFill>
          <a:ln/>
        </p:spPr>
        <p:txBody>
          <a:bodyPr/>
          <a:lstStyle/>
          <a:p>
            <a:endParaRPr lang="en-US"/>
          </a:p>
        </p:txBody>
      </p:sp>
      <p:sp>
        <p:nvSpPr>
          <p:cNvPr id="14" name="Text 12"/>
          <p:cNvSpPr/>
          <p:nvPr/>
        </p:nvSpPr>
        <p:spPr>
          <a:xfrm>
            <a:off x="6052319" y="2079054"/>
            <a:ext cx="1948755"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Expert Growth Partnership</a:t>
            </a:r>
            <a:endParaRPr lang="en-US" sz="1200" dirty="0"/>
          </a:p>
        </p:txBody>
      </p:sp>
      <p:sp>
        <p:nvSpPr>
          <p:cNvPr id="15" name="Text 13"/>
          <p:cNvSpPr/>
          <p:nvPr/>
        </p:nvSpPr>
        <p:spPr>
          <a:xfrm>
            <a:off x="6052319" y="2350071"/>
            <a:ext cx="2437135" cy="1047006"/>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Partner with specialists who understand data accuracy, HIPAA compliance boundaries, and healthcare-specific user behavior to scale your acquisition engine responsibly.</a:t>
            </a:r>
            <a:endParaRPr lang="en-US" sz="1000" dirty="0"/>
          </a:p>
        </p:txBody>
      </p:sp>
      <p:sp>
        <p:nvSpPr>
          <p:cNvPr id="16" name="Shape 14"/>
          <p:cNvSpPr/>
          <p:nvPr/>
        </p:nvSpPr>
        <p:spPr>
          <a:xfrm>
            <a:off x="523577" y="3675236"/>
            <a:ext cx="8096845" cy="732830"/>
          </a:xfrm>
          <a:prstGeom prst="roundRect">
            <a:avLst>
              <a:gd name="adj" fmla="val 2680"/>
            </a:avLst>
          </a:prstGeom>
          <a:solidFill>
            <a:srgbClr val="E2ECDF"/>
          </a:solidFill>
          <a:ln/>
        </p:spPr>
        <p:txBody>
          <a:bodyPr/>
          <a:lstStyle/>
          <a:p>
            <a:endParaRPr lang="en-US"/>
          </a:p>
        </p:txBody>
      </p:sp>
      <p:pic>
        <p:nvPicPr>
          <p:cNvPr id="17" name="Image 0" descr="preencoded.png"/>
          <p:cNvPicPr>
            <a:picLocks noChangeAspect="1"/>
          </p:cNvPicPr>
          <p:nvPr/>
        </p:nvPicPr>
        <p:blipFill>
          <a:blip r:embed="rId3"/>
          <a:stretch>
            <a:fillRect/>
          </a:stretch>
        </p:blipFill>
        <p:spPr>
          <a:xfrm>
            <a:off x="654472" y="3862313"/>
            <a:ext cx="163637" cy="130894"/>
          </a:xfrm>
          <a:prstGeom prst="rect">
            <a:avLst/>
          </a:prstGeom>
        </p:spPr>
      </p:pic>
      <p:sp>
        <p:nvSpPr>
          <p:cNvPr id="18" name="Text 15"/>
          <p:cNvSpPr/>
          <p:nvPr/>
        </p:nvSpPr>
        <p:spPr>
          <a:xfrm>
            <a:off x="949003" y="3838798"/>
            <a:ext cx="7540526" cy="418802"/>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000000"/>
                </a:solidFill>
                <a:latin typeface="Source Sans 3" pitchFamily="34" charset="0"/>
                <a:ea typeface="Source Sans 3" pitchFamily="34" charset="-122"/>
                <a:cs typeface="Source Sans 3" pitchFamily="34" charset="-120"/>
              </a:rPr>
              <a:t>Whether you're growing a local practice or scaling an enterprise healthcare brand, the organizations that win patient acquisition in 2024 will be those that combine modern marketing technology with an unwavering commitment to patient trust.</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23577" y="1170608"/>
            <a:ext cx="8548315"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The New Healthcare Consumer Has Changed Everything</a:t>
            </a:r>
            <a:endParaRPr lang="en-US" sz="2400" dirty="0"/>
          </a:p>
        </p:txBody>
      </p:sp>
      <p:sp>
        <p:nvSpPr>
          <p:cNvPr id="3" name="Shape 1"/>
          <p:cNvSpPr/>
          <p:nvPr/>
        </p:nvSpPr>
        <p:spPr>
          <a:xfrm>
            <a:off x="429295" y="1751856"/>
            <a:ext cx="4077295" cy="2220962"/>
          </a:xfrm>
          <a:prstGeom prst="roundRect">
            <a:avLst>
              <a:gd name="adj" fmla="val 884"/>
            </a:avLst>
          </a:prstGeom>
          <a:solidFill>
            <a:srgbClr val="38512F"/>
          </a:solidFill>
          <a:ln/>
        </p:spPr>
        <p:txBody>
          <a:bodyPr/>
          <a:lstStyle/>
          <a:p>
            <a:endParaRPr lang="en-US"/>
          </a:p>
        </p:txBody>
      </p:sp>
      <p:sp>
        <p:nvSpPr>
          <p:cNvPr id="4" name="Text 2"/>
          <p:cNvSpPr/>
          <p:nvPr/>
        </p:nvSpPr>
        <p:spPr>
          <a:xfrm>
            <a:off x="560189" y="1882750"/>
            <a:ext cx="1997273" cy="192509"/>
          </a:xfrm>
          <a:prstGeom prst="rect">
            <a:avLst/>
          </a:prstGeom>
          <a:noFill/>
          <a:ln/>
        </p:spPr>
        <p:txBody>
          <a:bodyPr wrap="none" lIns="0" tIns="0" rIns="0" bIns="0" rtlCol="0" anchor="t"/>
          <a:lstStyle/>
          <a:p>
            <a:pPr marL="0" indent="0" algn="l">
              <a:lnSpc>
                <a:spcPct val="104000"/>
              </a:lnSpc>
              <a:buNone/>
            </a:pPr>
            <a:r>
              <a:rPr lang="en-US" sz="1200" dirty="0">
                <a:solidFill>
                  <a:srgbClr val="FFFFFF"/>
                </a:solidFill>
                <a:latin typeface="Lora" pitchFamily="34" charset="0"/>
                <a:ea typeface="Lora" pitchFamily="34" charset="-122"/>
                <a:cs typeface="Lora" pitchFamily="34" charset="-120"/>
              </a:rPr>
              <a:t>Then vs. Now</a:t>
            </a:r>
            <a:endParaRPr lang="en-US" sz="1200" dirty="0"/>
          </a:p>
        </p:txBody>
      </p:sp>
      <p:sp>
        <p:nvSpPr>
          <p:cNvPr id="5" name="Text 3"/>
          <p:cNvSpPr/>
          <p:nvPr/>
        </p:nvSpPr>
        <p:spPr>
          <a:xfrm>
            <a:off x="560189" y="2206154"/>
            <a:ext cx="3815507" cy="837605"/>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FFFFFF"/>
                </a:solidFill>
                <a:latin typeface="Source Sans 3" pitchFamily="34" charset="0"/>
                <a:ea typeface="Source Sans 3" pitchFamily="34" charset="-122"/>
                <a:cs typeface="Source Sans 3" pitchFamily="34" charset="-120"/>
              </a:rPr>
              <a:t>Patients once chose providers based on proximity or a single word-of-mouth referral. That era is over. Today's healthcare consumers research the same way they shop for hotels — reading reviews, comparing digital experiences, and expecting immediate responses.</a:t>
            </a:r>
            <a:endParaRPr lang="en-US" sz="1000" dirty="0"/>
          </a:p>
        </p:txBody>
      </p:sp>
      <p:sp>
        <p:nvSpPr>
          <p:cNvPr id="6" name="Text 4"/>
          <p:cNvSpPr/>
          <p:nvPr/>
        </p:nvSpPr>
        <p:spPr>
          <a:xfrm>
            <a:off x="4736455" y="1882750"/>
            <a:ext cx="3295724"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What This Means for Your Organization</a:t>
            </a:r>
            <a:endParaRPr lang="en-US" sz="1200" dirty="0"/>
          </a:p>
        </p:txBody>
      </p:sp>
      <p:sp>
        <p:nvSpPr>
          <p:cNvPr id="7" name="Text 5"/>
          <p:cNvSpPr/>
          <p:nvPr/>
        </p:nvSpPr>
        <p:spPr>
          <a:xfrm>
            <a:off x="4736455" y="2206154"/>
            <a:ext cx="3888730" cy="628204"/>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Healthcare networks, private practices, medical device brands, and B2B organizations must move past outdated marketing playbooks. Sustainable patient growth now demands strategies that blend:</a:t>
            </a:r>
            <a:endParaRPr lang="en-US" sz="1000" dirty="0"/>
          </a:p>
        </p:txBody>
      </p:sp>
      <p:sp>
        <p:nvSpPr>
          <p:cNvPr id="8" name="Text 6"/>
          <p:cNvSpPr/>
          <p:nvPr/>
        </p:nvSpPr>
        <p:spPr>
          <a:xfrm>
            <a:off x="4736455" y="2952155"/>
            <a:ext cx="3888730" cy="974899"/>
          </a:xfrm>
          <a:prstGeom prst="rect">
            <a:avLst/>
          </a:prstGeom>
          <a:noFill/>
          <a:ln/>
        </p:spPr>
        <p:txBody>
          <a:bodyPr wrap="square" lIns="0" tIns="0" rIns="0" bIns="0" rtlCol="0" anchor="t">
            <a:normAutofit/>
          </a:bodyPr>
          <a:lstStyle/>
          <a:p>
            <a:pPr marL="203200" indent="-203200" algn="l">
              <a:lnSpc>
                <a:spcPct val="133000"/>
              </a:lnSpc>
              <a:buSzPct val="100000"/>
              <a:buChar char="•"/>
            </a:pPr>
            <a:r>
              <a:rPr lang="en-US" sz="1000" dirty="0">
                <a:solidFill>
                  <a:srgbClr val="3A3630"/>
                </a:solidFill>
                <a:latin typeface="Source Sans 3" pitchFamily="34" charset="0"/>
                <a:ea typeface="Source Sans 3" pitchFamily="34" charset="-122"/>
                <a:cs typeface="Source Sans 3" pitchFamily="34" charset="-120"/>
              </a:rPr>
              <a:t>Data-driven personalization</a:t>
            </a:r>
            <a:endParaRPr lang="en-US" sz="1000" dirty="0"/>
          </a:p>
          <a:p>
            <a:pPr marL="203200" indent="-203200" algn="l">
              <a:lnSpc>
                <a:spcPct val="133000"/>
              </a:lnSpc>
              <a:buSzPct val="100000"/>
              <a:buChar char="•"/>
            </a:pPr>
            <a:r>
              <a:rPr lang="en-US" sz="1000" dirty="0">
                <a:solidFill>
                  <a:srgbClr val="3A3630"/>
                </a:solidFill>
                <a:latin typeface="Source Sans 3" pitchFamily="34" charset="0"/>
                <a:ea typeface="Source Sans 3" pitchFamily="34" charset="-122"/>
                <a:cs typeface="Source Sans 3" pitchFamily="34" charset="-120"/>
              </a:rPr>
              <a:t>Strict regulatory compliance</a:t>
            </a:r>
            <a:endParaRPr lang="en-US" sz="1000" dirty="0"/>
          </a:p>
          <a:p>
            <a:pPr marL="203200" indent="-203200" algn="l">
              <a:lnSpc>
                <a:spcPct val="133000"/>
              </a:lnSpc>
              <a:buSzPct val="100000"/>
              <a:buChar char="•"/>
            </a:pPr>
            <a:r>
              <a:rPr lang="en-US" sz="1000" dirty="0">
                <a:solidFill>
                  <a:srgbClr val="3A3630"/>
                </a:solidFill>
                <a:latin typeface="Source Sans 3" pitchFamily="34" charset="0"/>
                <a:ea typeface="Source Sans 3" pitchFamily="34" charset="-122"/>
                <a:cs typeface="Source Sans 3" pitchFamily="34" charset="-120"/>
              </a:rPr>
              <a:t>Seamless omnichannel experiences</a:t>
            </a:r>
            <a:endParaRPr lang="en-US" sz="1000" dirty="0"/>
          </a:p>
          <a:p>
            <a:pPr marL="203200" indent="-203200" algn="l">
              <a:lnSpc>
                <a:spcPct val="133000"/>
              </a:lnSpc>
              <a:buSzPct val="100000"/>
              <a:buChar char="•"/>
            </a:pPr>
            <a:r>
              <a:rPr lang="en-US" sz="1000" dirty="0">
                <a:solidFill>
                  <a:srgbClr val="3A3630"/>
                </a:solidFill>
                <a:latin typeface="Source Sans 3" pitchFamily="34" charset="0"/>
                <a:ea typeface="Source Sans 3" pitchFamily="34" charset="-122"/>
                <a:cs typeface="Source Sans 3" pitchFamily="34" charset="-120"/>
              </a:rPr>
              <a:t>Trust-first digital presence</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715000" y="0"/>
            <a:ext cx="3429000" cy="5143500"/>
          </a:xfrm>
          <a:prstGeom prst="rect">
            <a:avLst/>
          </a:prstGeom>
        </p:spPr>
      </p:pic>
      <p:sp>
        <p:nvSpPr>
          <p:cNvPr id="3" name="Shape 0"/>
          <p:cNvSpPr/>
          <p:nvPr/>
        </p:nvSpPr>
        <p:spPr>
          <a:xfrm>
            <a:off x="523577" y="371103"/>
            <a:ext cx="507802" cy="230758"/>
          </a:xfrm>
          <a:prstGeom prst="roundRect">
            <a:avLst>
              <a:gd name="adj" fmla="val 6489"/>
            </a:avLst>
          </a:prstGeom>
          <a:solidFill>
            <a:srgbClr val="E2ECDF"/>
          </a:solidFill>
          <a:ln/>
        </p:spPr>
        <p:txBody>
          <a:bodyPr/>
          <a:lstStyle/>
          <a:p>
            <a:endParaRPr lang="en-US"/>
          </a:p>
        </p:txBody>
      </p:sp>
      <p:sp>
        <p:nvSpPr>
          <p:cNvPr id="4" name="Text 1"/>
          <p:cNvSpPr/>
          <p:nvPr/>
        </p:nvSpPr>
        <p:spPr>
          <a:xfrm>
            <a:off x="598438" y="408533"/>
            <a:ext cx="815280" cy="155897"/>
          </a:xfrm>
          <a:prstGeom prst="rect">
            <a:avLst/>
          </a:prstGeom>
          <a:noFill/>
          <a:ln/>
        </p:spPr>
        <p:txBody>
          <a:bodyPr wrap="none" lIns="0" tIns="0" rIns="0" bIns="0" rtlCol="0" anchor="t"/>
          <a:lstStyle/>
          <a:p>
            <a:pPr marL="0" indent="0" algn="l">
              <a:lnSpc>
                <a:spcPct val="130000"/>
              </a:lnSpc>
              <a:buNone/>
            </a:pPr>
            <a:r>
              <a:rPr lang="en-US" sz="750" dirty="0">
                <a:solidFill>
                  <a:srgbClr val="3A3630"/>
                </a:solidFill>
                <a:latin typeface="Source Sans 3" pitchFamily="34" charset="0"/>
                <a:ea typeface="Source Sans 3" pitchFamily="34" charset="-122"/>
                <a:cs typeface="Source Sans 3" pitchFamily="34" charset="-120"/>
              </a:rPr>
              <a:t>TREND 1</a:t>
            </a:r>
            <a:endParaRPr lang="en-US" sz="750" dirty="0"/>
          </a:p>
        </p:txBody>
      </p:sp>
      <p:sp>
        <p:nvSpPr>
          <p:cNvPr id="5" name="Text 2"/>
          <p:cNvSpPr/>
          <p:nvPr/>
        </p:nvSpPr>
        <p:spPr>
          <a:xfrm>
            <a:off x="523577" y="649412"/>
            <a:ext cx="4667845" cy="733871"/>
          </a:xfrm>
          <a:prstGeom prst="rect">
            <a:avLst/>
          </a:prstGeom>
          <a:noFill/>
          <a:ln/>
        </p:spPr>
        <p:txBody>
          <a:bodyPr wrap="square" lIns="0" tIns="0" rIns="0" bIns="0" rtlCol="0" anchor="t">
            <a:normAutofit/>
          </a:bodyPr>
          <a:lstStyle/>
          <a:p>
            <a:pPr marL="0" indent="0" algn="l">
              <a:lnSpc>
                <a:spcPct val="104000"/>
              </a:lnSpc>
              <a:buNone/>
            </a:pPr>
            <a:r>
              <a:rPr lang="en-US" sz="2300" dirty="0">
                <a:solidFill>
                  <a:srgbClr val="38512F"/>
                </a:solidFill>
                <a:latin typeface="Lora" pitchFamily="34" charset="0"/>
                <a:ea typeface="Lora" pitchFamily="34" charset="-122"/>
                <a:cs typeface="Lora" pitchFamily="34" charset="-120"/>
              </a:rPr>
              <a:t>Hyper-Local SEO &amp; Google Business Optimization</a:t>
            </a:r>
            <a:endParaRPr lang="en-US" sz="2300" dirty="0"/>
          </a:p>
        </p:txBody>
      </p:sp>
      <p:sp>
        <p:nvSpPr>
          <p:cNvPr id="6" name="Text 3"/>
          <p:cNvSpPr/>
          <p:nvPr/>
        </p:nvSpPr>
        <p:spPr>
          <a:xfrm>
            <a:off x="523577" y="1561654"/>
            <a:ext cx="4667845" cy="779859"/>
          </a:xfrm>
          <a:prstGeom prst="rect">
            <a:avLst/>
          </a:prstGeom>
          <a:noFill/>
          <a:ln/>
        </p:spPr>
        <p:txBody>
          <a:bodyPr wrap="square" lIns="0" tIns="0" rIns="0" bIns="0" rtlCol="0" anchor="t">
            <a:normAutofit/>
          </a:bodyPr>
          <a:lstStyle/>
          <a:p>
            <a:pPr marL="0" indent="0" algn="l">
              <a:lnSpc>
                <a:spcPct val="130000"/>
              </a:lnSpc>
              <a:buNone/>
            </a:pPr>
            <a:r>
              <a:rPr lang="en-US" sz="950" dirty="0">
                <a:solidFill>
                  <a:srgbClr val="3A3630"/>
                </a:solidFill>
                <a:latin typeface="Source Sans 3" pitchFamily="34" charset="0"/>
                <a:ea typeface="Source Sans 3" pitchFamily="34" charset="-122"/>
                <a:cs typeface="Source Sans 3" pitchFamily="34" charset="-120"/>
              </a:rPr>
              <a:t>When patients experience symptoms or need a specialist, their journey almost always begins with a search engine. Phrases like </a:t>
            </a:r>
            <a:r>
              <a:rPr lang="en-US" sz="950" b="1" dirty="0">
                <a:solidFill>
                  <a:srgbClr val="3A3630"/>
                </a:solidFill>
                <a:latin typeface="Source Sans 3 Bold" pitchFamily="34" charset="0"/>
                <a:ea typeface="Source Sans 3 Bold" pitchFamily="34" charset="-122"/>
                <a:cs typeface="Source Sans 3 Bold" pitchFamily="34" charset="-120"/>
              </a:rPr>
              <a:t>"primary care doctor near me"</a:t>
            </a:r>
            <a:r>
              <a:rPr lang="en-US" sz="950" dirty="0">
                <a:solidFill>
                  <a:srgbClr val="3A3630"/>
                </a:solidFill>
                <a:latin typeface="Source Sans 3" pitchFamily="34" charset="0"/>
                <a:ea typeface="Source Sans 3" pitchFamily="34" charset="-122"/>
                <a:cs typeface="Source Sans 3" pitchFamily="34" charset="-120"/>
              </a:rPr>
              <a:t> or </a:t>
            </a:r>
            <a:r>
              <a:rPr lang="en-US" sz="950" b="1" dirty="0">
                <a:solidFill>
                  <a:srgbClr val="3A3630"/>
                </a:solidFill>
                <a:latin typeface="Source Sans 3 Bold" pitchFamily="34" charset="0"/>
                <a:ea typeface="Source Sans 3 Bold" pitchFamily="34" charset="-122"/>
                <a:cs typeface="Source Sans 3 Bold" pitchFamily="34" charset="-120"/>
              </a:rPr>
              <a:t>"urgent care open now"</a:t>
            </a:r>
            <a:r>
              <a:rPr lang="en-US" sz="950" dirty="0">
                <a:solidFill>
                  <a:srgbClr val="3A3630"/>
                </a:solidFill>
                <a:latin typeface="Source Sans 3" pitchFamily="34" charset="0"/>
                <a:ea typeface="Source Sans 3" pitchFamily="34" charset="-122"/>
                <a:cs typeface="Source Sans 3" pitchFamily="34" charset="-120"/>
              </a:rPr>
              <a:t> carry massive transactional intent — and if your facilities don't appear in the top local results, you're losing patients to competitors every single day.</a:t>
            </a:r>
            <a:endParaRPr lang="en-US" sz="950" dirty="0"/>
          </a:p>
        </p:txBody>
      </p:sp>
      <p:sp>
        <p:nvSpPr>
          <p:cNvPr id="7" name="Shape 4"/>
          <p:cNvSpPr/>
          <p:nvPr/>
        </p:nvSpPr>
        <p:spPr>
          <a:xfrm>
            <a:off x="523577" y="2475235"/>
            <a:ext cx="2274466" cy="1284089"/>
          </a:xfrm>
          <a:prstGeom prst="roundRect">
            <a:avLst>
              <a:gd name="adj" fmla="val 1458"/>
            </a:avLst>
          </a:prstGeom>
          <a:solidFill>
            <a:srgbClr val="F3E7D4"/>
          </a:solidFill>
          <a:ln/>
        </p:spPr>
        <p:txBody>
          <a:bodyPr/>
          <a:lstStyle/>
          <a:p>
            <a:endParaRPr lang="en-US"/>
          </a:p>
        </p:txBody>
      </p:sp>
      <p:sp>
        <p:nvSpPr>
          <p:cNvPr id="8" name="Text 5"/>
          <p:cNvSpPr/>
          <p:nvPr/>
        </p:nvSpPr>
        <p:spPr>
          <a:xfrm>
            <a:off x="648295" y="2599953"/>
            <a:ext cx="1467892" cy="183505"/>
          </a:xfrm>
          <a:prstGeom prst="rect">
            <a:avLst/>
          </a:prstGeom>
          <a:noFill/>
          <a:ln/>
        </p:spPr>
        <p:txBody>
          <a:bodyPr wrap="none" lIns="0" tIns="0" rIns="0" bIns="0" rtlCol="0" anchor="t"/>
          <a:lstStyle/>
          <a:p>
            <a:pPr marL="0" indent="0" algn="l">
              <a:lnSpc>
                <a:spcPct val="104000"/>
              </a:lnSpc>
              <a:buNone/>
            </a:pPr>
            <a:r>
              <a:rPr lang="en-US" sz="1150" dirty="0">
                <a:solidFill>
                  <a:srgbClr val="3A3630"/>
                </a:solidFill>
                <a:latin typeface="Lora" pitchFamily="34" charset="0"/>
                <a:ea typeface="Lora" pitchFamily="34" charset="-122"/>
                <a:cs typeface="Lora" pitchFamily="34" charset="-120"/>
              </a:rPr>
              <a:t>Claim Every Profile</a:t>
            </a:r>
            <a:endParaRPr lang="en-US" sz="1150" dirty="0"/>
          </a:p>
        </p:txBody>
      </p:sp>
      <p:sp>
        <p:nvSpPr>
          <p:cNvPr id="9" name="Text 6"/>
          <p:cNvSpPr/>
          <p:nvPr/>
        </p:nvSpPr>
        <p:spPr>
          <a:xfrm>
            <a:off x="648295" y="2854747"/>
            <a:ext cx="2025030" cy="779859"/>
          </a:xfrm>
          <a:prstGeom prst="rect">
            <a:avLst/>
          </a:prstGeom>
          <a:noFill/>
          <a:ln/>
        </p:spPr>
        <p:txBody>
          <a:bodyPr wrap="square" lIns="0" tIns="0" rIns="0" bIns="0" rtlCol="0" anchor="t">
            <a:normAutofit/>
          </a:bodyPr>
          <a:lstStyle/>
          <a:p>
            <a:pPr marL="0" indent="0" algn="l">
              <a:lnSpc>
                <a:spcPct val="130000"/>
              </a:lnSpc>
              <a:buNone/>
            </a:pPr>
            <a:r>
              <a:rPr lang="en-US" sz="950" dirty="0">
                <a:solidFill>
                  <a:srgbClr val="3A3630"/>
                </a:solidFill>
                <a:latin typeface="Source Sans 3" pitchFamily="34" charset="0"/>
                <a:ea typeface="Source Sans 3" pitchFamily="34" charset="-122"/>
                <a:cs typeface="Source Sans 3" pitchFamily="34" charset="-120"/>
              </a:rPr>
              <a:t>Each clinic location and individual physician should have a fully optimized, verified Google Business Profile.</a:t>
            </a:r>
            <a:endParaRPr lang="en-US" sz="950" dirty="0"/>
          </a:p>
        </p:txBody>
      </p:sp>
      <p:sp>
        <p:nvSpPr>
          <p:cNvPr id="10" name="Shape 7"/>
          <p:cNvSpPr/>
          <p:nvPr/>
        </p:nvSpPr>
        <p:spPr>
          <a:xfrm>
            <a:off x="2916957" y="2475235"/>
            <a:ext cx="2274466" cy="1284089"/>
          </a:xfrm>
          <a:prstGeom prst="roundRect">
            <a:avLst>
              <a:gd name="adj" fmla="val 1458"/>
            </a:avLst>
          </a:prstGeom>
          <a:solidFill>
            <a:srgbClr val="F3E7D4"/>
          </a:solidFill>
          <a:ln/>
        </p:spPr>
        <p:txBody>
          <a:bodyPr/>
          <a:lstStyle/>
          <a:p>
            <a:endParaRPr lang="en-US"/>
          </a:p>
        </p:txBody>
      </p:sp>
      <p:sp>
        <p:nvSpPr>
          <p:cNvPr id="11" name="Text 8"/>
          <p:cNvSpPr/>
          <p:nvPr/>
        </p:nvSpPr>
        <p:spPr>
          <a:xfrm>
            <a:off x="3041675" y="2599953"/>
            <a:ext cx="1467892" cy="183505"/>
          </a:xfrm>
          <a:prstGeom prst="rect">
            <a:avLst/>
          </a:prstGeom>
          <a:noFill/>
          <a:ln/>
        </p:spPr>
        <p:txBody>
          <a:bodyPr wrap="none" lIns="0" tIns="0" rIns="0" bIns="0" rtlCol="0" anchor="t"/>
          <a:lstStyle/>
          <a:p>
            <a:pPr marL="0" indent="0" algn="l">
              <a:lnSpc>
                <a:spcPct val="104000"/>
              </a:lnSpc>
              <a:buNone/>
            </a:pPr>
            <a:r>
              <a:rPr lang="en-US" sz="1150" dirty="0">
                <a:solidFill>
                  <a:srgbClr val="3A3630"/>
                </a:solidFill>
                <a:latin typeface="Lora" pitchFamily="34" charset="0"/>
                <a:ea typeface="Lora" pitchFamily="34" charset="-122"/>
                <a:cs typeface="Lora" pitchFamily="34" charset="-120"/>
              </a:rPr>
              <a:t>NAP Consistency</a:t>
            </a:r>
            <a:endParaRPr lang="en-US" sz="1150" dirty="0"/>
          </a:p>
        </p:txBody>
      </p:sp>
      <p:sp>
        <p:nvSpPr>
          <p:cNvPr id="12" name="Text 9"/>
          <p:cNvSpPr/>
          <p:nvPr/>
        </p:nvSpPr>
        <p:spPr>
          <a:xfrm>
            <a:off x="3041675" y="2854747"/>
            <a:ext cx="2025030" cy="779859"/>
          </a:xfrm>
          <a:prstGeom prst="rect">
            <a:avLst/>
          </a:prstGeom>
          <a:noFill/>
          <a:ln/>
        </p:spPr>
        <p:txBody>
          <a:bodyPr wrap="square" lIns="0" tIns="0" rIns="0" bIns="0" rtlCol="0" anchor="t">
            <a:normAutofit/>
          </a:bodyPr>
          <a:lstStyle/>
          <a:p>
            <a:pPr marL="0" indent="0" algn="l">
              <a:lnSpc>
                <a:spcPct val="130000"/>
              </a:lnSpc>
              <a:buNone/>
            </a:pPr>
            <a:r>
              <a:rPr lang="en-US" sz="950" dirty="0">
                <a:solidFill>
                  <a:srgbClr val="3A3630"/>
                </a:solidFill>
                <a:latin typeface="Source Sans 3" pitchFamily="34" charset="0"/>
                <a:ea typeface="Source Sans 3" pitchFamily="34" charset="-122"/>
                <a:cs typeface="Source Sans 3" pitchFamily="34" charset="-120"/>
              </a:rPr>
              <a:t>Name, Address, and Phone must be identical across your website, Google, Healthgrades, WebMD, Vitals, and all local directories.</a:t>
            </a:r>
            <a:endParaRPr lang="en-US" sz="950" dirty="0"/>
          </a:p>
        </p:txBody>
      </p:sp>
      <p:sp>
        <p:nvSpPr>
          <p:cNvPr id="13" name="Shape 10"/>
          <p:cNvSpPr/>
          <p:nvPr/>
        </p:nvSpPr>
        <p:spPr>
          <a:xfrm>
            <a:off x="523577" y="3878238"/>
            <a:ext cx="4667845" cy="894159"/>
          </a:xfrm>
          <a:prstGeom prst="roundRect">
            <a:avLst>
              <a:gd name="adj" fmla="val 2093"/>
            </a:avLst>
          </a:prstGeom>
          <a:solidFill>
            <a:srgbClr val="F3E7D4"/>
          </a:solidFill>
          <a:ln/>
        </p:spPr>
        <p:txBody>
          <a:bodyPr/>
          <a:lstStyle/>
          <a:p>
            <a:endParaRPr lang="en-US"/>
          </a:p>
        </p:txBody>
      </p:sp>
      <p:sp>
        <p:nvSpPr>
          <p:cNvPr id="14" name="Text 11"/>
          <p:cNvSpPr/>
          <p:nvPr/>
        </p:nvSpPr>
        <p:spPr>
          <a:xfrm>
            <a:off x="648295" y="4002956"/>
            <a:ext cx="1715170" cy="183505"/>
          </a:xfrm>
          <a:prstGeom prst="rect">
            <a:avLst/>
          </a:prstGeom>
          <a:noFill/>
          <a:ln/>
        </p:spPr>
        <p:txBody>
          <a:bodyPr wrap="none" lIns="0" tIns="0" rIns="0" bIns="0" rtlCol="0" anchor="t"/>
          <a:lstStyle/>
          <a:p>
            <a:pPr marL="0" indent="0" algn="l">
              <a:lnSpc>
                <a:spcPct val="104000"/>
              </a:lnSpc>
              <a:buNone/>
            </a:pPr>
            <a:r>
              <a:rPr lang="en-US" sz="1150" dirty="0">
                <a:solidFill>
                  <a:srgbClr val="3A3630"/>
                </a:solidFill>
                <a:latin typeface="Lora" pitchFamily="34" charset="0"/>
                <a:ea typeface="Lora" pitchFamily="34" charset="-122"/>
                <a:cs typeface="Lora" pitchFamily="34" charset="-120"/>
              </a:rPr>
              <a:t>Local Directory Citations</a:t>
            </a:r>
            <a:endParaRPr lang="en-US" sz="1150" dirty="0"/>
          </a:p>
        </p:txBody>
      </p:sp>
      <p:sp>
        <p:nvSpPr>
          <p:cNvPr id="15" name="Text 12"/>
          <p:cNvSpPr/>
          <p:nvPr/>
        </p:nvSpPr>
        <p:spPr>
          <a:xfrm>
            <a:off x="648295" y="4257749"/>
            <a:ext cx="4418409" cy="389930"/>
          </a:xfrm>
          <a:prstGeom prst="rect">
            <a:avLst/>
          </a:prstGeom>
          <a:noFill/>
          <a:ln/>
        </p:spPr>
        <p:txBody>
          <a:bodyPr wrap="square" lIns="0" tIns="0" rIns="0" bIns="0" rtlCol="0" anchor="t">
            <a:normAutofit/>
          </a:bodyPr>
          <a:lstStyle/>
          <a:p>
            <a:pPr marL="0" indent="0" algn="l">
              <a:lnSpc>
                <a:spcPct val="130000"/>
              </a:lnSpc>
              <a:buNone/>
            </a:pPr>
            <a:r>
              <a:rPr lang="en-US" sz="950" dirty="0">
                <a:solidFill>
                  <a:srgbClr val="3A3630"/>
                </a:solidFill>
                <a:latin typeface="Source Sans 3" pitchFamily="34" charset="0"/>
                <a:ea typeface="Source Sans 3" pitchFamily="34" charset="-122"/>
                <a:cs typeface="Source Sans 3" pitchFamily="34" charset="-120"/>
              </a:rPr>
              <a:t>Build location authority by ensuring accurate citations across national medical directories and hyper-local business indexes.</a:t>
            </a:r>
            <a:endParaRPr lang="en-US" sz="9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23577" y="770632"/>
            <a:ext cx="5233467"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Winning the Google Local 3-Pack</a:t>
            </a:r>
            <a:endParaRPr lang="en-US" sz="2400" dirty="0"/>
          </a:p>
        </p:txBody>
      </p:sp>
      <p:sp>
        <p:nvSpPr>
          <p:cNvPr id="3" name="Text 1"/>
          <p:cNvSpPr/>
          <p:nvPr/>
        </p:nvSpPr>
        <p:spPr>
          <a:xfrm>
            <a:off x="523577" y="1482775"/>
            <a:ext cx="2312491"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What Is the Local 3-Pack?</a:t>
            </a:r>
            <a:endParaRPr lang="en-US" sz="1200" dirty="0"/>
          </a:p>
        </p:txBody>
      </p:sp>
      <p:sp>
        <p:nvSpPr>
          <p:cNvPr id="4" name="Text 2"/>
          <p:cNvSpPr/>
          <p:nvPr/>
        </p:nvSpPr>
        <p:spPr>
          <a:xfrm>
            <a:off x="523577" y="1806178"/>
            <a:ext cx="3888730" cy="1374204"/>
          </a:xfrm>
          <a:prstGeom prst="rect">
            <a:avLst/>
          </a:prstGeom>
          <a:noFill/>
          <a:ln/>
        </p:spPr>
        <p:txBody>
          <a:bodyPr wrap="square" lIns="0" tIns="0" rIns="0" bIns="0" rtlCol="0" anchor="t">
            <a:normAutofit/>
          </a:bodyPr>
          <a:lstStyle/>
          <a:p>
            <a:pPr marL="0" indent="0" algn="l">
              <a:lnSpc>
                <a:spcPct val="133000"/>
              </a:lnSpc>
              <a:spcAft>
                <a:spcPts val="900"/>
              </a:spcAft>
              <a:buNone/>
            </a:pPr>
            <a:r>
              <a:rPr lang="en-US" sz="1000" dirty="0">
                <a:solidFill>
                  <a:srgbClr val="3A3630"/>
                </a:solidFill>
                <a:latin typeface="Source Sans 3" pitchFamily="34" charset="0"/>
                <a:ea typeface="Source Sans 3" pitchFamily="34" charset="-122"/>
                <a:cs typeface="Source Sans 3" pitchFamily="34" charset="-120"/>
              </a:rPr>
              <a:t>The Local 3-Pack is the block of three map-based business listings Google displays at the very top of local search results. Earning a spot in this premium space is one of the highest-impact moves in healthcare marketing.</a:t>
            </a:r>
            <a:endParaRPr lang="en-US" sz="1000" dirty="0"/>
          </a:p>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Search algorithms rank local profiles based on three critical review signals:</a:t>
            </a:r>
            <a:endParaRPr lang="en-US" sz="1000" dirty="0"/>
          </a:p>
        </p:txBody>
      </p:sp>
      <p:sp>
        <p:nvSpPr>
          <p:cNvPr id="5" name="Text 3"/>
          <p:cNvSpPr/>
          <p:nvPr/>
        </p:nvSpPr>
        <p:spPr>
          <a:xfrm>
            <a:off x="523577" y="3298180"/>
            <a:ext cx="3888730" cy="719733"/>
          </a:xfrm>
          <a:prstGeom prst="rect">
            <a:avLst/>
          </a:prstGeom>
          <a:noFill/>
          <a:ln/>
        </p:spPr>
        <p:txBody>
          <a:bodyPr wrap="square" lIns="0" tIns="0" rIns="0" bIns="0" rtlCol="0" anchor="t">
            <a:normAutofit/>
          </a:bodyPr>
          <a:lstStyle/>
          <a:p>
            <a:pPr marL="203200" indent="-203200" algn="l">
              <a:lnSpc>
                <a:spcPct val="133000"/>
              </a:lnSpc>
              <a:buSzPct val="100000"/>
              <a:buChar char="•"/>
            </a:pPr>
            <a:r>
              <a:rPr lang="en-US" sz="1000" b="1" dirty="0">
                <a:solidFill>
                  <a:srgbClr val="3A3630"/>
                </a:solidFill>
                <a:latin typeface="Source Sans 3 Bold" pitchFamily="34" charset="0"/>
                <a:ea typeface="Source Sans 3 Bold" pitchFamily="34" charset="-122"/>
                <a:cs typeface="Source Sans 3 Bold" pitchFamily="34" charset="-120"/>
              </a:rPr>
              <a:t>Velocity</a:t>
            </a:r>
            <a:r>
              <a:rPr lang="en-US" sz="1000" dirty="0">
                <a:solidFill>
                  <a:srgbClr val="3A3630"/>
                </a:solidFill>
                <a:latin typeface="Source Sans 3" pitchFamily="34" charset="0"/>
                <a:ea typeface="Source Sans 3" pitchFamily="34" charset="-122"/>
                <a:cs typeface="Source Sans 3" pitchFamily="34" charset="-120"/>
              </a:rPr>
              <a:t> — how frequently you receive new reviews</a:t>
            </a:r>
            <a:endParaRPr lang="en-US" sz="1000" dirty="0"/>
          </a:p>
          <a:p>
            <a:pPr marL="203200" indent="-203200" algn="l">
              <a:lnSpc>
                <a:spcPct val="133000"/>
              </a:lnSpc>
              <a:buSzPct val="100000"/>
              <a:buChar char="•"/>
            </a:pPr>
            <a:r>
              <a:rPr lang="en-US" sz="1000" b="1" dirty="0">
                <a:solidFill>
                  <a:srgbClr val="3A3630"/>
                </a:solidFill>
                <a:latin typeface="Source Sans 3 Bold" pitchFamily="34" charset="0"/>
                <a:ea typeface="Source Sans 3 Bold" pitchFamily="34" charset="-122"/>
                <a:cs typeface="Source Sans 3 Bold" pitchFamily="34" charset="-120"/>
              </a:rPr>
              <a:t>Volume</a:t>
            </a:r>
            <a:r>
              <a:rPr lang="en-US" sz="1000" dirty="0">
                <a:solidFill>
                  <a:srgbClr val="3A3630"/>
                </a:solidFill>
                <a:latin typeface="Source Sans 3" pitchFamily="34" charset="0"/>
                <a:ea typeface="Source Sans 3" pitchFamily="34" charset="-122"/>
                <a:cs typeface="Source Sans 3" pitchFamily="34" charset="-120"/>
              </a:rPr>
              <a:t> — your total review count over time</a:t>
            </a:r>
            <a:endParaRPr lang="en-US" sz="1000" dirty="0"/>
          </a:p>
          <a:p>
            <a:pPr marL="203200" indent="-203200" algn="l">
              <a:lnSpc>
                <a:spcPct val="133000"/>
              </a:lnSpc>
              <a:buSzPct val="100000"/>
              <a:buChar char="•"/>
            </a:pPr>
            <a:r>
              <a:rPr lang="en-US" sz="1000" b="1" dirty="0">
                <a:solidFill>
                  <a:srgbClr val="3A3630"/>
                </a:solidFill>
                <a:latin typeface="Source Sans 3 Bold" pitchFamily="34" charset="0"/>
                <a:ea typeface="Source Sans 3 Bold" pitchFamily="34" charset="-122"/>
                <a:cs typeface="Source Sans 3 Bold" pitchFamily="34" charset="-120"/>
              </a:rPr>
              <a:t>Sentiment</a:t>
            </a:r>
            <a:r>
              <a:rPr lang="en-US" sz="1000" dirty="0">
                <a:solidFill>
                  <a:srgbClr val="3A3630"/>
                </a:solidFill>
                <a:latin typeface="Source Sans 3" pitchFamily="34" charset="0"/>
                <a:ea typeface="Source Sans 3" pitchFamily="34" charset="-122"/>
                <a:cs typeface="Source Sans 3" pitchFamily="34" charset="-120"/>
              </a:rPr>
              <a:t> — your overall star rating and tone</a:t>
            </a:r>
            <a:endParaRPr lang="en-US" sz="1000" dirty="0"/>
          </a:p>
        </p:txBody>
      </p:sp>
      <p:sp>
        <p:nvSpPr>
          <p:cNvPr id="6" name="Text 4"/>
          <p:cNvSpPr/>
          <p:nvPr/>
        </p:nvSpPr>
        <p:spPr>
          <a:xfrm>
            <a:off x="4736455" y="1482775"/>
            <a:ext cx="2626296"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Structured Review Acquisition</a:t>
            </a:r>
            <a:endParaRPr lang="en-US" sz="1200" dirty="0"/>
          </a:p>
        </p:txBody>
      </p:sp>
      <p:sp>
        <p:nvSpPr>
          <p:cNvPr id="7" name="Text 5"/>
          <p:cNvSpPr/>
          <p:nvPr/>
        </p:nvSpPr>
        <p:spPr>
          <a:xfrm>
            <a:off x="4736455" y="1806178"/>
            <a:ext cx="3888730" cy="628204"/>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Build automated feedback loops that send a text message or email immediately after patient checkout — containing a direct link to your review profile. Two critical compliance rules apply:</a:t>
            </a:r>
            <a:endParaRPr lang="en-US" sz="1000" dirty="0"/>
          </a:p>
        </p:txBody>
      </p:sp>
      <p:pic>
        <p:nvPicPr>
          <p:cNvPr id="8"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36455" y="2581647"/>
            <a:ext cx="1878881" cy="1643881"/>
          </a:xfrm>
          <a:prstGeom prst="rect">
            <a:avLst/>
          </a:prstGeom>
        </p:spPr>
      </p:pic>
      <p:sp>
        <p:nvSpPr>
          <p:cNvPr id="9" name="Text 6"/>
          <p:cNvSpPr/>
          <p:nvPr/>
        </p:nvSpPr>
        <p:spPr>
          <a:xfrm>
            <a:off x="4938787" y="2726829"/>
            <a:ext cx="1531367" cy="385018"/>
          </a:xfrm>
          <a:prstGeom prst="rect">
            <a:avLst/>
          </a:prstGeom>
          <a:noFill/>
          <a:ln/>
        </p:spPr>
        <p:txBody>
          <a:bodyPr wrap="square" lIns="0" tIns="0" rIns="0" bIns="0" rtlCol="0" anchor="t">
            <a:normAutofit/>
          </a:bodyPr>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Never Coach Patients</a:t>
            </a:r>
            <a:endParaRPr lang="en-US" sz="1200" dirty="0"/>
          </a:p>
        </p:txBody>
      </p:sp>
      <p:sp>
        <p:nvSpPr>
          <p:cNvPr id="10" name="Text 7"/>
          <p:cNvSpPr/>
          <p:nvPr/>
        </p:nvSpPr>
        <p:spPr>
          <a:xfrm>
            <a:off x="4938787" y="3242742"/>
            <a:ext cx="1531367" cy="628204"/>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Staff should never suggest specific language or content for a review.</a:t>
            </a:r>
            <a:endParaRPr lang="en-US" sz="1000" dirty="0"/>
          </a:p>
        </p:txBody>
      </p:sp>
      <p:pic>
        <p:nvPicPr>
          <p:cNvPr id="11" name="Image 1"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46230" y="2581647"/>
            <a:ext cx="1878955" cy="1643881"/>
          </a:xfrm>
          <a:prstGeom prst="rect">
            <a:avLst/>
          </a:prstGeom>
        </p:spPr>
      </p:pic>
      <p:sp>
        <p:nvSpPr>
          <p:cNvPr id="12" name="Text 8"/>
          <p:cNvSpPr/>
          <p:nvPr/>
        </p:nvSpPr>
        <p:spPr>
          <a:xfrm>
            <a:off x="6948562" y="2726829"/>
            <a:ext cx="1531441" cy="385018"/>
          </a:xfrm>
          <a:prstGeom prst="rect">
            <a:avLst/>
          </a:prstGeom>
          <a:noFill/>
          <a:ln/>
        </p:spPr>
        <p:txBody>
          <a:bodyPr wrap="square" lIns="0" tIns="0" rIns="0" bIns="0" rtlCol="0" anchor="t">
            <a:normAutofit/>
          </a:bodyPr>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Never Incentivize Reviews</a:t>
            </a:r>
            <a:endParaRPr lang="en-US" sz="1200" dirty="0"/>
          </a:p>
        </p:txBody>
      </p:sp>
      <p:sp>
        <p:nvSpPr>
          <p:cNvPr id="13" name="Text 9"/>
          <p:cNvSpPr/>
          <p:nvPr/>
        </p:nvSpPr>
        <p:spPr>
          <a:xfrm>
            <a:off x="6948562" y="3242742"/>
            <a:ext cx="1531441" cy="837605"/>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Financial gifts for reviews violate regulatory guidelines and medical ethics.</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523577" y="980554"/>
            <a:ext cx="533028" cy="245938"/>
          </a:xfrm>
          <a:prstGeom prst="roundRect">
            <a:avLst>
              <a:gd name="adj" fmla="val 6388"/>
            </a:avLst>
          </a:prstGeom>
          <a:solidFill>
            <a:srgbClr val="E2ECDF"/>
          </a:solidFill>
          <a:ln/>
        </p:spPr>
        <p:txBody>
          <a:bodyPr/>
          <a:lstStyle/>
          <a:p>
            <a:endParaRPr lang="en-US"/>
          </a:p>
        </p:txBody>
      </p:sp>
      <p:sp>
        <p:nvSpPr>
          <p:cNvPr id="3" name="Text 1"/>
          <p:cNvSpPr/>
          <p:nvPr/>
        </p:nvSpPr>
        <p:spPr>
          <a:xfrm>
            <a:off x="602084" y="1019770"/>
            <a:ext cx="833214" cy="167506"/>
          </a:xfrm>
          <a:prstGeom prst="rect">
            <a:avLst/>
          </a:prstGeom>
          <a:noFill/>
          <a:ln/>
        </p:spPr>
        <p:txBody>
          <a:bodyPr wrap="none" lIns="0" tIns="0" rIns="0" bIns="0" rtlCol="0" anchor="t"/>
          <a:lstStyle/>
          <a:p>
            <a:pPr marL="0" indent="0" algn="l">
              <a:lnSpc>
                <a:spcPct val="133000"/>
              </a:lnSpc>
              <a:buNone/>
            </a:pPr>
            <a:r>
              <a:rPr lang="en-US" sz="800" dirty="0">
                <a:solidFill>
                  <a:srgbClr val="3A3630"/>
                </a:solidFill>
                <a:latin typeface="Source Sans 3" pitchFamily="34" charset="0"/>
                <a:ea typeface="Source Sans 3" pitchFamily="34" charset="-122"/>
                <a:cs typeface="Source Sans 3" pitchFamily="34" charset="-120"/>
              </a:rPr>
              <a:t>TREND 2</a:t>
            </a:r>
            <a:endParaRPr lang="en-US" sz="800" dirty="0"/>
          </a:p>
        </p:txBody>
      </p:sp>
      <p:sp>
        <p:nvSpPr>
          <p:cNvPr id="4" name="Text 2"/>
          <p:cNvSpPr/>
          <p:nvPr/>
        </p:nvSpPr>
        <p:spPr>
          <a:xfrm>
            <a:off x="523577" y="1278806"/>
            <a:ext cx="7668816"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Voice Search &amp; Answer Engine Optimization (AEO)</a:t>
            </a:r>
            <a:endParaRPr lang="en-US" sz="2400" dirty="0"/>
          </a:p>
        </p:txBody>
      </p:sp>
      <p:sp>
        <p:nvSpPr>
          <p:cNvPr id="5" name="Text 3"/>
          <p:cNvSpPr/>
          <p:nvPr/>
        </p:nvSpPr>
        <p:spPr>
          <a:xfrm>
            <a:off x="523577" y="1860054"/>
            <a:ext cx="8096845" cy="418802"/>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Smart speakers, ChatGPT, Perplexity, and Google Gemini are fundamentally shifting how patients seek medical information. They no longer type short keyword fragments — they ask complex, full-sentence questions aloud. Your content must meet them there.</a:t>
            </a:r>
            <a:endParaRPr lang="en-US" sz="1000" dirty="0"/>
          </a:p>
        </p:txBody>
      </p:sp>
      <p:pic>
        <p:nvPicPr>
          <p:cNvPr id="6"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3577" y="2426122"/>
            <a:ext cx="327273" cy="327273"/>
          </a:xfrm>
          <a:prstGeom prst="rect">
            <a:avLst/>
          </a:prstGeom>
        </p:spPr>
      </p:pic>
      <p:sp>
        <p:nvSpPr>
          <p:cNvPr id="7" name="Text 4"/>
          <p:cNvSpPr/>
          <p:nvPr/>
        </p:nvSpPr>
        <p:spPr>
          <a:xfrm>
            <a:off x="1014487" y="2426122"/>
            <a:ext cx="1888406"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Natural Language Content</a:t>
            </a:r>
            <a:endParaRPr lang="en-US" sz="1200" dirty="0"/>
          </a:p>
        </p:txBody>
      </p:sp>
      <p:sp>
        <p:nvSpPr>
          <p:cNvPr id="8" name="Text 5"/>
          <p:cNvSpPr/>
          <p:nvPr/>
        </p:nvSpPr>
        <p:spPr>
          <a:xfrm>
            <a:off x="1014487" y="2697138"/>
            <a:ext cx="2098923" cy="1256407"/>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Build service pages and health articles that open with a conversational question in an H2/H3 header, followed immediately by a direct, factual one-sentence answer for AI crawlers to extract.</a:t>
            </a:r>
            <a:endParaRPr lang="en-US" sz="1000" dirty="0"/>
          </a:p>
        </p:txBody>
      </p:sp>
      <p:pic>
        <p:nvPicPr>
          <p:cNvPr id="9"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7046" y="2426122"/>
            <a:ext cx="327273" cy="327273"/>
          </a:xfrm>
          <a:prstGeom prst="rect">
            <a:avLst/>
          </a:prstGeom>
        </p:spPr>
      </p:pic>
      <p:sp>
        <p:nvSpPr>
          <p:cNvPr id="10" name="Text 6"/>
          <p:cNvSpPr/>
          <p:nvPr/>
        </p:nvSpPr>
        <p:spPr>
          <a:xfrm>
            <a:off x="3767956" y="2426122"/>
            <a:ext cx="2094681"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Medical FAQ Schema Markup</a:t>
            </a:r>
            <a:endParaRPr lang="en-US" sz="1200" dirty="0"/>
          </a:p>
        </p:txBody>
      </p:sp>
      <p:sp>
        <p:nvSpPr>
          <p:cNvPr id="11" name="Text 7"/>
          <p:cNvSpPr/>
          <p:nvPr/>
        </p:nvSpPr>
        <p:spPr>
          <a:xfrm>
            <a:off x="3767956" y="2697138"/>
            <a:ext cx="2098923" cy="1465808"/>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Apply structured FAQ and MedicalCondition microdata to your website pages. This tells search engines the exact context of your content, increasing the probability a voice assistant reads your answer aloud.</a:t>
            </a:r>
            <a:endParaRPr lang="en-US" sz="1000" dirty="0"/>
          </a:p>
        </p:txBody>
      </p:sp>
      <p:pic>
        <p:nvPicPr>
          <p:cNvPr id="12"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030516" y="2426122"/>
            <a:ext cx="327273" cy="327273"/>
          </a:xfrm>
          <a:prstGeom prst="rect">
            <a:avLst/>
          </a:prstGeom>
        </p:spPr>
      </p:pic>
      <p:sp>
        <p:nvSpPr>
          <p:cNvPr id="13" name="Text 8"/>
          <p:cNvSpPr/>
          <p:nvPr/>
        </p:nvSpPr>
        <p:spPr>
          <a:xfrm>
            <a:off x="6521425" y="2426122"/>
            <a:ext cx="1953667"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Featured Snippet Targeting</a:t>
            </a:r>
            <a:endParaRPr lang="en-US" sz="1200" dirty="0"/>
          </a:p>
        </p:txBody>
      </p:sp>
      <p:sp>
        <p:nvSpPr>
          <p:cNvPr id="14" name="Text 9"/>
          <p:cNvSpPr/>
          <p:nvPr/>
        </p:nvSpPr>
        <p:spPr>
          <a:xfrm>
            <a:off x="6521425" y="2697138"/>
            <a:ext cx="2098997" cy="1047006"/>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Structure content around common patient phrases like "How do I know if…" and "What causes…" to earn position-zero featured snippets on Google's results page.</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523577" y="506388"/>
            <a:ext cx="516359" cy="235744"/>
          </a:xfrm>
          <a:prstGeom prst="roundRect">
            <a:avLst>
              <a:gd name="adj" fmla="val 6456"/>
            </a:avLst>
          </a:prstGeom>
          <a:solidFill>
            <a:srgbClr val="E2ECDF"/>
          </a:solidFill>
          <a:ln/>
        </p:spPr>
        <p:txBody>
          <a:bodyPr/>
          <a:lstStyle/>
          <a:p>
            <a:endParaRPr lang="en-US"/>
          </a:p>
        </p:txBody>
      </p:sp>
      <p:sp>
        <p:nvSpPr>
          <p:cNvPr id="3" name="Text 1"/>
          <p:cNvSpPr/>
          <p:nvPr/>
        </p:nvSpPr>
        <p:spPr>
          <a:xfrm>
            <a:off x="599629" y="544413"/>
            <a:ext cx="821457" cy="159693"/>
          </a:xfrm>
          <a:prstGeom prst="rect">
            <a:avLst/>
          </a:prstGeom>
          <a:noFill/>
          <a:ln/>
        </p:spPr>
        <p:txBody>
          <a:bodyPr wrap="none" lIns="0" tIns="0" rIns="0" bIns="0" rtlCol="0" anchor="t"/>
          <a:lstStyle/>
          <a:p>
            <a:pPr marL="0" indent="0" algn="l">
              <a:lnSpc>
                <a:spcPct val="131000"/>
              </a:lnSpc>
              <a:buNone/>
            </a:pPr>
            <a:r>
              <a:rPr lang="en-US" sz="750" dirty="0">
                <a:solidFill>
                  <a:srgbClr val="3A3630"/>
                </a:solidFill>
                <a:latin typeface="Source Sans 3" pitchFamily="34" charset="0"/>
                <a:ea typeface="Source Sans 3" pitchFamily="34" charset="-122"/>
                <a:cs typeface="Source Sans 3" pitchFamily="34" charset="-120"/>
              </a:rPr>
              <a:t>TREND 3</a:t>
            </a:r>
            <a:endParaRPr lang="en-US" sz="750" dirty="0"/>
          </a:p>
        </p:txBody>
      </p:sp>
      <p:sp>
        <p:nvSpPr>
          <p:cNvPr id="4" name="Text 2"/>
          <p:cNvSpPr/>
          <p:nvPr/>
        </p:nvSpPr>
        <p:spPr>
          <a:xfrm>
            <a:off x="523577" y="791245"/>
            <a:ext cx="8398966" cy="372963"/>
          </a:xfrm>
          <a:prstGeom prst="rect">
            <a:avLst/>
          </a:prstGeom>
          <a:noFill/>
          <a:ln/>
        </p:spPr>
        <p:txBody>
          <a:bodyPr wrap="none" lIns="0" tIns="0" rIns="0" bIns="0" rtlCol="0" anchor="t"/>
          <a:lstStyle/>
          <a:p>
            <a:pPr marL="0" indent="0" algn="l">
              <a:lnSpc>
                <a:spcPct val="104000"/>
              </a:lnSpc>
              <a:buNone/>
            </a:pPr>
            <a:r>
              <a:rPr lang="en-US" sz="2300" dirty="0">
                <a:solidFill>
                  <a:srgbClr val="38512F"/>
                </a:solidFill>
                <a:latin typeface="Lora" pitchFamily="34" charset="0"/>
                <a:ea typeface="Lora" pitchFamily="34" charset="-122"/>
                <a:cs typeface="Lora" pitchFamily="34" charset="-120"/>
              </a:rPr>
              <a:t>Patient-Centric Personalization &amp; HIPAA-Compliant Data</a:t>
            </a:r>
            <a:endParaRPr lang="en-US" sz="2300" dirty="0"/>
          </a:p>
        </p:txBody>
      </p:sp>
      <p:sp>
        <p:nvSpPr>
          <p:cNvPr id="5" name="Text 3"/>
          <p:cNvSpPr/>
          <p:nvPr/>
        </p:nvSpPr>
        <p:spPr>
          <a:xfrm>
            <a:off x="523577" y="1348457"/>
            <a:ext cx="8096845" cy="598959"/>
          </a:xfrm>
          <a:prstGeom prst="rect">
            <a:avLst/>
          </a:prstGeom>
          <a:noFill/>
          <a:ln/>
        </p:spPr>
        <p:txBody>
          <a:bodyPr wrap="square" lIns="0" tIns="0" rIns="0" bIns="0" rtlCol="0" anchor="t">
            <a:normAutofit/>
          </a:bodyPr>
          <a:lstStyle/>
          <a:p>
            <a:pPr marL="0" indent="0" algn="l">
              <a:lnSpc>
                <a:spcPct val="131000"/>
              </a:lnSpc>
              <a:buNone/>
            </a:pPr>
            <a:r>
              <a:rPr lang="en-US" sz="950" dirty="0">
                <a:solidFill>
                  <a:srgbClr val="3A3630"/>
                </a:solidFill>
                <a:latin typeface="Source Sans 3" pitchFamily="34" charset="0"/>
                <a:ea typeface="Source Sans 3" pitchFamily="34" charset="-122"/>
                <a:cs typeface="Source Sans 3" pitchFamily="34" charset="-120"/>
              </a:rPr>
              <a:t>Patients expect the same personalized digital experiences they receive from Amazon or Netflix. But healthcare personalization demands strict regulatory discipline. Standard tracking pixels and traditional marketing automation tools can inadvertently leak Protected Health Information (PHI), triggering catastrophic compliance fines.</a:t>
            </a:r>
            <a:endParaRPr lang="en-US" sz="950" dirty="0"/>
          </a:p>
        </p:txBody>
      </p:sp>
      <p:pic>
        <p:nvPicPr>
          <p:cNvPr id="6"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3577" y="2085603"/>
            <a:ext cx="2617068" cy="1717328"/>
          </a:xfrm>
          <a:prstGeom prst="rect">
            <a:avLst/>
          </a:prstGeom>
        </p:spPr>
      </p:pic>
      <p:sp>
        <p:nvSpPr>
          <p:cNvPr id="7" name="Text 4"/>
          <p:cNvSpPr/>
          <p:nvPr/>
        </p:nvSpPr>
        <p:spPr>
          <a:xfrm>
            <a:off x="1736973" y="2171179"/>
            <a:ext cx="190202" cy="237753"/>
          </a:xfrm>
          <a:prstGeom prst="rect">
            <a:avLst/>
          </a:prstGeom>
          <a:noFill/>
          <a:ln/>
        </p:spPr>
        <p:txBody>
          <a:bodyPr wrap="none" lIns="0" tIns="0" rIns="0" bIns="0" rtlCol="0" anchor="ctr"/>
          <a:lstStyle/>
          <a:p>
            <a:pPr marL="0" indent="0" algn="ctr">
              <a:lnSpc>
                <a:spcPct val="100000"/>
              </a:lnSpc>
              <a:buNone/>
            </a:pPr>
            <a:r>
              <a:rPr lang="en-US" sz="1450" dirty="0">
                <a:solidFill>
                  <a:srgbClr val="3A3630"/>
                </a:solidFill>
                <a:latin typeface="Lora" pitchFamily="34" charset="0"/>
                <a:ea typeface="Lora" pitchFamily="34" charset="-122"/>
                <a:cs typeface="Lora" pitchFamily="34" charset="-120"/>
              </a:rPr>
              <a:t>1</a:t>
            </a:r>
            <a:endParaRPr lang="en-US" sz="1450" dirty="0"/>
          </a:p>
        </p:txBody>
      </p:sp>
      <p:sp>
        <p:nvSpPr>
          <p:cNvPr id="8" name="Text 5"/>
          <p:cNvSpPr/>
          <p:nvPr/>
        </p:nvSpPr>
        <p:spPr>
          <a:xfrm>
            <a:off x="664666" y="2603078"/>
            <a:ext cx="2203847" cy="186482"/>
          </a:xfrm>
          <a:prstGeom prst="rect">
            <a:avLst/>
          </a:prstGeom>
          <a:noFill/>
          <a:ln/>
        </p:spPr>
        <p:txBody>
          <a:bodyPr wrap="none" lIns="0" tIns="0" rIns="0" bIns="0" rtlCol="0" anchor="t"/>
          <a:lstStyle/>
          <a:p>
            <a:pPr marL="0" indent="0" algn="l">
              <a:lnSpc>
                <a:spcPct val="104000"/>
              </a:lnSpc>
              <a:buNone/>
            </a:pPr>
            <a:r>
              <a:rPr lang="en-US" sz="1150" dirty="0">
                <a:solidFill>
                  <a:srgbClr val="3A3630"/>
                </a:solidFill>
                <a:latin typeface="Lora" pitchFamily="34" charset="0"/>
                <a:ea typeface="Lora" pitchFamily="34" charset="-122"/>
                <a:cs typeface="Lora" pitchFamily="34" charset="-120"/>
              </a:rPr>
              <a:t>Deploy HIPAA-Compliant CRMs</a:t>
            </a:r>
            <a:endParaRPr lang="en-US" sz="1150" dirty="0"/>
          </a:p>
        </p:txBody>
      </p:sp>
      <p:sp>
        <p:nvSpPr>
          <p:cNvPr id="9" name="Text 6"/>
          <p:cNvSpPr/>
          <p:nvPr/>
        </p:nvSpPr>
        <p:spPr>
          <a:xfrm>
            <a:off x="664666" y="2863230"/>
            <a:ext cx="2334890" cy="798612"/>
          </a:xfrm>
          <a:prstGeom prst="rect">
            <a:avLst/>
          </a:prstGeom>
          <a:noFill/>
          <a:ln/>
        </p:spPr>
        <p:txBody>
          <a:bodyPr wrap="square" lIns="0" tIns="0" rIns="0" bIns="0" rtlCol="0" anchor="t">
            <a:normAutofit/>
          </a:bodyPr>
          <a:lstStyle/>
          <a:p>
            <a:pPr marL="0" indent="0" algn="l">
              <a:lnSpc>
                <a:spcPct val="131000"/>
              </a:lnSpc>
              <a:buNone/>
            </a:pPr>
            <a:r>
              <a:rPr lang="en-US" sz="950" dirty="0">
                <a:solidFill>
                  <a:srgbClr val="3A3630"/>
                </a:solidFill>
                <a:latin typeface="Source Sans 3" pitchFamily="34" charset="0"/>
                <a:ea typeface="Source Sans 3" pitchFamily="34" charset="-122"/>
                <a:cs typeface="Source Sans 3" pitchFamily="34" charset="-120"/>
              </a:rPr>
              <a:t>Use enterprise platforms like Salesforce Health Cloud that sign Business Associate Agreements (BAAs), ensuring full data governance from day one.</a:t>
            </a:r>
            <a:endParaRPr lang="en-US" sz="950" dirty="0"/>
          </a:p>
        </p:txBody>
      </p:sp>
      <p:pic>
        <p:nvPicPr>
          <p:cNvPr id="10" name="Image 1"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63429" y="2085603"/>
            <a:ext cx="2617068" cy="1717328"/>
          </a:xfrm>
          <a:prstGeom prst="rect">
            <a:avLst/>
          </a:prstGeom>
        </p:spPr>
      </p:pic>
      <p:sp>
        <p:nvSpPr>
          <p:cNvPr id="11" name="Text 7"/>
          <p:cNvSpPr/>
          <p:nvPr/>
        </p:nvSpPr>
        <p:spPr>
          <a:xfrm>
            <a:off x="4476824" y="2171179"/>
            <a:ext cx="190202" cy="237753"/>
          </a:xfrm>
          <a:prstGeom prst="rect">
            <a:avLst/>
          </a:prstGeom>
          <a:noFill/>
          <a:ln/>
        </p:spPr>
        <p:txBody>
          <a:bodyPr wrap="none" lIns="0" tIns="0" rIns="0" bIns="0" rtlCol="0" anchor="ctr"/>
          <a:lstStyle/>
          <a:p>
            <a:pPr marL="0" indent="0" algn="ctr">
              <a:lnSpc>
                <a:spcPct val="100000"/>
              </a:lnSpc>
              <a:buNone/>
            </a:pPr>
            <a:r>
              <a:rPr lang="en-US" sz="1450" dirty="0">
                <a:solidFill>
                  <a:srgbClr val="3A3630"/>
                </a:solidFill>
                <a:latin typeface="Lora" pitchFamily="34" charset="0"/>
                <a:ea typeface="Lora" pitchFamily="34" charset="-122"/>
                <a:cs typeface="Lora" pitchFamily="34" charset="-120"/>
              </a:rPr>
              <a:t>2</a:t>
            </a:r>
            <a:endParaRPr lang="en-US" sz="1450" dirty="0"/>
          </a:p>
        </p:txBody>
      </p:sp>
      <p:sp>
        <p:nvSpPr>
          <p:cNvPr id="12" name="Text 8"/>
          <p:cNvSpPr/>
          <p:nvPr/>
        </p:nvSpPr>
        <p:spPr>
          <a:xfrm>
            <a:off x="3404518" y="2603078"/>
            <a:ext cx="1492002" cy="186482"/>
          </a:xfrm>
          <a:prstGeom prst="rect">
            <a:avLst/>
          </a:prstGeom>
          <a:noFill/>
          <a:ln/>
        </p:spPr>
        <p:txBody>
          <a:bodyPr wrap="none" lIns="0" tIns="0" rIns="0" bIns="0" rtlCol="0" anchor="t"/>
          <a:lstStyle/>
          <a:p>
            <a:pPr marL="0" indent="0" algn="l">
              <a:lnSpc>
                <a:spcPct val="104000"/>
              </a:lnSpc>
              <a:buNone/>
            </a:pPr>
            <a:r>
              <a:rPr lang="en-US" sz="1150" dirty="0">
                <a:solidFill>
                  <a:srgbClr val="3A3630"/>
                </a:solidFill>
                <a:latin typeface="Lora" pitchFamily="34" charset="0"/>
                <a:ea typeface="Lora" pitchFamily="34" charset="-122"/>
                <a:cs typeface="Lora" pitchFamily="34" charset="-120"/>
              </a:rPr>
              <a:t>First-Party Data Only</a:t>
            </a:r>
            <a:endParaRPr lang="en-US" sz="1150" dirty="0"/>
          </a:p>
        </p:txBody>
      </p:sp>
      <p:sp>
        <p:nvSpPr>
          <p:cNvPr id="13" name="Text 9"/>
          <p:cNvSpPr/>
          <p:nvPr/>
        </p:nvSpPr>
        <p:spPr>
          <a:xfrm>
            <a:off x="3404518" y="2863230"/>
            <a:ext cx="2334890" cy="798612"/>
          </a:xfrm>
          <a:prstGeom prst="rect">
            <a:avLst/>
          </a:prstGeom>
          <a:noFill/>
          <a:ln/>
        </p:spPr>
        <p:txBody>
          <a:bodyPr wrap="square" lIns="0" tIns="0" rIns="0" bIns="0" rtlCol="0" anchor="t">
            <a:normAutofit/>
          </a:bodyPr>
          <a:lstStyle/>
          <a:p>
            <a:pPr marL="0" indent="0" algn="l">
              <a:lnSpc>
                <a:spcPct val="131000"/>
              </a:lnSpc>
              <a:buNone/>
            </a:pPr>
            <a:r>
              <a:rPr lang="en-US" sz="950" dirty="0">
                <a:solidFill>
                  <a:srgbClr val="3A3630"/>
                </a:solidFill>
                <a:latin typeface="Source Sans 3" pitchFamily="34" charset="0"/>
                <a:ea typeface="Source Sans 3" pitchFamily="34" charset="-122"/>
                <a:cs typeface="Source Sans 3" pitchFamily="34" charset="-120"/>
              </a:rPr>
              <a:t>Rely exclusively on information patients provide through secure, authenticated portals and intake forms — never third-party cookie tracking across the public web.</a:t>
            </a:r>
            <a:endParaRPr lang="en-US" sz="950" dirty="0"/>
          </a:p>
        </p:txBody>
      </p:sp>
      <p:pic>
        <p:nvPicPr>
          <p:cNvPr id="14" name="Image 2"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03280" y="2085603"/>
            <a:ext cx="2617143" cy="1717328"/>
          </a:xfrm>
          <a:prstGeom prst="rect">
            <a:avLst/>
          </a:prstGeom>
        </p:spPr>
      </p:pic>
      <p:sp>
        <p:nvSpPr>
          <p:cNvPr id="15" name="Text 10"/>
          <p:cNvSpPr/>
          <p:nvPr/>
        </p:nvSpPr>
        <p:spPr>
          <a:xfrm>
            <a:off x="7216750" y="2171179"/>
            <a:ext cx="190202" cy="237753"/>
          </a:xfrm>
          <a:prstGeom prst="rect">
            <a:avLst/>
          </a:prstGeom>
          <a:noFill/>
          <a:ln/>
        </p:spPr>
        <p:txBody>
          <a:bodyPr wrap="none" lIns="0" tIns="0" rIns="0" bIns="0" rtlCol="0" anchor="ctr"/>
          <a:lstStyle/>
          <a:p>
            <a:pPr marL="0" indent="0" algn="ctr">
              <a:lnSpc>
                <a:spcPct val="100000"/>
              </a:lnSpc>
              <a:buNone/>
            </a:pPr>
            <a:r>
              <a:rPr lang="en-US" sz="1450" dirty="0">
                <a:solidFill>
                  <a:srgbClr val="3A3630"/>
                </a:solidFill>
                <a:latin typeface="Lora" pitchFamily="34" charset="0"/>
                <a:ea typeface="Lora" pitchFamily="34" charset="-122"/>
                <a:cs typeface="Lora" pitchFamily="34" charset="-120"/>
              </a:rPr>
              <a:t>3</a:t>
            </a:r>
            <a:endParaRPr lang="en-US" sz="1450" dirty="0"/>
          </a:p>
        </p:txBody>
      </p:sp>
      <p:sp>
        <p:nvSpPr>
          <p:cNvPr id="16" name="Text 11"/>
          <p:cNvSpPr/>
          <p:nvPr/>
        </p:nvSpPr>
        <p:spPr>
          <a:xfrm>
            <a:off x="6144369" y="2603078"/>
            <a:ext cx="1828279" cy="186482"/>
          </a:xfrm>
          <a:prstGeom prst="rect">
            <a:avLst/>
          </a:prstGeom>
          <a:noFill/>
          <a:ln/>
        </p:spPr>
        <p:txBody>
          <a:bodyPr wrap="none" lIns="0" tIns="0" rIns="0" bIns="0" rtlCol="0" anchor="t"/>
          <a:lstStyle/>
          <a:p>
            <a:pPr marL="0" indent="0" algn="l">
              <a:lnSpc>
                <a:spcPct val="104000"/>
              </a:lnSpc>
              <a:buNone/>
            </a:pPr>
            <a:r>
              <a:rPr lang="en-US" sz="1150" dirty="0">
                <a:solidFill>
                  <a:srgbClr val="3A3630"/>
                </a:solidFill>
                <a:latin typeface="Lora" pitchFamily="34" charset="0"/>
                <a:ea typeface="Lora" pitchFamily="34" charset="-122"/>
                <a:cs typeface="Lora" pitchFamily="34" charset="-120"/>
              </a:rPr>
              <a:t>Anonymize Bulk Segments</a:t>
            </a:r>
            <a:endParaRPr lang="en-US" sz="1150" dirty="0"/>
          </a:p>
        </p:txBody>
      </p:sp>
      <p:sp>
        <p:nvSpPr>
          <p:cNvPr id="17" name="Text 12"/>
          <p:cNvSpPr/>
          <p:nvPr/>
        </p:nvSpPr>
        <p:spPr>
          <a:xfrm>
            <a:off x="6144369" y="2863230"/>
            <a:ext cx="2334964" cy="798612"/>
          </a:xfrm>
          <a:prstGeom prst="rect">
            <a:avLst/>
          </a:prstGeom>
          <a:noFill/>
          <a:ln/>
        </p:spPr>
        <p:txBody>
          <a:bodyPr wrap="square" lIns="0" tIns="0" rIns="0" bIns="0" rtlCol="0" anchor="t">
            <a:normAutofit/>
          </a:bodyPr>
          <a:lstStyle/>
          <a:p>
            <a:pPr marL="0" indent="0" algn="l">
              <a:lnSpc>
                <a:spcPct val="131000"/>
              </a:lnSpc>
              <a:buNone/>
            </a:pPr>
            <a:r>
              <a:rPr lang="en-US" sz="950" dirty="0">
                <a:solidFill>
                  <a:srgbClr val="3A3630"/>
                </a:solidFill>
                <a:latin typeface="Source Sans 3" pitchFamily="34" charset="0"/>
                <a:ea typeface="Source Sans 3" pitchFamily="34" charset="-122"/>
                <a:cs typeface="Source Sans 3" pitchFamily="34" charset="-120"/>
              </a:rPr>
              <a:t>Group audiences by broad interests — general wellness newsletters or geographic location — never by specific diagnoses or medication histories.</a:t>
            </a:r>
            <a:endParaRPr lang="en-US" sz="950" dirty="0"/>
          </a:p>
        </p:txBody>
      </p:sp>
      <p:sp>
        <p:nvSpPr>
          <p:cNvPr id="18" name="Shape 13"/>
          <p:cNvSpPr/>
          <p:nvPr/>
        </p:nvSpPr>
        <p:spPr>
          <a:xfrm>
            <a:off x="523577" y="3941118"/>
            <a:ext cx="8096845" cy="695995"/>
          </a:xfrm>
          <a:prstGeom prst="roundRect">
            <a:avLst>
              <a:gd name="adj" fmla="val 2733"/>
            </a:avLst>
          </a:prstGeom>
          <a:solidFill>
            <a:srgbClr val="FCF2B5"/>
          </a:solidFill>
          <a:ln/>
        </p:spPr>
        <p:txBody>
          <a:bodyPr/>
          <a:lstStyle/>
          <a:p>
            <a:endParaRPr lang="en-US"/>
          </a:p>
        </p:txBody>
      </p:sp>
      <p:pic>
        <p:nvPicPr>
          <p:cNvPr id="19" name="Image 3" descr="preencoded.png"/>
          <p:cNvPicPr>
            <a:picLocks noChangeAspect="1"/>
          </p:cNvPicPr>
          <p:nvPr/>
        </p:nvPicPr>
        <p:blipFill>
          <a:blip r:embed="rId4"/>
          <a:stretch>
            <a:fillRect/>
          </a:stretch>
        </p:blipFill>
        <p:spPr>
          <a:xfrm>
            <a:off x="650379" y="4122018"/>
            <a:ext cx="158502" cy="126802"/>
          </a:xfrm>
          <a:prstGeom prst="rect">
            <a:avLst/>
          </a:prstGeom>
        </p:spPr>
      </p:pic>
      <p:sp>
        <p:nvSpPr>
          <p:cNvPr id="20" name="Text 14"/>
          <p:cNvSpPr/>
          <p:nvPr/>
        </p:nvSpPr>
        <p:spPr>
          <a:xfrm>
            <a:off x="935682" y="4095601"/>
            <a:ext cx="7557939" cy="399306"/>
          </a:xfrm>
          <a:prstGeom prst="rect">
            <a:avLst/>
          </a:prstGeom>
          <a:noFill/>
          <a:ln/>
        </p:spPr>
        <p:txBody>
          <a:bodyPr wrap="square" lIns="0" tIns="0" rIns="0" bIns="0" rtlCol="0" anchor="t">
            <a:normAutofit/>
          </a:bodyPr>
          <a:lstStyle/>
          <a:p>
            <a:pPr marL="0" indent="0" algn="l">
              <a:lnSpc>
                <a:spcPct val="131000"/>
              </a:lnSpc>
              <a:buNone/>
            </a:pPr>
            <a:r>
              <a:rPr lang="en-US" sz="950" dirty="0">
                <a:solidFill>
                  <a:srgbClr val="000000"/>
                </a:solidFill>
                <a:latin typeface="Source Sans 3" pitchFamily="34" charset="0"/>
                <a:ea typeface="Source Sans 3" pitchFamily="34" charset="-122"/>
                <a:cs typeface="Source Sans 3" pitchFamily="34" charset="-120"/>
              </a:rPr>
              <a:t>Never use standard Meta Pixel configurations in healthcare contexts. Always confirm BAA coverage before deploying any analytics or marketing automation tool.</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523577" y="820266"/>
            <a:ext cx="533028" cy="245938"/>
          </a:xfrm>
          <a:prstGeom prst="roundRect">
            <a:avLst>
              <a:gd name="adj" fmla="val 6388"/>
            </a:avLst>
          </a:prstGeom>
          <a:solidFill>
            <a:srgbClr val="E2ECDF"/>
          </a:solidFill>
          <a:ln/>
        </p:spPr>
        <p:txBody>
          <a:bodyPr/>
          <a:lstStyle/>
          <a:p>
            <a:endParaRPr lang="en-US"/>
          </a:p>
        </p:txBody>
      </p:sp>
      <p:sp>
        <p:nvSpPr>
          <p:cNvPr id="3" name="Text 1"/>
          <p:cNvSpPr/>
          <p:nvPr/>
        </p:nvSpPr>
        <p:spPr>
          <a:xfrm>
            <a:off x="602084" y="859482"/>
            <a:ext cx="833214" cy="167506"/>
          </a:xfrm>
          <a:prstGeom prst="rect">
            <a:avLst/>
          </a:prstGeom>
          <a:noFill/>
          <a:ln/>
        </p:spPr>
        <p:txBody>
          <a:bodyPr wrap="none" lIns="0" tIns="0" rIns="0" bIns="0" rtlCol="0" anchor="t"/>
          <a:lstStyle/>
          <a:p>
            <a:pPr marL="0" indent="0" algn="l">
              <a:lnSpc>
                <a:spcPct val="133000"/>
              </a:lnSpc>
              <a:buNone/>
            </a:pPr>
            <a:r>
              <a:rPr lang="en-US" sz="800" dirty="0">
                <a:solidFill>
                  <a:srgbClr val="3A3630"/>
                </a:solidFill>
                <a:latin typeface="Source Sans 3" pitchFamily="34" charset="0"/>
                <a:ea typeface="Source Sans 3" pitchFamily="34" charset="-122"/>
                <a:cs typeface="Source Sans 3" pitchFamily="34" charset="-120"/>
              </a:rPr>
              <a:t>TREND 4</a:t>
            </a:r>
            <a:endParaRPr lang="en-US" sz="800" dirty="0"/>
          </a:p>
        </p:txBody>
      </p:sp>
      <p:sp>
        <p:nvSpPr>
          <p:cNvPr id="4" name="Text 2"/>
          <p:cNvSpPr/>
          <p:nvPr/>
        </p:nvSpPr>
        <p:spPr>
          <a:xfrm>
            <a:off x="523577" y="1118518"/>
            <a:ext cx="8384456"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Omnichannel Patient Journeys &amp; Telehealth Integration</a:t>
            </a:r>
            <a:endParaRPr lang="en-US" sz="2400" dirty="0"/>
          </a:p>
        </p:txBody>
      </p:sp>
      <p:sp>
        <p:nvSpPr>
          <p:cNvPr id="5" name="Text 3"/>
          <p:cNvSpPr/>
          <p:nvPr/>
        </p:nvSpPr>
        <p:spPr>
          <a:xfrm>
            <a:off x="523577" y="1699766"/>
            <a:ext cx="8096845" cy="418802"/>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The modern patient journey is rarely a straight line. A single patient might discover your practice on their phone, read reviews on a tablet, chat with your website bot, and book a telehealth visit on their laptop. Every touchpoint must be frictionless.</a:t>
            </a:r>
            <a:endParaRPr lang="en-US" sz="1000" dirty="0"/>
          </a:p>
        </p:txBody>
      </p:sp>
      <p:sp>
        <p:nvSpPr>
          <p:cNvPr id="6" name="Text 4"/>
          <p:cNvSpPr/>
          <p:nvPr/>
        </p:nvSpPr>
        <p:spPr>
          <a:xfrm>
            <a:off x="523577" y="2396728"/>
            <a:ext cx="2433786"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Frictionless Booking Funnel</a:t>
            </a:r>
            <a:endParaRPr lang="en-US" sz="1200" dirty="0"/>
          </a:p>
        </p:txBody>
      </p:sp>
      <p:sp>
        <p:nvSpPr>
          <p:cNvPr id="7" name="Text 5"/>
          <p:cNvSpPr/>
          <p:nvPr/>
        </p:nvSpPr>
        <p:spPr>
          <a:xfrm>
            <a:off x="523577" y="2720132"/>
            <a:ext cx="3888730" cy="1557338"/>
          </a:xfrm>
          <a:prstGeom prst="rect">
            <a:avLst/>
          </a:prstGeom>
          <a:noFill/>
          <a:ln/>
        </p:spPr>
        <p:txBody>
          <a:bodyPr wrap="square" lIns="0" tIns="0" rIns="0" bIns="0" rtlCol="0" anchor="t">
            <a:normAutofit/>
          </a:bodyPr>
          <a:lstStyle/>
          <a:p>
            <a:pPr marL="203200" indent="-203200" algn="l">
              <a:lnSpc>
                <a:spcPct val="133000"/>
              </a:lnSpc>
              <a:buSzPct val="100000"/>
              <a:buChar char="•"/>
            </a:pPr>
            <a:r>
              <a:rPr lang="en-US" sz="1000" b="1" dirty="0">
                <a:solidFill>
                  <a:srgbClr val="3A3630"/>
                </a:solidFill>
                <a:latin typeface="Source Sans 3 Bold" pitchFamily="34" charset="0"/>
                <a:ea typeface="Source Sans 3 Bold" pitchFamily="34" charset="-122"/>
                <a:cs typeface="Source Sans 3 Bold" pitchFamily="34" charset="-120"/>
              </a:rPr>
              <a:t>Direct Online Scheduling:</a:t>
            </a:r>
            <a:r>
              <a:rPr lang="en-US" sz="1000" dirty="0">
                <a:solidFill>
                  <a:srgbClr val="3A3630"/>
                </a:solidFill>
                <a:latin typeface="Source Sans 3" pitchFamily="34" charset="0"/>
                <a:ea typeface="Source Sans 3" pitchFamily="34" charset="-122"/>
                <a:cs typeface="Source Sans 3" pitchFamily="34" charset="-120"/>
              </a:rPr>
              <a:t> Allow real-time availability browsing and self-booking directly from your homepage and local listings</a:t>
            </a:r>
            <a:endParaRPr lang="en-US" sz="1000" dirty="0"/>
          </a:p>
          <a:p>
            <a:pPr marL="203200" indent="-203200" algn="l">
              <a:lnSpc>
                <a:spcPct val="133000"/>
              </a:lnSpc>
              <a:buSzPct val="100000"/>
              <a:buChar char="•"/>
            </a:pPr>
            <a:r>
              <a:rPr lang="en-US" sz="1000" b="1" dirty="0">
                <a:solidFill>
                  <a:srgbClr val="3A3630"/>
                </a:solidFill>
                <a:latin typeface="Source Sans 3 Bold" pitchFamily="34" charset="0"/>
                <a:ea typeface="Source Sans 3 Bold" pitchFamily="34" charset="-122"/>
                <a:cs typeface="Source Sans 3 Bold" pitchFamily="34" charset="-120"/>
              </a:rPr>
              <a:t>AI Chat Assistants:</a:t>
            </a:r>
            <a:r>
              <a:rPr lang="en-US" sz="1000" dirty="0">
                <a:solidFill>
                  <a:srgbClr val="3A3630"/>
                </a:solidFill>
                <a:latin typeface="Source Sans 3" pitchFamily="34" charset="0"/>
                <a:ea typeface="Source Sans 3" pitchFamily="34" charset="-122"/>
                <a:cs typeface="Source Sans 3" pitchFamily="34" charset="-120"/>
              </a:rPr>
              <a:t> Deploy 24/7 secure chatbots to answer insurance, parking, and intake questions — routing users instantly to booking forms</a:t>
            </a:r>
            <a:endParaRPr lang="en-US" sz="1000" dirty="0"/>
          </a:p>
          <a:p>
            <a:pPr marL="203200" indent="-203200" algn="l">
              <a:lnSpc>
                <a:spcPct val="133000"/>
              </a:lnSpc>
              <a:buSzPct val="100000"/>
              <a:buChar char="•"/>
            </a:pPr>
            <a:r>
              <a:rPr lang="en-US" sz="1000" b="1" dirty="0">
                <a:solidFill>
                  <a:srgbClr val="3A3630"/>
                </a:solidFill>
                <a:latin typeface="Source Sans 3 Bold" pitchFamily="34" charset="0"/>
                <a:ea typeface="Source Sans 3 Bold" pitchFamily="34" charset="-122"/>
                <a:cs typeface="Source Sans 3 Bold" pitchFamily="34" charset="-120"/>
              </a:rPr>
              <a:t>Eliminate Phone Dependency:</a:t>
            </a:r>
            <a:r>
              <a:rPr lang="en-US" sz="1000" dirty="0">
                <a:solidFill>
                  <a:srgbClr val="3A3630"/>
                </a:solidFill>
                <a:latin typeface="Source Sans 3" pitchFamily="34" charset="0"/>
                <a:ea typeface="Source Sans 3" pitchFamily="34" charset="-122"/>
                <a:cs typeface="Source Sans 3" pitchFamily="34" charset="-120"/>
              </a:rPr>
              <a:t> Remove narrow call-in windows and hold times that create major conversion drop-offs</a:t>
            </a:r>
            <a:endParaRPr lang="en-US" sz="1000" dirty="0"/>
          </a:p>
        </p:txBody>
      </p:sp>
      <p:sp>
        <p:nvSpPr>
          <p:cNvPr id="8" name="Text 6"/>
          <p:cNvSpPr/>
          <p:nvPr/>
        </p:nvSpPr>
        <p:spPr>
          <a:xfrm>
            <a:off x="4736455" y="2396728"/>
            <a:ext cx="3114824"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Telehealth as an Acquisition Gateway</a:t>
            </a:r>
            <a:endParaRPr lang="en-US" sz="1200" dirty="0"/>
          </a:p>
        </p:txBody>
      </p:sp>
      <p:sp>
        <p:nvSpPr>
          <p:cNvPr id="9" name="Text 7"/>
          <p:cNvSpPr/>
          <p:nvPr/>
        </p:nvSpPr>
        <p:spPr>
          <a:xfrm>
            <a:off x="4736455" y="2720132"/>
            <a:ext cx="3888730" cy="1374204"/>
          </a:xfrm>
          <a:prstGeom prst="rect">
            <a:avLst/>
          </a:prstGeom>
          <a:noFill/>
          <a:ln/>
        </p:spPr>
        <p:txBody>
          <a:bodyPr wrap="square" lIns="0" tIns="0" rIns="0" bIns="0" rtlCol="0" anchor="t">
            <a:normAutofit/>
          </a:bodyPr>
          <a:lstStyle/>
          <a:p>
            <a:pPr marL="0" indent="0" algn="l">
              <a:lnSpc>
                <a:spcPct val="133000"/>
              </a:lnSpc>
              <a:spcAft>
                <a:spcPts val="900"/>
              </a:spcAft>
              <a:buNone/>
            </a:pPr>
            <a:r>
              <a:rPr lang="en-US" sz="1000" dirty="0">
                <a:solidFill>
                  <a:srgbClr val="3A3630"/>
                </a:solidFill>
                <a:latin typeface="Source Sans 3" pitchFamily="34" charset="0"/>
                <a:ea typeface="Source Sans 3" pitchFamily="34" charset="-122"/>
                <a:cs typeface="Source Sans 3" pitchFamily="34" charset="-120"/>
              </a:rPr>
              <a:t>Virtual care is now a permanent consumer expectation, not a temporary crisis solution. Low-friction telehealth visits allow your brand to acquire patients beyond your physical radius and serve those facing transportation barriers.</a:t>
            </a:r>
            <a:endParaRPr lang="en-US" sz="1000" dirty="0"/>
          </a:p>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Market your quick onboarding process as an easy, stress-free first step toward comprehensive long-term care.</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523577" y="643979"/>
            <a:ext cx="533028" cy="245938"/>
          </a:xfrm>
          <a:prstGeom prst="roundRect">
            <a:avLst>
              <a:gd name="adj" fmla="val 6388"/>
            </a:avLst>
          </a:prstGeom>
          <a:solidFill>
            <a:srgbClr val="E2ECDF"/>
          </a:solidFill>
          <a:ln/>
        </p:spPr>
        <p:txBody>
          <a:bodyPr/>
          <a:lstStyle/>
          <a:p>
            <a:endParaRPr lang="en-US"/>
          </a:p>
        </p:txBody>
      </p:sp>
      <p:sp>
        <p:nvSpPr>
          <p:cNvPr id="3" name="Text 1"/>
          <p:cNvSpPr/>
          <p:nvPr/>
        </p:nvSpPr>
        <p:spPr>
          <a:xfrm>
            <a:off x="602084" y="683196"/>
            <a:ext cx="833214" cy="167506"/>
          </a:xfrm>
          <a:prstGeom prst="rect">
            <a:avLst/>
          </a:prstGeom>
          <a:noFill/>
          <a:ln/>
        </p:spPr>
        <p:txBody>
          <a:bodyPr wrap="none" lIns="0" tIns="0" rIns="0" bIns="0" rtlCol="0" anchor="t"/>
          <a:lstStyle/>
          <a:p>
            <a:pPr marL="0" indent="0" algn="l">
              <a:lnSpc>
                <a:spcPct val="133000"/>
              </a:lnSpc>
              <a:buNone/>
            </a:pPr>
            <a:r>
              <a:rPr lang="en-US" sz="800" dirty="0">
                <a:solidFill>
                  <a:srgbClr val="3A3630"/>
                </a:solidFill>
                <a:latin typeface="Source Sans 3" pitchFamily="34" charset="0"/>
                <a:ea typeface="Source Sans 3" pitchFamily="34" charset="-122"/>
                <a:cs typeface="Source Sans 3" pitchFamily="34" charset="-120"/>
              </a:rPr>
              <a:t>TREND 5</a:t>
            </a:r>
            <a:endParaRPr lang="en-US" sz="800" dirty="0"/>
          </a:p>
        </p:txBody>
      </p:sp>
      <p:sp>
        <p:nvSpPr>
          <p:cNvPr id="4" name="Text 2"/>
          <p:cNvSpPr/>
          <p:nvPr/>
        </p:nvSpPr>
        <p:spPr>
          <a:xfrm>
            <a:off x="523577" y="942231"/>
            <a:ext cx="7251576"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Medical Video Marketing &amp; Video-First Content</a:t>
            </a:r>
            <a:endParaRPr lang="en-US" sz="2400" dirty="0"/>
          </a:p>
        </p:txBody>
      </p:sp>
      <p:sp>
        <p:nvSpPr>
          <p:cNvPr id="5" name="Text 3"/>
          <p:cNvSpPr/>
          <p:nvPr/>
        </p:nvSpPr>
        <p:spPr>
          <a:xfrm>
            <a:off x="523577" y="1523479"/>
            <a:ext cx="8096845" cy="418802"/>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Text alone cannot convey the trust and empathy required to make a high-stakes healthcare decision. Video bridges the gap between a website visitor and a committed patient — before they ever walk through your door.</a:t>
            </a:r>
            <a:endParaRPr lang="en-US" sz="1000" dirty="0"/>
          </a:p>
        </p:txBody>
      </p:sp>
      <p:pic>
        <p:nvPicPr>
          <p:cNvPr id="6" name="Image 0" descr="preencoded.png"/>
          <p:cNvPicPr>
            <a:picLocks noChangeAspect="1"/>
          </p:cNvPicPr>
          <p:nvPr/>
        </p:nvPicPr>
        <p:blipFill>
          <a:blip r:embed="rId3"/>
          <a:stretch>
            <a:fillRect/>
          </a:stretch>
        </p:blipFill>
        <p:spPr>
          <a:xfrm>
            <a:off x="523577" y="2089547"/>
            <a:ext cx="1502048" cy="928315"/>
          </a:xfrm>
          <a:prstGeom prst="rect">
            <a:avLst/>
          </a:prstGeom>
        </p:spPr>
      </p:pic>
      <p:sp>
        <p:nvSpPr>
          <p:cNvPr id="7" name="Text 4"/>
          <p:cNvSpPr/>
          <p:nvPr/>
        </p:nvSpPr>
        <p:spPr>
          <a:xfrm>
            <a:off x="523577" y="3181499"/>
            <a:ext cx="2130549"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Short-Form Educational Clips</a:t>
            </a:r>
            <a:endParaRPr lang="en-US" sz="1200" dirty="0"/>
          </a:p>
        </p:txBody>
      </p:sp>
      <p:sp>
        <p:nvSpPr>
          <p:cNvPr id="8" name="Text 5"/>
          <p:cNvSpPr/>
          <p:nvPr/>
        </p:nvSpPr>
        <p:spPr>
          <a:xfrm>
            <a:off x="523577" y="3452515"/>
            <a:ext cx="2589833" cy="1047006"/>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Post 60-second physician-led videos on YouTube Shorts, Instagram Reels, and TikTok answering common patient questions — demonstrating clinical expertise and approachable bedside manner.</a:t>
            </a:r>
            <a:endParaRPr lang="en-US" sz="1000" dirty="0"/>
          </a:p>
        </p:txBody>
      </p:sp>
      <p:pic>
        <p:nvPicPr>
          <p:cNvPr id="9" name="Image 1" descr="preencoded.png"/>
          <p:cNvPicPr>
            <a:picLocks noChangeAspect="1"/>
          </p:cNvPicPr>
          <p:nvPr/>
        </p:nvPicPr>
        <p:blipFill>
          <a:blip r:embed="rId4"/>
          <a:stretch>
            <a:fillRect/>
          </a:stretch>
        </p:blipFill>
        <p:spPr>
          <a:xfrm>
            <a:off x="3277046" y="2089547"/>
            <a:ext cx="1502048" cy="928315"/>
          </a:xfrm>
          <a:prstGeom prst="rect">
            <a:avLst/>
          </a:prstGeom>
        </p:spPr>
      </p:pic>
      <p:sp>
        <p:nvSpPr>
          <p:cNvPr id="10" name="Text 6"/>
          <p:cNvSpPr/>
          <p:nvPr/>
        </p:nvSpPr>
        <p:spPr>
          <a:xfrm>
            <a:off x="3277046" y="3181499"/>
            <a:ext cx="1540073"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Physician Bio Videos</a:t>
            </a:r>
            <a:endParaRPr lang="en-US" sz="1200" dirty="0"/>
          </a:p>
        </p:txBody>
      </p:sp>
      <p:sp>
        <p:nvSpPr>
          <p:cNvPr id="11" name="Text 7"/>
          <p:cNvSpPr/>
          <p:nvPr/>
        </p:nvSpPr>
        <p:spPr>
          <a:xfrm>
            <a:off x="3277046" y="3452515"/>
            <a:ext cx="2589833" cy="837605"/>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When a patient can hear a doctor's voice and understand their care philosophy, they form an immediate emotional connection. Publish video bios directly on provider profile pages.</a:t>
            </a:r>
            <a:endParaRPr lang="en-US" sz="1000" dirty="0"/>
          </a:p>
        </p:txBody>
      </p:sp>
      <p:pic>
        <p:nvPicPr>
          <p:cNvPr id="12" name="Image 2" descr="preencoded.png"/>
          <p:cNvPicPr>
            <a:picLocks noChangeAspect="1"/>
          </p:cNvPicPr>
          <p:nvPr/>
        </p:nvPicPr>
        <p:blipFill>
          <a:blip r:embed="rId5"/>
          <a:stretch>
            <a:fillRect/>
          </a:stretch>
        </p:blipFill>
        <p:spPr>
          <a:xfrm>
            <a:off x="6030516" y="2089547"/>
            <a:ext cx="1502122" cy="928315"/>
          </a:xfrm>
          <a:prstGeom prst="rect">
            <a:avLst/>
          </a:prstGeom>
        </p:spPr>
      </p:pic>
      <p:sp>
        <p:nvSpPr>
          <p:cNvPr id="13" name="Text 8"/>
          <p:cNvSpPr/>
          <p:nvPr/>
        </p:nvSpPr>
        <p:spPr>
          <a:xfrm>
            <a:off x="6030516" y="3181499"/>
            <a:ext cx="1540073"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Virtual Facility Tours</a:t>
            </a:r>
            <a:endParaRPr lang="en-US" sz="1200" dirty="0"/>
          </a:p>
        </p:txBody>
      </p:sp>
      <p:sp>
        <p:nvSpPr>
          <p:cNvPr id="14" name="Text 9"/>
          <p:cNvSpPr/>
          <p:nvPr/>
        </p:nvSpPr>
        <p:spPr>
          <a:xfrm>
            <a:off x="6030516" y="3452515"/>
            <a:ext cx="2589907" cy="1047006"/>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Walkthrough tours of your facilities normalize the clinical environment, showcase state-of-the-art equipment, and reduce the fear of the unknown that prevents patients from scheduling needed care.</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523577" y="362248"/>
            <a:ext cx="499690" cy="225623"/>
          </a:xfrm>
          <a:prstGeom prst="roundRect">
            <a:avLst>
              <a:gd name="adj" fmla="val 6528"/>
            </a:avLst>
          </a:prstGeom>
          <a:solidFill>
            <a:srgbClr val="E2ECDF"/>
          </a:solidFill>
          <a:ln/>
        </p:spPr>
        <p:txBody>
          <a:bodyPr/>
          <a:lstStyle/>
          <a:p>
            <a:endParaRPr lang="en-US"/>
          </a:p>
        </p:txBody>
      </p:sp>
      <p:sp>
        <p:nvSpPr>
          <p:cNvPr id="3" name="Text 1"/>
          <p:cNvSpPr/>
          <p:nvPr/>
        </p:nvSpPr>
        <p:spPr>
          <a:xfrm>
            <a:off x="597173" y="399008"/>
            <a:ext cx="809699" cy="152102"/>
          </a:xfrm>
          <a:prstGeom prst="rect">
            <a:avLst/>
          </a:prstGeom>
          <a:noFill/>
          <a:ln/>
        </p:spPr>
        <p:txBody>
          <a:bodyPr wrap="none" lIns="0" tIns="0" rIns="0" bIns="0" rtlCol="0" anchor="t"/>
          <a:lstStyle/>
          <a:p>
            <a:pPr marL="0" indent="0" algn="l">
              <a:lnSpc>
                <a:spcPct val="129000"/>
              </a:lnSpc>
              <a:buNone/>
            </a:pPr>
            <a:r>
              <a:rPr lang="en-US" sz="750" dirty="0">
                <a:solidFill>
                  <a:srgbClr val="3A3630"/>
                </a:solidFill>
                <a:latin typeface="Source Sans 3" pitchFamily="34" charset="0"/>
                <a:ea typeface="Source Sans 3" pitchFamily="34" charset="-122"/>
                <a:cs typeface="Source Sans 3" pitchFamily="34" charset="-120"/>
              </a:rPr>
              <a:t>TREND 6</a:t>
            </a:r>
            <a:endParaRPr lang="en-US" sz="750" dirty="0"/>
          </a:p>
        </p:txBody>
      </p:sp>
      <p:sp>
        <p:nvSpPr>
          <p:cNvPr id="4" name="Text 2"/>
          <p:cNvSpPr/>
          <p:nvPr/>
        </p:nvSpPr>
        <p:spPr>
          <a:xfrm>
            <a:off x="523577" y="633859"/>
            <a:ext cx="8096845" cy="721965"/>
          </a:xfrm>
          <a:prstGeom prst="rect">
            <a:avLst/>
          </a:prstGeom>
          <a:noFill/>
          <a:ln/>
        </p:spPr>
        <p:txBody>
          <a:bodyPr wrap="square" lIns="0" tIns="0" rIns="0" bIns="0" rtlCol="0" anchor="t">
            <a:normAutofit/>
          </a:bodyPr>
          <a:lstStyle/>
          <a:p>
            <a:pPr marL="0" indent="0" algn="l">
              <a:lnSpc>
                <a:spcPct val="104000"/>
              </a:lnSpc>
              <a:buNone/>
            </a:pPr>
            <a:r>
              <a:rPr lang="en-US" sz="2250" dirty="0">
                <a:solidFill>
                  <a:srgbClr val="38512F"/>
                </a:solidFill>
                <a:latin typeface="Lora" pitchFamily="34" charset="0"/>
                <a:ea typeface="Lora" pitchFamily="34" charset="-122"/>
                <a:cs typeface="Lora" pitchFamily="34" charset="-120"/>
              </a:rPr>
              <a:t>Medical Reputation Management &amp; Patient Sentiment Analysis</a:t>
            </a:r>
            <a:endParaRPr lang="en-US" sz="2250" dirty="0"/>
          </a:p>
        </p:txBody>
      </p:sp>
      <p:sp>
        <p:nvSpPr>
          <p:cNvPr id="5" name="Text 3"/>
          <p:cNvSpPr/>
          <p:nvPr/>
        </p:nvSpPr>
        <p:spPr>
          <a:xfrm>
            <a:off x="523577" y="1528390"/>
            <a:ext cx="8096845" cy="380256"/>
          </a:xfrm>
          <a:prstGeom prst="rect">
            <a:avLst/>
          </a:prstGeom>
          <a:noFill/>
          <a:ln/>
        </p:spPr>
        <p:txBody>
          <a:bodyPr wrap="square" lIns="0" tIns="0" rIns="0" bIns="0" rtlCol="0" anchor="t">
            <a:normAutofit/>
          </a:bodyPr>
          <a:lstStyle/>
          <a:p>
            <a:pPr marL="0" indent="0" algn="l">
              <a:lnSpc>
                <a:spcPct val="129000"/>
              </a:lnSpc>
              <a:buNone/>
            </a:pPr>
            <a:r>
              <a:rPr lang="en-US" sz="950" dirty="0">
                <a:solidFill>
                  <a:srgbClr val="3A3630"/>
                </a:solidFill>
                <a:latin typeface="Source Sans 3" pitchFamily="34" charset="0"/>
                <a:ea typeface="Source Sans 3" pitchFamily="34" charset="-122"/>
                <a:cs typeface="Source Sans 3" pitchFamily="34" charset="-120"/>
              </a:rPr>
              <a:t>Your medical brand is defined by what patients say about you online when you aren't in the room. A single unaddressed negative review can dismantle even the most expensive advertising campaign. Reputation management is an active acquisition strategy — not a passive one.</a:t>
            </a:r>
            <a:endParaRPr lang="en-US" sz="950" dirty="0"/>
          </a:p>
        </p:txBody>
      </p:sp>
      <p:sp>
        <p:nvSpPr>
          <p:cNvPr id="6" name="Shape 4"/>
          <p:cNvSpPr/>
          <p:nvPr/>
        </p:nvSpPr>
        <p:spPr>
          <a:xfrm>
            <a:off x="435173" y="2038052"/>
            <a:ext cx="4075509" cy="2743126"/>
          </a:xfrm>
          <a:prstGeom prst="roundRect">
            <a:avLst>
              <a:gd name="adj" fmla="val 671"/>
            </a:avLst>
          </a:prstGeom>
          <a:solidFill>
            <a:srgbClr val="38512F"/>
          </a:solidFill>
          <a:ln/>
        </p:spPr>
        <p:txBody>
          <a:bodyPr/>
          <a:lstStyle/>
          <a:p>
            <a:endParaRPr lang="en-US"/>
          </a:p>
        </p:txBody>
      </p:sp>
      <p:sp>
        <p:nvSpPr>
          <p:cNvPr id="7" name="Text 5"/>
          <p:cNvSpPr/>
          <p:nvPr/>
        </p:nvSpPr>
        <p:spPr>
          <a:xfrm>
            <a:off x="557882" y="2153096"/>
            <a:ext cx="2991371" cy="180454"/>
          </a:xfrm>
          <a:prstGeom prst="rect">
            <a:avLst/>
          </a:prstGeom>
          <a:noFill/>
          <a:ln/>
        </p:spPr>
        <p:txBody>
          <a:bodyPr wrap="none" lIns="0" tIns="0" rIns="0" bIns="0" rtlCol="0" anchor="t"/>
          <a:lstStyle/>
          <a:p>
            <a:pPr marL="0" indent="0" algn="l">
              <a:lnSpc>
                <a:spcPct val="104000"/>
              </a:lnSpc>
              <a:buNone/>
            </a:pPr>
            <a:r>
              <a:rPr lang="en-US" sz="1100" dirty="0">
                <a:solidFill>
                  <a:srgbClr val="FFFFFF"/>
                </a:solidFill>
                <a:latin typeface="Lora" pitchFamily="34" charset="0"/>
                <a:ea typeface="Lora" pitchFamily="34" charset="-122"/>
                <a:cs typeface="Lora" pitchFamily="34" charset="-120"/>
              </a:rPr>
              <a:t>HIPAA-Compliant Response Template</a:t>
            </a:r>
            <a:endParaRPr lang="en-US" sz="1100" dirty="0"/>
          </a:p>
        </p:txBody>
      </p:sp>
      <p:sp>
        <p:nvSpPr>
          <p:cNvPr id="8" name="Text 6"/>
          <p:cNvSpPr/>
          <p:nvPr/>
        </p:nvSpPr>
        <p:spPr>
          <a:xfrm>
            <a:off x="557882" y="2448595"/>
            <a:ext cx="3830092" cy="380256"/>
          </a:xfrm>
          <a:prstGeom prst="rect">
            <a:avLst/>
          </a:prstGeom>
          <a:noFill/>
          <a:ln/>
        </p:spPr>
        <p:txBody>
          <a:bodyPr wrap="square" lIns="0" tIns="0" rIns="0" bIns="0" rtlCol="0" anchor="t">
            <a:normAutofit/>
          </a:bodyPr>
          <a:lstStyle/>
          <a:p>
            <a:pPr marL="0" indent="0" algn="l">
              <a:lnSpc>
                <a:spcPct val="129000"/>
              </a:lnSpc>
              <a:buNone/>
            </a:pPr>
            <a:r>
              <a:rPr lang="en-US" sz="950" dirty="0">
                <a:solidFill>
                  <a:srgbClr val="FFFFFF"/>
                </a:solidFill>
                <a:latin typeface="Source Sans 3" pitchFamily="34" charset="0"/>
                <a:ea typeface="Source Sans 3" pitchFamily="34" charset="-122"/>
                <a:cs typeface="Source Sans 3" pitchFamily="34" charset="-120"/>
              </a:rPr>
              <a:t>When responding to a negative review, never reference case specifics — even if the patient did so publicly. Use a standardized response:</a:t>
            </a:r>
            <a:endParaRPr lang="en-US" sz="950" dirty="0"/>
          </a:p>
        </p:txBody>
      </p:sp>
      <p:sp>
        <p:nvSpPr>
          <p:cNvPr id="9" name="Shape 7"/>
          <p:cNvSpPr/>
          <p:nvPr/>
        </p:nvSpPr>
        <p:spPr>
          <a:xfrm>
            <a:off x="557882" y="2958257"/>
            <a:ext cx="14288" cy="967457"/>
          </a:xfrm>
          <a:prstGeom prst="roundRect">
            <a:avLst>
              <a:gd name="adj" fmla="val 59998"/>
            </a:avLst>
          </a:prstGeom>
          <a:solidFill>
            <a:srgbClr val="38512F"/>
          </a:solidFill>
          <a:ln/>
        </p:spPr>
        <p:txBody>
          <a:bodyPr/>
          <a:lstStyle/>
          <a:p>
            <a:endParaRPr lang="en-US"/>
          </a:p>
        </p:txBody>
      </p:sp>
      <p:sp>
        <p:nvSpPr>
          <p:cNvPr id="10" name="Text 8"/>
          <p:cNvSpPr/>
          <p:nvPr/>
        </p:nvSpPr>
        <p:spPr>
          <a:xfrm>
            <a:off x="741908" y="3061767"/>
            <a:ext cx="3646066" cy="760512"/>
          </a:xfrm>
          <a:prstGeom prst="rect">
            <a:avLst/>
          </a:prstGeom>
          <a:noFill/>
          <a:ln/>
        </p:spPr>
        <p:txBody>
          <a:bodyPr wrap="square" lIns="0" tIns="0" rIns="0" bIns="0" rtlCol="0" anchor="t">
            <a:normAutofit/>
          </a:bodyPr>
          <a:lstStyle/>
          <a:p>
            <a:pPr marL="0" indent="0" algn="l">
              <a:lnSpc>
                <a:spcPct val="129000"/>
              </a:lnSpc>
              <a:buNone/>
            </a:pPr>
            <a:r>
              <a:rPr lang="en-US" sz="950" dirty="0">
                <a:solidFill>
                  <a:srgbClr val="FFFFFF"/>
                </a:solidFill>
                <a:latin typeface="Source Sans 3" pitchFamily="34" charset="0"/>
                <a:ea typeface="Source Sans 3" pitchFamily="34" charset="-122"/>
                <a:cs typeface="Source Sans 3" pitchFamily="34" charset="-120"/>
              </a:rPr>
              <a:t>"Thank you for your feedback. We take all patient experiences seriously. Due to privacy regulations, we cannot discuss specific care details online. Please contact our Practice Manager at [Phone/Email] so we can resolve your concerns immediately."</a:t>
            </a:r>
            <a:endParaRPr lang="en-US" sz="950" dirty="0"/>
          </a:p>
        </p:txBody>
      </p:sp>
      <p:sp>
        <p:nvSpPr>
          <p:cNvPr id="11" name="Text 9"/>
          <p:cNvSpPr/>
          <p:nvPr/>
        </p:nvSpPr>
        <p:spPr>
          <a:xfrm>
            <a:off x="4726484" y="2153096"/>
            <a:ext cx="2926854" cy="180454"/>
          </a:xfrm>
          <a:prstGeom prst="rect">
            <a:avLst/>
          </a:prstGeom>
          <a:noFill/>
          <a:ln/>
        </p:spPr>
        <p:txBody>
          <a:bodyPr wrap="none" lIns="0" tIns="0" rIns="0" bIns="0" rtlCol="0" anchor="t"/>
          <a:lstStyle/>
          <a:p>
            <a:pPr marL="0" indent="0" algn="l">
              <a:lnSpc>
                <a:spcPct val="104000"/>
              </a:lnSpc>
              <a:buNone/>
            </a:pPr>
            <a:r>
              <a:rPr lang="en-US" sz="1100" dirty="0">
                <a:solidFill>
                  <a:srgbClr val="38512F"/>
                </a:solidFill>
                <a:latin typeface="Lora" pitchFamily="34" charset="0"/>
                <a:ea typeface="Lora" pitchFamily="34" charset="-122"/>
                <a:cs typeface="Lora" pitchFamily="34" charset="-120"/>
              </a:rPr>
              <a:t>Sentiment Analysis to Fix Operations</a:t>
            </a:r>
            <a:endParaRPr lang="en-US" sz="1100" dirty="0"/>
          </a:p>
        </p:txBody>
      </p:sp>
      <p:sp>
        <p:nvSpPr>
          <p:cNvPr id="12" name="Text 10"/>
          <p:cNvSpPr/>
          <p:nvPr/>
        </p:nvSpPr>
        <p:spPr>
          <a:xfrm>
            <a:off x="4726484" y="2448595"/>
            <a:ext cx="3898702" cy="760512"/>
          </a:xfrm>
          <a:prstGeom prst="rect">
            <a:avLst/>
          </a:prstGeom>
          <a:noFill/>
          <a:ln/>
        </p:spPr>
        <p:txBody>
          <a:bodyPr wrap="square" lIns="0" tIns="0" rIns="0" bIns="0" rtlCol="0" anchor="t">
            <a:normAutofit/>
          </a:bodyPr>
          <a:lstStyle/>
          <a:p>
            <a:pPr marL="0" indent="0" algn="l">
              <a:lnSpc>
                <a:spcPct val="129000"/>
              </a:lnSpc>
              <a:buNone/>
            </a:pPr>
            <a:r>
              <a:rPr lang="en-US" sz="950" dirty="0">
                <a:solidFill>
                  <a:srgbClr val="3A3630"/>
                </a:solidFill>
                <a:latin typeface="Source Sans 3" pitchFamily="34" charset="0"/>
                <a:ea typeface="Source Sans 3" pitchFamily="34" charset="-122"/>
                <a:cs typeface="Source Sans 3" pitchFamily="34" charset="-120"/>
              </a:rPr>
              <a:t>Negative reviews rarely target clinical skills. They almost always surface administrative frustrations. Use reputation tracking platforms to run automated text analysis across your full review history and isolate recurring complaints:</a:t>
            </a:r>
            <a:endParaRPr lang="en-US" sz="950" dirty="0"/>
          </a:p>
        </p:txBody>
      </p:sp>
      <p:sp>
        <p:nvSpPr>
          <p:cNvPr id="13" name="Text 11"/>
          <p:cNvSpPr/>
          <p:nvPr/>
        </p:nvSpPr>
        <p:spPr>
          <a:xfrm>
            <a:off x="4726484" y="3312616"/>
            <a:ext cx="3898702" cy="881286"/>
          </a:xfrm>
          <a:prstGeom prst="rect">
            <a:avLst/>
          </a:prstGeom>
          <a:noFill/>
          <a:ln/>
        </p:spPr>
        <p:txBody>
          <a:bodyPr wrap="square" lIns="0" tIns="0" rIns="0" bIns="0" rtlCol="0" anchor="t">
            <a:normAutofit/>
          </a:bodyPr>
          <a:lstStyle/>
          <a:p>
            <a:pPr marL="193040" indent="-193040" algn="l">
              <a:lnSpc>
                <a:spcPct val="129000"/>
              </a:lnSpc>
              <a:buSzPct val="100000"/>
              <a:buChar char="•"/>
            </a:pPr>
            <a:r>
              <a:rPr lang="en-US" sz="950" dirty="0">
                <a:solidFill>
                  <a:srgbClr val="3A3630"/>
                </a:solidFill>
                <a:latin typeface="Source Sans 3" pitchFamily="34" charset="0"/>
                <a:ea typeface="Source Sans 3" pitchFamily="34" charset="-122"/>
                <a:cs typeface="Source Sans 3" pitchFamily="34" charset="-120"/>
              </a:rPr>
              <a:t>Long lobby wait times</a:t>
            </a:r>
            <a:endParaRPr lang="en-US" sz="950" dirty="0"/>
          </a:p>
          <a:p>
            <a:pPr marL="193040" indent="-193040" algn="l">
              <a:lnSpc>
                <a:spcPct val="129000"/>
              </a:lnSpc>
              <a:buSzPct val="100000"/>
              <a:buChar char="•"/>
            </a:pPr>
            <a:r>
              <a:rPr lang="en-US" sz="950" dirty="0">
                <a:solidFill>
                  <a:srgbClr val="3A3630"/>
                </a:solidFill>
                <a:latin typeface="Source Sans 3" pitchFamily="34" charset="0"/>
                <a:ea typeface="Source Sans 3" pitchFamily="34" charset="-122"/>
                <a:cs typeface="Source Sans 3" pitchFamily="34" charset="-120"/>
              </a:rPr>
              <a:t>Rude phone interactions</a:t>
            </a:r>
            <a:endParaRPr lang="en-US" sz="950" dirty="0"/>
          </a:p>
          <a:p>
            <a:pPr marL="193040" indent="-193040" algn="l">
              <a:lnSpc>
                <a:spcPct val="129000"/>
              </a:lnSpc>
              <a:buSzPct val="100000"/>
              <a:buChar char="•"/>
            </a:pPr>
            <a:r>
              <a:rPr lang="en-US" sz="950" dirty="0">
                <a:solidFill>
                  <a:srgbClr val="3A3630"/>
                </a:solidFill>
                <a:latin typeface="Source Sans 3" pitchFamily="34" charset="0"/>
                <a:ea typeface="Source Sans 3" pitchFamily="34" charset="-122"/>
                <a:cs typeface="Source Sans 3" pitchFamily="34" charset="-120"/>
              </a:rPr>
              <a:t>Billing confusion or errors</a:t>
            </a:r>
            <a:endParaRPr lang="en-US" sz="950" dirty="0"/>
          </a:p>
          <a:p>
            <a:pPr marL="193040" indent="-193040" algn="l">
              <a:lnSpc>
                <a:spcPct val="129000"/>
              </a:lnSpc>
              <a:buSzPct val="100000"/>
              <a:buChar char="•"/>
            </a:pPr>
            <a:r>
              <a:rPr lang="en-US" sz="950" dirty="0">
                <a:solidFill>
                  <a:srgbClr val="3A3630"/>
                </a:solidFill>
                <a:latin typeface="Source Sans 3" pitchFamily="34" charset="0"/>
                <a:ea typeface="Source Sans 3" pitchFamily="34" charset="-122"/>
                <a:cs typeface="Source Sans 3" pitchFamily="34" charset="-120"/>
              </a:rPr>
              <a:t>Broken pharmacy refill processes</a:t>
            </a:r>
            <a:endParaRPr lang="en-US" sz="950" dirty="0"/>
          </a:p>
        </p:txBody>
      </p:sp>
      <p:sp>
        <p:nvSpPr>
          <p:cNvPr id="14" name="Text 12"/>
          <p:cNvSpPr/>
          <p:nvPr/>
        </p:nvSpPr>
        <p:spPr>
          <a:xfrm>
            <a:off x="4726484" y="4297412"/>
            <a:ext cx="3898702" cy="380256"/>
          </a:xfrm>
          <a:prstGeom prst="rect">
            <a:avLst/>
          </a:prstGeom>
          <a:noFill/>
          <a:ln/>
        </p:spPr>
        <p:txBody>
          <a:bodyPr wrap="square" lIns="0" tIns="0" rIns="0" bIns="0" rtlCol="0" anchor="t">
            <a:normAutofit/>
          </a:bodyPr>
          <a:lstStyle/>
          <a:p>
            <a:pPr marL="0" indent="0" algn="l">
              <a:lnSpc>
                <a:spcPct val="129000"/>
              </a:lnSpc>
              <a:buNone/>
            </a:pPr>
            <a:r>
              <a:rPr lang="en-US" sz="950" dirty="0">
                <a:solidFill>
                  <a:srgbClr val="3A3630"/>
                </a:solidFill>
                <a:latin typeface="Source Sans 3" pitchFamily="34" charset="0"/>
                <a:ea typeface="Source Sans 3" pitchFamily="34" charset="-122"/>
                <a:cs typeface="Source Sans 3" pitchFamily="34" charset="-120"/>
              </a:rPr>
              <a:t>Fixing these operational gaps improves both acquisition metrics and long-term patient retention.</a:t>
            </a: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1720</Words>
  <Application>Microsoft Office PowerPoint</Application>
  <PresentationFormat>On-screen Show (16:9)</PresentationFormat>
  <Paragraphs>135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Source Sans 3</vt:lpstr>
      <vt:lpstr>Lora</vt:lpstr>
      <vt:lpstr>Source Sans 3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2026-07-01T20:31:50Z</dcterms:created>
  <dcterms:modified xsi:type="dcterms:W3CDTF">2026-07-01T20:36:31Z</dcterms:modified>
</cp:coreProperties>
</file>