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Libre Baskerville" panose="02000000000000000000" pitchFamily="2" charset="0"/>
      <p:regular r:id="rId16"/>
    </p:embeddedFont>
    <p:embeddedFont>
      <p:font typeface="Open Sans" panose="020B0606030504020204" pitchFamily="34" charset="0"/>
      <p:regular r:id="rId17"/>
      <p:bold r:id="rId18"/>
    </p:embeddedFont>
    <p:embeddedFont>
      <p:font typeface="Open Sans Bold" panose="020B0806030504020204" pitchFamily="34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07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0211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How Agile and DevOps Fuel Continuous Digital Transformation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6861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Digital transformation isn't a one-time initiative—it's a continuous evolution. Organizations must become responsive and adaptable.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14957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Agile and DevOps form the engine of this transformation. They turn strategy into speed and vision into value.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6147435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99160" y="6280071"/>
            <a:ext cx="15216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270040" y="6130528"/>
            <a:ext cx="29833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93023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Resilience Through Automation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9522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Build &amp; Test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442692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Automated quality checks prevent issues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31337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Deploy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624143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Controlled rollouts minimize risk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5862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Monitor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6076712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Real-time visibility into performance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5862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Improve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6076712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Data-driven enhancements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100439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Balancing Innovation and Stability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4757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Innovation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24757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Scrum for new features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Adaptation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423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Mixed approaches for evolving products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Stability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42745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Kanban for operations and maintenance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332446"/>
            <a:ext cx="102344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Agile and DevOps as Core Enablers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421035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5516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Structure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6006465"/>
            <a:ext cx="33648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Frameworks for fast, customer-centered delivery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893" y="5421035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029682" y="5516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Automation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6029682" y="6006465"/>
            <a:ext cx="33648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Tools for safe, frequent deployments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7995" y="5421035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471785" y="5516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Culture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0471785" y="6006465"/>
            <a:ext cx="33648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Mindsets for empowered, high-performing teams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74262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Taking Action: Next Steps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36612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38839"/>
            <a:ext cx="29223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Assess Current State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29257"/>
            <a:ext cx="43114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Evaluate your Agile and DevOps maturity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8642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59135"/>
            <a:ext cx="28952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Set Clear Objectives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4049554"/>
            <a:ext cx="42720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measurable transformation goals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20672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Build Capabilities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469850"/>
            <a:ext cx="394287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Invest in people, processes, and tools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627019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99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Measure and Adapt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90147"/>
            <a:ext cx="43035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Track progress and refine your approach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94554"/>
            <a:ext cx="93852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From Project Thinking to Product Thinking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95227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3179088"/>
            <a:ext cx="28502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Traditional Projects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669506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One-off initiatives with fixed scope and timeline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31315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5399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Agile Transition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5030391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Cross-functional teams form around products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674042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9008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Product Thinking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391275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Continuous value delivery aligned to business needs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3781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Benefits of Product Thinking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29553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3338036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3373398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Business Value Focus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4218146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Teams prioritize outcomes over task completion.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10200203" y="329553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5274" y="3338036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37319" y="3373398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Faster Value Delivery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937319" y="4218146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Stakeholders receive incremental benefits earlier.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76048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5802987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838349"/>
            <a:ext cx="304371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Customer Alignment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632876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Product ownership ensures focus on real customer needs.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5580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3545" y="3408759"/>
            <a:ext cx="6435090" cy="531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Continuous Delivery Pipeline</a:t>
            </a:r>
            <a:endParaRPr lang="en-US" sz="3300" dirty="0"/>
          </a:p>
        </p:txBody>
      </p:sp>
      <p:sp>
        <p:nvSpPr>
          <p:cNvPr id="4" name="Shape 1"/>
          <p:cNvSpPr/>
          <p:nvPr/>
        </p:nvSpPr>
        <p:spPr>
          <a:xfrm>
            <a:off x="743545" y="5827752"/>
            <a:ext cx="13143309" cy="22860"/>
          </a:xfrm>
          <a:prstGeom prst="roundRect">
            <a:avLst>
              <a:gd name="adj" fmla="val 139414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3281005" y="5190470"/>
            <a:ext cx="22860" cy="637342"/>
          </a:xfrm>
          <a:prstGeom prst="roundRect">
            <a:avLst>
              <a:gd name="adj" fmla="val 139414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3053477" y="5588734"/>
            <a:ext cx="478036" cy="478036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130" y="5628561"/>
            <a:ext cx="318611" cy="39826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964650" y="4178856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Code</a:t>
            </a:r>
            <a:endParaRPr lang="en-US" sz="2050" dirty="0"/>
          </a:p>
        </p:txBody>
      </p:sp>
      <p:sp>
        <p:nvSpPr>
          <p:cNvPr id="9" name="Text 5"/>
          <p:cNvSpPr/>
          <p:nvPr/>
        </p:nvSpPr>
        <p:spPr>
          <a:xfrm>
            <a:off x="955953" y="4638199"/>
            <a:ext cx="4673203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Developers submit code to version control</a:t>
            </a:r>
            <a:endParaRPr lang="en-US" sz="1650" dirty="0"/>
          </a:p>
        </p:txBody>
      </p:sp>
      <p:sp>
        <p:nvSpPr>
          <p:cNvPr id="10" name="Shape 6"/>
          <p:cNvSpPr/>
          <p:nvPr/>
        </p:nvSpPr>
        <p:spPr>
          <a:xfrm>
            <a:off x="5962769" y="5827693"/>
            <a:ext cx="22860" cy="637342"/>
          </a:xfrm>
          <a:prstGeom prst="roundRect">
            <a:avLst>
              <a:gd name="adj" fmla="val 139414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5735241" y="5588734"/>
            <a:ext cx="478036" cy="478036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893" y="5628561"/>
            <a:ext cx="318611" cy="39826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646414" y="6677501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Test</a:t>
            </a:r>
            <a:endParaRPr lang="en-US" sz="2050" dirty="0"/>
          </a:p>
        </p:txBody>
      </p:sp>
      <p:sp>
        <p:nvSpPr>
          <p:cNvPr id="14" name="Text 9"/>
          <p:cNvSpPr/>
          <p:nvPr/>
        </p:nvSpPr>
        <p:spPr>
          <a:xfrm>
            <a:off x="3637717" y="7136844"/>
            <a:ext cx="4673203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Automated testing validates code quality</a:t>
            </a:r>
            <a:endParaRPr lang="en-US" sz="1650" dirty="0"/>
          </a:p>
        </p:txBody>
      </p:sp>
      <p:sp>
        <p:nvSpPr>
          <p:cNvPr id="15" name="Shape 10"/>
          <p:cNvSpPr/>
          <p:nvPr/>
        </p:nvSpPr>
        <p:spPr>
          <a:xfrm>
            <a:off x="8644533" y="5190470"/>
            <a:ext cx="22860" cy="637342"/>
          </a:xfrm>
          <a:prstGeom prst="roundRect">
            <a:avLst>
              <a:gd name="adj" fmla="val 139414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8417004" y="5588734"/>
            <a:ext cx="478036" cy="478036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657" y="5628561"/>
            <a:ext cx="318611" cy="398264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328178" y="4178856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Build</a:t>
            </a:r>
            <a:endParaRPr lang="en-US" sz="2050" dirty="0"/>
          </a:p>
        </p:txBody>
      </p:sp>
      <p:sp>
        <p:nvSpPr>
          <p:cNvPr id="19" name="Text 13"/>
          <p:cNvSpPr/>
          <p:nvPr/>
        </p:nvSpPr>
        <p:spPr>
          <a:xfrm>
            <a:off x="6319480" y="4638199"/>
            <a:ext cx="4673203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CI tools compile and package code</a:t>
            </a:r>
            <a:endParaRPr lang="en-US" sz="1650" dirty="0"/>
          </a:p>
        </p:txBody>
      </p:sp>
      <p:sp>
        <p:nvSpPr>
          <p:cNvPr id="20" name="Shape 14"/>
          <p:cNvSpPr/>
          <p:nvPr/>
        </p:nvSpPr>
        <p:spPr>
          <a:xfrm>
            <a:off x="11326297" y="5827693"/>
            <a:ext cx="22860" cy="637342"/>
          </a:xfrm>
          <a:prstGeom prst="roundRect">
            <a:avLst>
              <a:gd name="adj" fmla="val 139414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11098768" y="5588734"/>
            <a:ext cx="478036" cy="478036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8421" y="5628561"/>
            <a:ext cx="318611" cy="398264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0009942" y="6677501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Deploy</a:t>
            </a:r>
            <a:endParaRPr lang="en-US" sz="2050" dirty="0"/>
          </a:p>
        </p:txBody>
      </p:sp>
      <p:sp>
        <p:nvSpPr>
          <p:cNvPr id="24" name="Text 17"/>
          <p:cNvSpPr/>
          <p:nvPr/>
        </p:nvSpPr>
        <p:spPr>
          <a:xfrm>
            <a:off x="9001244" y="7136844"/>
            <a:ext cx="4673203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CD systems push to production automatically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91570"/>
            <a:ext cx="101035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Transformation Impact of DevOps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40511"/>
            <a:ext cx="4196358" cy="2032754"/>
          </a:xfrm>
          <a:prstGeom prst="roundRect">
            <a:avLst>
              <a:gd name="adj" fmla="val 167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5267325"/>
            <a:ext cx="37110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Reduced Time-to-Market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5757743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Delivery cycles shrink from months to weeks or even days.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040511"/>
            <a:ext cx="4196358" cy="2032754"/>
          </a:xfrm>
          <a:prstGeom prst="roundRect">
            <a:avLst>
              <a:gd name="adj" fmla="val 167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43776" y="5267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Faster Feedback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43776" y="5757743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Automated testing and CI/CD pipelines accelerate learning cycles.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040511"/>
            <a:ext cx="4196358" cy="2032754"/>
          </a:xfrm>
          <a:prstGeom prst="roundRect">
            <a:avLst>
              <a:gd name="adj" fmla="val 167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866948" y="5267325"/>
            <a:ext cx="35252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Lower Deployment Risk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66948" y="5757743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Small, frequent releases minimize impact of changes.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07594"/>
            <a:ext cx="95757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Culture Is the Real Differentiator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313861" y="30897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Experimentation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80209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Teams try new approaches without fear of failure.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78893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91" y="3293626"/>
            <a:ext cx="255151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81304" y="30897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Collaboration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81304" y="3580209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Silos disappear as departments work together.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8274368" y="316968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20" y="3293626"/>
            <a:ext cx="255151" cy="3189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481304" y="5085755"/>
            <a:ext cx="38054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Continuous Improvement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481304" y="5576173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Regular retrospectives drive ongoing refinement.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827436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0220" y="5779056"/>
            <a:ext cx="255151" cy="31896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2313861" y="52672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Ownership</a:t>
            </a:r>
            <a:endParaRPr lang="en-US" sz="2200" dirty="0"/>
          </a:p>
        </p:txBody>
      </p:sp>
      <p:sp>
        <p:nvSpPr>
          <p:cNvPr id="19" name="Text 11"/>
          <p:cNvSpPr/>
          <p:nvPr/>
        </p:nvSpPr>
        <p:spPr>
          <a:xfrm>
            <a:off x="793790" y="5757624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Teams take responsibility for outcomes.</a:t>
            </a:r>
            <a:endParaRPr lang="en-US" sz="175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5788938" y="565511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4791" y="5779056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88676"/>
            <a:ext cx="71183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Real-World Culture Tips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3761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03973" y="2837617"/>
            <a:ext cx="39192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Team-Level Retrospectives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328035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Hold regular meetings to reflect on processes and outcomes.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917752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44134" y="3917752"/>
            <a:ext cx="34488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Program-Level Reviews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408170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Scale learnings across multiple teams for broader impact.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997887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84415" y="4997887"/>
            <a:ext cx="31020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Leadership Modeling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488305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Executives demonstrate vulnerability and continuous learning.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51585"/>
            <a:ext cx="650331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Measurable Outcomes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413873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80%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666548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Faster Delivery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80190" y="3936087"/>
            <a:ext cx="36080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Average reduction in lead time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28421" y="2413873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65%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0614898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Fewer Defects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28421" y="3936087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Reduction in production bugs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6280190" y="5092779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3x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6666548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More Deployments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280190" y="6614993"/>
            <a:ext cx="36080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Increase in deployment frequency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28421" y="5092779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42%</a:t>
            </a:r>
            <a:endParaRPr lang="en-US" sz="5850" dirty="0"/>
          </a:p>
        </p:txBody>
      </p:sp>
      <p:sp>
        <p:nvSpPr>
          <p:cNvPr id="14" name="Text 11"/>
          <p:cNvSpPr/>
          <p:nvPr/>
        </p:nvSpPr>
        <p:spPr>
          <a:xfrm>
            <a:off x="10614898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Cost Savings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228421" y="6614993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Reduction in overall IT costs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01954"/>
            <a:ext cx="72805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Bridging IT and Business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577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IT Metrics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158853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Deployment frequency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4601051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Lead time for changes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5043249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Change failure rate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5485448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Mean time to recovery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4856321" y="3577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Business KPIs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856321" y="4158853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Customer satisfaction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4856321" y="4601051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Revenue growth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4856321" y="5043249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Cost reduction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856321" y="5485448"/>
            <a:ext cx="35015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Market share gains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Custom</PresentationFormat>
  <Paragraphs>120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Libre Baskerville</vt:lpstr>
      <vt:lpstr>Arial</vt:lpstr>
      <vt:lpstr>Open Sans Bold</vt:lpstr>
      <vt:lpstr>Open Sans Medium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2025-06-10T18:35:45Z</dcterms:created>
  <dcterms:modified xsi:type="dcterms:W3CDTF">2025-06-10T18:36:26Z</dcterms:modified>
</cp:coreProperties>
</file>