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Bitter Medium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8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55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588" y="1558528"/>
            <a:ext cx="8812918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Understanding the 30 Core Competencies of the PMO Value Ring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5233588" y="3498056"/>
            <a:ext cx="52516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Not All Are Needed—Here's Why That Matters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588" y="4105870"/>
            <a:ext cx="7556421" cy="13893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233588" y="571845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#PMOValueRing #PMOLeadership #PMOCompetencies #PMOCP #ProjectManagement #BusinessTransformation #ManagingProjectsTheAgileWay #AgilePMO #PMOGlobalAlliance #PMIMaturity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6667"/>
            <a:ext cx="1256383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Selecting What Matters Most: Context-Driven Competency Selection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84963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While all 30 competencies are part of the comprehensive model, a PMO rarely needs to master all of them at once. In practice, organizations typically prioritize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15 to 20 competencies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based on their unique context and strategic imperatives.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254091" y="32425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PMO Mission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671768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Strategic alignment, delivery assurance, or portfolio optimization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66" y="3675043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242548"/>
            <a:ext cx="27871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Organizational Maturity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895284" y="3671768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Current capability levels and readiness for change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335" y="3675043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673923"/>
            <a:ext cx="25956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Industry Environment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895284" y="6103144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Regulatory requirements in healthcare, finance, energy, etc.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335" y="5934611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064425" y="5673923"/>
            <a:ext cx="26705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Executive Expectations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793790" y="6103144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Leadership's definition and perception of PMO value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766" y="5934611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2467"/>
            <a:ext cx="1067133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Different PMO Types Require Different Competency Mixes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585436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5775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Supportive PMO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2148" y="3006804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Emphasizes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collaboration, stakeholder engagement, coaching and mentoring,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and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knowledge management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to enable project teams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1585436"/>
            <a:ext cx="4347567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9715" y="25775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Controlling PMO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339715" y="3006804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Focuses on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governance, metrics and reporting, compliance,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and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performance management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to ensure consistency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1585436"/>
            <a:ext cx="4347567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7282" y="2577583"/>
            <a:ext cx="26448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Transformational PMO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87282" y="3006804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Prioritizes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innovation, change leadership, strategic alignment,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and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benefits realization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to drive organizational change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469856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Each PMO type serves a distinct organizational purpose and requires a carefully selected competency profile that matches its mission and stakeholder expectations.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8095"/>
            <a:ext cx="1240702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Applying Competencies the Smart Way: Data-Driven Customization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920478"/>
            <a:ext cx="88494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 the PMO Value Ring's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Step 2 – Define PMO Functions and Competencies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leaders use a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weighted selection process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to determine which competencies drive the most value for their specific PMO type and organizational context.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051691"/>
            <a:ext cx="884943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This approach moves beyond generic best practices to create a customized competency profile. For example, if your PMO's top service is "Portfolio Prioritization," then </a:t>
            </a:r>
            <a:r>
              <a:rPr lang="en-US" sz="1550" dirty="0">
                <a:solidFill>
                  <a:srgbClr val="2B2E3C"/>
                </a:solidFill>
                <a:highlight>
                  <a:srgbClr val="FBE2D1"/>
                </a:highlight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strategic alignment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and </a:t>
            </a:r>
            <a:r>
              <a:rPr lang="en-US" sz="1550" dirty="0">
                <a:solidFill>
                  <a:srgbClr val="2B2E3C"/>
                </a:solidFill>
                <a:highlight>
                  <a:srgbClr val="FBE2D1"/>
                </a:highlight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benefits realization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become high-priority competencies, while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configuration management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may rank lower on your priority list.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500443"/>
            <a:ext cx="88494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The methodology encourages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data-driven customization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—choosing the optimal mix of competencies rather than applying all 30 indiscriminately or following a one-size-fits-all template.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957" y="1965127"/>
            <a:ext cx="3709154" cy="3709154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93790" y="6120765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FAD3B8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6423660"/>
            <a:ext cx="248007" cy="19835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438513" y="6368653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 Tip:</a:t>
            </a:r>
            <a:r>
              <a:rPr lang="en-US" sz="15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Regularly reassess your competency priorities as your organization matures and strategic needs evolve. What matters most today may shift as you demonstrate value and expand your PMO's scope.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6157"/>
            <a:ext cx="585251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The Path to a Value-Driven PMO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39125"/>
            <a:ext cx="4215289" cy="16992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1837483"/>
            <a:ext cx="29850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Assess Your Current State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2148" y="2266704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Honestly evaluate your PMO's existing capabilities and identify critical gaps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437" y="1639125"/>
            <a:ext cx="4215408" cy="16992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05795" y="1837483"/>
            <a:ext cx="31903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Define Your Target Services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405795" y="2266704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Clarify which services will deliver the most value to your organization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1639125"/>
            <a:ext cx="4215289" cy="16992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19561" y="1837483"/>
            <a:ext cx="33399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Select Priority Competencies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819561" y="2266704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Choose the 15-20 competencies essential for delivering those services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536743"/>
            <a:ext cx="6422112" cy="169926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92148" y="3735102"/>
            <a:ext cx="35618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Build Capability Systematically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92148" y="4164322"/>
            <a:ext cx="60253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Develop targeted improvement plans and track progress over time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260" y="3536743"/>
            <a:ext cx="6422231" cy="169926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612618" y="3735102"/>
            <a:ext cx="44073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Demonstrate and Communicate Value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7612618" y="4164322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Measure outcomes and continuously share your PMO's business impact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9441"/>
            <a:ext cx="965180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Key Takeaway: Design Your PMO for Maximum Value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56473"/>
            <a:ext cx="3692247" cy="36922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94672" y="1711825"/>
            <a:ext cx="88494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PMO Value Ring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doesn't prescribe a one-size-fits-all competency model. Instead, it empowers you to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design a value-driven PMO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built on the right capabilities for your organization's strategy, culture, and maturity level.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94672" y="2843038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The goal isn't to check all 30 boxes—it's to select the competencies that truly </a:t>
            </a:r>
            <a:r>
              <a:rPr lang="en-US" sz="1550" b="1" dirty="0">
                <a:solidFill>
                  <a:srgbClr val="D2600F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drive outcomes, build credibility, and elevate your PMO's business value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94672" y="3656711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By applying the PMOVR methodology systematically, you transform your PMO from a cost center into a strategic partner that demonstrably contributes to organizational success.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994672" y="4614181"/>
            <a:ext cx="8849439" cy="32385"/>
          </a:xfrm>
          <a:prstGeom prst="rect">
            <a:avLst/>
          </a:prstGeom>
          <a:solidFill>
            <a:srgbClr val="2B2E3C">
              <a:alpha val="50000"/>
            </a:srgbClr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994672" y="4869720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Ready to assess your PMO's competencies?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Connect with the PMO Global Alliance to learn how the PMO Value Ring can help you build a high-performing, value-driven PMO.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76770"/>
            <a:ext cx="650533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The Challenge Facing Today's PMOs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6973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 today's fast-moving business environment, a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Project Management Office (PMO)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must deliver measurable value—not just manage templates and reports. Executive teams are asking tougher questions: What impact does the PMO actually have? How does it contribute to strategic goals?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84560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PMO Value Ring (PMOVR)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methodology, developed by the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PMO Global Alliance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provides a data-driven framework to help PMO leaders design, assess, and evolve high-performing PMOs that demonstrably create business value.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803100"/>
            <a:ext cx="63973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30</a:t>
            </a:r>
            <a:endParaRPr lang="en-US" sz="5150" dirty="0"/>
          </a:p>
        </p:txBody>
      </p:sp>
      <p:sp>
        <p:nvSpPr>
          <p:cNvPr id="6" name="Text 4"/>
          <p:cNvSpPr/>
          <p:nvPr/>
        </p:nvSpPr>
        <p:spPr>
          <a:xfrm>
            <a:off x="2752011" y="57060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Core Competencies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6135291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 the framework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439144" y="4803100"/>
            <a:ext cx="63974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15-20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9397365" y="57060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Typically Needed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439144" y="6135291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Per organization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54837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The 30 PMO Core Competencies: A Comprehensive Capability Model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84476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One of the most powerful tools in the PMOVR framework is the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30 PMO Core Competencies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—a comprehensive set of leadership, technical, and business capabilities proven to create value across organizations worldwide.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02062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Think of these competencies as a rich "menu" of skills and behaviors that successful PMOs can demonstrate. They represent the full spectrum of what a world-class PMO might do—but here's the critical insight: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5196483"/>
            <a:ext cx="7556421" cy="1478280"/>
          </a:xfrm>
          <a:prstGeom prst="roundRect">
            <a:avLst>
              <a:gd name="adj" fmla="val 5639"/>
            </a:avLst>
          </a:prstGeom>
          <a:solidFill>
            <a:srgbClr val="FAD3B8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5499378"/>
            <a:ext cx="248007" cy="1983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38513" y="5444371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Not all 30 competencies are required for every PMO.</a:t>
            </a:r>
            <a:r>
              <a:rPr lang="en-US" sz="15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The key is selecting the right mix for your organization's unique context, maturity level, and strategic priorities.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7564"/>
            <a:ext cx="767524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The Purpose Behind the 30 Competencies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36053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Bitter Light" pitchFamily="34" charset="-122"/>
                <a:cs typeface="Arial" panose="020B0604020202020204" pitchFamily="34" charset="0"/>
              </a:rPr>
              <a:t>01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674858"/>
            <a:ext cx="6422231" cy="2286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8197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Define PMO Services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248978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Identify services that align with strategic goals and stakeholder needs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14379" y="236053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Bitter Light" pitchFamily="34" charset="-122"/>
                <a:cs typeface="Arial" panose="020B0604020202020204" pitchFamily="34" charset="0"/>
              </a:rPr>
              <a:t>02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14379" y="2674858"/>
            <a:ext cx="6422231" cy="2286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414379" y="2819757"/>
            <a:ext cx="37260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Identify Required Competencies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414379" y="324897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Determine which capabilities are essential to deliver those services effectively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90" y="423124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Bitter Light" pitchFamily="34" charset="-122"/>
                <a:cs typeface="Arial" panose="020B0604020202020204" pitchFamily="34" charset="0"/>
              </a:rPr>
              <a:t>03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93790" y="4545568"/>
            <a:ext cx="6422231" cy="2286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4690467"/>
            <a:ext cx="27963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Assess Current Maturity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90" y="511968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Evaluate the PMO's existing capability levels and identify performance gaps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414379" y="423124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Bitter Light" pitchFamily="34" charset="-122"/>
                <a:cs typeface="Arial" panose="020B0604020202020204" pitchFamily="34" charset="0"/>
              </a:rPr>
              <a:t>04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14379" y="4545568"/>
            <a:ext cx="6422231" cy="2286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414379" y="4690467"/>
            <a:ext cx="32670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Develop Improvement Plans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414379" y="511968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Create targeted initiatives to strengthen performance and demonstrate value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93790" y="612683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The PMOVR approach ensures that competencies are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tailored, not blindly implemented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 The result is a PMO that fits your organization's context—whether supportive, controlling, directive, or transformational.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9794"/>
            <a:ext cx="897600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Strategic and Business Alignment Competencies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102763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0930" y="2102763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83588" y="23239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Business Acumen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83588" y="2753201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Understands business operations, strategy, financial drivers, and market dynamics to make informed decisions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14379" y="2102763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391519" y="2102763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704177" y="23239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Strategic Alignment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704177" y="2753201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Ensures PMO initiatives and project portfolios directly support organizational objectives and priorities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3807857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70930" y="3807857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83588" y="4029075"/>
            <a:ext cx="39069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Benefits Realization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83588" y="4458295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Tracks and measures tangible business value and outcomes from projects and programs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414379" y="3807857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391519" y="3807857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704177" y="4029075"/>
            <a:ext cx="26028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Portfolio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704177" y="4458295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Balances investments and priorities across the entire portfolio of programs and projects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93790" y="5512951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770930" y="5512951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083588" y="5734169"/>
            <a:ext cx="33223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Governance and Compliance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083588" y="6163389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Defines structures, standards, policies, and controls for consistent, compliant delivery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7414379" y="5512951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7391519" y="5512951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7704177" y="5734169"/>
            <a:ext cx="42426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Organizational Change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704177" y="6163389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Leads change adoption initiatives and ensures stakeholder readiness throughout transformations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3423" y="490776"/>
            <a:ext cx="9763839" cy="445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Project, Program, and Delivery Management Competencies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13423" y="1404818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99398" y="1590794"/>
            <a:ext cx="2229564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Project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99398" y="2047875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Plans, executes, monitors, and controls project delivery from initiation to closure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13423" y="2982754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99398" y="3168729"/>
            <a:ext cx="2337197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Program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99398" y="3625810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Coordinates related projects to achieve strategic outcomes greater than individual efforts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13423" y="4560689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99398" y="4746665"/>
            <a:ext cx="2395657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Resource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99398" y="5203746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Optimizes workforce allocation, utilization, and capacity planning across initiatives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13423" y="6138624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99398" y="6324600"/>
            <a:ext cx="2910483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Risk and Issue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99398" y="6781681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Identifies, assesses, monitors, and mitigates threats to successful delivery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540347" y="1404818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726323" y="1590794"/>
            <a:ext cx="2390894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Financial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726323" y="2047875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Manages budgets, forecasts, cost tracking, and overall project financial health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540347" y="2982754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726323" y="3168729"/>
            <a:ext cx="3816310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Performance Measurement and KPIs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726323" y="3625810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Defines, tracks, and reports on performance metrics through comprehensive dashboards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540347" y="4560689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726323" y="4746665"/>
            <a:ext cx="2229564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Quality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726323" y="5203746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Ensures adherence to quality standards and drives continuous improvement initiatives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3322"/>
            <a:ext cx="945499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Leadership and People Management Competencies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56291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1874044"/>
            <a:ext cx="29650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Leadership and Influence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37930" y="2303264"/>
            <a:ext cx="343804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Inspires vision, provides clear direction, and builds engagement across teams and stakeholder groups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1756291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68127" y="1874044"/>
            <a:ext cx="343816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Communication and Stakeholder Engagement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968127" y="2613422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Builds trust through transparent, consistent, and tailored communication strategies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1756291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98443" y="1874044"/>
            <a:ext cx="343816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Negotiation and Conflict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398443" y="2613422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Resolves competing priorities and promotes collaboration across organizational boundaries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3970258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537930" y="4088011"/>
            <a:ext cx="28473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Coaching and Mentoring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537930" y="4517231"/>
            <a:ext cx="343804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Develops people's capabilities and promotes a growth mindset throughout the organization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986" y="3970258"/>
            <a:ext cx="496133" cy="49613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968127" y="40880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Team Development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5968127" y="4517231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Fosters team cohesion, psychological safety, and shared accountability for outcomes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302" y="3970258"/>
            <a:ext cx="496133" cy="49613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0398443" y="40880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Decision-Making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10398443" y="4517231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Makes timely, evidence-based decisions effectively even under uncertainty and pressure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790" y="5866686"/>
            <a:ext cx="496133" cy="496133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1537930" y="5984438"/>
            <a:ext cx="26380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Emotional Intelligence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4"/>
          <p:cNvSpPr/>
          <p:nvPr/>
        </p:nvSpPr>
        <p:spPr>
          <a:xfrm>
            <a:off x="1537930" y="6413659"/>
            <a:ext cx="343804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Demonstrates empathy, self-awareness, social skills, and adaptability in all interactions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9794"/>
            <a:ext cx="1104626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Process, Tools, and Continuous Improvement Competencies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10276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15008" y="2323981"/>
            <a:ext cx="48676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Methodology and Process Standardization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15008" y="275320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Establishes consistent delivery frameworks, practices, and repeatable processes across the organization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414379" y="210276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635597" y="2323981"/>
            <a:ext cx="28876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Knowledge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635597" y="275320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Captures, organizes, and shares organizational project knowledge and lessons learned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3790" y="3807857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15008" y="4029075"/>
            <a:ext cx="25775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Metrics and Reporting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15008" y="4458295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Provides actionable insights through data visualization, analytics, and executive reporting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14379" y="3807857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635597" y="4029075"/>
            <a:ext cx="48176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Continuous Improvement and Innovation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635597" y="4458295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Drives ongoing optimization of PMO processes, tools, and service delivery models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93790" y="5512951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015008" y="5734169"/>
            <a:ext cx="55431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Change Control and Configuration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15008" y="6163389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Manages project baselines and scope changes effectively with proper governance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414379" y="5512951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635597" y="5734169"/>
            <a:ext cx="32751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Technology and Automation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635597" y="6163389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Leverages digital tools and automation to improve project delivery and PMO efficiency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2985"/>
            <a:ext cx="927961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Value Creation and Customer Focus Competencies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40017"/>
            <a:ext cx="4115038" cy="411503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400556" y="2040017"/>
            <a:ext cx="4122539" cy="2531269"/>
          </a:xfrm>
          <a:prstGeom prst="roundRect">
            <a:avLst>
              <a:gd name="adj" fmla="val 3293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621774" y="2261235"/>
            <a:ext cx="368010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Customer Relationship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621774" y="3079909"/>
            <a:ext cx="368010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Strengthens relationships and maintains strategic alignment with internal business units and external clients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9721453" y="2040017"/>
            <a:ext cx="4122658" cy="2531269"/>
          </a:xfrm>
          <a:prstGeom prst="roundRect">
            <a:avLst>
              <a:gd name="adj" fmla="val 3293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942671" y="2261235"/>
            <a:ext cx="368022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Value Measurement and Delivery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942671" y="3079909"/>
            <a:ext cx="368022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Quantifies PMO impact and demonstrates clear return on investment to stakeholders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400556" y="4769644"/>
            <a:ext cx="4122539" cy="2213729"/>
          </a:xfrm>
          <a:prstGeom prst="roundRect">
            <a:avLst>
              <a:gd name="adj" fmla="val 3766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621774" y="49908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Service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621774" y="5499378"/>
            <a:ext cx="368010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Defines, maintains, and effectively communicates a comprehensive PMO service catalog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9721453" y="4769644"/>
            <a:ext cx="4122658" cy="2213729"/>
          </a:xfrm>
          <a:prstGeom prst="roundRect">
            <a:avLst>
              <a:gd name="adj" fmla="val 3766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942671" y="4990862"/>
            <a:ext cx="368022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Stakeholder Satisfaction and Feedback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942671" y="5809536"/>
            <a:ext cx="368022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Measures and continuously improves stakeholder perceptions of PMO value and effectiveness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1373</Words>
  <Application>Microsoft Office PowerPoint</Application>
  <PresentationFormat>Custom</PresentationFormat>
  <Paragraphs>148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Bitter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3</cp:revision>
  <dcterms:created xsi:type="dcterms:W3CDTF">2025-10-13T16:10:42Z</dcterms:created>
  <dcterms:modified xsi:type="dcterms:W3CDTF">2025-10-13T16:32:36Z</dcterms:modified>
</cp:coreProperties>
</file>