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4630400" cy="8229600"/>
  <p:notesSz cx="8229600" cy="14630400"/>
  <p:embeddedFontLst>
    <p:embeddedFont>
      <p:font typeface="Kanit Light" panose="020B0604020202020204" charset="-34"/>
      <p:regular r:id="rId17"/>
    </p:embeddedFont>
    <p:embeddedFont>
      <p:font typeface="Martel Sans" panose="020B0604020202020204" charset="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66" d="100"/>
          <a:sy n="66" d="100"/>
        </p:scale>
        <p:origin x="792"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58945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txBody>
          <a:bodyPr/>
          <a:lstStyle/>
          <a:p>
            <a:endParaRPr lang="en-US"/>
          </a:p>
        </p:txBody>
      </p:sp>
      <p:sp>
        <p:nvSpPr>
          <p:cNvPr id="3" name="Shape 1"/>
          <p:cNvSpPr/>
          <p:nvPr/>
        </p:nvSpPr>
        <p:spPr>
          <a:xfrm>
            <a:off x="0" y="0"/>
            <a:ext cx="14630400" cy="8229600"/>
          </a:xfrm>
          <a:prstGeom prst="rect">
            <a:avLst/>
          </a:prstGeom>
          <a:solidFill>
            <a:srgbClr val="FFFFFF"/>
          </a:solidFill>
          <a:ln/>
        </p:spPr>
        <p:txBody>
          <a:body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txBody>
          <a:bodyPr/>
          <a:lstStyle/>
          <a:p>
            <a:endParaRPr lang="en-US"/>
          </a:p>
        </p:txBody>
      </p:sp>
      <p:sp>
        <p:nvSpPr>
          <p:cNvPr id="3" name="Shape 1"/>
          <p:cNvSpPr/>
          <p:nvPr/>
        </p:nvSpPr>
        <p:spPr>
          <a:xfrm>
            <a:off x="0" y="0"/>
            <a:ext cx="14630400" cy="8229600"/>
          </a:xfrm>
          <a:prstGeom prst="rect">
            <a:avLst/>
          </a:prstGeom>
          <a:solidFill>
            <a:srgbClr val="FFFFFF"/>
          </a:solidFill>
          <a:ln/>
        </p:spPr>
        <p:txBody>
          <a:bodyPr/>
          <a:lstStyle/>
          <a:p>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txBody>
          <a:bodyPr/>
          <a:lstStyle/>
          <a:p>
            <a:endParaRPr lang="en-US"/>
          </a:p>
        </p:txBody>
      </p:sp>
      <p:sp>
        <p:nvSpPr>
          <p:cNvPr id="3" name="Shape 1"/>
          <p:cNvSpPr/>
          <p:nvPr/>
        </p:nvSpPr>
        <p:spPr>
          <a:xfrm>
            <a:off x="0" y="0"/>
            <a:ext cx="14630400" cy="8229600"/>
          </a:xfrm>
          <a:prstGeom prst="rect">
            <a:avLst/>
          </a:prstGeom>
          <a:solidFill>
            <a:srgbClr val="FFFFFF"/>
          </a:solidFill>
          <a:ln/>
        </p:spPr>
        <p:txBody>
          <a:bodyPr/>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txBody>
          <a:bodyPr/>
          <a:lstStyle/>
          <a:p>
            <a:endParaRPr lang="en-US"/>
          </a:p>
        </p:txBody>
      </p:sp>
      <p:sp>
        <p:nvSpPr>
          <p:cNvPr id="3" name="Shape 1"/>
          <p:cNvSpPr/>
          <p:nvPr/>
        </p:nvSpPr>
        <p:spPr>
          <a:xfrm>
            <a:off x="0" y="0"/>
            <a:ext cx="14630400" cy="8229600"/>
          </a:xfrm>
          <a:prstGeom prst="rect">
            <a:avLst/>
          </a:prstGeom>
          <a:solidFill>
            <a:srgbClr val="FFFFFF"/>
          </a:solidFill>
          <a:ln/>
        </p:spPr>
        <p:txBody>
          <a:bodyPr/>
          <a:lstStyle/>
          <a:p>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txBody>
          <a:bodyPr/>
          <a:lstStyle/>
          <a:p>
            <a:endParaRPr lang="en-US"/>
          </a:p>
        </p:txBody>
      </p:sp>
      <p:sp>
        <p:nvSpPr>
          <p:cNvPr id="3" name="Shape 1"/>
          <p:cNvSpPr/>
          <p:nvPr/>
        </p:nvSpPr>
        <p:spPr>
          <a:xfrm>
            <a:off x="0" y="0"/>
            <a:ext cx="14630400" cy="8229600"/>
          </a:xfrm>
          <a:prstGeom prst="rect">
            <a:avLst/>
          </a:prstGeom>
          <a:solidFill>
            <a:srgbClr val="FFFFFF"/>
          </a:solidFill>
          <a:ln/>
        </p:spPr>
        <p:txBody>
          <a:bodyPr/>
          <a:lstStyle/>
          <a:p>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1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txBody>
          <a:bodyPr/>
          <a:lstStyle/>
          <a:p>
            <a:endParaRPr lang="en-US"/>
          </a:p>
        </p:txBody>
      </p:sp>
      <p:sp>
        <p:nvSpPr>
          <p:cNvPr id="3" name="Shape 1"/>
          <p:cNvSpPr/>
          <p:nvPr/>
        </p:nvSpPr>
        <p:spPr>
          <a:xfrm>
            <a:off x="0" y="0"/>
            <a:ext cx="14630400" cy="8229600"/>
          </a:xfrm>
          <a:prstGeom prst="rect">
            <a:avLst/>
          </a:prstGeom>
          <a:solidFill>
            <a:srgbClr val="FFFFFF"/>
          </a:solidFill>
          <a:ln/>
        </p:spPr>
        <p:txBody>
          <a:body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txBody>
          <a:bodyPr/>
          <a:lstStyle/>
          <a:p>
            <a:endParaRPr lang="en-US"/>
          </a:p>
        </p:txBody>
      </p:sp>
      <p:sp>
        <p:nvSpPr>
          <p:cNvPr id="3" name="Shape 1"/>
          <p:cNvSpPr/>
          <p:nvPr/>
        </p:nvSpPr>
        <p:spPr>
          <a:xfrm>
            <a:off x="0" y="0"/>
            <a:ext cx="14630400" cy="8229600"/>
          </a:xfrm>
          <a:prstGeom prst="rect">
            <a:avLst/>
          </a:prstGeom>
          <a:solidFill>
            <a:srgbClr val="FFFFFF"/>
          </a:solidFill>
          <a:ln/>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txBody>
          <a:bodyPr/>
          <a:lstStyle/>
          <a:p>
            <a:endParaRPr lang="en-US"/>
          </a:p>
        </p:txBody>
      </p:sp>
      <p:sp>
        <p:nvSpPr>
          <p:cNvPr id="3" name="Shape 1"/>
          <p:cNvSpPr/>
          <p:nvPr/>
        </p:nvSpPr>
        <p:spPr>
          <a:xfrm>
            <a:off x="0" y="0"/>
            <a:ext cx="14630400" cy="8229600"/>
          </a:xfrm>
          <a:prstGeom prst="rect">
            <a:avLst/>
          </a:prstGeom>
          <a:solidFill>
            <a:srgbClr val="FFFFFF"/>
          </a:solidFill>
          <a:ln/>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txBody>
          <a:bodyPr/>
          <a:lstStyle/>
          <a:p>
            <a:endParaRPr lang="en-US"/>
          </a:p>
        </p:txBody>
      </p:sp>
      <p:sp>
        <p:nvSpPr>
          <p:cNvPr id="3" name="Shape 1"/>
          <p:cNvSpPr/>
          <p:nvPr/>
        </p:nvSpPr>
        <p:spPr>
          <a:xfrm>
            <a:off x="0" y="0"/>
            <a:ext cx="14630400" cy="8229600"/>
          </a:xfrm>
          <a:prstGeom prst="rect">
            <a:avLst/>
          </a:prstGeom>
          <a:solidFill>
            <a:srgbClr val="FFFFFF"/>
          </a:solidFill>
          <a:ln/>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txBody>
          <a:bodyPr/>
          <a:lstStyle/>
          <a:p>
            <a:endParaRPr lang="en-US"/>
          </a:p>
        </p:txBody>
      </p:sp>
      <p:sp>
        <p:nvSpPr>
          <p:cNvPr id="3" name="Shape 1"/>
          <p:cNvSpPr/>
          <p:nvPr/>
        </p:nvSpPr>
        <p:spPr>
          <a:xfrm>
            <a:off x="0" y="0"/>
            <a:ext cx="14630400" cy="8229600"/>
          </a:xfrm>
          <a:prstGeom prst="rect">
            <a:avLst/>
          </a:prstGeom>
          <a:solidFill>
            <a:srgbClr val="FFFFFF"/>
          </a:solidFill>
          <a:ln/>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txBody>
          <a:bodyPr/>
          <a:lstStyle/>
          <a:p>
            <a:endParaRPr lang="en-US"/>
          </a:p>
        </p:txBody>
      </p:sp>
      <p:sp>
        <p:nvSpPr>
          <p:cNvPr id="3" name="Shape 1"/>
          <p:cNvSpPr/>
          <p:nvPr/>
        </p:nvSpPr>
        <p:spPr>
          <a:xfrm>
            <a:off x="0" y="0"/>
            <a:ext cx="14630400" cy="8229600"/>
          </a:xfrm>
          <a:prstGeom prst="rect">
            <a:avLst/>
          </a:prstGeom>
          <a:solidFill>
            <a:srgbClr val="FFFFFF"/>
          </a:solidFill>
          <a:ln/>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txBody>
          <a:bodyPr/>
          <a:lstStyle/>
          <a:p>
            <a:endParaRPr lang="en-US"/>
          </a:p>
        </p:txBody>
      </p:sp>
      <p:sp>
        <p:nvSpPr>
          <p:cNvPr id="3" name="Shape 1"/>
          <p:cNvSpPr/>
          <p:nvPr/>
        </p:nvSpPr>
        <p:spPr>
          <a:xfrm>
            <a:off x="0" y="0"/>
            <a:ext cx="14630400" cy="8229600"/>
          </a:xfrm>
          <a:prstGeom prst="rect">
            <a:avLst/>
          </a:prstGeom>
          <a:solidFill>
            <a:srgbClr val="FFFFFF"/>
          </a:solidFill>
          <a:ln/>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txBody>
          <a:bodyPr/>
          <a:lstStyle/>
          <a:p>
            <a:endParaRPr lang="en-US"/>
          </a:p>
        </p:txBody>
      </p:sp>
      <p:sp>
        <p:nvSpPr>
          <p:cNvPr id="3" name="Shape 1"/>
          <p:cNvSpPr/>
          <p:nvPr/>
        </p:nvSpPr>
        <p:spPr>
          <a:xfrm>
            <a:off x="0" y="0"/>
            <a:ext cx="14630400" cy="8229600"/>
          </a:xfrm>
          <a:prstGeom prst="rect">
            <a:avLst/>
          </a:prstGeom>
          <a:solidFill>
            <a:srgbClr val="FFFFFF"/>
          </a:solidFill>
          <a:ln/>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txBody>
          <a:bodyPr/>
          <a:lstStyle/>
          <a:p>
            <a:endParaRPr lang="en-US"/>
          </a:p>
        </p:txBody>
      </p:sp>
      <p:sp>
        <p:nvSpPr>
          <p:cNvPr id="3" name="Shape 1"/>
          <p:cNvSpPr/>
          <p:nvPr/>
        </p:nvSpPr>
        <p:spPr>
          <a:xfrm>
            <a:off x="0" y="0"/>
            <a:ext cx="14630400" cy="8229600"/>
          </a:xfrm>
          <a:prstGeom prst="rect">
            <a:avLst/>
          </a:prstGeom>
          <a:solidFill>
            <a:srgbClr val="FFFFFF"/>
          </a:solidFill>
          <a:ln/>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3.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327508"/>
            <a:ext cx="7556421" cy="1417558"/>
          </a:xfrm>
          <a:prstGeom prst="rect">
            <a:avLst/>
          </a:prstGeom>
          <a:noFill/>
          <a:ln/>
        </p:spPr>
        <p:txBody>
          <a:bodyPr wrap="square" lIns="0" tIns="0" rIns="0" bIns="0" rtlCol="0" anchor="t"/>
          <a:lstStyle/>
          <a:p>
            <a:pPr marL="0" indent="0" algn="l">
              <a:lnSpc>
                <a:spcPts val="5550"/>
              </a:lnSpc>
              <a:buNone/>
            </a:pPr>
            <a:r>
              <a:rPr lang="en-US" sz="4450" dirty="0">
                <a:solidFill>
                  <a:srgbClr val="272D45"/>
                </a:solidFill>
                <a:latin typeface="Kanit Light" pitchFamily="34" charset="0"/>
                <a:ea typeface="Kanit Light" pitchFamily="34" charset="-122"/>
                <a:cs typeface="Kanit Light" pitchFamily="34" charset="-120"/>
              </a:rPr>
              <a:t>Navigating the Complexities of Distributed Agile Teams</a:t>
            </a:r>
            <a:endParaRPr lang="en-US" sz="4450" dirty="0"/>
          </a:p>
        </p:txBody>
      </p:sp>
      <p:sp>
        <p:nvSpPr>
          <p:cNvPr id="4" name="Text 1"/>
          <p:cNvSpPr/>
          <p:nvPr/>
        </p:nvSpPr>
        <p:spPr>
          <a:xfrm>
            <a:off x="6280190" y="2085228"/>
            <a:ext cx="7556421" cy="1814513"/>
          </a:xfrm>
          <a:prstGeom prst="rect">
            <a:avLst/>
          </a:prstGeom>
          <a:noFill/>
          <a:ln/>
        </p:spPr>
        <p:txBody>
          <a:bodyPr wrap="squar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In today's global workplace, Agile practices face unique challenges as teams spread across time zones, continents, and cultures. While distributed Agile unlocks access to global talent and around-the-clock development, it introduces real-world obstacles in communication, collaboration, and cohesion.</a:t>
            </a:r>
            <a:endParaRPr lang="en-US" sz="1750" dirty="0"/>
          </a:p>
        </p:txBody>
      </p:sp>
      <p:sp>
        <p:nvSpPr>
          <p:cNvPr id="5" name="Text 2"/>
          <p:cNvSpPr/>
          <p:nvPr/>
        </p:nvSpPr>
        <p:spPr>
          <a:xfrm>
            <a:off x="6280190" y="4154891"/>
            <a:ext cx="7556421" cy="1451610"/>
          </a:xfrm>
          <a:prstGeom prst="rect">
            <a:avLst/>
          </a:prstGeom>
          <a:noFill/>
          <a:ln/>
        </p:spPr>
        <p:txBody>
          <a:bodyPr wrap="squar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This presentation explores the core challenges and proven strategies for managing distributed Agile teams effectively, providing project managers with practical tools to keep Agile thriving in remote settings.</a:t>
            </a:r>
            <a:endParaRPr lang="en-US" sz="1750" dirty="0"/>
          </a:p>
        </p:txBody>
      </p:sp>
      <p:pic>
        <p:nvPicPr>
          <p:cNvPr id="9" name="Image 1" descr="preencoded.png">
            <a:extLst>
              <a:ext uri="{FF2B5EF4-FFF2-40B4-BE49-F238E27FC236}">
                <a16:creationId xmlns:a16="http://schemas.microsoft.com/office/drawing/2014/main" id="{88D9F0AD-4665-8D33-9A8F-043B351E436E}"/>
              </a:ext>
            </a:extLst>
          </p:cNvPr>
          <p:cNvPicPr>
            <a:picLocks noChangeAspect="1"/>
          </p:cNvPicPr>
          <p:nvPr/>
        </p:nvPicPr>
        <p:blipFill>
          <a:blip r:embed="rId4"/>
          <a:stretch>
            <a:fillRect/>
          </a:stretch>
        </p:blipFill>
        <p:spPr>
          <a:xfrm>
            <a:off x="6280189" y="5550287"/>
            <a:ext cx="7556421" cy="1387078"/>
          </a:xfrm>
          <a:prstGeom prst="rect">
            <a:avLst/>
          </a:prstGeom>
        </p:spPr>
      </p:pic>
      <p:sp>
        <p:nvSpPr>
          <p:cNvPr id="11" name="TextBox 10">
            <a:extLst>
              <a:ext uri="{FF2B5EF4-FFF2-40B4-BE49-F238E27FC236}">
                <a16:creationId xmlns:a16="http://schemas.microsoft.com/office/drawing/2014/main" id="{6884E2E2-0250-4253-0AB2-1AE1B1D7F3E0}"/>
              </a:ext>
            </a:extLst>
          </p:cNvPr>
          <p:cNvSpPr txBox="1"/>
          <p:nvPr/>
        </p:nvSpPr>
        <p:spPr>
          <a:xfrm>
            <a:off x="6176014" y="7032157"/>
            <a:ext cx="8442807" cy="646331"/>
          </a:xfrm>
          <a:prstGeom prst="rect">
            <a:avLst/>
          </a:prstGeom>
          <a:noFill/>
        </p:spPr>
        <p:txBody>
          <a:bodyPr wrap="square">
            <a:spAutoFit/>
          </a:bodyPr>
          <a:lstStyle/>
          <a:p>
            <a:r>
              <a:rPr lang="en-US" b="1" dirty="0"/>
              <a:t>#DistributedAgile #AgileLeadership #RemoteTeams #GlobalProjectManagement #AgileBestPractices #Scrum #ProjectManagementTips #ManagingProjectsTheAgileWay</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793790" y="854035"/>
            <a:ext cx="7403068" cy="566976"/>
          </a:xfrm>
          <a:prstGeom prst="rect">
            <a:avLst/>
          </a:prstGeom>
          <a:noFill/>
          <a:ln/>
        </p:spPr>
        <p:txBody>
          <a:bodyPr wrap="none" lIns="0" tIns="0" rIns="0" bIns="0" rtlCol="0" anchor="t"/>
          <a:lstStyle/>
          <a:p>
            <a:pPr marL="0" indent="0" algn="l">
              <a:lnSpc>
                <a:spcPts val="4450"/>
              </a:lnSpc>
              <a:buNone/>
            </a:pPr>
            <a:r>
              <a:rPr lang="en-US" sz="3550" dirty="0">
                <a:solidFill>
                  <a:srgbClr val="272D45"/>
                </a:solidFill>
                <a:latin typeface="Kanit Light" pitchFamily="34" charset="0"/>
                <a:ea typeface="Kanit Light" pitchFamily="34" charset="-122"/>
                <a:cs typeface="Kanit Light" pitchFamily="34" charset="-120"/>
              </a:rPr>
              <a:t>Key Roles in a Distributed Agile Team</a:t>
            </a:r>
            <a:endParaRPr lang="en-US" sz="3550" dirty="0"/>
          </a:p>
        </p:txBody>
      </p:sp>
      <p:sp>
        <p:nvSpPr>
          <p:cNvPr id="3" name="Shape 1"/>
          <p:cNvSpPr/>
          <p:nvPr/>
        </p:nvSpPr>
        <p:spPr>
          <a:xfrm>
            <a:off x="793790" y="1676162"/>
            <a:ext cx="13042821" cy="4718447"/>
          </a:xfrm>
          <a:prstGeom prst="roundRect">
            <a:avLst>
              <a:gd name="adj" fmla="val 2019"/>
            </a:avLst>
          </a:prstGeom>
          <a:noFill/>
          <a:ln w="7620">
            <a:solidFill>
              <a:srgbClr val="000000">
                <a:alpha val="8000"/>
              </a:srgbClr>
            </a:solidFill>
            <a:prstDash val="solid"/>
          </a:ln>
        </p:spPr>
        <p:txBody>
          <a:bodyPr/>
          <a:lstStyle/>
          <a:p>
            <a:endParaRPr lang="en-US"/>
          </a:p>
        </p:txBody>
      </p:sp>
      <p:sp>
        <p:nvSpPr>
          <p:cNvPr id="4" name="Shape 2"/>
          <p:cNvSpPr/>
          <p:nvPr/>
        </p:nvSpPr>
        <p:spPr>
          <a:xfrm>
            <a:off x="801410" y="1683782"/>
            <a:ext cx="13027581" cy="650319"/>
          </a:xfrm>
          <a:prstGeom prst="rect">
            <a:avLst/>
          </a:prstGeom>
          <a:solidFill>
            <a:srgbClr val="FFFFFF">
              <a:alpha val="4000"/>
            </a:srgbClr>
          </a:solidFill>
          <a:ln/>
        </p:spPr>
        <p:txBody>
          <a:bodyPr/>
          <a:lstStyle/>
          <a:p>
            <a:endParaRPr lang="en-US"/>
          </a:p>
        </p:txBody>
      </p:sp>
      <p:sp>
        <p:nvSpPr>
          <p:cNvPr id="5" name="Text 3"/>
          <p:cNvSpPr/>
          <p:nvPr/>
        </p:nvSpPr>
        <p:spPr>
          <a:xfrm>
            <a:off x="1028343" y="1827490"/>
            <a:ext cx="1866662" cy="362903"/>
          </a:xfrm>
          <a:prstGeom prst="rect">
            <a:avLst/>
          </a:prstGeom>
          <a:noFill/>
          <a:ln/>
        </p:spPr>
        <p:txBody>
          <a:bodyPr wrap="none" lIns="0" tIns="0" rIns="0" bIns="0" rtlCol="0" anchor="t"/>
          <a:lstStyle/>
          <a:p>
            <a:pPr marL="0" indent="0" algn="l">
              <a:lnSpc>
                <a:spcPts val="2850"/>
              </a:lnSpc>
              <a:buNone/>
            </a:pPr>
            <a:r>
              <a:rPr lang="en-US" sz="1750" b="1" dirty="0">
                <a:solidFill>
                  <a:srgbClr val="2C3249"/>
                </a:solidFill>
                <a:latin typeface="Martel Sans" pitchFamily="34" charset="0"/>
                <a:ea typeface="Martel Sans" pitchFamily="34" charset="-122"/>
                <a:cs typeface="Martel Sans" pitchFamily="34" charset="-120"/>
              </a:rPr>
              <a:t>Role</a:t>
            </a:r>
            <a:endParaRPr lang="en-US" sz="1750" dirty="0"/>
          </a:p>
        </p:txBody>
      </p:sp>
      <p:sp>
        <p:nvSpPr>
          <p:cNvPr id="6" name="Text 4"/>
          <p:cNvSpPr/>
          <p:nvPr/>
        </p:nvSpPr>
        <p:spPr>
          <a:xfrm>
            <a:off x="3356253" y="1827490"/>
            <a:ext cx="4146590" cy="362903"/>
          </a:xfrm>
          <a:prstGeom prst="rect">
            <a:avLst/>
          </a:prstGeom>
          <a:noFill/>
          <a:ln/>
        </p:spPr>
        <p:txBody>
          <a:bodyPr wrap="none" lIns="0" tIns="0" rIns="0" bIns="0" rtlCol="0" anchor="t"/>
          <a:lstStyle/>
          <a:p>
            <a:pPr marL="0" indent="0" algn="l">
              <a:lnSpc>
                <a:spcPts val="2850"/>
              </a:lnSpc>
              <a:buNone/>
            </a:pPr>
            <a:r>
              <a:rPr lang="en-US" sz="1750" b="1" dirty="0">
                <a:solidFill>
                  <a:srgbClr val="2C3249"/>
                </a:solidFill>
                <a:latin typeface="Martel Sans" pitchFamily="34" charset="0"/>
                <a:ea typeface="Martel Sans" pitchFamily="34" charset="-122"/>
                <a:cs typeface="Martel Sans" pitchFamily="34" charset="-120"/>
              </a:rPr>
              <a:t>Traditional Focus</a:t>
            </a:r>
            <a:endParaRPr lang="en-US" sz="1750" dirty="0"/>
          </a:p>
        </p:txBody>
      </p:sp>
      <p:sp>
        <p:nvSpPr>
          <p:cNvPr id="7" name="Text 5"/>
          <p:cNvSpPr/>
          <p:nvPr/>
        </p:nvSpPr>
        <p:spPr>
          <a:xfrm>
            <a:off x="7964091" y="1827490"/>
            <a:ext cx="5638086" cy="362903"/>
          </a:xfrm>
          <a:prstGeom prst="rect">
            <a:avLst/>
          </a:prstGeom>
          <a:noFill/>
          <a:ln/>
        </p:spPr>
        <p:txBody>
          <a:bodyPr wrap="none" lIns="0" tIns="0" rIns="0" bIns="0" rtlCol="0" anchor="t"/>
          <a:lstStyle/>
          <a:p>
            <a:pPr marL="0" indent="0" algn="l">
              <a:lnSpc>
                <a:spcPts val="2850"/>
              </a:lnSpc>
              <a:buNone/>
            </a:pPr>
            <a:r>
              <a:rPr lang="en-US" sz="1750" b="1" dirty="0">
                <a:solidFill>
                  <a:srgbClr val="2C3249"/>
                </a:solidFill>
                <a:latin typeface="Martel Sans" pitchFamily="34" charset="0"/>
                <a:ea typeface="Martel Sans" pitchFamily="34" charset="-122"/>
                <a:cs typeface="Martel Sans" pitchFamily="34" charset="-120"/>
              </a:rPr>
              <a:t>Distributed Focus</a:t>
            </a:r>
            <a:endParaRPr lang="en-US" sz="1750" dirty="0"/>
          </a:p>
        </p:txBody>
      </p:sp>
      <p:sp>
        <p:nvSpPr>
          <p:cNvPr id="8" name="Shape 6"/>
          <p:cNvSpPr/>
          <p:nvPr/>
        </p:nvSpPr>
        <p:spPr>
          <a:xfrm>
            <a:off x="801410" y="2334101"/>
            <a:ext cx="13027581" cy="1013222"/>
          </a:xfrm>
          <a:prstGeom prst="rect">
            <a:avLst/>
          </a:prstGeom>
          <a:solidFill>
            <a:srgbClr val="000000">
              <a:alpha val="4000"/>
            </a:srgbClr>
          </a:solidFill>
          <a:ln/>
        </p:spPr>
        <p:txBody>
          <a:bodyPr/>
          <a:lstStyle/>
          <a:p>
            <a:endParaRPr lang="en-US"/>
          </a:p>
        </p:txBody>
      </p:sp>
      <p:sp>
        <p:nvSpPr>
          <p:cNvPr id="9" name="Text 7"/>
          <p:cNvSpPr/>
          <p:nvPr/>
        </p:nvSpPr>
        <p:spPr>
          <a:xfrm>
            <a:off x="1028343" y="2477810"/>
            <a:ext cx="1866662" cy="362903"/>
          </a:xfrm>
          <a:prstGeom prst="rect">
            <a:avLst/>
          </a:prstGeom>
          <a:noFill/>
          <a:ln/>
        </p:spPr>
        <p:txBody>
          <a:bodyPr wrap="non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Product Owner</a:t>
            </a:r>
            <a:endParaRPr lang="en-US" sz="1750" dirty="0"/>
          </a:p>
        </p:txBody>
      </p:sp>
      <p:sp>
        <p:nvSpPr>
          <p:cNvPr id="10" name="Text 8"/>
          <p:cNvSpPr/>
          <p:nvPr/>
        </p:nvSpPr>
        <p:spPr>
          <a:xfrm>
            <a:off x="3356253" y="2477810"/>
            <a:ext cx="4146590" cy="362903"/>
          </a:xfrm>
          <a:prstGeom prst="rect">
            <a:avLst/>
          </a:prstGeom>
          <a:noFill/>
          <a:ln/>
        </p:spPr>
        <p:txBody>
          <a:bodyPr wrap="non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Prioritization and value definition</a:t>
            </a:r>
            <a:endParaRPr lang="en-US" sz="1750" dirty="0"/>
          </a:p>
        </p:txBody>
      </p:sp>
      <p:sp>
        <p:nvSpPr>
          <p:cNvPr id="11" name="Text 9"/>
          <p:cNvSpPr/>
          <p:nvPr/>
        </p:nvSpPr>
        <p:spPr>
          <a:xfrm>
            <a:off x="7964091" y="2477810"/>
            <a:ext cx="5638086" cy="725805"/>
          </a:xfrm>
          <a:prstGeom prst="rect">
            <a:avLst/>
          </a:prstGeom>
          <a:noFill/>
          <a:ln/>
        </p:spPr>
        <p:txBody>
          <a:bodyPr wrap="squar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Crystal-clear backlog items and accessible business context</a:t>
            </a:r>
            <a:endParaRPr lang="en-US" sz="1750" dirty="0"/>
          </a:p>
        </p:txBody>
      </p:sp>
      <p:sp>
        <p:nvSpPr>
          <p:cNvPr id="12" name="Shape 10"/>
          <p:cNvSpPr/>
          <p:nvPr/>
        </p:nvSpPr>
        <p:spPr>
          <a:xfrm>
            <a:off x="801410" y="3347323"/>
            <a:ext cx="13027581" cy="1013222"/>
          </a:xfrm>
          <a:prstGeom prst="rect">
            <a:avLst/>
          </a:prstGeom>
          <a:solidFill>
            <a:srgbClr val="FFFFFF">
              <a:alpha val="4000"/>
            </a:srgbClr>
          </a:solidFill>
          <a:ln/>
        </p:spPr>
        <p:txBody>
          <a:bodyPr/>
          <a:lstStyle/>
          <a:p>
            <a:endParaRPr lang="en-US"/>
          </a:p>
        </p:txBody>
      </p:sp>
      <p:sp>
        <p:nvSpPr>
          <p:cNvPr id="13" name="Text 11"/>
          <p:cNvSpPr/>
          <p:nvPr/>
        </p:nvSpPr>
        <p:spPr>
          <a:xfrm>
            <a:off x="1028343" y="3491032"/>
            <a:ext cx="1866662" cy="362903"/>
          </a:xfrm>
          <a:prstGeom prst="rect">
            <a:avLst/>
          </a:prstGeom>
          <a:noFill/>
          <a:ln/>
        </p:spPr>
        <p:txBody>
          <a:bodyPr wrap="non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Scrum Master</a:t>
            </a:r>
            <a:endParaRPr lang="en-US" sz="1750" dirty="0"/>
          </a:p>
        </p:txBody>
      </p:sp>
      <p:sp>
        <p:nvSpPr>
          <p:cNvPr id="14" name="Text 12"/>
          <p:cNvSpPr/>
          <p:nvPr/>
        </p:nvSpPr>
        <p:spPr>
          <a:xfrm>
            <a:off x="3356253" y="3491032"/>
            <a:ext cx="4146590" cy="725805"/>
          </a:xfrm>
          <a:prstGeom prst="rect">
            <a:avLst/>
          </a:prstGeom>
          <a:noFill/>
          <a:ln/>
        </p:spPr>
        <p:txBody>
          <a:bodyPr wrap="squar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Process facilitation and impediment removal</a:t>
            </a:r>
            <a:endParaRPr lang="en-US" sz="1750" dirty="0"/>
          </a:p>
        </p:txBody>
      </p:sp>
      <p:sp>
        <p:nvSpPr>
          <p:cNvPr id="15" name="Text 13"/>
          <p:cNvSpPr/>
          <p:nvPr/>
        </p:nvSpPr>
        <p:spPr>
          <a:xfrm>
            <a:off x="7964091" y="3491032"/>
            <a:ext cx="5638086" cy="725805"/>
          </a:xfrm>
          <a:prstGeom prst="rect">
            <a:avLst/>
          </a:prstGeom>
          <a:noFill/>
          <a:ln/>
        </p:spPr>
        <p:txBody>
          <a:bodyPr wrap="squar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Cross-time zone facilitation and cultural bridge-building</a:t>
            </a:r>
            <a:endParaRPr lang="en-US" sz="1750" dirty="0"/>
          </a:p>
        </p:txBody>
      </p:sp>
      <p:sp>
        <p:nvSpPr>
          <p:cNvPr id="16" name="Shape 14"/>
          <p:cNvSpPr/>
          <p:nvPr/>
        </p:nvSpPr>
        <p:spPr>
          <a:xfrm>
            <a:off x="801410" y="4360545"/>
            <a:ext cx="13027581" cy="1013222"/>
          </a:xfrm>
          <a:prstGeom prst="rect">
            <a:avLst/>
          </a:prstGeom>
          <a:solidFill>
            <a:srgbClr val="000000">
              <a:alpha val="4000"/>
            </a:srgbClr>
          </a:solidFill>
          <a:ln/>
        </p:spPr>
        <p:txBody>
          <a:bodyPr/>
          <a:lstStyle/>
          <a:p>
            <a:endParaRPr lang="en-US"/>
          </a:p>
        </p:txBody>
      </p:sp>
      <p:sp>
        <p:nvSpPr>
          <p:cNvPr id="17" name="Text 15"/>
          <p:cNvSpPr/>
          <p:nvPr/>
        </p:nvSpPr>
        <p:spPr>
          <a:xfrm>
            <a:off x="1028343" y="4504253"/>
            <a:ext cx="1866662" cy="362903"/>
          </a:xfrm>
          <a:prstGeom prst="rect">
            <a:avLst/>
          </a:prstGeom>
          <a:noFill/>
          <a:ln/>
        </p:spPr>
        <p:txBody>
          <a:bodyPr wrap="non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Developers/QA</a:t>
            </a:r>
            <a:endParaRPr lang="en-US" sz="1750" dirty="0"/>
          </a:p>
        </p:txBody>
      </p:sp>
      <p:sp>
        <p:nvSpPr>
          <p:cNvPr id="18" name="Text 16"/>
          <p:cNvSpPr/>
          <p:nvPr/>
        </p:nvSpPr>
        <p:spPr>
          <a:xfrm>
            <a:off x="3356253" y="4504253"/>
            <a:ext cx="4146590" cy="362903"/>
          </a:xfrm>
          <a:prstGeom prst="rect">
            <a:avLst/>
          </a:prstGeom>
          <a:noFill/>
          <a:ln/>
        </p:spPr>
        <p:txBody>
          <a:bodyPr wrap="non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Building and testing features</a:t>
            </a:r>
            <a:endParaRPr lang="en-US" sz="1750" dirty="0"/>
          </a:p>
        </p:txBody>
      </p:sp>
      <p:sp>
        <p:nvSpPr>
          <p:cNvPr id="19" name="Text 17"/>
          <p:cNvSpPr/>
          <p:nvPr/>
        </p:nvSpPr>
        <p:spPr>
          <a:xfrm>
            <a:off x="7964091" y="4504253"/>
            <a:ext cx="5638086" cy="725805"/>
          </a:xfrm>
          <a:prstGeom prst="rect">
            <a:avLst/>
          </a:prstGeom>
          <a:noFill/>
          <a:ln/>
        </p:spPr>
        <p:txBody>
          <a:bodyPr wrap="squar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Proactive communication and comprehensive documentation</a:t>
            </a:r>
            <a:endParaRPr lang="en-US" sz="1750" dirty="0"/>
          </a:p>
        </p:txBody>
      </p:sp>
      <p:sp>
        <p:nvSpPr>
          <p:cNvPr id="20" name="Shape 18"/>
          <p:cNvSpPr/>
          <p:nvPr/>
        </p:nvSpPr>
        <p:spPr>
          <a:xfrm>
            <a:off x="801410" y="5373767"/>
            <a:ext cx="13027581" cy="1013222"/>
          </a:xfrm>
          <a:prstGeom prst="rect">
            <a:avLst/>
          </a:prstGeom>
          <a:solidFill>
            <a:srgbClr val="FFFFFF">
              <a:alpha val="4000"/>
            </a:srgbClr>
          </a:solidFill>
          <a:ln/>
        </p:spPr>
        <p:txBody>
          <a:bodyPr/>
          <a:lstStyle/>
          <a:p>
            <a:endParaRPr lang="en-US"/>
          </a:p>
        </p:txBody>
      </p:sp>
      <p:sp>
        <p:nvSpPr>
          <p:cNvPr id="21" name="Text 19"/>
          <p:cNvSpPr/>
          <p:nvPr/>
        </p:nvSpPr>
        <p:spPr>
          <a:xfrm>
            <a:off x="1028343" y="5517475"/>
            <a:ext cx="1866662" cy="362903"/>
          </a:xfrm>
          <a:prstGeom prst="rect">
            <a:avLst/>
          </a:prstGeom>
          <a:noFill/>
          <a:ln/>
        </p:spPr>
        <p:txBody>
          <a:bodyPr wrap="non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Project Manager</a:t>
            </a:r>
            <a:endParaRPr lang="en-US" sz="1750" dirty="0"/>
          </a:p>
        </p:txBody>
      </p:sp>
      <p:sp>
        <p:nvSpPr>
          <p:cNvPr id="22" name="Text 20"/>
          <p:cNvSpPr/>
          <p:nvPr/>
        </p:nvSpPr>
        <p:spPr>
          <a:xfrm>
            <a:off x="3356253" y="5517475"/>
            <a:ext cx="4146590" cy="362903"/>
          </a:xfrm>
          <a:prstGeom prst="rect">
            <a:avLst/>
          </a:prstGeom>
          <a:noFill/>
          <a:ln/>
        </p:spPr>
        <p:txBody>
          <a:bodyPr wrap="non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Coordination and reporting</a:t>
            </a:r>
            <a:endParaRPr lang="en-US" sz="1750" dirty="0"/>
          </a:p>
        </p:txBody>
      </p:sp>
      <p:sp>
        <p:nvSpPr>
          <p:cNvPr id="23" name="Text 21"/>
          <p:cNvSpPr/>
          <p:nvPr/>
        </p:nvSpPr>
        <p:spPr>
          <a:xfrm>
            <a:off x="7964091" y="5517475"/>
            <a:ext cx="5638086" cy="725805"/>
          </a:xfrm>
          <a:prstGeom prst="rect">
            <a:avLst/>
          </a:prstGeom>
          <a:noFill/>
          <a:ln/>
        </p:spPr>
        <p:txBody>
          <a:bodyPr wrap="squar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Visibility maintenance and stakeholder alignment across regions</a:t>
            </a:r>
            <a:endParaRPr lang="en-US" sz="1750" dirty="0"/>
          </a:p>
        </p:txBody>
      </p:sp>
      <p:sp>
        <p:nvSpPr>
          <p:cNvPr id="24" name="Text 22"/>
          <p:cNvSpPr/>
          <p:nvPr/>
        </p:nvSpPr>
        <p:spPr>
          <a:xfrm>
            <a:off x="793790" y="6649760"/>
            <a:ext cx="13042821" cy="725805"/>
          </a:xfrm>
          <a:prstGeom prst="rect">
            <a:avLst/>
          </a:prstGeom>
          <a:noFill/>
          <a:ln/>
        </p:spPr>
        <p:txBody>
          <a:bodyPr wrap="squar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In distributed teams, each role takes on additional responsibilities related to communication, documentation, and bridge-building. This expanded focus requires specialized skills and a deep commitment to transparency and inclusivity.</a:t>
            </a:r>
            <a:endParaRPr lang="en-US" sz="17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793790" y="1149429"/>
            <a:ext cx="7808119" cy="566976"/>
          </a:xfrm>
          <a:prstGeom prst="rect">
            <a:avLst/>
          </a:prstGeom>
          <a:noFill/>
          <a:ln/>
        </p:spPr>
        <p:txBody>
          <a:bodyPr wrap="none" lIns="0" tIns="0" rIns="0" bIns="0" rtlCol="0" anchor="t"/>
          <a:lstStyle/>
          <a:p>
            <a:pPr marL="0" indent="0" algn="l">
              <a:lnSpc>
                <a:spcPts val="4450"/>
              </a:lnSpc>
              <a:buNone/>
            </a:pPr>
            <a:r>
              <a:rPr lang="en-US" sz="3550" dirty="0">
                <a:solidFill>
                  <a:srgbClr val="272D45"/>
                </a:solidFill>
                <a:latin typeface="Kanit Light" pitchFamily="34" charset="0"/>
                <a:ea typeface="Kanit Light" pitchFamily="34" charset="-122"/>
                <a:cs typeface="Kanit Light" pitchFamily="34" charset="-120"/>
              </a:rPr>
              <a:t>Metrics That Matter in Distributed Agile</a:t>
            </a:r>
            <a:endParaRPr lang="en-US" sz="3550" dirty="0"/>
          </a:p>
        </p:txBody>
      </p:sp>
      <p:pic>
        <p:nvPicPr>
          <p:cNvPr id="3" name="Image 0" descr="preencoded.png"/>
          <p:cNvPicPr>
            <a:picLocks noChangeAspect="1"/>
          </p:cNvPicPr>
          <p:nvPr/>
        </p:nvPicPr>
        <p:blipFill>
          <a:blip r:embed="rId3"/>
          <a:stretch>
            <a:fillRect/>
          </a:stretch>
        </p:blipFill>
        <p:spPr>
          <a:xfrm>
            <a:off x="793790" y="2170033"/>
            <a:ext cx="13042583" cy="2885599"/>
          </a:xfrm>
          <a:prstGeom prst="rect">
            <a:avLst/>
          </a:prstGeom>
        </p:spPr>
      </p:pic>
      <p:sp>
        <p:nvSpPr>
          <p:cNvPr id="4" name="Shape 1"/>
          <p:cNvSpPr/>
          <p:nvPr/>
        </p:nvSpPr>
        <p:spPr>
          <a:xfrm>
            <a:off x="4998006" y="5055632"/>
            <a:ext cx="226814" cy="226814"/>
          </a:xfrm>
          <a:prstGeom prst="roundRect">
            <a:avLst>
              <a:gd name="adj" fmla="val 8063"/>
            </a:avLst>
          </a:prstGeom>
          <a:solidFill>
            <a:srgbClr val="1D302C"/>
          </a:solidFill>
          <a:ln/>
        </p:spPr>
        <p:txBody>
          <a:bodyPr/>
          <a:lstStyle/>
          <a:p>
            <a:endParaRPr lang="en-US"/>
          </a:p>
        </p:txBody>
      </p:sp>
      <p:sp>
        <p:nvSpPr>
          <p:cNvPr id="5" name="Text 2"/>
          <p:cNvSpPr/>
          <p:nvPr/>
        </p:nvSpPr>
        <p:spPr>
          <a:xfrm>
            <a:off x="5285780" y="5055632"/>
            <a:ext cx="1953101" cy="226814"/>
          </a:xfrm>
          <a:prstGeom prst="rect">
            <a:avLst/>
          </a:prstGeom>
          <a:noFill/>
          <a:ln/>
        </p:spPr>
        <p:txBody>
          <a:bodyPr wrap="none" lIns="0" tIns="0" rIns="0" bIns="0" rtlCol="0" anchor="t"/>
          <a:lstStyle/>
          <a:p>
            <a:pPr marL="0" indent="0" algn="l">
              <a:lnSpc>
                <a:spcPts val="1750"/>
              </a:lnSpc>
              <a:buNone/>
            </a:pPr>
            <a:r>
              <a:rPr lang="en-US" sz="1750" dirty="0">
                <a:solidFill>
                  <a:srgbClr val="2C3249"/>
                </a:solidFill>
                <a:latin typeface="Martel Sans" pitchFamily="34" charset="0"/>
                <a:ea typeface="Martel Sans" pitchFamily="34" charset="-122"/>
                <a:cs typeface="Martel Sans" pitchFamily="34" charset="-120"/>
              </a:rPr>
              <a:t>Traditional Teams</a:t>
            </a:r>
            <a:endParaRPr lang="en-US" sz="1750" dirty="0"/>
          </a:p>
        </p:txBody>
      </p:sp>
      <p:sp>
        <p:nvSpPr>
          <p:cNvPr id="6" name="Shape 3"/>
          <p:cNvSpPr/>
          <p:nvPr/>
        </p:nvSpPr>
        <p:spPr>
          <a:xfrm>
            <a:off x="7391281" y="5055632"/>
            <a:ext cx="226814" cy="226814"/>
          </a:xfrm>
          <a:prstGeom prst="roundRect">
            <a:avLst>
              <a:gd name="adj" fmla="val 8063"/>
            </a:avLst>
          </a:prstGeom>
          <a:solidFill>
            <a:srgbClr val="3E685E"/>
          </a:solidFill>
          <a:ln/>
        </p:spPr>
        <p:txBody>
          <a:bodyPr/>
          <a:lstStyle/>
          <a:p>
            <a:endParaRPr lang="en-US"/>
          </a:p>
        </p:txBody>
      </p:sp>
      <p:sp>
        <p:nvSpPr>
          <p:cNvPr id="7" name="Text 4"/>
          <p:cNvSpPr/>
          <p:nvPr/>
        </p:nvSpPr>
        <p:spPr>
          <a:xfrm>
            <a:off x="7679055" y="5055632"/>
            <a:ext cx="1997750" cy="226814"/>
          </a:xfrm>
          <a:prstGeom prst="rect">
            <a:avLst/>
          </a:prstGeom>
          <a:noFill/>
          <a:ln/>
        </p:spPr>
        <p:txBody>
          <a:bodyPr wrap="none" lIns="0" tIns="0" rIns="0" bIns="0" rtlCol="0" anchor="t"/>
          <a:lstStyle/>
          <a:p>
            <a:pPr marL="0" indent="0" algn="l">
              <a:lnSpc>
                <a:spcPts val="1750"/>
              </a:lnSpc>
              <a:buNone/>
            </a:pPr>
            <a:r>
              <a:rPr lang="en-US" sz="1750" dirty="0">
                <a:solidFill>
                  <a:srgbClr val="2C3249"/>
                </a:solidFill>
                <a:latin typeface="Martel Sans" pitchFamily="34" charset="0"/>
                <a:ea typeface="Martel Sans" pitchFamily="34" charset="-122"/>
                <a:cs typeface="Martel Sans" pitchFamily="34" charset="-120"/>
              </a:rPr>
              <a:t>Distributed Teams</a:t>
            </a:r>
            <a:endParaRPr lang="en-US" sz="1750" dirty="0"/>
          </a:p>
        </p:txBody>
      </p:sp>
      <p:sp>
        <p:nvSpPr>
          <p:cNvPr id="8" name="Text 5"/>
          <p:cNvSpPr/>
          <p:nvPr/>
        </p:nvSpPr>
        <p:spPr>
          <a:xfrm>
            <a:off x="793790" y="5991344"/>
            <a:ext cx="13042821" cy="1088708"/>
          </a:xfrm>
          <a:prstGeom prst="rect">
            <a:avLst/>
          </a:prstGeom>
          <a:noFill/>
          <a:ln/>
        </p:spPr>
        <p:txBody>
          <a:bodyPr wrap="squar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While distributed teams may initially see lower metrics in some areas, implementing the right practices can close these gaps over time. Focus on tracking cycle time, lead time, velocity trends, and team satisfaction rather than activity metrics like hours online, which can encourage unhealthy behaviors.</a:t>
            </a:r>
            <a:endParaRPr lang="en-US" sz="17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721162" y="677108"/>
            <a:ext cx="8270438" cy="515064"/>
          </a:xfrm>
          <a:prstGeom prst="rect">
            <a:avLst/>
          </a:prstGeom>
          <a:noFill/>
          <a:ln/>
        </p:spPr>
        <p:txBody>
          <a:bodyPr wrap="none" lIns="0" tIns="0" rIns="0" bIns="0" rtlCol="0" anchor="t"/>
          <a:lstStyle/>
          <a:p>
            <a:pPr marL="0" indent="0" algn="l">
              <a:lnSpc>
                <a:spcPts val="4050"/>
              </a:lnSpc>
              <a:buNone/>
            </a:pPr>
            <a:r>
              <a:rPr lang="en-US" sz="3200" dirty="0">
                <a:solidFill>
                  <a:srgbClr val="272D45"/>
                </a:solidFill>
                <a:latin typeface="Kanit Light" pitchFamily="34" charset="0"/>
                <a:ea typeface="Kanit Light" pitchFamily="34" charset="-122"/>
                <a:cs typeface="Kanit Light" pitchFamily="34" charset="-120"/>
              </a:rPr>
              <a:t>Communication Strategies Across Time Zones</a:t>
            </a:r>
            <a:endParaRPr lang="en-US" sz="3200" dirty="0"/>
          </a:p>
        </p:txBody>
      </p:sp>
      <p:sp>
        <p:nvSpPr>
          <p:cNvPr id="3" name="Shape 1"/>
          <p:cNvSpPr/>
          <p:nvPr/>
        </p:nvSpPr>
        <p:spPr>
          <a:xfrm>
            <a:off x="721162" y="1604248"/>
            <a:ext cx="1648420" cy="1187053"/>
          </a:xfrm>
          <a:prstGeom prst="roundRect">
            <a:avLst>
              <a:gd name="adj" fmla="val 7291"/>
            </a:avLst>
          </a:prstGeom>
          <a:solidFill>
            <a:srgbClr val="DFECE9"/>
          </a:solidFill>
          <a:ln w="7620">
            <a:solidFill>
              <a:srgbClr val="C5D2CF"/>
            </a:solidFill>
            <a:prstDash val="solid"/>
          </a:ln>
        </p:spPr>
        <p:txBody>
          <a:bodyPr/>
          <a:lstStyle/>
          <a:p>
            <a:endParaRPr lang="en-US"/>
          </a:p>
        </p:txBody>
      </p:sp>
      <p:pic>
        <p:nvPicPr>
          <p:cNvPr id="4" name="Image 0" descr="preencoded.png"/>
          <p:cNvPicPr>
            <a:picLocks noChangeAspect="1"/>
          </p:cNvPicPr>
          <p:nvPr/>
        </p:nvPicPr>
        <p:blipFill>
          <a:blip r:embed="rId3"/>
          <a:stretch>
            <a:fillRect/>
          </a:stretch>
        </p:blipFill>
        <p:spPr>
          <a:xfrm>
            <a:off x="1400532" y="2016681"/>
            <a:ext cx="289679" cy="362188"/>
          </a:xfrm>
          <a:prstGeom prst="rect">
            <a:avLst/>
          </a:prstGeom>
        </p:spPr>
      </p:pic>
      <p:sp>
        <p:nvSpPr>
          <p:cNvPr id="5" name="Text 2"/>
          <p:cNvSpPr/>
          <p:nvPr/>
        </p:nvSpPr>
        <p:spPr>
          <a:xfrm>
            <a:off x="2575560" y="1810226"/>
            <a:ext cx="3160752" cy="321826"/>
          </a:xfrm>
          <a:prstGeom prst="rect">
            <a:avLst/>
          </a:prstGeom>
          <a:noFill/>
          <a:ln/>
        </p:spPr>
        <p:txBody>
          <a:bodyPr wrap="none" lIns="0" tIns="0" rIns="0" bIns="0" rtlCol="0" anchor="t"/>
          <a:lstStyle/>
          <a:p>
            <a:pPr marL="0" indent="0" algn="l">
              <a:lnSpc>
                <a:spcPts val="2500"/>
              </a:lnSpc>
              <a:buNone/>
            </a:pPr>
            <a:r>
              <a:rPr lang="en-US" sz="2000" dirty="0">
                <a:solidFill>
                  <a:srgbClr val="2C3249"/>
                </a:solidFill>
                <a:latin typeface="Kanit Light" pitchFamily="34" charset="0"/>
                <a:ea typeface="Kanit Light" pitchFamily="34" charset="-122"/>
                <a:cs typeface="Kanit Light" pitchFamily="34" charset="-120"/>
              </a:rPr>
              <a:t>Create "Core Hours" Overlap</a:t>
            </a:r>
            <a:endParaRPr lang="en-US" sz="2000" dirty="0"/>
          </a:p>
        </p:txBody>
      </p:sp>
      <p:sp>
        <p:nvSpPr>
          <p:cNvPr id="6" name="Text 3"/>
          <p:cNvSpPr/>
          <p:nvPr/>
        </p:nvSpPr>
        <p:spPr>
          <a:xfrm>
            <a:off x="2575560" y="2255639"/>
            <a:ext cx="8032552" cy="329684"/>
          </a:xfrm>
          <a:prstGeom prst="rect">
            <a:avLst/>
          </a:prstGeom>
          <a:noFill/>
          <a:ln/>
        </p:spPr>
        <p:txBody>
          <a:bodyPr wrap="none" lIns="0" tIns="0" rIns="0" bIns="0" rtlCol="0" anchor="t"/>
          <a:lstStyle/>
          <a:p>
            <a:pPr marL="0" indent="0" algn="l">
              <a:lnSpc>
                <a:spcPts val="2550"/>
              </a:lnSpc>
              <a:buNone/>
            </a:pPr>
            <a:r>
              <a:rPr lang="en-US" sz="1600" dirty="0">
                <a:solidFill>
                  <a:srgbClr val="2C3249"/>
                </a:solidFill>
                <a:latin typeface="Martel Sans" pitchFamily="34" charset="0"/>
                <a:ea typeface="Martel Sans" pitchFamily="34" charset="-122"/>
                <a:cs typeface="Martel Sans" pitchFamily="34" charset="-120"/>
              </a:rPr>
              <a:t>Identify and protect 2-3 hours of team overlap for essential synchronous activities</a:t>
            </a:r>
            <a:endParaRPr lang="en-US" sz="1600" dirty="0"/>
          </a:p>
        </p:txBody>
      </p:sp>
      <p:sp>
        <p:nvSpPr>
          <p:cNvPr id="7" name="Shape 4"/>
          <p:cNvSpPr/>
          <p:nvPr/>
        </p:nvSpPr>
        <p:spPr>
          <a:xfrm>
            <a:off x="2472571" y="2781776"/>
            <a:ext cx="11333678" cy="11430"/>
          </a:xfrm>
          <a:prstGeom prst="roundRect">
            <a:avLst>
              <a:gd name="adj" fmla="val 757152"/>
            </a:avLst>
          </a:prstGeom>
          <a:solidFill>
            <a:srgbClr val="C5D2CF"/>
          </a:solidFill>
          <a:ln/>
        </p:spPr>
        <p:txBody>
          <a:bodyPr/>
          <a:lstStyle/>
          <a:p>
            <a:endParaRPr lang="en-US"/>
          </a:p>
        </p:txBody>
      </p:sp>
      <p:sp>
        <p:nvSpPr>
          <p:cNvPr id="8" name="Shape 5"/>
          <p:cNvSpPr/>
          <p:nvPr/>
        </p:nvSpPr>
        <p:spPr>
          <a:xfrm>
            <a:off x="721162" y="2894290"/>
            <a:ext cx="3296960" cy="1187053"/>
          </a:xfrm>
          <a:prstGeom prst="roundRect">
            <a:avLst>
              <a:gd name="adj" fmla="val 7291"/>
            </a:avLst>
          </a:prstGeom>
          <a:solidFill>
            <a:srgbClr val="DFECE9"/>
          </a:solidFill>
          <a:ln w="7620">
            <a:solidFill>
              <a:srgbClr val="C5D2CF"/>
            </a:solidFill>
            <a:prstDash val="solid"/>
          </a:ln>
        </p:spPr>
        <p:txBody>
          <a:bodyPr/>
          <a:lstStyle/>
          <a:p>
            <a:endParaRPr lang="en-US"/>
          </a:p>
        </p:txBody>
      </p:sp>
      <p:pic>
        <p:nvPicPr>
          <p:cNvPr id="9" name="Image 1" descr="preencoded.png"/>
          <p:cNvPicPr>
            <a:picLocks noChangeAspect="1"/>
          </p:cNvPicPr>
          <p:nvPr/>
        </p:nvPicPr>
        <p:blipFill>
          <a:blip r:embed="rId4"/>
          <a:stretch>
            <a:fillRect/>
          </a:stretch>
        </p:blipFill>
        <p:spPr>
          <a:xfrm>
            <a:off x="2224802" y="3306723"/>
            <a:ext cx="289679" cy="362188"/>
          </a:xfrm>
          <a:prstGeom prst="rect">
            <a:avLst/>
          </a:prstGeom>
        </p:spPr>
      </p:pic>
      <p:sp>
        <p:nvSpPr>
          <p:cNvPr id="10" name="Text 6"/>
          <p:cNvSpPr/>
          <p:nvPr/>
        </p:nvSpPr>
        <p:spPr>
          <a:xfrm>
            <a:off x="4224099" y="3100268"/>
            <a:ext cx="3233380" cy="321826"/>
          </a:xfrm>
          <a:prstGeom prst="rect">
            <a:avLst/>
          </a:prstGeom>
          <a:noFill/>
          <a:ln/>
        </p:spPr>
        <p:txBody>
          <a:bodyPr wrap="none" lIns="0" tIns="0" rIns="0" bIns="0" rtlCol="0" anchor="t"/>
          <a:lstStyle/>
          <a:p>
            <a:pPr marL="0" indent="0" algn="l">
              <a:lnSpc>
                <a:spcPts val="2500"/>
              </a:lnSpc>
              <a:buNone/>
            </a:pPr>
            <a:r>
              <a:rPr lang="en-US" sz="2000" dirty="0">
                <a:solidFill>
                  <a:srgbClr val="2C3249"/>
                </a:solidFill>
                <a:latin typeface="Kanit Light" pitchFamily="34" charset="0"/>
                <a:ea typeface="Kanit Light" pitchFamily="34" charset="-122"/>
                <a:cs typeface="Kanit Light" pitchFamily="34" charset="-120"/>
              </a:rPr>
              <a:t>Implement Meeting Rotation</a:t>
            </a:r>
            <a:endParaRPr lang="en-US" sz="2000" dirty="0"/>
          </a:p>
        </p:txBody>
      </p:sp>
      <p:sp>
        <p:nvSpPr>
          <p:cNvPr id="11" name="Text 7"/>
          <p:cNvSpPr/>
          <p:nvPr/>
        </p:nvSpPr>
        <p:spPr>
          <a:xfrm>
            <a:off x="4224099" y="3545681"/>
            <a:ext cx="6770489" cy="329684"/>
          </a:xfrm>
          <a:prstGeom prst="rect">
            <a:avLst/>
          </a:prstGeom>
          <a:noFill/>
          <a:ln/>
        </p:spPr>
        <p:txBody>
          <a:bodyPr wrap="none" lIns="0" tIns="0" rIns="0" bIns="0" rtlCol="0" anchor="t"/>
          <a:lstStyle/>
          <a:p>
            <a:pPr marL="0" indent="0" algn="l">
              <a:lnSpc>
                <a:spcPts val="2550"/>
              </a:lnSpc>
              <a:buNone/>
            </a:pPr>
            <a:r>
              <a:rPr lang="en-US" sz="1600" dirty="0">
                <a:solidFill>
                  <a:srgbClr val="2C3249"/>
                </a:solidFill>
                <a:latin typeface="Martel Sans" pitchFamily="34" charset="0"/>
                <a:ea typeface="Martel Sans" pitchFamily="34" charset="-122"/>
                <a:cs typeface="Martel Sans" pitchFamily="34" charset="-120"/>
              </a:rPr>
              <a:t>Fairly distribute the burden of off-hours meetings across all locations</a:t>
            </a:r>
            <a:endParaRPr lang="en-US" sz="1600" dirty="0"/>
          </a:p>
        </p:txBody>
      </p:sp>
      <p:sp>
        <p:nvSpPr>
          <p:cNvPr id="12" name="Shape 8"/>
          <p:cNvSpPr/>
          <p:nvPr/>
        </p:nvSpPr>
        <p:spPr>
          <a:xfrm>
            <a:off x="4121110" y="4071818"/>
            <a:ext cx="9685139" cy="11430"/>
          </a:xfrm>
          <a:prstGeom prst="roundRect">
            <a:avLst>
              <a:gd name="adj" fmla="val 757152"/>
            </a:avLst>
          </a:prstGeom>
          <a:solidFill>
            <a:srgbClr val="C5D2CF"/>
          </a:solidFill>
          <a:ln/>
        </p:spPr>
        <p:txBody>
          <a:bodyPr/>
          <a:lstStyle/>
          <a:p>
            <a:endParaRPr lang="en-US"/>
          </a:p>
        </p:txBody>
      </p:sp>
      <p:sp>
        <p:nvSpPr>
          <p:cNvPr id="13" name="Shape 9"/>
          <p:cNvSpPr/>
          <p:nvPr/>
        </p:nvSpPr>
        <p:spPr>
          <a:xfrm>
            <a:off x="721162" y="4184332"/>
            <a:ext cx="4945499" cy="1187053"/>
          </a:xfrm>
          <a:prstGeom prst="roundRect">
            <a:avLst>
              <a:gd name="adj" fmla="val 7291"/>
            </a:avLst>
          </a:prstGeom>
          <a:solidFill>
            <a:srgbClr val="DFECE9"/>
          </a:solidFill>
          <a:ln w="7620">
            <a:solidFill>
              <a:srgbClr val="C5D2CF"/>
            </a:solidFill>
            <a:prstDash val="solid"/>
          </a:ln>
        </p:spPr>
        <p:txBody>
          <a:bodyPr/>
          <a:lstStyle/>
          <a:p>
            <a:endParaRPr lang="en-US"/>
          </a:p>
        </p:txBody>
      </p:sp>
      <p:pic>
        <p:nvPicPr>
          <p:cNvPr id="14" name="Image 2" descr="preencoded.png"/>
          <p:cNvPicPr>
            <a:picLocks noChangeAspect="1"/>
          </p:cNvPicPr>
          <p:nvPr/>
        </p:nvPicPr>
        <p:blipFill>
          <a:blip r:embed="rId5"/>
          <a:stretch>
            <a:fillRect/>
          </a:stretch>
        </p:blipFill>
        <p:spPr>
          <a:xfrm>
            <a:off x="3049072" y="4596765"/>
            <a:ext cx="289679" cy="362188"/>
          </a:xfrm>
          <a:prstGeom prst="rect">
            <a:avLst/>
          </a:prstGeom>
        </p:spPr>
      </p:pic>
      <p:sp>
        <p:nvSpPr>
          <p:cNvPr id="15" name="Text 10"/>
          <p:cNvSpPr/>
          <p:nvPr/>
        </p:nvSpPr>
        <p:spPr>
          <a:xfrm>
            <a:off x="5872639" y="4390311"/>
            <a:ext cx="2870478" cy="321826"/>
          </a:xfrm>
          <a:prstGeom prst="rect">
            <a:avLst/>
          </a:prstGeom>
          <a:noFill/>
          <a:ln/>
        </p:spPr>
        <p:txBody>
          <a:bodyPr wrap="none" lIns="0" tIns="0" rIns="0" bIns="0" rtlCol="0" anchor="t"/>
          <a:lstStyle/>
          <a:p>
            <a:pPr marL="0" indent="0" algn="l">
              <a:lnSpc>
                <a:spcPts val="2500"/>
              </a:lnSpc>
              <a:buNone/>
            </a:pPr>
            <a:r>
              <a:rPr lang="en-US" sz="2000" dirty="0">
                <a:solidFill>
                  <a:srgbClr val="2C3249"/>
                </a:solidFill>
                <a:latin typeface="Kanit Light" pitchFamily="34" charset="0"/>
                <a:ea typeface="Kanit Light" pitchFamily="34" charset="-122"/>
                <a:cs typeface="Kanit Light" pitchFamily="34" charset="-120"/>
              </a:rPr>
              <a:t>Set Communication SLAs</a:t>
            </a:r>
            <a:endParaRPr lang="en-US" sz="2000" dirty="0"/>
          </a:p>
        </p:txBody>
      </p:sp>
      <p:sp>
        <p:nvSpPr>
          <p:cNvPr id="16" name="Text 11"/>
          <p:cNvSpPr/>
          <p:nvPr/>
        </p:nvSpPr>
        <p:spPr>
          <a:xfrm>
            <a:off x="5872639" y="4835723"/>
            <a:ext cx="6940629" cy="329684"/>
          </a:xfrm>
          <a:prstGeom prst="rect">
            <a:avLst/>
          </a:prstGeom>
          <a:noFill/>
          <a:ln/>
        </p:spPr>
        <p:txBody>
          <a:bodyPr wrap="none" lIns="0" tIns="0" rIns="0" bIns="0" rtlCol="0" anchor="t"/>
          <a:lstStyle/>
          <a:p>
            <a:pPr marL="0" indent="0" algn="l">
              <a:lnSpc>
                <a:spcPts val="2550"/>
              </a:lnSpc>
              <a:buNone/>
            </a:pPr>
            <a:r>
              <a:rPr lang="en-US" sz="1600" dirty="0">
                <a:solidFill>
                  <a:srgbClr val="2C3249"/>
                </a:solidFill>
                <a:latin typeface="Martel Sans" pitchFamily="34" charset="0"/>
                <a:ea typeface="Martel Sans" pitchFamily="34" charset="-122"/>
                <a:cs typeface="Martel Sans" pitchFamily="34" charset="-120"/>
              </a:rPr>
              <a:t>Establish expected response times for different channels and priorities</a:t>
            </a:r>
            <a:endParaRPr lang="en-US" sz="1600" dirty="0"/>
          </a:p>
        </p:txBody>
      </p:sp>
      <p:sp>
        <p:nvSpPr>
          <p:cNvPr id="17" name="Shape 12"/>
          <p:cNvSpPr/>
          <p:nvPr/>
        </p:nvSpPr>
        <p:spPr>
          <a:xfrm>
            <a:off x="5769650" y="5361861"/>
            <a:ext cx="8036600" cy="11430"/>
          </a:xfrm>
          <a:prstGeom prst="roundRect">
            <a:avLst>
              <a:gd name="adj" fmla="val 757152"/>
            </a:avLst>
          </a:prstGeom>
          <a:solidFill>
            <a:srgbClr val="C5D2CF"/>
          </a:solidFill>
          <a:ln/>
        </p:spPr>
        <p:txBody>
          <a:bodyPr/>
          <a:lstStyle/>
          <a:p>
            <a:endParaRPr lang="en-US"/>
          </a:p>
        </p:txBody>
      </p:sp>
      <p:sp>
        <p:nvSpPr>
          <p:cNvPr id="18" name="Shape 13"/>
          <p:cNvSpPr/>
          <p:nvPr/>
        </p:nvSpPr>
        <p:spPr>
          <a:xfrm>
            <a:off x="721162" y="5474375"/>
            <a:ext cx="6594038" cy="1187053"/>
          </a:xfrm>
          <a:prstGeom prst="roundRect">
            <a:avLst>
              <a:gd name="adj" fmla="val 7291"/>
            </a:avLst>
          </a:prstGeom>
          <a:solidFill>
            <a:srgbClr val="DFECE9"/>
          </a:solidFill>
          <a:ln w="7620">
            <a:solidFill>
              <a:srgbClr val="C5D2CF"/>
            </a:solidFill>
            <a:prstDash val="solid"/>
          </a:ln>
        </p:spPr>
        <p:txBody>
          <a:bodyPr/>
          <a:lstStyle/>
          <a:p>
            <a:endParaRPr lang="en-US"/>
          </a:p>
        </p:txBody>
      </p:sp>
      <p:pic>
        <p:nvPicPr>
          <p:cNvPr id="19" name="Image 3" descr="preencoded.png"/>
          <p:cNvPicPr>
            <a:picLocks noChangeAspect="1"/>
          </p:cNvPicPr>
          <p:nvPr/>
        </p:nvPicPr>
        <p:blipFill>
          <a:blip r:embed="rId6"/>
          <a:stretch>
            <a:fillRect/>
          </a:stretch>
        </p:blipFill>
        <p:spPr>
          <a:xfrm>
            <a:off x="3873341" y="5886807"/>
            <a:ext cx="289679" cy="362188"/>
          </a:xfrm>
          <a:prstGeom prst="rect">
            <a:avLst/>
          </a:prstGeom>
        </p:spPr>
      </p:pic>
      <p:sp>
        <p:nvSpPr>
          <p:cNvPr id="20" name="Text 14"/>
          <p:cNvSpPr/>
          <p:nvPr/>
        </p:nvSpPr>
        <p:spPr>
          <a:xfrm>
            <a:off x="7521178" y="5680353"/>
            <a:ext cx="3129558" cy="321826"/>
          </a:xfrm>
          <a:prstGeom prst="rect">
            <a:avLst/>
          </a:prstGeom>
          <a:noFill/>
          <a:ln/>
        </p:spPr>
        <p:txBody>
          <a:bodyPr wrap="none" lIns="0" tIns="0" rIns="0" bIns="0" rtlCol="0" anchor="t"/>
          <a:lstStyle/>
          <a:p>
            <a:pPr marL="0" indent="0" algn="l">
              <a:lnSpc>
                <a:spcPts val="2500"/>
              </a:lnSpc>
              <a:buNone/>
            </a:pPr>
            <a:r>
              <a:rPr lang="en-US" sz="2000" dirty="0">
                <a:solidFill>
                  <a:srgbClr val="2C3249"/>
                </a:solidFill>
                <a:latin typeface="Kanit Light" pitchFamily="34" charset="0"/>
                <a:ea typeface="Kanit Light" pitchFamily="34" charset="-122"/>
                <a:cs typeface="Kanit Light" pitchFamily="34" charset="-120"/>
              </a:rPr>
              <a:t>Develop Cultural Awareness</a:t>
            </a:r>
            <a:endParaRPr lang="en-US" sz="2000" dirty="0"/>
          </a:p>
        </p:txBody>
      </p:sp>
      <p:sp>
        <p:nvSpPr>
          <p:cNvPr id="21" name="Text 15"/>
          <p:cNvSpPr/>
          <p:nvPr/>
        </p:nvSpPr>
        <p:spPr>
          <a:xfrm>
            <a:off x="7521178" y="6125766"/>
            <a:ext cx="5615821" cy="329684"/>
          </a:xfrm>
          <a:prstGeom prst="rect">
            <a:avLst/>
          </a:prstGeom>
          <a:noFill/>
          <a:ln/>
        </p:spPr>
        <p:txBody>
          <a:bodyPr wrap="none" lIns="0" tIns="0" rIns="0" bIns="0" rtlCol="0" anchor="t"/>
          <a:lstStyle/>
          <a:p>
            <a:pPr marL="0" indent="0" algn="l">
              <a:lnSpc>
                <a:spcPts val="2550"/>
              </a:lnSpc>
              <a:buNone/>
            </a:pPr>
            <a:r>
              <a:rPr lang="en-US" sz="1600" dirty="0">
                <a:solidFill>
                  <a:srgbClr val="2C3249"/>
                </a:solidFill>
                <a:latin typeface="Martel Sans" pitchFamily="34" charset="0"/>
                <a:ea typeface="Martel Sans" pitchFamily="34" charset="-122"/>
                <a:cs typeface="Martel Sans" pitchFamily="34" charset="-120"/>
              </a:rPr>
              <a:t>Provide training on communication styles across cultures</a:t>
            </a:r>
            <a:endParaRPr lang="en-US" sz="1600" dirty="0"/>
          </a:p>
        </p:txBody>
      </p:sp>
      <p:sp>
        <p:nvSpPr>
          <p:cNvPr id="22" name="Text 16"/>
          <p:cNvSpPr/>
          <p:nvPr/>
        </p:nvSpPr>
        <p:spPr>
          <a:xfrm>
            <a:off x="721162" y="6893123"/>
            <a:ext cx="13188077" cy="659368"/>
          </a:xfrm>
          <a:prstGeom prst="rect">
            <a:avLst/>
          </a:prstGeom>
          <a:noFill/>
          <a:ln/>
        </p:spPr>
        <p:txBody>
          <a:bodyPr wrap="square" lIns="0" tIns="0" rIns="0" bIns="0" rtlCol="0" anchor="t"/>
          <a:lstStyle/>
          <a:p>
            <a:pPr marL="0" indent="0" algn="l">
              <a:lnSpc>
                <a:spcPts val="2550"/>
              </a:lnSpc>
              <a:buNone/>
            </a:pPr>
            <a:r>
              <a:rPr lang="en-US" sz="1600" dirty="0">
                <a:solidFill>
                  <a:srgbClr val="2C3249"/>
                </a:solidFill>
                <a:latin typeface="Martel Sans" pitchFamily="34" charset="0"/>
                <a:ea typeface="Martel Sans" pitchFamily="34" charset="-122"/>
                <a:cs typeface="Martel Sans" pitchFamily="34" charset="-120"/>
              </a:rPr>
              <a:t>Effective distributed teams recognize that communication must be intentional, not incidental. Create explicit agreements about how and when to use different communication channels, and regularly revisit these agreements to ensure they still serve the team's needs.</a:t>
            </a:r>
            <a:endParaRPr lang="en-US" sz="16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Text 0"/>
          <p:cNvSpPr/>
          <p:nvPr/>
        </p:nvSpPr>
        <p:spPr>
          <a:xfrm>
            <a:off x="793790" y="1285994"/>
            <a:ext cx="8260675" cy="566976"/>
          </a:xfrm>
          <a:prstGeom prst="rect">
            <a:avLst/>
          </a:prstGeom>
          <a:noFill/>
          <a:ln/>
        </p:spPr>
        <p:txBody>
          <a:bodyPr wrap="none" lIns="0" tIns="0" rIns="0" bIns="0" rtlCol="0" anchor="t"/>
          <a:lstStyle/>
          <a:p>
            <a:pPr marL="0" indent="0" algn="l">
              <a:lnSpc>
                <a:spcPts val="4450"/>
              </a:lnSpc>
              <a:buNone/>
            </a:pPr>
            <a:r>
              <a:rPr lang="en-US" sz="3550" dirty="0">
                <a:solidFill>
                  <a:srgbClr val="272D45"/>
                </a:solidFill>
                <a:latin typeface="Kanit Light" pitchFamily="34" charset="0"/>
                <a:ea typeface="Kanit Light" pitchFamily="34" charset="-122"/>
                <a:cs typeface="Kanit Light" pitchFamily="34" charset="-120"/>
              </a:rPr>
              <a:t>Technology Enablers for Distributed Agile</a:t>
            </a:r>
            <a:endParaRPr lang="en-US" sz="3550" dirty="0"/>
          </a:p>
        </p:txBody>
      </p:sp>
      <p:pic>
        <p:nvPicPr>
          <p:cNvPr id="3" name="Image 0" descr="preencoded.png"/>
          <p:cNvPicPr>
            <a:picLocks noChangeAspect="1"/>
          </p:cNvPicPr>
          <p:nvPr/>
        </p:nvPicPr>
        <p:blipFill>
          <a:blip r:embed="rId3"/>
          <a:stretch>
            <a:fillRect/>
          </a:stretch>
        </p:blipFill>
        <p:spPr>
          <a:xfrm>
            <a:off x="801410" y="2452568"/>
            <a:ext cx="2020014" cy="2020014"/>
          </a:xfrm>
          <a:prstGeom prst="rect">
            <a:avLst/>
          </a:prstGeom>
        </p:spPr>
      </p:pic>
      <p:pic>
        <p:nvPicPr>
          <p:cNvPr id="4" name="Image 1" descr="preencoded.png"/>
          <p:cNvPicPr>
            <a:picLocks noChangeAspect="1"/>
          </p:cNvPicPr>
          <p:nvPr/>
        </p:nvPicPr>
        <p:blipFill>
          <a:blip r:embed="rId4"/>
          <a:stretch>
            <a:fillRect/>
          </a:stretch>
        </p:blipFill>
        <p:spPr>
          <a:xfrm>
            <a:off x="3002875" y="2452568"/>
            <a:ext cx="2020014" cy="2020014"/>
          </a:xfrm>
          <a:prstGeom prst="rect">
            <a:avLst/>
          </a:prstGeom>
        </p:spPr>
      </p:pic>
      <p:pic>
        <p:nvPicPr>
          <p:cNvPr id="5" name="Image 2" descr="preencoded.png"/>
          <p:cNvPicPr>
            <a:picLocks noChangeAspect="1"/>
          </p:cNvPicPr>
          <p:nvPr/>
        </p:nvPicPr>
        <p:blipFill>
          <a:blip r:embed="rId5"/>
          <a:stretch>
            <a:fillRect/>
          </a:stretch>
        </p:blipFill>
        <p:spPr>
          <a:xfrm>
            <a:off x="5204341" y="2452568"/>
            <a:ext cx="2020133" cy="2020133"/>
          </a:xfrm>
          <a:prstGeom prst="rect">
            <a:avLst/>
          </a:prstGeom>
        </p:spPr>
      </p:pic>
      <p:pic>
        <p:nvPicPr>
          <p:cNvPr id="6" name="Image 3" descr="preencoded.png"/>
          <p:cNvPicPr>
            <a:picLocks noChangeAspect="1"/>
          </p:cNvPicPr>
          <p:nvPr/>
        </p:nvPicPr>
        <p:blipFill>
          <a:blip r:embed="rId6"/>
          <a:stretch>
            <a:fillRect/>
          </a:stretch>
        </p:blipFill>
        <p:spPr>
          <a:xfrm>
            <a:off x="7405926" y="2452568"/>
            <a:ext cx="2020014" cy="2020014"/>
          </a:xfrm>
          <a:prstGeom prst="rect">
            <a:avLst/>
          </a:prstGeom>
        </p:spPr>
      </p:pic>
      <p:pic>
        <p:nvPicPr>
          <p:cNvPr id="7" name="Image 4" descr="preencoded.png"/>
          <p:cNvPicPr>
            <a:picLocks noChangeAspect="1"/>
          </p:cNvPicPr>
          <p:nvPr/>
        </p:nvPicPr>
        <p:blipFill>
          <a:blip r:embed="rId7"/>
          <a:stretch>
            <a:fillRect/>
          </a:stretch>
        </p:blipFill>
        <p:spPr>
          <a:xfrm>
            <a:off x="9607391" y="2452568"/>
            <a:ext cx="2020014" cy="2020014"/>
          </a:xfrm>
          <a:prstGeom prst="rect">
            <a:avLst/>
          </a:prstGeom>
        </p:spPr>
      </p:pic>
      <p:pic>
        <p:nvPicPr>
          <p:cNvPr id="8" name="Image 5" descr="preencoded.png"/>
          <p:cNvPicPr>
            <a:picLocks noChangeAspect="1"/>
          </p:cNvPicPr>
          <p:nvPr/>
        </p:nvPicPr>
        <p:blipFill>
          <a:blip r:embed="rId8"/>
          <a:stretch>
            <a:fillRect/>
          </a:stretch>
        </p:blipFill>
        <p:spPr>
          <a:xfrm>
            <a:off x="11808857" y="2452568"/>
            <a:ext cx="2020133" cy="2020133"/>
          </a:xfrm>
          <a:prstGeom prst="rect">
            <a:avLst/>
          </a:prstGeom>
        </p:spPr>
      </p:pic>
      <p:sp>
        <p:nvSpPr>
          <p:cNvPr id="9" name="Text 1"/>
          <p:cNvSpPr/>
          <p:nvPr/>
        </p:nvSpPr>
        <p:spPr>
          <a:xfrm>
            <a:off x="793790" y="4873823"/>
            <a:ext cx="13042821" cy="1088708"/>
          </a:xfrm>
          <a:prstGeom prst="rect">
            <a:avLst/>
          </a:prstGeom>
          <a:noFill/>
          <a:ln/>
        </p:spPr>
        <p:txBody>
          <a:bodyPr wrap="squar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The right technology stack can dramatically improve distributed team effectiveness. Look for tools that support asynchronous collaboration, provide visibility into work progress, integrate seamlessly with each other, and reduce cognitive load rather than adding to it.</a:t>
            </a:r>
            <a:endParaRPr lang="en-US" sz="1750" dirty="0"/>
          </a:p>
        </p:txBody>
      </p:sp>
      <p:sp>
        <p:nvSpPr>
          <p:cNvPr id="10" name="Text 2"/>
          <p:cNvSpPr/>
          <p:nvPr/>
        </p:nvSpPr>
        <p:spPr>
          <a:xfrm>
            <a:off x="793790" y="6217682"/>
            <a:ext cx="13042821" cy="725805"/>
          </a:xfrm>
          <a:prstGeom prst="rect">
            <a:avLst/>
          </a:prstGeom>
          <a:noFill/>
          <a:ln/>
        </p:spPr>
        <p:txBody>
          <a:bodyPr wrap="squar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Evaluate your toolset regularly against team needs and be willing to change tools that aren't serving your distributed context well.</a:t>
            </a:r>
            <a:endParaRPr lang="en-US" sz="175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3657600" cy="8229600"/>
          </a:xfrm>
          <a:prstGeom prst="rect">
            <a:avLst/>
          </a:prstGeom>
        </p:spPr>
      </p:pic>
      <p:sp>
        <p:nvSpPr>
          <p:cNvPr id="3" name="Text 0"/>
          <p:cNvSpPr/>
          <p:nvPr/>
        </p:nvSpPr>
        <p:spPr>
          <a:xfrm>
            <a:off x="4324112" y="678537"/>
            <a:ext cx="7353657" cy="476012"/>
          </a:xfrm>
          <a:prstGeom prst="rect">
            <a:avLst/>
          </a:prstGeom>
          <a:noFill/>
          <a:ln/>
        </p:spPr>
        <p:txBody>
          <a:bodyPr wrap="none" lIns="0" tIns="0" rIns="0" bIns="0" rtlCol="0" anchor="t"/>
          <a:lstStyle/>
          <a:p>
            <a:pPr marL="0" indent="0" algn="l">
              <a:lnSpc>
                <a:spcPts val="3700"/>
              </a:lnSpc>
              <a:buNone/>
            </a:pPr>
            <a:r>
              <a:rPr lang="en-US" sz="2950" dirty="0">
                <a:solidFill>
                  <a:srgbClr val="272D45"/>
                </a:solidFill>
                <a:latin typeface="Kanit Light" pitchFamily="34" charset="0"/>
                <a:ea typeface="Kanit Light" pitchFamily="34" charset="-122"/>
                <a:cs typeface="Kanit Light" pitchFamily="34" charset="-120"/>
              </a:rPr>
              <a:t>Key Takeaways for Distributed Agile Success</a:t>
            </a:r>
            <a:endParaRPr lang="en-US" sz="2950" dirty="0"/>
          </a:p>
        </p:txBody>
      </p:sp>
      <p:sp>
        <p:nvSpPr>
          <p:cNvPr id="4" name="Text 1"/>
          <p:cNvSpPr/>
          <p:nvPr/>
        </p:nvSpPr>
        <p:spPr>
          <a:xfrm>
            <a:off x="4324112" y="1463873"/>
            <a:ext cx="4677013" cy="628412"/>
          </a:xfrm>
          <a:prstGeom prst="rect">
            <a:avLst/>
          </a:prstGeom>
          <a:noFill/>
          <a:ln/>
        </p:spPr>
        <p:txBody>
          <a:bodyPr wrap="none" lIns="0" tIns="0" rIns="0" bIns="0" rtlCol="0" anchor="t"/>
          <a:lstStyle/>
          <a:p>
            <a:pPr marL="0" indent="0" algn="ctr">
              <a:lnSpc>
                <a:spcPts val="4900"/>
              </a:lnSpc>
              <a:buNone/>
            </a:pPr>
            <a:r>
              <a:rPr lang="en-US" sz="4900" dirty="0">
                <a:solidFill>
                  <a:srgbClr val="2C3249"/>
                </a:solidFill>
                <a:latin typeface="Kanit Light" pitchFamily="34" charset="0"/>
                <a:ea typeface="Kanit Light" pitchFamily="34" charset="-122"/>
                <a:cs typeface="Kanit Light" pitchFamily="34" charset="-120"/>
              </a:rPr>
              <a:t>1</a:t>
            </a:r>
            <a:endParaRPr lang="en-US" sz="4900" dirty="0"/>
          </a:p>
        </p:txBody>
      </p:sp>
      <p:sp>
        <p:nvSpPr>
          <p:cNvPr id="5" name="Text 2"/>
          <p:cNvSpPr/>
          <p:nvPr/>
        </p:nvSpPr>
        <p:spPr>
          <a:xfrm>
            <a:off x="5426869" y="2330172"/>
            <a:ext cx="2471499" cy="297418"/>
          </a:xfrm>
          <a:prstGeom prst="rect">
            <a:avLst/>
          </a:prstGeom>
          <a:noFill/>
          <a:ln/>
        </p:spPr>
        <p:txBody>
          <a:bodyPr wrap="none" lIns="0" tIns="0" rIns="0" bIns="0" rtlCol="0" anchor="t"/>
          <a:lstStyle/>
          <a:p>
            <a:pPr marL="0" indent="0" algn="ctr">
              <a:lnSpc>
                <a:spcPts val="2300"/>
              </a:lnSpc>
              <a:buNone/>
            </a:pPr>
            <a:r>
              <a:rPr lang="en-US" sz="1850" dirty="0">
                <a:solidFill>
                  <a:srgbClr val="2C3249"/>
                </a:solidFill>
                <a:latin typeface="Kanit Light" pitchFamily="34" charset="0"/>
                <a:ea typeface="Kanit Light" pitchFamily="34" charset="-122"/>
                <a:cs typeface="Kanit Light" pitchFamily="34" charset="-120"/>
              </a:rPr>
              <a:t>Embrace Asynchronous</a:t>
            </a:r>
            <a:endParaRPr lang="en-US" sz="1850" dirty="0"/>
          </a:p>
        </p:txBody>
      </p:sp>
      <p:sp>
        <p:nvSpPr>
          <p:cNvPr id="6" name="Text 3"/>
          <p:cNvSpPr/>
          <p:nvPr/>
        </p:nvSpPr>
        <p:spPr>
          <a:xfrm>
            <a:off x="4324112" y="2741771"/>
            <a:ext cx="4677013" cy="609124"/>
          </a:xfrm>
          <a:prstGeom prst="rect">
            <a:avLst/>
          </a:prstGeom>
          <a:noFill/>
          <a:ln/>
        </p:spPr>
        <p:txBody>
          <a:bodyPr wrap="square" lIns="0" tIns="0" rIns="0" bIns="0" rtlCol="0" anchor="t"/>
          <a:lstStyle/>
          <a:p>
            <a:pPr marL="0" indent="0" algn="ctr">
              <a:lnSpc>
                <a:spcPts val="2350"/>
              </a:lnSpc>
              <a:buNone/>
            </a:pPr>
            <a:r>
              <a:rPr lang="en-US" sz="1450" dirty="0">
                <a:solidFill>
                  <a:srgbClr val="2C3249"/>
                </a:solidFill>
                <a:latin typeface="Martel Sans" pitchFamily="34" charset="0"/>
                <a:ea typeface="Martel Sans" pitchFamily="34" charset="-122"/>
                <a:cs typeface="Martel Sans" pitchFamily="34" charset="-120"/>
              </a:rPr>
              <a:t>Make async communication your primary mode, with synchronous as a supplement</a:t>
            </a:r>
            <a:endParaRPr lang="en-US" sz="1450" dirty="0"/>
          </a:p>
        </p:txBody>
      </p:sp>
      <p:sp>
        <p:nvSpPr>
          <p:cNvPr id="7" name="Text 4"/>
          <p:cNvSpPr/>
          <p:nvPr/>
        </p:nvSpPr>
        <p:spPr>
          <a:xfrm>
            <a:off x="9286756" y="1463873"/>
            <a:ext cx="4677132" cy="628412"/>
          </a:xfrm>
          <a:prstGeom prst="rect">
            <a:avLst/>
          </a:prstGeom>
          <a:noFill/>
          <a:ln/>
        </p:spPr>
        <p:txBody>
          <a:bodyPr wrap="none" lIns="0" tIns="0" rIns="0" bIns="0" rtlCol="0" anchor="t"/>
          <a:lstStyle/>
          <a:p>
            <a:pPr marL="0" indent="0" algn="ctr">
              <a:lnSpc>
                <a:spcPts val="4900"/>
              </a:lnSpc>
              <a:buNone/>
            </a:pPr>
            <a:r>
              <a:rPr lang="en-US" sz="4900" dirty="0">
                <a:solidFill>
                  <a:srgbClr val="2C3249"/>
                </a:solidFill>
                <a:latin typeface="Kanit Light" pitchFamily="34" charset="0"/>
                <a:ea typeface="Kanit Light" pitchFamily="34" charset="-122"/>
                <a:cs typeface="Kanit Light" pitchFamily="34" charset="-120"/>
              </a:rPr>
              <a:t>2</a:t>
            </a:r>
            <a:endParaRPr lang="en-US" sz="4900" dirty="0"/>
          </a:p>
        </p:txBody>
      </p:sp>
      <p:sp>
        <p:nvSpPr>
          <p:cNvPr id="8" name="Text 5"/>
          <p:cNvSpPr/>
          <p:nvPr/>
        </p:nvSpPr>
        <p:spPr>
          <a:xfrm>
            <a:off x="10435114" y="2330172"/>
            <a:ext cx="2380417" cy="297418"/>
          </a:xfrm>
          <a:prstGeom prst="rect">
            <a:avLst/>
          </a:prstGeom>
          <a:noFill/>
          <a:ln/>
        </p:spPr>
        <p:txBody>
          <a:bodyPr wrap="none" lIns="0" tIns="0" rIns="0" bIns="0" rtlCol="0" anchor="t"/>
          <a:lstStyle/>
          <a:p>
            <a:pPr marL="0" indent="0" algn="ctr">
              <a:lnSpc>
                <a:spcPts val="2300"/>
              </a:lnSpc>
              <a:buNone/>
            </a:pPr>
            <a:r>
              <a:rPr lang="en-US" sz="1850" dirty="0">
                <a:solidFill>
                  <a:srgbClr val="2C3249"/>
                </a:solidFill>
                <a:latin typeface="Kanit Light" pitchFamily="34" charset="0"/>
                <a:ea typeface="Kanit Light" pitchFamily="34" charset="-122"/>
                <a:cs typeface="Kanit Light" pitchFamily="34" charset="-120"/>
              </a:rPr>
              <a:t>Document Rigorously</a:t>
            </a:r>
            <a:endParaRPr lang="en-US" sz="1850" dirty="0"/>
          </a:p>
        </p:txBody>
      </p:sp>
      <p:sp>
        <p:nvSpPr>
          <p:cNvPr id="9" name="Text 6"/>
          <p:cNvSpPr/>
          <p:nvPr/>
        </p:nvSpPr>
        <p:spPr>
          <a:xfrm>
            <a:off x="9286756" y="2741771"/>
            <a:ext cx="4677132" cy="609124"/>
          </a:xfrm>
          <a:prstGeom prst="rect">
            <a:avLst/>
          </a:prstGeom>
          <a:noFill/>
          <a:ln/>
        </p:spPr>
        <p:txBody>
          <a:bodyPr wrap="square" lIns="0" tIns="0" rIns="0" bIns="0" rtlCol="0" anchor="t"/>
          <a:lstStyle/>
          <a:p>
            <a:pPr marL="0" indent="0" algn="ctr">
              <a:lnSpc>
                <a:spcPts val="2350"/>
              </a:lnSpc>
              <a:buNone/>
            </a:pPr>
            <a:r>
              <a:rPr lang="en-US" sz="1450" dirty="0">
                <a:solidFill>
                  <a:srgbClr val="2C3249"/>
                </a:solidFill>
                <a:latin typeface="Martel Sans" pitchFamily="34" charset="0"/>
                <a:ea typeface="Martel Sans" pitchFamily="34" charset="-122"/>
                <a:cs typeface="Martel Sans" pitchFamily="34" charset="-120"/>
              </a:rPr>
              <a:t>Treat documentation as a first-class aspect of your development process</a:t>
            </a:r>
            <a:endParaRPr lang="en-US" sz="1450" dirty="0"/>
          </a:p>
        </p:txBody>
      </p:sp>
      <p:sp>
        <p:nvSpPr>
          <p:cNvPr id="10" name="Text 7"/>
          <p:cNvSpPr/>
          <p:nvPr/>
        </p:nvSpPr>
        <p:spPr>
          <a:xfrm>
            <a:off x="4324112" y="4017288"/>
            <a:ext cx="4677013" cy="628412"/>
          </a:xfrm>
          <a:prstGeom prst="rect">
            <a:avLst/>
          </a:prstGeom>
          <a:noFill/>
          <a:ln/>
        </p:spPr>
        <p:txBody>
          <a:bodyPr wrap="none" lIns="0" tIns="0" rIns="0" bIns="0" rtlCol="0" anchor="t"/>
          <a:lstStyle/>
          <a:p>
            <a:pPr marL="0" indent="0" algn="ctr">
              <a:lnSpc>
                <a:spcPts val="4900"/>
              </a:lnSpc>
              <a:buNone/>
            </a:pPr>
            <a:r>
              <a:rPr lang="en-US" sz="4900" dirty="0">
                <a:solidFill>
                  <a:srgbClr val="2C3249"/>
                </a:solidFill>
                <a:latin typeface="Kanit Light" pitchFamily="34" charset="0"/>
                <a:ea typeface="Kanit Light" pitchFamily="34" charset="-122"/>
                <a:cs typeface="Kanit Light" pitchFamily="34" charset="-120"/>
              </a:rPr>
              <a:t>3</a:t>
            </a:r>
            <a:endParaRPr lang="en-US" sz="4900" dirty="0"/>
          </a:p>
        </p:txBody>
      </p:sp>
      <p:sp>
        <p:nvSpPr>
          <p:cNvPr id="11" name="Text 8"/>
          <p:cNvSpPr/>
          <p:nvPr/>
        </p:nvSpPr>
        <p:spPr>
          <a:xfrm>
            <a:off x="5472351" y="4883587"/>
            <a:ext cx="2380417" cy="297418"/>
          </a:xfrm>
          <a:prstGeom prst="rect">
            <a:avLst/>
          </a:prstGeom>
          <a:noFill/>
          <a:ln/>
        </p:spPr>
        <p:txBody>
          <a:bodyPr wrap="none" lIns="0" tIns="0" rIns="0" bIns="0" rtlCol="0" anchor="t"/>
          <a:lstStyle/>
          <a:p>
            <a:pPr marL="0" indent="0" algn="ctr">
              <a:lnSpc>
                <a:spcPts val="2300"/>
              </a:lnSpc>
              <a:buNone/>
            </a:pPr>
            <a:r>
              <a:rPr lang="en-US" sz="1850" dirty="0">
                <a:solidFill>
                  <a:srgbClr val="2C3249"/>
                </a:solidFill>
                <a:latin typeface="Kanit Light" pitchFamily="34" charset="0"/>
                <a:ea typeface="Kanit Light" pitchFamily="34" charset="-122"/>
                <a:cs typeface="Kanit Light" pitchFamily="34" charset="-120"/>
              </a:rPr>
              <a:t>Build Relationships</a:t>
            </a:r>
            <a:endParaRPr lang="en-US" sz="1850" dirty="0"/>
          </a:p>
        </p:txBody>
      </p:sp>
      <p:sp>
        <p:nvSpPr>
          <p:cNvPr id="12" name="Text 9"/>
          <p:cNvSpPr/>
          <p:nvPr/>
        </p:nvSpPr>
        <p:spPr>
          <a:xfrm>
            <a:off x="4324112" y="5295186"/>
            <a:ext cx="4677013" cy="609124"/>
          </a:xfrm>
          <a:prstGeom prst="rect">
            <a:avLst/>
          </a:prstGeom>
          <a:noFill/>
          <a:ln/>
        </p:spPr>
        <p:txBody>
          <a:bodyPr wrap="square" lIns="0" tIns="0" rIns="0" bIns="0" rtlCol="0" anchor="t"/>
          <a:lstStyle/>
          <a:p>
            <a:pPr marL="0" indent="0" algn="ctr">
              <a:lnSpc>
                <a:spcPts val="2350"/>
              </a:lnSpc>
              <a:buNone/>
            </a:pPr>
            <a:r>
              <a:rPr lang="en-US" sz="1450" dirty="0">
                <a:solidFill>
                  <a:srgbClr val="2C3249"/>
                </a:solidFill>
                <a:latin typeface="Martel Sans" pitchFamily="34" charset="0"/>
                <a:ea typeface="Martel Sans" pitchFamily="34" charset="-122"/>
                <a:cs typeface="Martel Sans" pitchFamily="34" charset="-120"/>
              </a:rPr>
              <a:t>Invest time in creating trust and psychological safety across distances</a:t>
            </a:r>
            <a:endParaRPr lang="en-US" sz="1450" dirty="0"/>
          </a:p>
        </p:txBody>
      </p:sp>
      <p:sp>
        <p:nvSpPr>
          <p:cNvPr id="13" name="Text 10"/>
          <p:cNvSpPr/>
          <p:nvPr/>
        </p:nvSpPr>
        <p:spPr>
          <a:xfrm>
            <a:off x="9286756" y="4017288"/>
            <a:ext cx="4677132" cy="628412"/>
          </a:xfrm>
          <a:prstGeom prst="rect">
            <a:avLst/>
          </a:prstGeom>
          <a:noFill/>
          <a:ln/>
        </p:spPr>
        <p:txBody>
          <a:bodyPr wrap="none" lIns="0" tIns="0" rIns="0" bIns="0" rtlCol="0" anchor="t"/>
          <a:lstStyle/>
          <a:p>
            <a:pPr marL="0" indent="0" algn="ctr">
              <a:lnSpc>
                <a:spcPts val="4900"/>
              </a:lnSpc>
              <a:buNone/>
            </a:pPr>
            <a:r>
              <a:rPr lang="en-US" sz="4900" dirty="0">
                <a:solidFill>
                  <a:srgbClr val="2C3249"/>
                </a:solidFill>
                <a:latin typeface="Kanit Light" pitchFamily="34" charset="0"/>
                <a:ea typeface="Kanit Light" pitchFamily="34" charset="-122"/>
                <a:cs typeface="Kanit Light" pitchFamily="34" charset="-120"/>
              </a:rPr>
              <a:t>4</a:t>
            </a:r>
            <a:endParaRPr lang="en-US" sz="4900" dirty="0"/>
          </a:p>
        </p:txBody>
      </p:sp>
      <p:sp>
        <p:nvSpPr>
          <p:cNvPr id="14" name="Text 11"/>
          <p:cNvSpPr/>
          <p:nvPr/>
        </p:nvSpPr>
        <p:spPr>
          <a:xfrm>
            <a:off x="10435114" y="4883587"/>
            <a:ext cx="2380417" cy="297418"/>
          </a:xfrm>
          <a:prstGeom prst="rect">
            <a:avLst/>
          </a:prstGeom>
          <a:noFill/>
          <a:ln/>
        </p:spPr>
        <p:txBody>
          <a:bodyPr wrap="none" lIns="0" tIns="0" rIns="0" bIns="0" rtlCol="0" anchor="t"/>
          <a:lstStyle/>
          <a:p>
            <a:pPr marL="0" indent="0" algn="ctr">
              <a:lnSpc>
                <a:spcPts val="2300"/>
              </a:lnSpc>
              <a:buNone/>
            </a:pPr>
            <a:r>
              <a:rPr lang="en-US" sz="1850" dirty="0">
                <a:solidFill>
                  <a:srgbClr val="2C3249"/>
                </a:solidFill>
                <a:latin typeface="Kanit Light" pitchFamily="34" charset="0"/>
                <a:ea typeface="Kanit Light" pitchFamily="34" charset="-122"/>
                <a:cs typeface="Kanit Light" pitchFamily="34" charset="-120"/>
              </a:rPr>
              <a:t>Adapt &amp; Evolve</a:t>
            </a:r>
            <a:endParaRPr lang="en-US" sz="1850" dirty="0"/>
          </a:p>
        </p:txBody>
      </p:sp>
      <p:sp>
        <p:nvSpPr>
          <p:cNvPr id="15" name="Text 12"/>
          <p:cNvSpPr/>
          <p:nvPr/>
        </p:nvSpPr>
        <p:spPr>
          <a:xfrm>
            <a:off x="9286756" y="5295186"/>
            <a:ext cx="4677132" cy="609124"/>
          </a:xfrm>
          <a:prstGeom prst="rect">
            <a:avLst/>
          </a:prstGeom>
          <a:noFill/>
          <a:ln/>
        </p:spPr>
        <p:txBody>
          <a:bodyPr wrap="square" lIns="0" tIns="0" rIns="0" bIns="0" rtlCol="0" anchor="t"/>
          <a:lstStyle/>
          <a:p>
            <a:pPr marL="0" indent="0" algn="ctr">
              <a:lnSpc>
                <a:spcPts val="2350"/>
              </a:lnSpc>
              <a:buNone/>
            </a:pPr>
            <a:r>
              <a:rPr lang="en-US" sz="1450" dirty="0">
                <a:solidFill>
                  <a:srgbClr val="2C3249"/>
                </a:solidFill>
                <a:latin typeface="Martel Sans" pitchFamily="34" charset="0"/>
                <a:ea typeface="Martel Sans" pitchFamily="34" charset="-122"/>
                <a:cs typeface="Martel Sans" pitchFamily="34" charset="-120"/>
              </a:rPr>
              <a:t>Continuously improve your distributed practices through regular reflection</a:t>
            </a:r>
            <a:endParaRPr lang="en-US" sz="1450" dirty="0"/>
          </a:p>
        </p:txBody>
      </p:sp>
      <p:sp>
        <p:nvSpPr>
          <p:cNvPr id="16" name="Text 13"/>
          <p:cNvSpPr/>
          <p:nvPr/>
        </p:nvSpPr>
        <p:spPr>
          <a:xfrm>
            <a:off x="4324112" y="6118503"/>
            <a:ext cx="9639776" cy="913686"/>
          </a:xfrm>
          <a:prstGeom prst="rect">
            <a:avLst/>
          </a:prstGeom>
          <a:noFill/>
          <a:ln/>
        </p:spPr>
        <p:txBody>
          <a:bodyPr wrap="square" lIns="0" tIns="0" rIns="0" bIns="0" rtlCol="0" anchor="t"/>
          <a:lstStyle/>
          <a:p>
            <a:pPr marL="0" indent="0" algn="l">
              <a:lnSpc>
                <a:spcPts val="2350"/>
              </a:lnSpc>
              <a:buNone/>
            </a:pPr>
            <a:r>
              <a:rPr lang="en-US" sz="1450" dirty="0">
                <a:solidFill>
                  <a:srgbClr val="2C3249"/>
                </a:solidFill>
                <a:latin typeface="Martel Sans" pitchFamily="34" charset="0"/>
                <a:ea typeface="Martel Sans" pitchFamily="34" charset="-122"/>
                <a:cs typeface="Martel Sans" pitchFamily="34" charset="-120"/>
              </a:rPr>
              <a:t>Distributed Agile teams are here to stay—and they're thriving when supported with the right mindset, tools, and communication practices. Managing across time zones and cultures isn't a barrier—it's an opportunity to build high-performing, resilient teams that deliver value continuously.</a:t>
            </a:r>
            <a:endParaRPr lang="en-US" sz="1450" dirty="0"/>
          </a:p>
        </p:txBody>
      </p:sp>
      <p:sp>
        <p:nvSpPr>
          <p:cNvPr id="17" name="Text 14"/>
          <p:cNvSpPr/>
          <p:nvPr/>
        </p:nvSpPr>
        <p:spPr>
          <a:xfrm>
            <a:off x="4324112" y="7246382"/>
            <a:ext cx="9639776" cy="304562"/>
          </a:xfrm>
          <a:prstGeom prst="rect">
            <a:avLst/>
          </a:prstGeom>
          <a:noFill/>
          <a:ln/>
        </p:spPr>
        <p:txBody>
          <a:bodyPr wrap="none" lIns="0" tIns="0" rIns="0" bIns="0" rtlCol="0" anchor="t"/>
          <a:lstStyle/>
          <a:p>
            <a:pPr marL="0" indent="0" algn="l">
              <a:lnSpc>
                <a:spcPts val="2350"/>
              </a:lnSpc>
              <a:buNone/>
            </a:pPr>
            <a:r>
              <a:rPr lang="en-US" sz="1450" dirty="0">
                <a:solidFill>
                  <a:srgbClr val="2C3249"/>
                </a:solidFill>
                <a:latin typeface="Martel Sans" pitchFamily="34" charset="0"/>
                <a:ea typeface="Martel Sans" pitchFamily="34" charset="-122"/>
                <a:cs typeface="Martel Sans" pitchFamily="34" charset="-120"/>
              </a:rPr>
              <a:t>The key? Lead with clarity. Communicate with intent. Empower with trust.</a:t>
            </a:r>
            <a:endParaRPr lang="en-US" sz="14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0972800" y="0"/>
            <a:ext cx="3657600" cy="8229600"/>
          </a:xfrm>
          <a:prstGeom prst="rect">
            <a:avLst/>
          </a:prstGeom>
        </p:spPr>
      </p:pic>
      <p:sp>
        <p:nvSpPr>
          <p:cNvPr id="3" name="Text 0"/>
          <p:cNvSpPr/>
          <p:nvPr/>
        </p:nvSpPr>
        <p:spPr>
          <a:xfrm>
            <a:off x="720090" y="674370"/>
            <a:ext cx="7052786" cy="642938"/>
          </a:xfrm>
          <a:prstGeom prst="rect">
            <a:avLst/>
          </a:prstGeom>
          <a:noFill/>
          <a:ln/>
        </p:spPr>
        <p:txBody>
          <a:bodyPr wrap="none" lIns="0" tIns="0" rIns="0" bIns="0" rtlCol="0" anchor="t"/>
          <a:lstStyle/>
          <a:p>
            <a:pPr marL="0" indent="0" algn="l">
              <a:lnSpc>
                <a:spcPts val="5050"/>
              </a:lnSpc>
              <a:buNone/>
            </a:pPr>
            <a:r>
              <a:rPr lang="en-US" sz="4050" dirty="0">
                <a:solidFill>
                  <a:srgbClr val="272D45"/>
                </a:solidFill>
                <a:latin typeface="Kanit Light" pitchFamily="34" charset="0"/>
                <a:ea typeface="Kanit Light" pitchFamily="34" charset="-122"/>
                <a:cs typeface="Kanit Light" pitchFamily="34" charset="-120"/>
              </a:rPr>
              <a:t>The Reality of Distributed Agile</a:t>
            </a:r>
            <a:endParaRPr lang="en-US" sz="4050" dirty="0"/>
          </a:p>
        </p:txBody>
      </p:sp>
      <p:sp>
        <p:nvSpPr>
          <p:cNvPr id="4" name="Shape 1"/>
          <p:cNvSpPr/>
          <p:nvPr/>
        </p:nvSpPr>
        <p:spPr>
          <a:xfrm>
            <a:off x="720090" y="1625918"/>
            <a:ext cx="462915" cy="462915"/>
          </a:xfrm>
          <a:prstGeom prst="roundRect">
            <a:avLst>
              <a:gd name="adj" fmla="val 18667"/>
            </a:avLst>
          </a:prstGeom>
          <a:solidFill>
            <a:srgbClr val="DFECE9"/>
          </a:solidFill>
          <a:ln w="7620">
            <a:solidFill>
              <a:srgbClr val="C5D2CF"/>
            </a:solidFill>
            <a:prstDash val="solid"/>
          </a:ln>
        </p:spPr>
        <p:txBody>
          <a:bodyPr/>
          <a:lstStyle/>
          <a:p>
            <a:endParaRPr lang="en-US"/>
          </a:p>
        </p:txBody>
      </p:sp>
      <p:pic>
        <p:nvPicPr>
          <p:cNvPr id="5" name="Image 1" descr="preencoded.png"/>
          <p:cNvPicPr>
            <a:picLocks noChangeAspect="1"/>
          </p:cNvPicPr>
          <p:nvPr/>
        </p:nvPicPr>
        <p:blipFill>
          <a:blip r:embed="rId4"/>
          <a:stretch>
            <a:fillRect/>
          </a:stretch>
        </p:blipFill>
        <p:spPr>
          <a:xfrm>
            <a:off x="797243" y="1664494"/>
            <a:ext cx="308610" cy="385763"/>
          </a:xfrm>
          <a:prstGeom prst="rect">
            <a:avLst/>
          </a:prstGeom>
        </p:spPr>
      </p:pic>
      <p:sp>
        <p:nvSpPr>
          <p:cNvPr id="6" name="Text 2"/>
          <p:cNvSpPr/>
          <p:nvPr/>
        </p:nvSpPr>
        <p:spPr>
          <a:xfrm>
            <a:off x="1388745" y="1696641"/>
            <a:ext cx="2571750" cy="321469"/>
          </a:xfrm>
          <a:prstGeom prst="rect">
            <a:avLst/>
          </a:prstGeom>
          <a:noFill/>
          <a:ln/>
        </p:spPr>
        <p:txBody>
          <a:bodyPr wrap="none" lIns="0" tIns="0" rIns="0" bIns="0" rtlCol="0" anchor="t"/>
          <a:lstStyle/>
          <a:p>
            <a:pPr marL="0" indent="0" algn="l">
              <a:lnSpc>
                <a:spcPts val="2500"/>
              </a:lnSpc>
              <a:buNone/>
            </a:pPr>
            <a:r>
              <a:rPr lang="en-US" sz="2000" dirty="0">
                <a:solidFill>
                  <a:srgbClr val="2C3249"/>
                </a:solidFill>
                <a:latin typeface="Kanit Light" pitchFamily="34" charset="0"/>
                <a:ea typeface="Kanit Light" pitchFamily="34" charset="-122"/>
                <a:cs typeface="Kanit Light" pitchFamily="34" charset="-120"/>
              </a:rPr>
              <a:t>Global Talent Access</a:t>
            </a:r>
            <a:endParaRPr lang="en-US" sz="2000" dirty="0"/>
          </a:p>
        </p:txBody>
      </p:sp>
      <p:sp>
        <p:nvSpPr>
          <p:cNvPr id="7" name="Text 3"/>
          <p:cNvSpPr/>
          <p:nvPr/>
        </p:nvSpPr>
        <p:spPr>
          <a:xfrm>
            <a:off x="1388745" y="2141458"/>
            <a:ext cx="8863965" cy="658178"/>
          </a:xfrm>
          <a:prstGeom prst="rect">
            <a:avLst/>
          </a:prstGeom>
          <a:noFill/>
          <a:ln/>
        </p:spPr>
        <p:txBody>
          <a:bodyPr wrap="square" lIns="0" tIns="0" rIns="0" bIns="0" rtlCol="0" anchor="t"/>
          <a:lstStyle/>
          <a:p>
            <a:pPr marL="0" indent="0" algn="l">
              <a:lnSpc>
                <a:spcPts val="2550"/>
              </a:lnSpc>
              <a:buNone/>
            </a:pPr>
            <a:r>
              <a:rPr lang="en-US" sz="1600" dirty="0">
                <a:solidFill>
                  <a:srgbClr val="2C3249"/>
                </a:solidFill>
                <a:latin typeface="Martel Sans" pitchFamily="34" charset="0"/>
                <a:ea typeface="Martel Sans" pitchFamily="34" charset="-122"/>
                <a:cs typeface="Martel Sans" pitchFamily="34" charset="-120"/>
              </a:rPr>
              <a:t>Teams may include developers in India, QA in Eastern Europe, product managers in New York, and designers in Brazil, bringing diverse perspectives and continuous work cycles.</a:t>
            </a:r>
            <a:endParaRPr lang="en-US" sz="1600" dirty="0"/>
          </a:p>
        </p:txBody>
      </p:sp>
      <p:sp>
        <p:nvSpPr>
          <p:cNvPr id="8" name="Shape 4"/>
          <p:cNvSpPr/>
          <p:nvPr/>
        </p:nvSpPr>
        <p:spPr>
          <a:xfrm>
            <a:off x="720090" y="3211116"/>
            <a:ext cx="462915" cy="462915"/>
          </a:xfrm>
          <a:prstGeom prst="roundRect">
            <a:avLst>
              <a:gd name="adj" fmla="val 18667"/>
            </a:avLst>
          </a:prstGeom>
          <a:solidFill>
            <a:srgbClr val="DFECE9"/>
          </a:solidFill>
          <a:ln w="7620">
            <a:solidFill>
              <a:srgbClr val="C5D2CF"/>
            </a:solidFill>
            <a:prstDash val="solid"/>
          </a:ln>
        </p:spPr>
        <p:txBody>
          <a:bodyPr/>
          <a:lstStyle/>
          <a:p>
            <a:endParaRPr lang="en-US"/>
          </a:p>
        </p:txBody>
      </p:sp>
      <p:pic>
        <p:nvPicPr>
          <p:cNvPr id="9" name="Image 2" descr="preencoded.png"/>
          <p:cNvPicPr>
            <a:picLocks noChangeAspect="1"/>
          </p:cNvPicPr>
          <p:nvPr/>
        </p:nvPicPr>
        <p:blipFill>
          <a:blip r:embed="rId5"/>
          <a:stretch>
            <a:fillRect/>
          </a:stretch>
        </p:blipFill>
        <p:spPr>
          <a:xfrm>
            <a:off x="797243" y="3249692"/>
            <a:ext cx="308610" cy="385763"/>
          </a:xfrm>
          <a:prstGeom prst="rect">
            <a:avLst/>
          </a:prstGeom>
        </p:spPr>
      </p:pic>
      <p:sp>
        <p:nvSpPr>
          <p:cNvPr id="10" name="Text 5"/>
          <p:cNvSpPr/>
          <p:nvPr/>
        </p:nvSpPr>
        <p:spPr>
          <a:xfrm>
            <a:off x="1388745" y="3281839"/>
            <a:ext cx="2571750" cy="321469"/>
          </a:xfrm>
          <a:prstGeom prst="rect">
            <a:avLst/>
          </a:prstGeom>
          <a:noFill/>
          <a:ln/>
        </p:spPr>
        <p:txBody>
          <a:bodyPr wrap="none" lIns="0" tIns="0" rIns="0" bIns="0" rtlCol="0" anchor="t"/>
          <a:lstStyle/>
          <a:p>
            <a:pPr marL="0" indent="0" algn="l">
              <a:lnSpc>
                <a:spcPts val="2500"/>
              </a:lnSpc>
              <a:buNone/>
            </a:pPr>
            <a:r>
              <a:rPr lang="en-US" sz="2000" dirty="0">
                <a:solidFill>
                  <a:srgbClr val="2C3249"/>
                </a:solidFill>
                <a:latin typeface="Kanit Light" pitchFamily="34" charset="0"/>
                <a:ea typeface="Kanit Light" pitchFamily="34" charset="-122"/>
                <a:cs typeface="Kanit Light" pitchFamily="34" charset="-120"/>
              </a:rPr>
              <a:t>Time Zone Gaps</a:t>
            </a:r>
            <a:endParaRPr lang="en-US" sz="2000" dirty="0"/>
          </a:p>
        </p:txBody>
      </p:sp>
      <p:sp>
        <p:nvSpPr>
          <p:cNvPr id="11" name="Text 6"/>
          <p:cNvSpPr/>
          <p:nvPr/>
        </p:nvSpPr>
        <p:spPr>
          <a:xfrm>
            <a:off x="1388745" y="3726656"/>
            <a:ext cx="8863965" cy="658178"/>
          </a:xfrm>
          <a:prstGeom prst="rect">
            <a:avLst/>
          </a:prstGeom>
          <a:noFill/>
          <a:ln/>
        </p:spPr>
        <p:txBody>
          <a:bodyPr wrap="square" lIns="0" tIns="0" rIns="0" bIns="0" rtlCol="0" anchor="t"/>
          <a:lstStyle/>
          <a:p>
            <a:pPr marL="0" indent="0" algn="l">
              <a:lnSpc>
                <a:spcPts val="2550"/>
              </a:lnSpc>
              <a:buNone/>
            </a:pPr>
            <a:r>
              <a:rPr lang="en-US" sz="1600" dirty="0">
                <a:solidFill>
                  <a:srgbClr val="2C3249"/>
                </a:solidFill>
                <a:latin typeface="Martel Sans" pitchFamily="34" charset="0"/>
                <a:ea typeface="Martel Sans" pitchFamily="34" charset="-122"/>
                <a:cs typeface="Martel Sans" pitchFamily="34" charset="-120"/>
              </a:rPr>
              <a:t>Working across multiple time zones creates scheduling challenges for real-time collaboration, potentially causing delays in decision-making and feedback loops.</a:t>
            </a:r>
            <a:endParaRPr lang="en-US" sz="1600" dirty="0"/>
          </a:p>
        </p:txBody>
      </p:sp>
      <p:sp>
        <p:nvSpPr>
          <p:cNvPr id="12" name="Shape 7"/>
          <p:cNvSpPr/>
          <p:nvPr/>
        </p:nvSpPr>
        <p:spPr>
          <a:xfrm>
            <a:off x="720090" y="4796314"/>
            <a:ext cx="462915" cy="462915"/>
          </a:xfrm>
          <a:prstGeom prst="roundRect">
            <a:avLst>
              <a:gd name="adj" fmla="val 18667"/>
            </a:avLst>
          </a:prstGeom>
          <a:solidFill>
            <a:srgbClr val="DFECE9"/>
          </a:solidFill>
          <a:ln w="7620">
            <a:solidFill>
              <a:srgbClr val="C5D2CF"/>
            </a:solidFill>
            <a:prstDash val="solid"/>
          </a:ln>
        </p:spPr>
        <p:txBody>
          <a:bodyPr/>
          <a:lstStyle/>
          <a:p>
            <a:endParaRPr lang="en-US"/>
          </a:p>
        </p:txBody>
      </p:sp>
      <p:pic>
        <p:nvPicPr>
          <p:cNvPr id="13" name="Image 3" descr="preencoded.png"/>
          <p:cNvPicPr>
            <a:picLocks noChangeAspect="1"/>
          </p:cNvPicPr>
          <p:nvPr/>
        </p:nvPicPr>
        <p:blipFill>
          <a:blip r:embed="rId6"/>
          <a:stretch>
            <a:fillRect/>
          </a:stretch>
        </p:blipFill>
        <p:spPr>
          <a:xfrm>
            <a:off x="797243" y="4834890"/>
            <a:ext cx="308610" cy="385763"/>
          </a:xfrm>
          <a:prstGeom prst="rect">
            <a:avLst/>
          </a:prstGeom>
        </p:spPr>
      </p:pic>
      <p:sp>
        <p:nvSpPr>
          <p:cNvPr id="14" name="Text 8"/>
          <p:cNvSpPr/>
          <p:nvPr/>
        </p:nvSpPr>
        <p:spPr>
          <a:xfrm>
            <a:off x="1388745" y="4867037"/>
            <a:ext cx="2753916" cy="321469"/>
          </a:xfrm>
          <a:prstGeom prst="rect">
            <a:avLst/>
          </a:prstGeom>
          <a:noFill/>
          <a:ln/>
        </p:spPr>
        <p:txBody>
          <a:bodyPr wrap="none" lIns="0" tIns="0" rIns="0" bIns="0" rtlCol="0" anchor="t"/>
          <a:lstStyle/>
          <a:p>
            <a:pPr marL="0" indent="0" algn="l">
              <a:lnSpc>
                <a:spcPts val="2500"/>
              </a:lnSpc>
              <a:buNone/>
            </a:pPr>
            <a:r>
              <a:rPr lang="en-US" sz="2000" dirty="0">
                <a:solidFill>
                  <a:srgbClr val="2C3249"/>
                </a:solidFill>
                <a:latin typeface="Kanit Light" pitchFamily="34" charset="0"/>
                <a:ea typeface="Kanit Light" pitchFamily="34" charset="-122"/>
                <a:cs typeface="Kanit Light" pitchFamily="34" charset="-120"/>
              </a:rPr>
              <a:t>Communication Barriers</a:t>
            </a:r>
            <a:endParaRPr lang="en-US" sz="2000" dirty="0"/>
          </a:p>
        </p:txBody>
      </p:sp>
      <p:sp>
        <p:nvSpPr>
          <p:cNvPr id="15" name="Text 9"/>
          <p:cNvSpPr/>
          <p:nvPr/>
        </p:nvSpPr>
        <p:spPr>
          <a:xfrm>
            <a:off x="1388745" y="5311854"/>
            <a:ext cx="8863965" cy="658178"/>
          </a:xfrm>
          <a:prstGeom prst="rect">
            <a:avLst/>
          </a:prstGeom>
          <a:noFill/>
          <a:ln/>
        </p:spPr>
        <p:txBody>
          <a:bodyPr wrap="square" lIns="0" tIns="0" rIns="0" bIns="0" rtlCol="0" anchor="t"/>
          <a:lstStyle/>
          <a:p>
            <a:pPr marL="0" indent="0" algn="l">
              <a:lnSpc>
                <a:spcPts val="2550"/>
              </a:lnSpc>
              <a:buNone/>
            </a:pPr>
            <a:r>
              <a:rPr lang="en-US" sz="1600" dirty="0">
                <a:solidFill>
                  <a:srgbClr val="2C3249"/>
                </a:solidFill>
                <a:latin typeface="Martel Sans" pitchFamily="34" charset="0"/>
                <a:ea typeface="Martel Sans" pitchFamily="34" charset="-122"/>
                <a:cs typeface="Martel Sans" pitchFamily="34" charset="-120"/>
              </a:rPr>
              <a:t>Cultural misunderstandings, language differences, and limited face-to-face interaction can impede the clear communication that Agile methodologies depend on.</a:t>
            </a:r>
            <a:endParaRPr lang="en-US" sz="1600" dirty="0"/>
          </a:p>
        </p:txBody>
      </p:sp>
      <p:sp>
        <p:nvSpPr>
          <p:cNvPr id="16" name="Shape 10"/>
          <p:cNvSpPr/>
          <p:nvPr/>
        </p:nvSpPr>
        <p:spPr>
          <a:xfrm>
            <a:off x="720090" y="6381512"/>
            <a:ext cx="462915" cy="462915"/>
          </a:xfrm>
          <a:prstGeom prst="roundRect">
            <a:avLst>
              <a:gd name="adj" fmla="val 18667"/>
            </a:avLst>
          </a:prstGeom>
          <a:solidFill>
            <a:srgbClr val="DFECE9"/>
          </a:solidFill>
          <a:ln w="7620">
            <a:solidFill>
              <a:srgbClr val="C5D2CF"/>
            </a:solidFill>
            <a:prstDash val="solid"/>
          </a:ln>
        </p:spPr>
        <p:txBody>
          <a:bodyPr/>
          <a:lstStyle/>
          <a:p>
            <a:endParaRPr lang="en-US"/>
          </a:p>
        </p:txBody>
      </p:sp>
      <p:pic>
        <p:nvPicPr>
          <p:cNvPr id="17" name="Image 4" descr="preencoded.png"/>
          <p:cNvPicPr>
            <a:picLocks noChangeAspect="1"/>
          </p:cNvPicPr>
          <p:nvPr/>
        </p:nvPicPr>
        <p:blipFill>
          <a:blip r:embed="rId7"/>
          <a:stretch>
            <a:fillRect/>
          </a:stretch>
        </p:blipFill>
        <p:spPr>
          <a:xfrm>
            <a:off x="797243" y="6420088"/>
            <a:ext cx="308610" cy="385763"/>
          </a:xfrm>
          <a:prstGeom prst="rect">
            <a:avLst/>
          </a:prstGeom>
        </p:spPr>
      </p:pic>
      <p:sp>
        <p:nvSpPr>
          <p:cNvPr id="18" name="Text 11"/>
          <p:cNvSpPr/>
          <p:nvPr/>
        </p:nvSpPr>
        <p:spPr>
          <a:xfrm>
            <a:off x="1388745" y="6452235"/>
            <a:ext cx="3022878" cy="321469"/>
          </a:xfrm>
          <a:prstGeom prst="rect">
            <a:avLst/>
          </a:prstGeom>
          <a:noFill/>
          <a:ln/>
        </p:spPr>
        <p:txBody>
          <a:bodyPr wrap="none" lIns="0" tIns="0" rIns="0" bIns="0" rtlCol="0" anchor="t"/>
          <a:lstStyle/>
          <a:p>
            <a:pPr marL="0" indent="0" algn="l">
              <a:lnSpc>
                <a:spcPts val="2500"/>
              </a:lnSpc>
              <a:buNone/>
            </a:pPr>
            <a:r>
              <a:rPr lang="en-US" sz="2000" dirty="0">
                <a:solidFill>
                  <a:srgbClr val="2C3249"/>
                </a:solidFill>
                <a:latin typeface="Kanit Light" pitchFamily="34" charset="0"/>
                <a:ea typeface="Kanit Light" pitchFamily="34" charset="-122"/>
                <a:cs typeface="Kanit Light" pitchFamily="34" charset="-120"/>
              </a:rPr>
              <a:t>Team Cohesion Challenges</a:t>
            </a:r>
            <a:endParaRPr lang="en-US" sz="2000" dirty="0"/>
          </a:p>
        </p:txBody>
      </p:sp>
      <p:sp>
        <p:nvSpPr>
          <p:cNvPr id="19" name="Text 12"/>
          <p:cNvSpPr/>
          <p:nvPr/>
        </p:nvSpPr>
        <p:spPr>
          <a:xfrm>
            <a:off x="1388745" y="6897052"/>
            <a:ext cx="8863965" cy="658178"/>
          </a:xfrm>
          <a:prstGeom prst="rect">
            <a:avLst/>
          </a:prstGeom>
          <a:noFill/>
          <a:ln/>
        </p:spPr>
        <p:txBody>
          <a:bodyPr wrap="square" lIns="0" tIns="0" rIns="0" bIns="0" rtlCol="0" anchor="t"/>
          <a:lstStyle/>
          <a:p>
            <a:pPr marL="0" indent="0" algn="l">
              <a:lnSpc>
                <a:spcPts val="2550"/>
              </a:lnSpc>
              <a:buNone/>
            </a:pPr>
            <a:r>
              <a:rPr lang="en-US" sz="1600" dirty="0">
                <a:solidFill>
                  <a:srgbClr val="2C3249"/>
                </a:solidFill>
                <a:latin typeface="Martel Sans" pitchFamily="34" charset="0"/>
                <a:ea typeface="Martel Sans" pitchFamily="34" charset="-122"/>
                <a:cs typeface="Martel Sans" pitchFamily="34" charset="-120"/>
              </a:rPr>
              <a:t>Building trust and maintaining strong team dynamics becomes more difficult when members rarely or never meet in person.</a:t>
            </a:r>
            <a:endParaRPr lang="en-US" sz="1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93790" y="1522333"/>
            <a:ext cx="7817168" cy="566976"/>
          </a:xfrm>
          <a:prstGeom prst="rect">
            <a:avLst/>
          </a:prstGeom>
          <a:noFill/>
          <a:ln/>
        </p:spPr>
        <p:txBody>
          <a:bodyPr wrap="none" lIns="0" tIns="0" rIns="0" bIns="0" rtlCol="0" anchor="t"/>
          <a:lstStyle/>
          <a:p>
            <a:pPr marL="0" indent="0" algn="l">
              <a:lnSpc>
                <a:spcPts val="4450"/>
              </a:lnSpc>
              <a:buNone/>
            </a:pPr>
            <a:r>
              <a:rPr lang="en-US" sz="3550" dirty="0">
                <a:solidFill>
                  <a:srgbClr val="272D45"/>
                </a:solidFill>
                <a:latin typeface="Kanit Light" pitchFamily="34" charset="0"/>
                <a:ea typeface="Kanit Light" pitchFamily="34" charset="-122"/>
                <a:cs typeface="Kanit Light" pitchFamily="34" charset="-120"/>
              </a:rPr>
              <a:t>The Agile Paradox in Distributed Teams</a:t>
            </a:r>
            <a:endParaRPr lang="en-US" sz="3550" dirty="0"/>
          </a:p>
        </p:txBody>
      </p:sp>
      <p:sp>
        <p:nvSpPr>
          <p:cNvPr id="3" name="Text 1"/>
          <p:cNvSpPr/>
          <p:nvPr/>
        </p:nvSpPr>
        <p:spPr>
          <a:xfrm>
            <a:off x="793790" y="2571274"/>
            <a:ext cx="2937986" cy="354330"/>
          </a:xfrm>
          <a:prstGeom prst="rect">
            <a:avLst/>
          </a:prstGeom>
          <a:noFill/>
          <a:ln/>
        </p:spPr>
        <p:txBody>
          <a:bodyPr wrap="none" lIns="0" tIns="0" rIns="0" bIns="0" rtlCol="0" anchor="t"/>
          <a:lstStyle/>
          <a:p>
            <a:pPr marL="0" indent="0" algn="l">
              <a:lnSpc>
                <a:spcPts val="2750"/>
              </a:lnSpc>
              <a:buNone/>
            </a:pPr>
            <a:r>
              <a:rPr lang="en-US" sz="2200" dirty="0">
                <a:solidFill>
                  <a:srgbClr val="272D45"/>
                </a:solidFill>
                <a:latin typeface="Kanit Light" pitchFamily="34" charset="0"/>
                <a:ea typeface="Kanit Light" pitchFamily="34" charset="-122"/>
                <a:cs typeface="Kanit Light" pitchFamily="34" charset="-120"/>
              </a:rPr>
              <a:t>Traditional Agile Values</a:t>
            </a:r>
            <a:endParaRPr lang="en-US" sz="2200" dirty="0"/>
          </a:p>
        </p:txBody>
      </p:sp>
      <p:sp>
        <p:nvSpPr>
          <p:cNvPr id="4" name="Text 2"/>
          <p:cNvSpPr/>
          <p:nvPr/>
        </p:nvSpPr>
        <p:spPr>
          <a:xfrm>
            <a:off x="793790" y="3152418"/>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2C3249"/>
                </a:solidFill>
                <a:latin typeface="Martel Sans" pitchFamily="34" charset="0"/>
                <a:ea typeface="Martel Sans" pitchFamily="34" charset="-122"/>
                <a:cs typeface="Martel Sans" pitchFamily="34" charset="-120"/>
              </a:rPr>
              <a:t>Face-to-face interactions</a:t>
            </a:r>
            <a:endParaRPr lang="en-US" sz="1750" dirty="0"/>
          </a:p>
        </p:txBody>
      </p:sp>
      <p:sp>
        <p:nvSpPr>
          <p:cNvPr id="5" name="Text 3"/>
          <p:cNvSpPr/>
          <p:nvPr/>
        </p:nvSpPr>
        <p:spPr>
          <a:xfrm>
            <a:off x="793790" y="3594616"/>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2C3249"/>
                </a:solidFill>
                <a:latin typeface="Martel Sans" pitchFamily="34" charset="0"/>
                <a:ea typeface="Martel Sans" pitchFamily="34" charset="-122"/>
                <a:cs typeface="Martel Sans" pitchFamily="34" charset="-120"/>
              </a:rPr>
              <a:t>Co-located teams</a:t>
            </a:r>
            <a:endParaRPr lang="en-US" sz="1750" dirty="0"/>
          </a:p>
        </p:txBody>
      </p:sp>
      <p:sp>
        <p:nvSpPr>
          <p:cNvPr id="6" name="Text 4"/>
          <p:cNvSpPr/>
          <p:nvPr/>
        </p:nvSpPr>
        <p:spPr>
          <a:xfrm>
            <a:off x="793790" y="4036814"/>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2C3249"/>
                </a:solidFill>
                <a:latin typeface="Martel Sans" pitchFamily="34" charset="0"/>
                <a:ea typeface="Martel Sans" pitchFamily="34" charset="-122"/>
                <a:cs typeface="Martel Sans" pitchFamily="34" charset="-120"/>
              </a:rPr>
              <a:t>Real-time collaboration</a:t>
            </a:r>
            <a:endParaRPr lang="en-US" sz="1750" dirty="0"/>
          </a:p>
        </p:txBody>
      </p:sp>
      <p:sp>
        <p:nvSpPr>
          <p:cNvPr id="7" name="Text 5"/>
          <p:cNvSpPr/>
          <p:nvPr/>
        </p:nvSpPr>
        <p:spPr>
          <a:xfrm>
            <a:off x="793790" y="4479012"/>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2C3249"/>
                </a:solidFill>
                <a:latin typeface="Martel Sans" pitchFamily="34" charset="0"/>
                <a:ea typeface="Martel Sans" pitchFamily="34" charset="-122"/>
                <a:cs typeface="Martel Sans" pitchFamily="34" charset="-120"/>
              </a:rPr>
              <a:t>Spontaneous problem-solving</a:t>
            </a:r>
            <a:endParaRPr lang="en-US" sz="1750" dirty="0"/>
          </a:p>
        </p:txBody>
      </p:sp>
      <p:sp>
        <p:nvSpPr>
          <p:cNvPr id="8" name="Text 6"/>
          <p:cNvSpPr/>
          <p:nvPr/>
        </p:nvSpPr>
        <p:spPr>
          <a:xfrm>
            <a:off x="793790" y="4921210"/>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2C3249"/>
                </a:solidFill>
                <a:latin typeface="Martel Sans" pitchFamily="34" charset="0"/>
                <a:ea typeface="Martel Sans" pitchFamily="34" charset="-122"/>
                <a:cs typeface="Martel Sans" pitchFamily="34" charset="-120"/>
              </a:rPr>
              <a:t>Direct communication</a:t>
            </a:r>
            <a:endParaRPr lang="en-US" sz="1750" dirty="0"/>
          </a:p>
        </p:txBody>
      </p:sp>
      <p:sp>
        <p:nvSpPr>
          <p:cNvPr id="9" name="Text 7"/>
          <p:cNvSpPr/>
          <p:nvPr/>
        </p:nvSpPr>
        <p:spPr>
          <a:xfrm>
            <a:off x="7599521" y="2571274"/>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72D45"/>
                </a:solidFill>
                <a:latin typeface="Kanit Light" pitchFamily="34" charset="0"/>
                <a:ea typeface="Kanit Light" pitchFamily="34" charset="-122"/>
                <a:cs typeface="Kanit Light" pitchFamily="34" charset="-120"/>
              </a:rPr>
              <a:t>Distributed Reality</a:t>
            </a:r>
            <a:endParaRPr lang="en-US" sz="2200" dirty="0"/>
          </a:p>
        </p:txBody>
      </p:sp>
      <p:sp>
        <p:nvSpPr>
          <p:cNvPr id="10" name="Text 8"/>
          <p:cNvSpPr/>
          <p:nvPr/>
        </p:nvSpPr>
        <p:spPr>
          <a:xfrm>
            <a:off x="7599521" y="3152418"/>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2C3249"/>
                </a:solidFill>
                <a:latin typeface="Martel Sans" pitchFamily="34" charset="0"/>
                <a:ea typeface="Martel Sans" pitchFamily="34" charset="-122"/>
                <a:cs typeface="Martel Sans" pitchFamily="34" charset="-120"/>
              </a:rPr>
              <a:t>Virtual meetings</a:t>
            </a:r>
            <a:endParaRPr lang="en-US" sz="1750" dirty="0"/>
          </a:p>
        </p:txBody>
      </p:sp>
      <p:sp>
        <p:nvSpPr>
          <p:cNvPr id="11" name="Text 9"/>
          <p:cNvSpPr/>
          <p:nvPr/>
        </p:nvSpPr>
        <p:spPr>
          <a:xfrm>
            <a:off x="7599521" y="3594616"/>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2C3249"/>
                </a:solidFill>
                <a:latin typeface="Martel Sans" pitchFamily="34" charset="0"/>
                <a:ea typeface="Martel Sans" pitchFamily="34" charset="-122"/>
                <a:cs typeface="Martel Sans" pitchFamily="34" charset="-120"/>
              </a:rPr>
              <a:t>Geographical separation</a:t>
            </a:r>
            <a:endParaRPr lang="en-US" sz="1750" dirty="0"/>
          </a:p>
        </p:txBody>
      </p:sp>
      <p:sp>
        <p:nvSpPr>
          <p:cNvPr id="12" name="Text 10"/>
          <p:cNvSpPr/>
          <p:nvPr/>
        </p:nvSpPr>
        <p:spPr>
          <a:xfrm>
            <a:off x="7599521" y="4036814"/>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2C3249"/>
                </a:solidFill>
                <a:latin typeface="Martel Sans" pitchFamily="34" charset="0"/>
                <a:ea typeface="Martel Sans" pitchFamily="34" charset="-122"/>
                <a:cs typeface="Martel Sans" pitchFamily="34" charset="-120"/>
              </a:rPr>
              <a:t>Asynchronous work</a:t>
            </a:r>
            <a:endParaRPr lang="en-US" sz="1750" dirty="0"/>
          </a:p>
        </p:txBody>
      </p:sp>
      <p:sp>
        <p:nvSpPr>
          <p:cNvPr id="13" name="Text 11"/>
          <p:cNvSpPr/>
          <p:nvPr/>
        </p:nvSpPr>
        <p:spPr>
          <a:xfrm>
            <a:off x="7599521" y="4479012"/>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2C3249"/>
                </a:solidFill>
                <a:latin typeface="Martel Sans" pitchFamily="34" charset="0"/>
                <a:ea typeface="Martel Sans" pitchFamily="34" charset="-122"/>
                <a:cs typeface="Martel Sans" pitchFamily="34" charset="-120"/>
              </a:rPr>
              <a:t>Scheduled discussions</a:t>
            </a:r>
            <a:endParaRPr lang="en-US" sz="1750" dirty="0"/>
          </a:p>
        </p:txBody>
      </p:sp>
      <p:sp>
        <p:nvSpPr>
          <p:cNvPr id="14" name="Text 12"/>
          <p:cNvSpPr/>
          <p:nvPr/>
        </p:nvSpPr>
        <p:spPr>
          <a:xfrm>
            <a:off x="7599521" y="4921210"/>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2C3249"/>
                </a:solidFill>
                <a:latin typeface="Martel Sans" pitchFamily="34" charset="0"/>
                <a:ea typeface="Martel Sans" pitchFamily="34" charset="-122"/>
                <a:cs typeface="Martel Sans" pitchFamily="34" charset="-120"/>
              </a:rPr>
              <a:t>Tool-mediated communication</a:t>
            </a:r>
            <a:endParaRPr lang="en-US" sz="1750" dirty="0"/>
          </a:p>
        </p:txBody>
      </p:sp>
      <p:sp>
        <p:nvSpPr>
          <p:cNvPr id="15" name="Text 13"/>
          <p:cNvSpPr/>
          <p:nvPr/>
        </p:nvSpPr>
        <p:spPr>
          <a:xfrm>
            <a:off x="793790" y="5618559"/>
            <a:ext cx="13042821" cy="1088708"/>
          </a:xfrm>
          <a:prstGeom prst="rect">
            <a:avLst/>
          </a:prstGeom>
          <a:noFill/>
          <a:ln/>
        </p:spPr>
        <p:txBody>
          <a:bodyPr wrap="squar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This fundamental tension requires us to rethink how we implement Agile principles while preserving their core intent. Success comes from adapting the framework to distributed contexts through intentional planning and modified practices.</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652582" y="513278"/>
            <a:ext cx="6896576" cy="466130"/>
          </a:xfrm>
          <a:prstGeom prst="rect">
            <a:avLst/>
          </a:prstGeom>
          <a:noFill/>
          <a:ln/>
        </p:spPr>
        <p:txBody>
          <a:bodyPr wrap="none" lIns="0" tIns="0" rIns="0" bIns="0" rtlCol="0" anchor="t"/>
          <a:lstStyle/>
          <a:p>
            <a:pPr marL="0" indent="0" algn="l">
              <a:lnSpc>
                <a:spcPts val="3650"/>
              </a:lnSpc>
              <a:buNone/>
            </a:pPr>
            <a:r>
              <a:rPr lang="en-US" sz="2900" dirty="0">
                <a:solidFill>
                  <a:srgbClr val="272D45"/>
                </a:solidFill>
                <a:latin typeface="Kanit Light" pitchFamily="34" charset="0"/>
                <a:ea typeface="Kanit Light" pitchFamily="34" charset="-122"/>
                <a:cs typeface="Kanit Light" pitchFamily="34" charset="-120"/>
              </a:rPr>
              <a:t>Top Challenges of Distributed Agile Teams</a:t>
            </a:r>
            <a:endParaRPr lang="en-US" sz="2900" dirty="0"/>
          </a:p>
        </p:txBody>
      </p:sp>
      <p:pic>
        <p:nvPicPr>
          <p:cNvPr id="3" name="Image 0" descr="preencoded.png"/>
          <p:cNvPicPr>
            <a:picLocks noChangeAspect="1"/>
          </p:cNvPicPr>
          <p:nvPr/>
        </p:nvPicPr>
        <p:blipFill>
          <a:blip r:embed="rId3"/>
          <a:stretch>
            <a:fillRect/>
          </a:stretch>
        </p:blipFill>
        <p:spPr>
          <a:xfrm>
            <a:off x="3324225" y="1352312"/>
            <a:ext cx="1319093" cy="1074301"/>
          </a:xfrm>
          <a:prstGeom prst="rect">
            <a:avLst/>
          </a:prstGeom>
        </p:spPr>
      </p:pic>
      <p:pic>
        <p:nvPicPr>
          <p:cNvPr id="4" name="Image 1" descr="preencoded.png"/>
          <p:cNvPicPr>
            <a:picLocks noChangeAspect="1"/>
          </p:cNvPicPr>
          <p:nvPr/>
        </p:nvPicPr>
        <p:blipFill>
          <a:blip r:embed="rId4"/>
          <a:stretch>
            <a:fillRect/>
          </a:stretch>
        </p:blipFill>
        <p:spPr>
          <a:xfrm>
            <a:off x="3852624" y="1858685"/>
            <a:ext cx="262176" cy="327660"/>
          </a:xfrm>
          <a:prstGeom prst="rect">
            <a:avLst/>
          </a:prstGeom>
        </p:spPr>
      </p:pic>
      <p:sp>
        <p:nvSpPr>
          <p:cNvPr id="5" name="Text 1"/>
          <p:cNvSpPr/>
          <p:nvPr/>
        </p:nvSpPr>
        <p:spPr>
          <a:xfrm>
            <a:off x="4829770" y="1538764"/>
            <a:ext cx="2485787" cy="291346"/>
          </a:xfrm>
          <a:prstGeom prst="rect">
            <a:avLst/>
          </a:prstGeom>
          <a:noFill/>
          <a:ln/>
        </p:spPr>
        <p:txBody>
          <a:bodyPr wrap="none" lIns="0" tIns="0" rIns="0" bIns="0" rtlCol="0" anchor="t"/>
          <a:lstStyle/>
          <a:p>
            <a:pPr marL="0" indent="0" algn="l">
              <a:lnSpc>
                <a:spcPts val="2250"/>
              </a:lnSpc>
              <a:buNone/>
            </a:pPr>
            <a:r>
              <a:rPr lang="en-US" sz="1800" dirty="0">
                <a:solidFill>
                  <a:srgbClr val="2C3249"/>
                </a:solidFill>
                <a:latin typeface="Kanit Light" pitchFamily="34" charset="0"/>
                <a:ea typeface="Kanit Light" pitchFamily="34" charset="-122"/>
                <a:cs typeface="Kanit Light" pitchFamily="34" charset="-120"/>
              </a:rPr>
              <a:t>Team Bonding and Trust</a:t>
            </a:r>
            <a:endParaRPr lang="en-US" sz="1800" dirty="0"/>
          </a:p>
        </p:txBody>
      </p:sp>
      <p:sp>
        <p:nvSpPr>
          <p:cNvPr id="6" name="Text 2"/>
          <p:cNvSpPr/>
          <p:nvPr/>
        </p:nvSpPr>
        <p:spPr>
          <a:xfrm>
            <a:off x="4829770" y="1941909"/>
            <a:ext cx="4579620" cy="298252"/>
          </a:xfrm>
          <a:prstGeom prst="rect">
            <a:avLst/>
          </a:prstGeom>
          <a:noFill/>
          <a:ln/>
        </p:spPr>
        <p:txBody>
          <a:bodyPr wrap="none" lIns="0" tIns="0" rIns="0" bIns="0" rtlCol="0" anchor="t"/>
          <a:lstStyle/>
          <a:p>
            <a:pPr marL="0" indent="0" algn="l">
              <a:lnSpc>
                <a:spcPts val="2300"/>
              </a:lnSpc>
              <a:buNone/>
            </a:pPr>
            <a:r>
              <a:rPr lang="en-US" sz="1450" dirty="0">
                <a:solidFill>
                  <a:srgbClr val="2C3249"/>
                </a:solidFill>
                <a:latin typeface="Martel Sans" pitchFamily="34" charset="0"/>
                <a:ea typeface="Martel Sans" pitchFamily="34" charset="-122"/>
                <a:cs typeface="Martel Sans" pitchFamily="34" charset="-120"/>
              </a:rPr>
              <a:t>Remote members feel isolated from team dynamics</a:t>
            </a:r>
            <a:endParaRPr lang="en-US" sz="1450" dirty="0"/>
          </a:p>
        </p:txBody>
      </p:sp>
      <p:sp>
        <p:nvSpPr>
          <p:cNvPr id="7" name="Shape 3"/>
          <p:cNvSpPr/>
          <p:nvPr/>
        </p:nvSpPr>
        <p:spPr>
          <a:xfrm>
            <a:off x="4689872" y="2440305"/>
            <a:ext cx="9241393" cy="11430"/>
          </a:xfrm>
          <a:prstGeom prst="roundRect">
            <a:avLst>
              <a:gd name="adj" fmla="val 685141"/>
            </a:avLst>
          </a:prstGeom>
          <a:solidFill>
            <a:srgbClr val="C5D2CF"/>
          </a:solidFill>
          <a:ln/>
        </p:spPr>
        <p:txBody>
          <a:bodyPr/>
          <a:lstStyle/>
          <a:p>
            <a:endParaRPr lang="en-US"/>
          </a:p>
        </p:txBody>
      </p:sp>
      <p:pic>
        <p:nvPicPr>
          <p:cNvPr id="8" name="Image 2" descr="preencoded.png"/>
          <p:cNvPicPr>
            <a:picLocks noChangeAspect="1"/>
          </p:cNvPicPr>
          <p:nvPr/>
        </p:nvPicPr>
        <p:blipFill>
          <a:blip r:embed="rId5"/>
          <a:stretch>
            <a:fillRect/>
          </a:stretch>
        </p:blipFill>
        <p:spPr>
          <a:xfrm>
            <a:off x="2664619" y="2473166"/>
            <a:ext cx="2638306" cy="1074301"/>
          </a:xfrm>
          <a:prstGeom prst="rect">
            <a:avLst/>
          </a:prstGeom>
        </p:spPr>
      </p:pic>
      <p:pic>
        <p:nvPicPr>
          <p:cNvPr id="9" name="Image 3" descr="preencoded.png"/>
          <p:cNvPicPr>
            <a:picLocks noChangeAspect="1"/>
          </p:cNvPicPr>
          <p:nvPr/>
        </p:nvPicPr>
        <p:blipFill>
          <a:blip r:embed="rId6"/>
          <a:stretch>
            <a:fillRect/>
          </a:stretch>
        </p:blipFill>
        <p:spPr>
          <a:xfrm>
            <a:off x="3852624" y="2846427"/>
            <a:ext cx="262176" cy="327660"/>
          </a:xfrm>
          <a:prstGeom prst="rect">
            <a:avLst/>
          </a:prstGeom>
        </p:spPr>
      </p:pic>
      <p:sp>
        <p:nvSpPr>
          <p:cNvPr id="10" name="Text 4"/>
          <p:cNvSpPr/>
          <p:nvPr/>
        </p:nvSpPr>
        <p:spPr>
          <a:xfrm>
            <a:off x="5489377" y="2659618"/>
            <a:ext cx="2373035" cy="291346"/>
          </a:xfrm>
          <a:prstGeom prst="rect">
            <a:avLst/>
          </a:prstGeom>
          <a:noFill/>
          <a:ln/>
        </p:spPr>
        <p:txBody>
          <a:bodyPr wrap="none" lIns="0" tIns="0" rIns="0" bIns="0" rtlCol="0" anchor="t"/>
          <a:lstStyle/>
          <a:p>
            <a:pPr marL="0" indent="0" algn="l">
              <a:lnSpc>
                <a:spcPts val="2250"/>
              </a:lnSpc>
              <a:buNone/>
            </a:pPr>
            <a:r>
              <a:rPr lang="en-US" sz="1800" dirty="0">
                <a:solidFill>
                  <a:srgbClr val="2C3249"/>
                </a:solidFill>
                <a:latin typeface="Kanit Light" pitchFamily="34" charset="0"/>
                <a:ea typeface="Kanit Light" pitchFamily="34" charset="-122"/>
                <a:cs typeface="Kanit Light" pitchFamily="34" charset="-120"/>
              </a:rPr>
              <a:t>Lack of Shared Context</a:t>
            </a:r>
            <a:endParaRPr lang="en-US" sz="1800" dirty="0"/>
          </a:p>
        </p:txBody>
      </p:sp>
      <p:sp>
        <p:nvSpPr>
          <p:cNvPr id="11" name="Text 5"/>
          <p:cNvSpPr/>
          <p:nvPr/>
        </p:nvSpPr>
        <p:spPr>
          <a:xfrm>
            <a:off x="5489377" y="3062764"/>
            <a:ext cx="3726180" cy="298252"/>
          </a:xfrm>
          <a:prstGeom prst="rect">
            <a:avLst/>
          </a:prstGeom>
          <a:noFill/>
          <a:ln/>
        </p:spPr>
        <p:txBody>
          <a:bodyPr wrap="none" lIns="0" tIns="0" rIns="0" bIns="0" rtlCol="0" anchor="t"/>
          <a:lstStyle/>
          <a:p>
            <a:pPr marL="0" indent="0" algn="l">
              <a:lnSpc>
                <a:spcPts val="2300"/>
              </a:lnSpc>
              <a:buNone/>
            </a:pPr>
            <a:r>
              <a:rPr lang="en-US" sz="1450" dirty="0">
                <a:solidFill>
                  <a:srgbClr val="2C3249"/>
                </a:solidFill>
                <a:latin typeface="Martel Sans" pitchFamily="34" charset="0"/>
                <a:ea typeface="Martel Sans" pitchFamily="34" charset="-122"/>
                <a:cs typeface="Martel Sans" pitchFamily="34" charset="-120"/>
              </a:rPr>
              <a:t>Different interpretations of backlog items</a:t>
            </a:r>
            <a:endParaRPr lang="en-US" sz="1450" dirty="0"/>
          </a:p>
        </p:txBody>
      </p:sp>
      <p:sp>
        <p:nvSpPr>
          <p:cNvPr id="12" name="Shape 6"/>
          <p:cNvSpPr/>
          <p:nvPr/>
        </p:nvSpPr>
        <p:spPr>
          <a:xfrm>
            <a:off x="5349478" y="3561159"/>
            <a:ext cx="8581787" cy="11430"/>
          </a:xfrm>
          <a:prstGeom prst="roundRect">
            <a:avLst>
              <a:gd name="adj" fmla="val 685141"/>
            </a:avLst>
          </a:prstGeom>
          <a:solidFill>
            <a:srgbClr val="C5D2CF"/>
          </a:solidFill>
          <a:ln/>
        </p:spPr>
        <p:txBody>
          <a:bodyPr/>
          <a:lstStyle/>
          <a:p>
            <a:endParaRPr lang="en-US"/>
          </a:p>
        </p:txBody>
      </p:sp>
      <p:pic>
        <p:nvPicPr>
          <p:cNvPr id="13" name="Image 4" descr="preencoded.png"/>
          <p:cNvPicPr>
            <a:picLocks noChangeAspect="1"/>
          </p:cNvPicPr>
          <p:nvPr/>
        </p:nvPicPr>
        <p:blipFill>
          <a:blip r:embed="rId7"/>
          <a:stretch>
            <a:fillRect/>
          </a:stretch>
        </p:blipFill>
        <p:spPr>
          <a:xfrm>
            <a:off x="2005013" y="3594021"/>
            <a:ext cx="3957518" cy="1074301"/>
          </a:xfrm>
          <a:prstGeom prst="rect">
            <a:avLst/>
          </a:prstGeom>
        </p:spPr>
      </p:pic>
      <p:pic>
        <p:nvPicPr>
          <p:cNvPr id="14" name="Image 5" descr="preencoded.png"/>
          <p:cNvPicPr>
            <a:picLocks noChangeAspect="1"/>
          </p:cNvPicPr>
          <p:nvPr/>
        </p:nvPicPr>
        <p:blipFill>
          <a:blip r:embed="rId8"/>
          <a:stretch>
            <a:fillRect/>
          </a:stretch>
        </p:blipFill>
        <p:spPr>
          <a:xfrm>
            <a:off x="3852624" y="3967282"/>
            <a:ext cx="262176" cy="327660"/>
          </a:xfrm>
          <a:prstGeom prst="rect">
            <a:avLst/>
          </a:prstGeom>
        </p:spPr>
      </p:pic>
      <p:sp>
        <p:nvSpPr>
          <p:cNvPr id="15" name="Text 7"/>
          <p:cNvSpPr/>
          <p:nvPr/>
        </p:nvSpPr>
        <p:spPr>
          <a:xfrm>
            <a:off x="6148983" y="3780473"/>
            <a:ext cx="2330648" cy="291346"/>
          </a:xfrm>
          <a:prstGeom prst="rect">
            <a:avLst/>
          </a:prstGeom>
          <a:noFill/>
          <a:ln/>
        </p:spPr>
        <p:txBody>
          <a:bodyPr wrap="none" lIns="0" tIns="0" rIns="0" bIns="0" rtlCol="0" anchor="t"/>
          <a:lstStyle/>
          <a:p>
            <a:pPr marL="0" indent="0" algn="l">
              <a:lnSpc>
                <a:spcPts val="2250"/>
              </a:lnSpc>
              <a:buNone/>
            </a:pPr>
            <a:r>
              <a:rPr lang="en-US" sz="1800" dirty="0">
                <a:solidFill>
                  <a:srgbClr val="2C3249"/>
                </a:solidFill>
                <a:latin typeface="Kanit Light" pitchFamily="34" charset="0"/>
                <a:ea typeface="Kanit Light" pitchFamily="34" charset="-122"/>
                <a:cs typeface="Kanit Light" pitchFamily="34" charset="-120"/>
              </a:rPr>
              <a:t>Tool Overload</a:t>
            </a:r>
            <a:endParaRPr lang="en-US" sz="1800" dirty="0"/>
          </a:p>
        </p:txBody>
      </p:sp>
      <p:sp>
        <p:nvSpPr>
          <p:cNvPr id="16" name="Text 8"/>
          <p:cNvSpPr/>
          <p:nvPr/>
        </p:nvSpPr>
        <p:spPr>
          <a:xfrm>
            <a:off x="6148983" y="4183618"/>
            <a:ext cx="3326249" cy="298252"/>
          </a:xfrm>
          <a:prstGeom prst="rect">
            <a:avLst/>
          </a:prstGeom>
          <a:noFill/>
          <a:ln/>
        </p:spPr>
        <p:txBody>
          <a:bodyPr wrap="none" lIns="0" tIns="0" rIns="0" bIns="0" rtlCol="0" anchor="t"/>
          <a:lstStyle/>
          <a:p>
            <a:pPr marL="0" indent="0" algn="l">
              <a:lnSpc>
                <a:spcPts val="2300"/>
              </a:lnSpc>
              <a:buNone/>
            </a:pPr>
            <a:r>
              <a:rPr lang="en-US" sz="1450" dirty="0">
                <a:solidFill>
                  <a:srgbClr val="2C3249"/>
                </a:solidFill>
                <a:latin typeface="Martel Sans" pitchFamily="34" charset="0"/>
                <a:ea typeface="Martel Sans" pitchFamily="34" charset="-122"/>
                <a:cs typeface="Martel Sans" pitchFamily="34" charset="-120"/>
              </a:rPr>
              <a:t>Struggle with versioning and visibility</a:t>
            </a:r>
            <a:endParaRPr lang="en-US" sz="1450" dirty="0"/>
          </a:p>
        </p:txBody>
      </p:sp>
      <p:sp>
        <p:nvSpPr>
          <p:cNvPr id="17" name="Shape 9"/>
          <p:cNvSpPr/>
          <p:nvPr/>
        </p:nvSpPr>
        <p:spPr>
          <a:xfrm>
            <a:off x="6009084" y="4682014"/>
            <a:ext cx="7922181" cy="11430"/>
          </a:xfrm>
          <a:prstGeom prst="roundRect">
            <a:avLst>
              <a:gd name="adj" fmla="val 685141"/>
            </a:avLst>
          </a:prstGeom>
          <a:solidFill>
            <a:srgbClr val="C5D2CF"/>
          </a:solidFill>
          <a:ln/>
        </p:spPr>
        <p:txBody>
          <a:bodyPr/>
          <a:lstStyle/>
          <a:p>
            <a:endParaRPr lang="en-US"/>
          </a:p>
        </p:txBody>
      </p:sp>
      <p:pic>
        <p:nvPicPr>
          <p:cNvPr id="18" name="Image 6" descr="preencoded.png"/>
          <p:cNvPicPr>
            <a:picLocks noChangeAspect="1"/>
          </p:cNvPicPr>
          <p:nvPr/>
        </p:nvPicPr>
        <p:blipFill>
          <a:blip r:embed="rId9"/>
          <a:stretch>
            <a:fillRect/>
          </a:stretch>
        </p:blipFill>
        <p:spPr>
          <a:xfrm>
            <a:off x="1345406" y="4714875"/>
            <a:ext cx="5276731" cy="1074301"/>
          </a:xfrm>
          <a:prstGeom prst="rect">
            <a:avLst/>
          </a:prstGeom>
        </p:spPr>
      </p:pic>
      <p:pic>
        <p:nvPicPr>
          <p:cNvPr id="19" name="Image 7" descr="preencoded.png"/>
          <p:cNvPicPr>
            <a:picLocks noChangeAspect="1"/>
          </p:cNvPicPr>
          <p:nvPr/>
        </p:nvPicPr>
        <p:blipFill>
          <a:blip r:embed="rId10"/>
          <a:stretch>
            <a:fillRect/>
          </a:stretch>
        </p:blipFill>
        <p:spPr>
          <a:xfrm>
            <a:off x="3852624" y="5088136"/>
            <a:ext cx="262176" cy="327660"/>
          </a:xfrm>
          <a:prstGeom prst="rect">
            <a:avLst/>
          </a:prstGeom>
        </p:spPr>
      </p:pic>
      <p:sp>
        <p:nvSpPr>
          <p:cNvPr id="20" name="Text 10"/>
          <p:cNvSpPr/>
          <p:nvPr/>
        </p:nvSpPr>
        <p:spPr>
          <a:xfrm>
            <a:off x="6808589" y="4901327"/>
            <a:ext cx="2611636" cy="291346"/>
          </a:xfrm>
          <a:prstGeom prst="rect">
            <a:avLst/>
          </a:prstGeom>
          <a:noFill/>
          <a:ln/>
        </p:spPr>
        <p:txBody>
          <a:bodyPr wrap="none" lIns="0" tIns="0" rIns="0" bIns="0" rtlCol="0" anchor="t"/>
          <a:lstStyle/>
          <a:p>
            <a:pPr marL="0" indent="0" algn="l">
              <a:lnSpc>
                <a:spcPts val="2250"/>
              </a:lnSpc>
              <a:buNone/>
            </a:pPr>
            <a:r>
              <a:rPr lang="en-US" sz="1800" dirty="0">
                <a:solidFill>
                  <a:srgbClr val="2C3249"/>
                </a:solidFill>
                <a:latin typeface="Kanit Light" pitchFamily="34" charset="0"/>
                <a:ea typeface="Kanit Light" pitchFamily="34" charset="-122"/>
                <a:cs typeface="Kanit Light" pitchFamily="34" charset="-120"/>
              </a:rPr>
              <a:t>Time Zone Overlap Issues</a:t>
            </a:r>
            <a:endParaRPr lang="en-US" sz="1800" dirty="0"/>
          </a:p>
        </p:txBody>
      </p:sp>
      <p:sp>
        <p:nvSpPr>
          <p:cNvPr id="21" name="Text 11"/>
          <p:cNvSpPr/>
          <p:nvPr/>
        </p:nvSpPr>
        <p:spPr>
          <a:xfrm>
            <a:off x="6808589" y="5304473"/>
            <a:ext cx="3266123" cy="298252"/>
          </a:xfrm>
          <a:prstGeom prst="rect">
            <a:avLst/>
          </a:prstGeom>
          <a:noFill/>
          <a:ln/>
        </p:spPr>
        <p:txBody>
          <a:bodyPr wrap="none" lIns="0" tIns="0" rIns="0" bIns="0" rtlCol="0" anchor="t"/>
          <a:lstStyle/>
          <a:p>
            <a:pPr marL="0" indent="0" algn="l">
              <a:lnSpc>
                <a:spcPts val="2300"/>
              </a:lnSpc>
              <a:buNone/>
            </a:pPr>
            <a:r>
              <a:rPr lang="en-US" sz="1450" dirty="0">
                <a:solidFill>
                  <a:srgbClr val="2C3249"/>
                </a:solidFill>
                <a:latin typeface="Martel Sans" pitchFamily="34" charset="0"/>
                <a:ea typeface="Martel Sans" pitchFamily="34" charset="-122"/>
                <a:cs typeface="Martel Sans" pitchFamily="34" charset="-120"/>
              </a:rPr>
              <a:t>Difficulty scheduling key ceremonies</a:t>
            </a:r>
            <a:endParaRPr lang="en-US" sz="1450" dirty="0"/>
          </a:p>
        </p:txBody>
      </p:sp>
      <p:sp>
        <p:nvSpPr>
          <p:cNvPr id="22" name="Shape 12"/>
          <p:cNvSpPr/>
          <p:nvPr/>
        </p:nvSpPr>
        <p:spPr>
          <a:xfrm>
            <a:off x="6668691" y="5802868"/>
            <a:ext cx="7262574" cy="11430"/>
          </a:xfrm>
          <a:prstGeom prst="roundRect">
            <a:avLst>
              <a:gd name="adj" fmla="val 685141"/>
            </a:avLst>
          </a:prstGeom>
          <a:solidFill>
            <a:srgbClr val="C5D2CF"/>
          </a:solidFill>
          <a:ln/>
        </p:spPr>
        <p:txBody>
          <a:bodyPr/>
          <a:lstStyle/>
          <a:p>
            <a:endParaRPr lang="en-US"/>
          </a:p>
        </p:txBody>
      </p:sp>
      <p:pic>
        <p:nvPicPr>
          <p:cNvPr id="23" name="Image 8" descr="preencoded.png"/>
          <p:cNvPicPr>
            <a:picLocks noChangeAspect="1"/>
          </p:cNvPicPr>
          <p:nvPr/>
        </p:nvPicPr>
        <p:blipFill>
          <a:blip r:embed="rId11"/>
          <a:stretch>
            <a:fillRect/>
          </a:stretch>
        </p:blipFill>
        <p:spPr>
          <a:xfrm>
            <a:off x="685800" y="5835729"/>
            <a:ext cx="6595943" cy="1074301"/>
          </a:xfrm>
          <a:prstGeom prst="rect">
            <a:avLst/>
          </a:prstGeom>
        </p:spPr>
      </p:pic>
      <p:pic>
        <p:nvPicPr>
          <p:cNvPr id="24" name="Image 9" descr="preencoded.png"/>
          <p:cNvPicPr>
            <a:picLocks noChangeAspect="1"/>
          </p:cNvPicPr>
          <p:nvPr/>
        </p:nvPicPr>
        <p:blipFill>
          <a:blip r:embed="rId12"/>
          <a:stretch>
            <a:fillRect/>
          </a:stretch>
        </p:blipFill>
        <p:spPr>
          <a:xfrm>
            <a:off x="3852624" y="6208990"/>
            <a:ext cx="262176" cy="327660"/>
          </a:xfrm>
          <a:prstGeom prst="rect">
            <a:avLst/>
          </a:prstGeom>
        </p:spPr>
      </p:pic>
      <p:sp>
        <p:nvSpPr>
          <p:cNvPr id="25" name="Text 13"/>
          <p:cNvSpPr/>
          <p:nvPr/>
        </p:nvSpPr>
        <p:spPr>
          <a:xfrm>
            <a:off x="7468195" y="6022181"/>
            <a:ext cx="3323153" cy="291346"/>
          </a:xfrm>
          <a:prstGeom prst="rect">
            <a:avLst/>
          </a:prstGeom>
          <a:noFill/>
          <a:ln/>
        </p:spPr>
        <p:txBody>
          <a:bodyPr wrap="none" lIns="0" tIns="0" rIns="0" bIns="0" rtlCol="0" anchor="t"/>
          <a:lstStyle/>
          <a:p>
            <a:pPr marL="0" indent="0" algn="l">
              <a:lnSpc>
                <a:spcPts val="2250"/>
              </a:lnSpc>
              <a:buNone/>
            </a:pPr>
            <a:r>
              <a:rPr lang="en-US" sz="1800" dirty="0">
                <a:solidFill>
                  <a:srgbClr val="2C3249"/>
                </a:solidFill>
                <a:latin typeface="Kanit Light" pitchFamily="34" charset="0"/>
                <a:ea typeface="Kanit Light" pitchFamily="34" charset="-122"/>
                <a:cs typeface="Kanit Light" pitchFamily="34" charset="-120"/>
              </a:rPr>
              <a:t>Loss of Informal Communication</a:t>
            </a:r>
            <a:endParaRPr lang="en-US" sz="1800" dirty="0"/>
          </a:p>
        </p:txBody>
      </p:sp>
      <p:sp>
        <p:nvSpPr>
          <p:cNvPr id="26" name="Text 14"/>
          <p:cNvSpPr/>
          <p:nvPr/>
        </p:nvSpPr>
        <p:spPr>
          <a:xfrm>
            <a:off x="7468195" y="6425327"/>
            <a:ext cx="3719274" cy="298252"/>
          </a:xfrm>
          <a:prstGeom prst="rect">
            <a:avLst/>
          </a:prstGeom>
          <a:noFill/>
          <a:ln/>
        </p:spPr>
        <p:txBody>
          <a:bodyPr wrap="none" lIns="0" tIns="0" rIns="0" bIns="0" rtlCol="0" anchor="t"/>
          <a:lstStyle/>
          <a:p>
            <a:pPr marL="0" indent="0" algn="l">
              <a:lnSpc>
                <a:spcPts val="2300"/>
              </a:lnSpc>
              <a:buNone/>
            </a:pPr>
            <a:r>
              <a:rPr lang="en-US" sz="1450" dirty="0">
                <a:solidFill>
                  <a:srgbClr val="2C3249"/>
                </a:solidFill>
                <a:latin typeface="Martel Sans" pitchFamily="34" charset="0"/>
                <a:ea typeface="Martel Sans" pitchFamily="34" charset="-122"/>
                <a:cs typeface="Martel Sans" pitchFamily="34" charset="-120"/>
              </a:rPr>
              <a:t>No hallway chats or spontaneous ideation</a:t>
            </a:r>
            <a:endParaRPr lang="en-US" sz="1450" dirty="0"/>
          </a:p>
        </p:txBody>
      </p:sp>
      <p:sp>
        <p:nvSpPr>
          <p:cNvPr id="27" name="Text 15"/>
          <p:cNvSpPr/>
          <p:nvPr/>
        </p:nvSpPr>
        <p:spPr>
          <a:xfrm>
            <a:off x="652582" y="7119699"/>
            <a:ext cx="13325237" cy="596503"/>
          </a:xfrm>
          <a:prstGeom prst="rect">
            <a:avLst/>
          </a:prstGeom>
          <a:noFill/>
          <a:ln/>
        </p:spPr>
        <p:txBody>
          <a:bodyPr wrap="square" lIns="0" tIns="0" rIns="0" bIns="0" rtlCol="0" anchor="t"/>
          <a:lstStyle/>
          <a:p>
            <a:pPr marL="0" indent="0" algn="l">
              <a:lnSpc>
                <a:spcPts val="2300"/>
              </a:lnSpc>
              <a:buNone/>
            </a:pPr>
            <a:r>
              <a:rPr lang="en-US" sz="1450" dirty="0">
                <a:solidFill>
                  <a:srgbClr val="2C3249"/>
                </a:solidFill>
                <a:latin typeface="Martel Sans" pitchFamily="34" charset="0"/>
                <a:ea typeface="Martel Sans" pitchFamily="34" charset="-122"/>
                <a:cs typeface="Martel Sans" pitchFamily="34" charset="-120"/>
              </a:rPr>
              <a:t>These challenges compound each other, creating a complex environment where traditional Agile practices may falter without thoughtful adaptation. Each challenge represents an opportunity to reimagine how Agile principles can be maintained in a distributed context.</a:t>
            </a:r>
            <a:endParaRPr lang="en-US" sz="14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0972800" y="0"/>
            <a:ext cx="3657600" cy="8229600"/>
          </a:xfrm>
          <a:prstGeom prst="rect">
            <a:avLst/>
          </a:prstGeom>
        </p:spPr>
      </p:pic>
      <p:sp>
        <p:nvSpPr>
          <p:cNvPr id="3" name="Text 0"/>
          <p:cNvSpPr/>
          <p:nvPr/>
        </p:nvSpPr>
        <p:spPr>
          <a:xfrm>
            <a:off x="708065" y="774859"/>
            <a:ext cx="7504748" cy="505658"/>
          </a:xfrm>
          <a:prstGeom prst="rect">
            <a:avLst/>
          </a:prstGeom>
          <a:noFill/>
          <a:ln/>
        </p:spPr>
        <p:txBody>
          <a:bodyPr wrap="none" lIns="0" tIns="0" rIns="0" bIns="0" rtlCol="0" anchor="t"/>
          <a:lstStyle/>
          <a:p>
            <a:pPr marL="0" indent="0" algn="l">
              <a:lnSpc>
                <a:spcPts val="3950"/>
              </a:lnSpc>
              <a:buNone/>
            </a:pPr>
            <a:r>
              <a:rPr lang="en-US" sz="3150" dirty="0">
                <a:solidFill>
                  <a:srgbClr val="272D45"/>
                </a:solidFill>
                <a:latin typeface="Kanit Light" pitchFamily="34" charset="0"/>
                <a:ea typeface="Kanit Light" pitchFamily="34" charset="-122"/>
                <a:cs typeface="Kanit Light" pitchFamily="34" charset="-120"/>
              </a:rPr>
              <a:t>Leveraging Asynchronous Communication</a:t>
            </a:r>
            <a:endParaRPr lang="en-US" sz="3150" dirty="0"/>
          </a:p>
        </p:txBody>
      </p:sp>
      <p:sp>
        <p:nvSpPr>
          <p:cNvPr id="4" name="Shape 1"/>
          <p:cNvSpPr/>
          <p:nvPr/>
        </p:nvSpPr>
        <p:spPr>
          <a:xfrm>
            <a:off x="708065" y="1508046"/>
            <a:ext cx="4677251" cy="2920246"/>
          </a:xfrm>
          <a:prstGeom prst="roundRect">
            <a:avLst>
              <a:gd name="adj" fmla="val 2910"/>
            </a:avLst>
          </a:prstGeom>
          <a:solidFill>
            <a:srgbClr val="DFECE9"/>
          </a:solidFill>
          <a:ln w="7620">
            <a:solidFill>
              <a:srgbClr val="C5D2CF"/>
            </a:solidFill>
            <a:prstDash val="solid"/>
          </a:ln>
        </p:spPr>
        <p:txBody>
          <a:bodyPr/>
          <a:lstStyle/>
          <a:p>
            <a:endParaRPr lang="en-US"/>
          </a:p>
        </p:txBody>
      </p:sp>
      <p:sp>
        <p:nvSpPr>
          <p:cNvPr id="5" name="Text 2"/>
          <p:cNvSpPr/>
          <p:nvPr/>
        </p:nvSpPr>
        <p:spPr>
          <a:xfrm>
            <a:off x="917972" y="1717953"/>
            <a:ext cx="2528768" cy="316111"/>
          </a:xfrm>
          <a:prstGeom prst="rect">
            <a:avLst/>
          </a:prstGeom>
          <a:noFill/>
          <a:ln/>
        </p:spPr>
        <p:txBody>
          <a:bodyPr wrap="none" lIns="0" tIns="0" rIns="0" bIns="0" rtlCol="0" anchor="t"/>
          <a:lstStyle/>
          <a:p>
            <a:pPr marL="0" indent="0" algn="l">
              <a:lnSpc>
                <a:spcPts val="2450"/>
              </a:lnSpc>
              <a:buNone/>
            </a:pPr>
            <a:r>
              <a:rPr lang="en-US" sz="1950" dirty="0">
                <a:solidFill>
                  <a:srgbClr val="2C3249"/>
                </a:solidFill>
                <a:latin typeface="Kanit Light" pitchFamily="34" charset="0"/>
                <a:ea typeface="Kanit Light" pitchFamily="34" charset="-122"/>
                <a:cs typeface="Kanit Light" pitchFamily="34" charset="-120"/>
              </a:rPr>
              <a:t>Recorded Updates</a:t>
            </a:r>
            <a:endParaRPr lang="en-US" sz="1950" dirty="0"/>
          </a:p>
        </p:txBody>
      </p:sp>
      <p:sp>
        <p:nvSpPr>
          <p:cNvPr id="6" name="Text 3"/>
          <p:cNvSpPr/>
          <p:nvPr/>
        </p:nvSpPr>
        <p:spPr>
          <a:xfrm>
            <a:off x="917972" y="2155388"/>
            <a:ext cx="4257437" cy="970836"/>
          </a:xfrm>
          <a:prstGeom prst="rect">
            <a:avLst/>
          </a:prstGeom>
          <a:noFill/>
          <a:ln/>
        </p:spPr>
        <p:txBody>
          <a:bodyPr wrap="square" lIns="0" tIns="0" rIns="0" bIns="0" rtlCol="0" anchor="t"/>
          <a:lstStyle/>
          <a:p>
            <a:pPr marL="0" indent="0" algn="l">
              <a:lnSpc>
                <a:spcPts val="2500"/>
              </a:lnSpc>
              <a:buNone/>
            </a:pPr>
            <a:r>
              <a:rPr lang="en-US" sz="1550" dirty="0">
                <a:solidFill>
                  <a:srgbClr val="2C3249"/>
                </a:solidFill>
                <a:latin typeface="Martel Sans" pitchFamily="34" charset="0"/>
                <a:ea typeface="Martel Sans" pitchFamily="34" charset="-122"/>
                <a:cs typeface="Martel Sans" pitchFamily="34" charset="-120"/>
              </a:rPr>
              <a:t>Use tools like Loom to record sprint updates, demos, or explanations that team members can watch at their convenience.</a:t>
            </a:r>
            <a:endParaRPr lang="en-US" sz="1550" dirty="0"/>
          </a:p>
        </p:txBody>
      </p:sp>
      <p:sp>
        <p:nvSpPr>
          <p:cNvPr id="7" name="Text 4"/>
          <p:cNvSpPr/>
          <p:nvPr/>
        </p:nvSpPr>
        <p:spPr>
          <a:xfrm>
            <a:off x="917972" y="3247549"/>
            <a:ext cx="4257437" cy="970836"/>
          </a:xfrm>
          <a:prstGeom prst="rect">
            <a:avLst/>
          </a:prstGeom>
          <a:noFill/>
          <a:ln/>
        </p:spPr>
        <p:txBody>
          <a:bodyPr wrap="square" lIns="0" tIns="0" rIns="0" bIns="0" rtlCol="0" anchor="t"/>
          <a:lstStyle/>
          <a:p>
            <a:pPr marL="0" indent="0" algn="l">
              <a:lnSpc>
                <a:spcPts val="2500"/>
              </a:lnSpc>
              <a:buNone/>
            </a:pPr>
            <a:r>
              <a:rPr lang="en-US" sz="1550" dirty="0">
                <a:solidFill>
                  <a:srgbClr val="2C3249"/>
                </a:solidFill>
                <a:latin typeface="Martel Sans" pitchFamily="34" charset="0"/>
                <a:ea typeface="Martel Sans" pitchFamily="34" charset="-122"/>
                <a:cs typeface="Martel Sans" pitchFamily="34" charset="-120"/>
              </a:rPr>
              <a:t>Include visual elements like screen sharing to improve clarity and understanding across language barriers.</a:t>
            </a:r>
            <a:endParaRPr lang="en-US" sz="1550" dirty="0"/>
          </a:p>
        </p:txBody>
      </p:sp>
      <p:sp>
        <p:nvSpPr>
          <p:cNvPr id="8" name="Shape 5"/>
          <p:cNvSpPr/>
          <p:nvPr/>
        </p:nvSpPr>
        <p:spPr>
          <a:xfrm>
            <a:off x="5587603" y="1508046"/>
            <a:ext cx="4677251" cy="2920246"/>
          </a:xfrm>
          <a:prstGeom prst="roundRect">
            <a:avLst>
              <a:gd name="adj" fmla="val 2910"/>
            </a:avLst>
          </a:prstGeom>
          <a:solidFill>
            <a:srgbClr val="DFECE9"/>
          </a:solidFill>
          <a:ln w="7620">
            <a:solidFill>
              <a:srgbClr val="C5D2CF"/>
            </a:solidFill>
            <a:prstDash val="solid"/>
          </a:ln>
        </p:spPr>
        <p:txBody>
          <a:bodyPr/>
          <a:lstStyle/>
          <a:p>
            <a:endParaRPr lang="en-US"/>
          </a:p>
        </p:txBody>
      </p:sp>
      <p:sp>
        <p:nvSpPr>
          <p:cNvPr id="9" name="Text 6"/>
          <p:cNvSpPr/>
          <p:nvPr/>
        </p:nvSpPr>
        <p:spPr>
          <a:xfrm>
            <a:off x="5797510" y="1717953"/>
            <a:ext cx="2528768" cy="316111"/>
          </a:xfrm>
          <a:prstGeom prst="rect">
            <a:avLst/>
          </a:prstGeom>
          <a:noFill/>
          <a:ln/>
        </p:spPr>
        <p:txBody>
          <a:bodyPr wrap="none" lIns="0" tIns="0" rIns="0" bIns="0" rtlCol="0" anchor="t"/>
          <a:lstStyle/>
          <a:p>
            <a:pPr marL="0" indent="0" algn="l">
              <a:lnSpc>
                <a:spcPts val="2450"/>
              </a:lnSpc>
              <a:buNone/>
            </a:pPr>
            <a:r>
              <a:rPr lang="en-US" sz="1950" dirty="0">
                <a:solidFill>
                  <a:srgbClr val="2C3249"/>
                </a:solidFill>
                <a:latin typeface="Kanit Light" pitchFamily="34" charset="0"/>
                <a:ea typeface="Kanit Light" pitchFamily="34" charset="-122"/>
                <a:cs typeface="Kanit Light" pitchFamily="34" charset="-120"/>
              </a:rPr>
              <a:t>Written Standups</a:t>
            </a:r>
            <a:endParaRPr lang="en-US" sz="1950" dirty="0"/>
          </a:p>
        </p:txBody>
      </p:sp>
      <p:sp>
        <p:nvSpPr>
          <p:cNvPr id="10" name="Text 7"/>
          <p:cNvSpPr/>
          <p:nvPr/>
        </p:nvSpPr>
        <p:spPr>
          <a:xfrm>
            <a:off x="5797510" y="2155388"/>
            <a:ext cx="4257437" cy="970836"/>
          </a:xfrm>
          <a:prstGeom prst="rect">
            <a:avLst/>
          </a:prstGeom>
          <a:noFill/>
          <a:ln/>
        </p:spPr>
        <p:txBody>
          <a:bodyPr wrap="square" lIns="0" tIns="0" rIns="0" bIns="0" rtlCol="0" anchor="t"/>
          <a:lstStyle/>
          <a:p>
            <a:pPr marL="0" indent="0" algn="l">
              <a:lnSpc>
                <a:spcPts val="2500"/>
              </a:lnSpc>
              <a:buNone/>
            </a:pPr>
            <a:r>
              <a:rPr lang="en-US" sz="1550" dirty="0">
                <a:solidFill>
                  <a:srgbClr val="2C3249"/>
                </a:solidFill>
                <a:latin typeface="Martel Sans" pitchFamily="34" charset="0"/>
                <a:ea typeface="Martel Sans" pitchFamily="34" charset="-122"/>
                <a:cs typeface="Martel Sans" pitchFamily="34" charset="-120"/>
              </a:rPr>
              <a:t>Implement text-based daily standups in Slack or Teams where team members post accomplishments, plans, and blockers.</a:t>
            </a:r>
            <a:endParaRPr lang="en-US" sz="1550" dirty="0"/>
          </a:p>
        </p:txBody>
      </p:sp>
      <p:sp>
        <p:nvSpPr>
          <p:cNvPr id="11" name="Text 8"/>
          <p:cNvSpPr/>
          <p:nvPr/>
        </p:nvSpPr>
        <p:spPr>
          <a:xfrm>
            <a:off x="5797510" y="3247549"/>
            <a:ext cx="4257437" cy="970836"/>
          </a:xfrm>
          <a:prstGeom prst="rect">
            <a:avLst/>
          </a:prstGeom>
          <a:noFill/>
          <a:ln/>
        </p:spPr>
        <p:txBody>
          <a:bodyPr wrap="square" lIns="0" tIns="0" rIns="0" bIns="0" rtlCol="0" anchor="t"/>
          <a:lstStyle/>
          <a:p>
            <a:pPr marL="0" indent="0" algn="l">
              <a:lnSpc>
                <a:spcPts val="2500"/>
              </a:lnSpc>
              <a:buNone/>
            </a:pPr>
            <a:r>
              <a:rPr lang="en-US" sz="1550" dirty="0">
                <a:solidFill>
                  <a:srgbClr val="2C3249"/>
                </a:solidFill>
                <a:latin typeface="Martel Sans" pitchFamily="34" charset="0"/>
                <a:ea typeface="Martel Sans" pitchFamily="34" charset="-122"/>
                <a:cs typeface="Martel Sans" pitchFamily="34" charset="-120"/>
              </a:rPr>
              <a:t>Create dedicated channels for different workstreams to keep updates organized and relevant.</a:t>
            </a:r>
            <a:endParaRPr lang="en-US" sz="1550" dirty="0"/>
          </a:p>
        </p:txBody>
      </p:sp>
      <p:sp>
        <p:nvSpPr>
          <p:cNvPr id="12" name="Shape 9"/>
          <p:cNvSpPr/>
          <p:nvPr/>
        </p:nvSpPr>
        <p:spPr>
          <a:xfrm>
            <a:off x="708065" y="4630579"/>
            <a:ext cx="9556671" cy="1949410"/>
          </a:xfrm>
          <a:prstGeom prst="roundRect">
            <a:avLst>
              <a:gd name="adj" fmla="val 4359"/>
            </a:avLst>
          </a:prstGeom>
          <a:solidFill>
            <a:srgbClr val="DFECE9"/>
          </a:solidFill>
          <a:ln w="7620">
            <a:solidFill>
              <a:srgbClr val="C5D2CF"/>
            </a:solidFill>
            <a:prstDash val="solid"/>
          </a:ln>
        </p:spPr>
        <p:txBody>
          <a:bodyPr/>
          <a:lstStyle/>
          <a:p>
            <a:endParaRPr lang="en-US"/>
          </a:p>
        </p:txBody>
      </p:sp>
      <p:sp>
        <p:nvSpPr>
          <p:cNvPr id="13" name="Text 10"/>
          <p:cNvSpPr/>
          <p:nvPr/>
        </p:nvSpPr>
        <p:spPr>
          <a:xfrm>
            <a:off x="917972" y="4840486"/>
            <a:ext cx="2566392" cy="316111"/>
          </a:xfrm>
          <a:prstGeom prst="rect">
            <a:avLst/>
          </a:prstGeom>
          <a:noFill/>
          <a:ln/>
        </p:spPr>
        <p:txBody>
          <a:bodyPr wrap="none" lIns="0" tIns="0" rIns="0" bIns="0" rtlCol="0" anchor="t"/>
          <a:lstStyle/>
          <a:p>
            <a:pPr marL="0" indent="0" algn="l">
              <a:lnSpc>
                <a:spcPts val="2450"/>
              </a:lnSpc>
              <a:buNone/>
            </a:pPr>
            <a:r>
              <a:rPr lang="en-US" sz="1950" dirty="0">
                <a:solidFill>
                  <a:srgbClr val="2C3249"/>
                </a:solidFill>
                <a:latin typeface="Kanit Light" pitchFamily="34" charset="0"/>
                <a:ea typeface="Kanit Light" pitchFamily="34" charset="-122"/>
                <a:cs typeface="Kanit Light" pitchFamily="34" charset="-120"/>
              </a:rPr>
              <a:t>Shared Documentation</a:t>
            </a:r>
            <a:endParaRPr lang="en-US" sz="1950" dirty="0"/>
          </a:p>
        </p:txBody>
      </p:sp>
      <p:sp>
        <p:nvSpPr>
          <p:cNvPr id="14" name="Text 11"/>
          <p:cNvSpPr/>
          <p:nvPr/>
        </p:nvSpPr>
        <p:spPr>
          <a:xfrm>
            <a:off x="917972" y="5277922"/>
            <a:ext cx="9136856" cy="647224"/>
          </a:xfrm>
          <a:prstGeom prst="rect">
            <a:avLst/>
          </a:prstGeom>
          <a:noFill/>
          <a:ln/>
        </p:spPr>
        <p:txBody>
          <a:bodyPr wrap="square" lIns="0" tIns="0" rIns="0" bIns="0" rtlCol="0" anchor="t"/>
          <a:lstStyle/>
          <a:p>
            <a:pPr marL="0" indent="0" algn="l">
              <a:lnSpc>
                <a:spcPts val="2500"/>
              </a:lnSpc>
              <a:buNone/>
            </a:pPr>
            <a:r>
              <a:rPr lang="en-US" sz="1550" dirty="0">
                <a:solidFill>
                  <a:srgbClr val="2C3249"/>
                </a:solidFill>
                <a:latin typeface="Martel Sans" pitchFamily="34" charset="0"/>
                <a:ea typeface="Martel Sans" pitchFamily="34" charset="-122"/>
                <a:cs typeface="Martel Sans" pitchFamily="34" charset="-120"/>
              </a:rPr>
              <a:t>Maintain comprehensive, accessible documentation in tools like Confluence or Notion that serves as a single source of truth.</a:t>
            </a:r>
            <a:endParaRPr lang="en-US" sz="1550" dirty="0"/>
          </a:p>
        </p:txBody>
      </p:sp>
      <p:sp>
        <p:nvSpPr>
          <p:cNvPr id="15" name="Text 12"/>
          <p:cNvSpPr/>
          <p:nvPr/>
        </p:nvSpPr>
        <p:spPr>
          <a:xfrm>
            <a:off x="917972" y="6046470"/>
            <a:ext cx="9136856" cy="323612"/>
          </a:xfrm>
          <a:prstGeom prst="rect">
            <a:avLst/>
          </a:prstGeom>
          <a:noFill/>
          <a:ln/>
        </p:spPr>
        <p:txBody>
          <a:bodyPr wrap="none" lIns="0" tIns="0" rIns="0" bIns="0" rtlCol="0" anchor="t"/>
          <a:lstStyle/>
          <a:p>
            <a:pPr marL="0" indent="0" algn="l">
              <a:lnSpc>
                <a:spcPts val="2500"/>
              </a:lnSpc>
              <a:buNone/>
            </a:pPr>
            <a:r>
              <a:rPr lang="en-US" sz="1550" dirty="0">
                <a:solidFill>
                  <a:srgbClr val="2C3249"/>
                </a:solidFill>
                <a:latin typeface="Martel Sans" pitchFamily="34" charset="0"/>
                <a:ea typeface="Martel Sans" pitchFamily="34" charset="-122"/>
                <a:cs typeface="Martel Sans" pitchFamily="34" charset="-120"/>
              </a:rPr>
              <a:t>Designate documentation champions who ensure critical information is captured and updated.</a:t>
            </a:r>
            <a:endParaRPr lang="en-US" sz="1550" dirty="0"/>
          </a:p>
        </p:txBody>
      </p:sp>
      <p:sp>
        <p:nvSpPr>
          <p:cNvPr id="16" name="Text 13"/>
          <p:cNvSpPr/>
          <p:nvPr/>
        </p:nvSpPr>
        <p:spPr>
          <a:xfrm>
            <a:off x="708065" y="6807517"/>
            <a:ext cx="9556671" cy="647224"/>
          </a:xfrm>
          <a:prstGeom prst="rect">
            <a:avLst/>
          </a:prstGeom>
          <a:noFill/>
          <a:ln/>
        </p:spPr>
        <p:txBody>
          <a:bodyPr wrap="square" lIns="0" tIns="0" rIns="0" bIns="0" rtlCol="0" anchor="t"/>
          <a:lstStyle/>
          <a:p>
            <a:pPr marL="0" indent="0" algn="l">
              <a:lnSpc>
                <a:spcPts val="2500"/>
              </a:lnSpc>
              <a:buNone/>
            </a:pPr>
            <a:r>
              <a:rPr lang="en-US" sz="1550" dirty="0">
                <a:solidFill>
                  <a:srgbClr val="2C3249"/>
                </a:solidFill>
                <a:latin typeface="Martel Sans" pitchFamily="34" charset="0"/>
                <a:ea typeface="Martel Sans" pitchFamily="34" charset="-122"/>
                <a:cs typeface="Martel Sans" pitchFamily="34" charset="-120"/>
              </a:rPr>
              <a:t>Combine asynchronous communication with strategically scheduled live meetings per sprint to maintain human connection while respecting time zone differences.</a:t>
            </a:r>
            <a:endParaRPr lang="en-US" sz="15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85098" y="616863"/>
            <a:ext cx="8368665" cy="700921"/>
          </a:xfrm>
          <a:prstGeom prst="rect">
            <a:avLst/>
          </a:prstGeom>
          <a:noFill/>
          <a:ln/>
        </p:spPr>
        <p:txBody>
          <a:bodyPr wrap="none" lIns="0" tIns="0" rIns="0" bIns="0" rtlCol="0" anchor="t"/>
          <a:lstStyle/>
          <a:p>
            <a:pPr marL="0" indent="0" algn="l">
              <a:lnSpc>
                <a:spcPts val="5500"/>
              </a:lnSpc>
              <a:buNone/>
            </a:pPr>
            <a:r>
              <a:rPr lang="en-US" sz="4400" dirty="0">
                <a:solidFill>
                  <a:srgbClr val="272D45"/>
                </a:solidFill>
                <a:latin typeface="Kanit Light" pitchFamily="34" charset="0"/>
                <a:ea typeface="Kanit Light" pitchFamily="34" charset="-122"/>
                <a:cs typeface="Kanit Light" pitchFamily="34" charset="-120"/>
              </a:rPr>
              <a:t>Creating a Unified Tool Ecosystem</a:t>
            </a:r>
            <a:endParaRPr lang="en-US" sz="4400" dirty="0"/>
          </a:p>
        </p:txBody>
      </p:sp>
      <p:sp>
        <p:nvSpPr>
          <p:cNvPr id="3" name="Text 1"/>
          <p:cNvSpPr/>
          <p:nvPr/>
        </p:nvSpPr>
        <p:spPr>
          <a:xfrm>
            <a:off x="1889046" y="2223730"/>
            <a:ext cx="2804160" cy="350401"/>
          </a:xfrm>
          <a:prstGeom prst="rect">
            <a:avLst/>
          </a:prstGeom>
          <a:noFill/>
          <a:ln/>
        </p:spPr>
        <p:txBody>
          <a:bodyPr wrap="none" lIns="0" tIns="0" rIns="0" bIns="0" rtlCol="0" anchor="t"/>
          <a:lstStyle/>
          <a:p>
            <a:pPr marL="0" indent="0" algn="r">
              <a:lnSpc>
                <a:spcPts val="2750"/>
              </a:lnSpc>
              <a:buNone/>
            </a:pPr>
            <a:r>
              <a:rPr lang="en-US" sz="2200" dirty="0">
                <a:solidFill>
                  <a:srgbClr val="2C3249"/>
                </a:solidFill>
                <a:latin typeface="Kanit Light" pitchFamily="34" charset="0"/>
                <a:ea typeface="Kanit Light" pitchFamily="34" charset="-122"/>
                <a:cs typeface="Kanit Light" pitchFamily="34" charset="-120"/>
              </a:rPr>
              <a:t>Backlog Management</a:t>
            </a:r>
            <a:endParaRPr lang="en-US" sz="2200" dirty="0"/>
          </a:p>
        </p:txBody>
      </p:sp>
      <p:sp>
        <p:nvSpPr>
          <p:cNvPr id="4" name="Text 2"/>
          <p:cNvSpPr/>
          <p:nvPr/>
        </p:nvSpPr>
        <p:spPr>
          <a:xfrm>
            <a:off x="785098" y="2708672"/>
            <a:ext cx="3908107" cy="717709"/>
          </a:xfrm>
          <a:prstGeom prst="rect">
            <a:avLst/>
          </a:prstGeom>
          <a:noFill/>
          <a:ln/>
        </p:spPr>
        <p:txBody>
          <a:bodyPr wrap="square" lIns="0" tIns="0" rIns="0" bIns="0" rtlCol="0" anchor="t"/>
          <a:lstStyle/>
          <a:p>
            <a:pPr marL="0" indent="0" algn="r">
              <a:lnSpc>
                <a:spcPts val="2800"/>
              </a:lnSpc>
              <a:buNone/>
            </a:pPr>
            <a:r>
              <a:rPr lang="en-US" sz="1750" dirty="0">
                <a:solidFill>
                  <a:srgbClr val="2C3249"/>
                </a:solidFill>
                <a:latin typeface="Martel Sans" pitchFamily="34" charset="0"/>
                <a:ea typeface="Martel Sans" pitchFamily="34" charset="-122"/>
                <a:cs typeface="Martel Sans" pitchFamily="34" charset="-120"/>
              </a:rPr>
              <a:t>Standardize on one platform like Jira or Azure DevOps</a:t>
            </a:r>
            <a:endParaRPr lang="en-US" sz="1750" dirty="0"/>
          </a:p>
        </p:txBody>
      </p:sp>
      <p:pic>
        <p:nvPicPr>
          <p:cNvPr id="5" name="Image 0" descr="preencoded.png"/>
          <p:cNvPicPr>
            <a:picLocks noChangeAspect="1"/>
          </p:cNvPicPr>
          <p:nvPr/>
        </p:nvPicPr>
        <p:blipFill>
          <a:blip r:embed="rId3"/>
          <a:stretch>
            <a:fillRect/>
          </a:stretch>
        </p:blipFill>
        <p:spPr>
          <a:xfrm>
            <a:off x="5029676" y="1766411"/>
            <a:ext cx="4571048" cy="4571048"/>
          </a:xfrm>
          <a:prstGeom prst="rect">
            <a:avLst/>
          </a:prstGeom>
        </p:spPr>
      </p:pic>
      <p:pic>
        <p:nvPicPr>
          <p:cNvPr id="6" name="Image 1" descr="preencoded.png"/>
          <p:cNvPicPr>
            <a:picLocks noChangeAspect="1"/>
          </p:cNvPicPr>
          <p:nvPr/>
        </p:nvPicPr>
        <p:blipFill>
          <a:blip r:embed="rId4"/>
          <a:stretch>
            <a:fillRect/>
          </a:stretch>
        </p:blipFill>
        <p:spPr>
          <a:xfrm>
            <a:off x="6227326" y="2533174"/>
            <a:ext cx="335637" cy="419576"/>
          </a:xfrm>
          <a:prstGeom prst="rect">
            <a:avLst/>
          </a:prstGeom>
        </p:spPr>
      </p:pic>
      <p:sp>
        <p:nvSpPr>
          <p:cNvPr id="7" name="Text 3"/>
          <p:cNvSpPr/>
          <p:nvPr/>
        </p:nvSpPr>
        <p:spPr>
          <a:xfrm>
            <a:off x="9937194" y="2223730"/>
            <a:ext cx="2804160" cy="350401"/>
          </a:xfrm>
          <a:prstGeom prst="rect">
            <a:avLst/>
          </a:prstGeom>
          <a:noFill/>
          <a:ln/>
        </p:spPr>
        <p:txBody>
          <a:bodyPr wrap="none" lIns="0" tIns="0" rIns="0" bIns="0" rtlCol="0" anchor="t"/>
          <a:lstStyle/>
          <a:p>
            <a:pPr marL="0" indent="0" algn="l">
              <a:lnSpc>
                <a:spcPts val="2750"/>
              </a:lnSpc>
              <a:buNone/>
            </a:pPr>
            <a:r>
              <a:rPr lang="en-US" sz="2200" dirty="0">
                <a:solidFill>
                  <a:srgbClr val="2C3249"/>
                </a:solidFill>
                <a:latin typeface="Kanit Light" pitchFamily="34" charset="0"/>
                <a:ea typeface="Kanit Light" pitchFamily="34" charset="-122"/>
                <a:cs typeface="Kanit Light" pitchFamily="34" charset="-120"/>
              </a:rPr>
              <a:t>Documentation</a:t>
            </a:r>
            <a:endParaRPr lang="en-US" sz="2200" dirty="0"/>
          </a:p>
        </p:txBody>
      </p:sp>
      <p:sp>
        <p:nvSpPr>
          <p:cNvPr id="8" name="Text 4"/>
          <p:cNvSpPr/>
          <p:nvPr/>
        </p:nvSpPr>
        <p:spPr>
          <a:xfrm>
            <a:off x="9937194" y="2708672"/>
            <a:ext cx="3908107" cy="717709"/>
          </a:xfrm>
          <a:prstGeom prst="rect">
            <a:avLst/>
          </a:prstGeom>
          <a:noFill/>
          <a:ln/>
        </p:spPr>
        <p:txBody>
          <a:bodyPr wrap="square" lIns="0" tIns="0" rIns="0" bIns="0" rtlCol="0" anchor="t"/>
          <a:lstStyle/>
          <a:p>
            <a:pPr marL="0" indent="0" algn="l">
              <a:lnSpc>
                <a:spcPts val="2800"/>
              </a:lnSpc>
              <a:buNone/>
            </a:pPr>
            <a:r>
              <a:rPr lang="en-US" sz="1750" dirty="0">
                <a:solidFill>
                  <a:srgbClr val="2C3249"/>
                </a:solidFill>
                <a:latin typeface="Martel Sans" pitchFamily="34" charset="0"/>
                <a:ea typeface="Martel Sans" pitchFamily="34" charset="-122"/>
                <a:cs typeface="Martel Sans" pitchFamily="34" charset="-120"/>
              </a:rPr>
              <a:t>Centralize in Confluence or similar knowledge base</a:t>
            </a:r>
            <a:endParaRPr lang="en-US" sz="1750" dirty="0"/>
          </a:p>
        </p:txBody>
      </p:sp>
      <p:pic>
        <p:nvPicPr>
          <p:cNvPr id="9" name="Image 2" descr="preencoded.png"/>
          <p:cNvPicPr>
            <a:picLocks noChangeAspect="1"/>
          </p:cNvPicPr>
          <p:nvPr/>
        </p:nvPicPr>
        <p:blipFill>
          <a:blip r:embed="rId5"/>
          <a:stretch>
            <a:fillRect/>
          </a:stretch>
        </p:blipFill>
        <p:spPr>
          <a:xfrm>
            <a:off x="5029676" y="1766411"/>
            <a:ext cx="4571048" cy="4571048"/>
          </a:xfrm>
          <a:prstGeom prst="rect">
            <a:avLst/>
          </a:prstGeom>
        </p:spPr>
      </p:pic>
      <p:pic>
        <p:nvPicPr>
          <p:cNvPr id="10" name="Image 3" descr="preencoded.png"/>
          <p:cNvPicPr>
            <a:picLocks noChangeAspect="1"/>
          </p:cNvPicPr>
          <p:nvPr/>
        </p:nvPicPr>
        <p:blipFill>
          <a:blip r:embed="rId6"/>
          <a:stretch>
            <a:fillRect/>
          </a:stretch>
        </p:blipFill>
        <p:spPr>
          <a:xfrm>
            <a:off x="8456176" y="2922151"/>
            <a:ext cx="335637" cy="419576"/>
          </a:xfrm>
          <a:prstGeom prst="rect">
            <a:avLst/>
          </a:prstGeom>
        </p:spPr>
      </p:pic>
      <p:sp>
        <p:nvSpPr>
          <p:cNvPr id="11" name="Text 5"/>
          <p:cNvSpPr/>
          <p:nvPr/>
        </p:nvSpPr>
        <p:spPr>
          <a:xfrm>
            <a:off x="9937194" y="4856917"/>
            <a:ext cx="2804160" cy="350401"/>
          </a:xfrm>
          <a:prstGeom prst="rect">
            <a:avLst/>
          </a:prstGeom>
          <a:noFill/>
          <a:ln/>
        </p:spPr>
        <p:txBody>
          <a:bodyPr wrap="none" lIns="0" tIns="0" rIns="0" bIns="0" rtlCol="0" anchor="t"/>
          <a:lstStyle/>
          <a:p>
            <a:pPr marL="0" indent="0" algn="l">
              <a:lnSpc>
                <a:spcPts val="2750"/>
              </a:lnSpc>
              <a:buNone/>
            </a:pPr>
            <a:r>
              <a:rPr lang="en-US" sz="2200" dirty="0">
                <a:solidFill>
                  <a:srgbClr val="2C3249"/>
                </a:solidFill>
                <a:latin typeface="Kanit Light" pitchFamily="34" charset="0"/>
                <a:ea typeface="Kanit Light" pitchFamily="34" charset="-122"/>
                <a:cs typeface="Kanit Light" pitchFamily="34" charset="-120"/>
              </a:rPr>
              <a:t>Team Communication</a:t>
            </a:r>
            <a:endParaRPr lang="en-US" sz="2200" dirty="0"/>
          </a:p>
        </p:txBody>
      </p:sp>
      <p:sp>
        <p:nvSpPr>
          <p:cNvPr id="12" name="Text 6"/>
          <p:cNvSpPr/>
          <p:nvPr/>
        </p:nvSpPr>
        <p:spPr>
          <a:xfrm>
            <a:off x="9937194" y="5341858"/>
            <a:ext cx="3908107" cy="358854"/>
          </a:xfrm>
          <a:prstGeom prst="rect">
            <a:avLst/>
          </a:prstGeom>
          <a:noFill/>
          <a:ln/>
        </p:spPr>
        <p:txBody>
          <a:bodyPr wrap="none" lIns="0" tIns="0" rIns="0" bIns="0" rtlCol="0" anchor="t"/>
          <a:lstStyle/>
          <a:p>
            <a:pPr marL="0" indent="0" algn="l">
              <a:lnSpc>
                <a:spcPts val="2800"/>
              </a:lnSpc>
              <a:buNone/>
            </a:pPr>
            <a:r>
              <a:rPr lang="en-US" sz="1750" dirty="0">
                <a:solidFill>
                  <a:srgbClr val="2C3249"/>
                </a:solidFill>
                <a:latin typeface="Martel Sans" pitchFamily="34" charset="0"/>
                <a:ea typeface="Martel Sans" pitchFamily="34" charset="-122"/>
                <a:cs typeface="Martel Sans" pitchFamily="34" charset="-120"/>
              </a:rPr>
              <a:t>Unify through Slack or MS Teams</a:t>
            </a:r>
            <a:endParaRPr lang="en-US" sz="1750" dirty="0"/>
          </a:p>
        </p:txBody>
      </p:sp>
      <p:pic>
        <p:nvPicPr>
          <p:cNvPr id="13" name="Image 4" descr="preencoded.png"/>
          <p:cNvPicPr>
            <a:picLocks noChangeAspect="1"/>
          </p:cNvPicPr>
          <p:nvPr/>
        </p:nvPicPr>
        <p:blipFill>
          <a:blip r:embed="rId7"/>
          <a:stretch>
            <a:fillRect/>
          </a:stretch>
        </p:blipFill>
        <p:spPr>
          <a:xfrm>
            <a:off x="5029676" y="1766411"/>
            <a:ext cx="4571048" cy="4571048"/>
          </a:xfrm>
          <a:prstGeom prst="rect">
            <a:avLst/>
          </a:prstGeom>
        </p:spPr>
      </p:pic>
      <p:pic>
        <p:nvPicPr>
          <p:cNvPr id="14" name="Image 5" descr="preencoded.png"/>
          <p:cNvPicPr>
            <a:picLocks noChangeAspect="1"/>
          </p:cNvPicPr>
          <p:nvPr/>
        </p:nvPicPr>
        <p:blipFill>
          <a:blip r:embed="rId8"/>
          <a:stretch>
            <a:fillRect/>
          </a:stretch>
        </p:blipFill>
        <p:spPr>
          <a:xfrm>
            <a:off x="8067199" y="5151001"/>
            <a:ext cx="335637" cy="419576"/>
          </a:xfrm>
          <a:prstGeom prst="rect">
            <a:avLst/>
          </a:prstGeom>
        </p:spPr>
      </p:pic>
      <p:sp>
        <p:nvSpPr>
          <p:cNvPr id="15" name="Text 7"/>
          <p:cNvSpPr/>
          <p:nvPr/>
        </p:nvSpPr>
        <p:spPr>
          <a:xfrm>
            <a:off x="1889046" y="4677489"/>
            <a:ext cx="2804160" cy="350401"/>
          </a:xfrm>
          <a:prstGeom prst="rect">
            <a:avLst/>
          </a:prstGeom>
          <a:noFill/>
          <a:ln/>
        </p:spPr>
        <p:txBody>
          <a:bodyPr wrap="none" lIns="0" tIns="0" rIns="0" bIns="0" rtlCol="0" anchor="t"/>
          <a:lstStyle/>
          <a:p>
            <a:pPr marL="0" indent="0" algn="r">
              <a:lnSpc>
                <a:spcPts val="2750"/>
              </a:lnSpc>
              <a:buNone/>
            </a:pPr>
            <a:r>
              <a:rPr lang="en-US" sz="2200" dirty="0">
                <a:solidFill>
                  <a:srgbClr val="2C3249"/>
                </a:solidFill>
                <a:latin typeface="Kanit Light" pitchFamily="34" charset="0"/>
                <a:ea typeface="Kanit Light" pitchFamily="34" charset="-122"/>
                <a:cs typeface="Kanit Light" pitchFamily="34" charset="-120"/>
              </a:rPr>
              <a:t>Meetings &amp; Workshops</a:t>
            </a:r>
            <a:endParaRPr lang="en-US" sz="2200" dirty="0"/>
          </a:p>
        </p:txBody>
      </p:sp>
      <p:sp>
        <p:nvSpPr>
          <p:cNvPr id="16" name="Text 8"/>
          <p:cNvSpPr/>
          <p:nvPr/>
        </p:nvSpPr>
        <p:spPr>
          <a:xfrm>
            <a:off x="785098" y="5162431"/>
            <a:ext cx="3908107" cy="717709"/>
          </a:xfrm>
          <a:prstGeom prst="rect">
            <a:avLst/>
          </a:prstGeom>
          <a:noFill/>
          <a:ln/>
        </p:spPr>
        <p:txBody>
          <a:bodyPr wrap="square" lIns="0" tIns="0" rIns="0" bIns="0" rtlCol="0" anchor="t"/>
          <a:lstStyle/>
          <a:p>
            <a:pPr marL="0" indent="0" algn="r">
              <a:lnSpc>
                <a:spcPts val="2800"/>
              </a:lnSpc>
              <a:buNone/>
            </a:pPr>
            <a:r>
              <a:rPr lang="en-US" sz="1750" dirty="0">
                <a:solidFill>
                  <a:srgbClr val="2C3249"/>
                </a:solidFill>
                <a:latin typeface="Martel Sans" pitchFamily="34" charset="0"/>
                <a:ea typeface="Martel Sans" pitchFamily="34" charset="-122"/>
                <a:cs typeface="Martel Sans" pitchFamily="34" charset="-120"/>
              </a:rPr>
              <a:t>Standardize on Zoom or Teams with Miro/Mural</a:t>
            </a:r>
            <a:endParaRPr lang="en-US" sz="1750" dirty="0"/>
          </a:p>
        </p:txBody>
      </p:sp>
      <p:pic>
        <p:nvPicPr>
          <p:cNvPr id="17" name="Image 6" descr="preencoded.png"/>
          <p:cNvPicPr>
            <a:picLocks noChangeAspect="1"/>
          </p:cNvPicPr>
          <p:nvPr/>
        </p:nvPicPr>
        <p:blipFill>
          <a:blip r:embed="rId9"/>
          <a:stretch>
            <a:fillRect/>
          </a:stretch>
        </p:blipFill>
        <p:spPr>
          <a:xfrm>
            <a:off x="5029676" y="1766411"/>
            <a:ext cx="4571048" cy="4571048"/>
          </a:xfrm>
          <a:prstGeom prst="rect">
            <a:avLst/>
          </a:prstGeom>
        </p:spPr>
      </p:pic>
      <p:pic>
        <p:nvPicPr>
          <p:cNvPr id="18" name="Image 7" descr="preencoded.png"/>
          <p:cNvPicPr>
            <a:picLocks noChangeAspect="1"/>
          </p:cNvPicPr>
          <p:nvPr/>
        </p:nvPicPr>
        <p:blipFill>
          <a:blip r:embed="rId10"/>
          <a:stretch>
            <a:fillRect/>
          </a:stretch>
        </p:blipFill>
        <p:spPr>
          <a:xfrm>
            <a:off x="5838349" y="4762024"/>
            <a:ext cx="335637" cy="419576"/>
          </a:xfrm>
          <a:prstGeom prst="rect">
            <a:avLst/>
          </a:prstGeom>
        </p:spPr>
      </p:pic>
      <p:sp>
        <p:nvSpPr>
          <p:cNvPr id="19" name="Text 9"/>
          <p:cNvSpPr/>
          <p:nvPr/>
        </p:nvSpPr>
        <p:spPr>
          <a:xfrm>
            <a:off x="785098" y="6589752"/>
            <a:ext cx="13060204" cy="1076563"/>
          </a:xfrm>
          <a:prstGeom prst="rect">
            <a:avLst/>
          </a:prstGeom>
          <a:noFill/>
          <a:ln/>
        </p:spPr>
        <p:txBody>
          <a:bodyPr wrap="square" lIns="0" tIns="0" rIns="0" bIns="0" rtlCol="0" anchor="t"/>
          <a:lstStyle/>
          <a:p>
            <a:pPr marL="0" indent="0" algn="l">
              <a:lnSpc>
                <a:spcPts val="2800"/>
              </a:lnSpc>
              <a:buNone/>
            </a:pPr>
            <a:r>
              <a:rPr lang="en-US" sz="1750" dirty="0">
                <a:solidFill>
                  <a:srgbClr val="2C3249"/>
                </a:solidFill>
                <a:latin typeface="Martel Sans" pitchFamily="34" charset="0"/>
                <a:ea typeface="Martel Sans" pitchFamily="34" charset="-122"/>
                <a:cs typeface="Martel Sans" pitchFamily="34" charset="-120"/>
              </a:rPr>
              <a:t>Tool fragmentation creates confusion and reduces productivity. Maintain a clear "one tool per use case" policy and ensure all team members have proper access and training. Document tool usage guidelines and create templates to encourage standardization across locations.</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3657600" cy="8231386"/>
          </a:xfrm>
          <a:prstGeom prst="rect">
            <a:avLst/>
          </a:prstGeom>
        </p:spPr>
      </p:pic>
      <p:sp>
        <p:nvSpPr>
          <p:cNvPr id="3" name="Text 0"/>
          <p:cNvSpPr/>
          <p:nvPr/>
        </p:nvSpPr>
        <p:spPr>
          <a:xfrm>
            <a:off x="4367808" y="557927"/>
            <a:ext cx="6911697" cy="634127"/>
          </a:xfrm>
          <a:prstGeom prst="rect">
            <a:avLst/>
          </a:prstGeom>
          <a:noFill/>
          <a:ln/>
        </p:spPr>
        <p:txBody>
          <a:bodyPr wrap="none" lIns="0" tIns="0" rIns="0" bIns="0" rtlCol="0" anchor="t"/>
          <a:lstStyle/>
          <a:p>
            <a:pPr marL="0" indent="0" algn="l">
              <a:lnSpc>
                <a:spcPts val="4950"/>
              </a:lnSpc>
              <a:buNone/>
            </a:pPr>
            <a:r>
              <a:rPr lang="en-US" sz="3950" dirty="0">
                <a:solidFill>
                  <a:srgbClr val="272D45"/>
                </a:solidFill>
                <a:latin typeface="Kanit Light" pitchFamily="34" charset="0"/>
                <a:ea typeface="Kanit Light" pitchFamily="34" charset="-122"/>
                <a:cs typeface="Kanit Light" pitchFamily="34" charset="-120"/>
              </a:rPr>
              <a:t>The Documentation Imperative</a:t>
            </a:r>
            <a:endParaRPr lang="en-US" sz="3950" dirty="0"/>
          </a:p>
        </p:txBody>
      </p:sp>
      <p:pic>
        <p:nvPicPr>
          <p:cNvPr id="4" name="Image 1" descr="preencoded.png"/>
          <p:cNvPicPr>
            <a:picLocks noChangeAspect="1"/>
          </p:cNvPicPr>
          <p:nvPr/>
        </p:nvPicPr>
        <p:blipFill>
          <a:blip r:embed="rId4"/>
          <a:stretch>
            <a:fillRect/>
          </a:stretch>
        </p:blipFill>
        <p:spPr>
          <a:xfrm>
            <a:off x="4367808" y="1496378"/>
            <a:ext cx="507206" cy="507206"/>
          </a:xfrm>
          <a:prstGeom prst="rect">
            <a:avLst/>
          </a:prstGeom>
        </p:spPr>
      </p:pic>
      <p:sp>
        <p:nvSpPr>
          <p:cNvPr id="5" name="Text 1"/>
          <p:cNvSpPr/>
          <p:nvPr/>
        </p:nvSpPr>
        <p:spPr>
          <a:xfrm>
            <a:off x="4367808" y="2206466"/>
            <a:ext cx="2536508" cy="316944"/>
          </a:xfrm>
          <a:prstGeom prst="rect">
            <a:avLst/>
          </a:prstGeom>
          <a:noFill/>
          <a:ln/>
        </p:spPr>
        <p:txBody>
          <a:bodyPr wrap="none" lIns="0" tIns="0" rIns="0" bIns="0" rtlCol="0" anchor="t"/>
          <a:lstStyle/>
          <a:p>
            <a:pPr marL="0" indent="0" algn="l">
              <a:lnSpc>
                <a:spcPts val="2450"/>
              </a:lnSpc>
              <a:buNone/>
            </a:pPr>
            <a:r>
              <a:rPr lang="en-US" sz="1950" dirty="0">
                <a:solidFill>
                  <a:srgbClr val="2C3249"/>
                </a:solidFill>
                <a:latin typeface="Kanit Light" pitchFamily="34" charset="0"/>
                <a:ea typeface="Kanit Light" pitchFamily="34" charset="-122"/>
                <a:cs typeface="Kanit Light" pitchFamily="34" charset="-120"/>
              </a:rPr>
              <a:t>Decision Records</a:t>
            </a:r>
            <a:endParaRPr lang="en-US" sz="1950" dirty="0"/>
          </a:p>
        </p:txBody>
      </p:sp>
      <p:sp>
        <p:nvSpPr>
          <p:cNvPr id="6" name="Text 2"/>
          <p:cNvSpPr/>
          <p:nvPr/>
        </p:nvSpPr>
        <p:spPr>
          <a:xfrm>
            <a:off x="4367808" y="2645093"/>
            <a:ext cx="4649391" cy="973693"/>
          </a:xfrm>
          <a:prstGeom prst="rect">
            <a:avLst/>
          </a:prstGeom>
          <a:noFill/>
          <a:ln/>
        </p:spPr>
        <p:txBody>
          <a:bodyPr wrap="square" lIns="0" tIns="0" rIns="0" bIns="0" rtlCol="0" anchor="t"/>
          <a:lstStyle/>
          <a:p>
            <a:pPr marL="0" indent="0" algn="l">
              <a:lnSpc>
                <a:spcPts val="2550"/>
              </a:lnSpc>
              <a:buNone/>
            </a:pPr>
            <a:r>
              <a:rPr lang="en-US" sz="1550" dirty="0">
                <a:solidFill>
                  <a:srgbClr val="2C3249"/>
                </a:solidFill>
                <a:latin typeface="Martel Sans" pitchFamily="34" charset="0"/>
                <a:ea typeface="Martel Sans" pitchFamily="34" charset="-122"/>
                <a:cs typeface="Martel Sans" pitchFamily="34" charset="-120"/>
              </a:rPr>
              <a:t>Document the what, why, and how of key decisions to provide context for team members who weren't present in discussions.</a:t>
            </a:r>
            <a:endParaRPr lang="en-US" sz="1550" dirty="0"/>
          </a:p>
        </p:txBody>
      </p:sp>
      <p:pic>
        <p:nvPicPr>
          <p:cNvPr id="7" name="Image 2" descr="preencoded.png"/>
          <p:cNvPicPr>
            <a:picLocks noChangeAspect="1"/>
          </p:cNvPicPr>
          <p:nvPr/>
        </p:nvPicPr>
        <p:blipFill>
          <a:blip r:embed="rId5"/>
          <a:stretch>
            <a:fillRect/>
          </a:stretch>
        </p:blipFill>
        <p:spPr>
          <a:xfrm>
            <a:off x="9270802" y="1496378"/>
            <a:ext cx="507206" cy="507206"/>
          </a:xfrm>
          <a:prstGeom prst="rect">
            <a:avLst/>
          </a:prstGeom>
        </p:spPr>
      </p:pic>
      <p:sp>
        <p:nvSpPr>
          <p:cNvPr id="8" name="Text 3"/>
          <p:cNvSpPr/>
          <p:nvPr/>
        </p:nvSpPr>
        <p:spPr>
          <a:xfrm>
            <a:off x="9270802" y="2206466"/>
            <a:ext cx="2536508" cy="316944"/>
          </a:xfrm>
          <a:prstGeom prst="rect">
            <a:avLst/>
          </a:prstGeom>
          <a:noFill/>
          <a:ln/>
        </p:spPr>
        <p:txBody>
          <a:bodyPr wrap="none" lIns="0" tIns="0" rIns="0" bIns="0" rtlCol="0" anchor="t"/>
          <a:lstStyle/>
          <a:p>
            <a:pPr marL="0" indent="0" algn="l">
              <a:lnSpc>
                <a:spcPts val="2450"/>
              </a:lnSpc>
              <a:buNone/>
            </a:pPr>
            <a:r>
              <a:rPr lang="en-US" sz="1950" dirty="0">
                <a:solidFill>
                  <a:srgbClr val="2C3249"/>
                </a:solidFill>
                <a:latin typeface="Kanit Light" pitchFamily="34" charset="0"/>
                <a:ea typeface="Kanit Light" pitchFamily="34" charset="-122"/>
                <a:cs typeface="Kanit Light" pitchFamily="34" charset="-120"/>
              </a:rPr>
              <a:t>Acceptance Criteria</a:t>
            </a:r>
            <a:endParaRPr lang="en-US" sz="1950" dirty="0"/>
          </a:p>
        </p:txBody>
      </p:sp>
      <p:sp>
        <p:nvSpPr>
          <p:cNvPr id="9" name="Text 4"/>
          <p:cNvSpPr/>
          <p:nvPr/>
        </p:nvSpPr>
        <p:spPr>
          <a:xfrm>
            <a:off x="9270802" y="2645093"/>
            <a:ext cx="4649391" cy="1298258"/>
          </a:xfrm>
          <a:prstGeom prst="rect">
            <a:avLst/>
          </a:prstGeom>
          <a:noFill/>
          <a:ln/>
        </p:spPr>
        <p:txBody>
          <a:bodyPr wrap="square" lIns="0" tIns="0" rIns="0" bIns="0" rtlCol="0" anchor="t"/>
          <a:lstStyle/>
          <a:p>
            <a:pPr marL="0" indent="0" algn="l">
              <a:lnSpc>
                <a:spcPts val="2550"/>
              </a:lnSpc>
              <a:buNone/>
            </a:pPr>
            <a:r>
              <a:rPr lang="en-US" sz="1550" dirty="0">
                <a:solidFill>
                  <a:srgbClr val="2C3249"/>
                </a:solidFill>
                <a:latin typeface="Martel Sans" pitchFamily="34" charset="0"/>
                <a:ea typeface="Martel Sans" pitchFamily="34" charset="-122"/>
                <a:cs typeface="Martel Sans" pitchFamily="34" charset="-120"/>
              </a:rPr>
              <a:t>Create detailed, unambiguous acceptance criteria that leave no room for misinterpretation across cultural and language differences.</a:t>
            </a:r>
            <a:endParaRPr lang="en-US" sz="1550" dirty="0"/>
          </a:p>
        </p:txBody>
      </p:sp>
      <p:pic>
        <p:nvPicPr>
          <p:cNvPr id="10" name="Image 3" descr="preencoded.png"/>
          <p:cNvPicPr>
            <a:picLocks noChangeAspect="1"/>
          </p:cNvPicPr>
          <p:nvPr/>
        </p:nvPicPr>
        <p:blipFill>
          <a:blip r:embed="rId6"/>
          <a:stretch>
            <a:fillRect/>
          </a:stretch>
        </p:blipFill>
        <p:spPr>
          <a:xfrm>
            <a:off x="4367808" y="4349115"/>
            <a:ext cx="507206" cy="507206"/>
          </a:xfrm>
          <a:prstGeom prst="rect">
            <a:avLst/>
          </a:prstGeom>
        </p:spPr>
      </p:pic>
      <p:sp>
        <p:nvSpPr>
          <p:cNvPr id="11" name="Text 5"/>
          <p:cNvSpPr/>
          <p:nvPr/>
        </p:nvSpPr>
        <p:spPr>
          <a:xfrm>
            <a:off x="4367808" y="5059204"/>
            <a:ext cx="2536508" cy="316944"/>
          </a:xfrm>
          <a:prstGeom prst="rect">
            <a:avLst/>
          </a:prstGeom>
          <a:noFill/>
          <a:ln/>
        </p:spPr>
        <p:txBody>
          <a:bodyPr wrap="none" lIns="0" tIns="0" rIns="0" bIns="0" rtlCol="0" anchor="t"/>
          <a:lstStyle/>
          <a:p>
            <a:pPr marL="0" indent="0" algn="l">
              <a:lnSpc>
                <a:spcPts val="2450"/>
              </a:lnSpc>
              <a:buNone/>
            </a:pPr>
            <a:r>
              <a:rPr lang="en-US" sz="1950" dirty="0">
                <a:solidFill>
                  <a:srgbClr val="2C3249"/>
                </a:solidFill>
                <a:latin typeface="Kanit Light" pitchFamily="34" charset="0"/>
                <a:ea typeface="Kanit Light" pitchFamily="34" charset="-122"/>
                <a:cs typeface="Kanit Light" pitchFamily="34" charset="-120"/>
              </a:rPr>
              <a:t>Architecture Notes</a:t>
            </a:r>
            <a:endParaRPr lang="en-US" sz="1950" dirty="0"/>
          </a:p>
        </p:txBody>
      </p:sp>
      <p:sp>
        <p:nvSpPr>
          <p:cNvPr id="12" name="Text 6"/>
          <p:cNvSpPr/>
          <p:nvPr/>
        </p:nvSpPr>
        <p:spPr>
          <a:xfrm>
            <a:off x="4367808" y="5497830"/>
            <a:ext cx="4649391" cy="973693"/>
          </a:xfrm>
          <a:prstGeom prst="rect">
            <a:avLst/>
          </a:prstGeom>
          <a:noFill/>
          <a:ln/>
        </p:spPr>
        <p:txBody>
          <a:bodyPr wrap="square" lIns="0" tIns="0" rIns="0" bIns="0" rtlCol="0" anchor="t"/>
          <a:lstStyle/>
          <a:p>
            <a:pPr marL="0" indent="0" algn="l">
              <a:lnSpc>
                <a:spcPts val="2550"/>
              </a:lnSpc>
              <a:buNone/>
            </a:pPr>
            <a:r>
              <a:rPr lang="en-US" sz="1550" dirty="0">
                <a:solidFill>
                  <a:srgbClr val="2C3249"/>
                </a:solidFill>
                <a:latin typeface="Martel Sans" pitchFamily="34" charset="0"/>
                <a:ea typeface="Martel Sans" pitchFamily="34" charset="-122"/>
                <a:cs typeface="Martel Sans" pitchFamily="34" charset="-120"/>
              </a:rPr>
              <a:t>Maintain living documentation of system architecture and technical standards to guide implementation across distributed teams.</a:t>
            </a:r>
            <a:endParaRPr lang="en-US" sz="1550" dirty="0"/>
          </a:p>
        </p:txBody>
      </p:sp>
      <p:pic>
        <p:nvPicPr>
          <p:cNvPr id="13" name="Image 4" descr="preencoded.png"/>
          <p:cNvPicPr>
            <a:picLocks noChangeAspect="1"/>
          </p:cNvPicPr>
          <p:nvPr/>
        </p:nvPicPr>
        <p:blipFill>
          <a:blip r:embed="rId7"/>
          <a:stretch>
            <a:fillRect/>
          </a:stretch>
        </p:blipFill>
        <p:spPr>
          <a:xfrm>
            <a:off x="9270802" y="4349115"/>
            <a:ext cx="507206" cy="507206"/>
          </a:xfrm>
          <a:prstGeom prst="rect">
            <a:avLst/>
          </a:prstGeom>
        </p:spPr>
      </p:pic>
      <p:sp>
        <p:nvSpPr>
          <p:cNvPr id="14" name="Text 7"/>
          <p:cNvSpPr/>
          <p:nvPr/>
        </p:nvSpPr>
        <p:spPr>
          <a:xfrm>
            <a:off x="9270802" y="5059204"/>
            <a:ext cx="2536508" cy="316944"/>
          </a:xfrm>
          <a:prstGeom prst="rect">
            <a:avLst/>
          </a:prstGeom>
          <a:noFill/>
          <a:ln/>
        </p:spPr>
        <p:txBody>
          <a:bodyPr wrap="none" lIns="0" tIns="0" rIns="0" bIns="0" rtlCol="0" anchor="t"/>
          <a:lstStyle/>
          <a:p>
            <a:pPr marL="0" indent="0" algn="l">
              <a:lnSpc>
                <a:spcPts val="2450"/>
              </a:lnSpc>
              <a:buNone/>
            </a:pPr>
            <a:r>
              <a:rPr lang="en-US" sz="1950" dirty="0">
                <a:solidFill>
                  <a:srgbClr val="2C3249"/>
                </a:solidFill>
                <a:latin typeface="Kanit Light" pitchFamily="34" charset="0"/>
                <a:ea typeface="Kanit Light" pitchFamily="34" charset="-122"/>
                <a:cs typeface="Kanit Light" pitchFamily="34" charset="-120"/>
              </a:rPr>
              <a:t>Sprint Goals</a:t>
            </a:r>
            <a:endParaRPr lang="en-US" sz="1950" dirty="0"/>
          </a:p>
        </p:txBody>
      </p:sp>
      <p:sp>
        <p:nvSpPr>
          <p:cNvPr id="15" name="Text 8"/>
          <p:cNvSpPr/>
          <p:nvPr/>
        </p:nvSpPr>
        <p:spPr>
          <a:xfrm>
            <a:off x="9270802" y="5497830"/>
            <a:ext cx="4649391" cy="973693"/>
          </a:xfrm>
          <a:prstGeom prst="rect">
            <a:avLst/>
          </a:prstGeom>
          <a:noFill/>
          <a:ln/>
        </p:spPr>
        <p:txBody>
          <a:bodyPr wrap="square" lIns="0" tIns="0" rIns="0" bIns="0" rtlCol="0" anchor="t"/>
          <a:lstStyle/>
          <a:p>
            <a:pPr marL="0" indent="0" algn="l">
              <a:lnSpc>
                <a:spcPts val="2550"/>
              </a:lnSpc>
              <a:buNone/>
            </a:pPr>
            <a:r>
              <a:rPr lang="en-US" sz="1550" dirty="0">
                <a:solidFill>
                  <a:srgbClr val="2C3249"/>
                </a:solidFill>
                <a:latin typeface="Martel Sans" pitchFamily="34" charset="0"/>
                <a:ea typeface="Martel Sans" pitchFamily="34" charset="-122"/>
                <a:cs typeface="Martel Sans" pitchFamily="34" charset="-120"/>
              </a:rPr>
              <a:t>Clearly articulate sprint goals and definitions of done to align team efforts regardless of location or time zone.</a:t>
            </a:r>
            <a:endParaRPr lang="en-US" sz="1550" dirty="0"/>
          </a:p>
        </p:txBody>
      </p:sp>
      <p:sp>
        <p:nvSpPr>
          <p:cNvPr id="16" name="Text 9"/>
          <p:cNvSpPr/>
          <p:nvPr/>
        </p:nvSpPr>
        <p:spPr>
          <a:xfrm>
            <a:off x="4367808" y="6699766"/>
            <a:ext cx="9552384" cy="973693"/>
          </a:xfrm>
          <a:prstGeom prst="rect">
            <a:avLst/>
          </a:prstGeom>
          <a:noFill/>
          <a:ln/>
        </p:spPr>
        <p:txBody>
          <a:bodyPr wrap="square" lIns="0" tIns="0" rIns="0" bIns="0" rtlCol="0" anchor="t"/>
          <a:lstStyle/>
          <a:p>
            <a:pPr marL="0" indent="0" algn="l">
              <a:lnSpc>
                <a:spcPts val="2550"/>
              </a:lnSpc>
              <a:buNone/>
            </a:pPr>
            <a:r>
              <a:rPr lang="en-US" sz="1550" dirty="0">
                <a:solidFill>
                  <a:srgbClr val="2C3249"/>
                </a:solidFill>
                <a:latin typeface="Martel Sans" pitchFamily="34" charset="0"/>
                <a:ea typeface="Martel Sans" pitchFamily="34" charset="-122"/>
                <a:cs typeface="Martel Sans" pitchFamily="34" charset="-120"/>
              </a:rPr>
              <a:t>In distributed teams, documentation becomes the bridge that spans time zones and prevents misalignment. Treat documentation as a first-class citizen of your development process, not an afterthought.</a:t>
            </a:r>
            <a:endParaRPr lang="en-US" sz="15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80098" y="614243"/>
            <a:ext cx="6665476" cy="696516"/>
          </a:xfrm>
          <a:prstGeom prst="rect">
            <a:avLst/>
          </a:prstGeom>
          <a:noFill/>
          <a:ln/>
        </p:spPr>
        <p:txBody>
          <a:bodyPr wrap="none" lIns="0" tIns="0" rIns="0" bIns="0" rtlCol="0" anchor="t"/>
          <a:lstStyle/>
          <a:p>
            <a:pPr marL="0" indent="0" algn="l">
              <a:lnSpc>
                <a:spcPts val="5450"/>
              </a:lnSpc>
              <a:buNone/>
            </a:pPr>
            <a:r>
              <a:rPr lang="en-US" sz="4350" dirty="0">
                <a:solidFill>
                  <a:srgbClr val="272D45"/>
                </a:solidFill>
                <a:latin typeface="Kanit Light" pitchFamily="34" charset="0"/>
                <a:ea typeface="Kanit Light" pitchFamily="34" charset="-122"/>
                <a:cs typeface="Kanit Light" pitchFamily="34" charset="-120"/>
              </a:rPr>
              <a:t>Adapting Agile Ceremonies</a:t>
            </a:r>
            <a:endParaRPr lang="en-US" sz="4350" dirty="0"/>
          </a:p>
        </p:txBody>
      </p:sp>
      <p:sp>
        <p:nvSpPr>
          <p:cNvPr id="3" name="Shape 1"/>
          <p:cNvSpPr/>
          <p:nvPr/>
        </p:nvSpPr>
        <p:spPr>
          <a:xfrm>
            <a:off x="780098" y="2759512"/>
            <a:ext cx="3016806" cy="222885"/>
          </a:xfrm>
          <a:prstGeom prst="roundRect">
            <a:avLst>
              <a:gd name="adj" fmla="val 42004"/>
            </a:avLst>
          </a:prstGeom>
          <a:solidFill>
            <a:srgbClr val="DFECE9"/>
          </a:solidFill>
          <a:ln w="7620">
            <a:solidFill>
              <a:srgbClr val="C5D2CF"/>
            </a:solidFill>
            <a:prstDash val="solid"/>
          </a:ln>
        </p:spPr>
        <p:txBody>
          <a:bodyPr/>
          <a:lstStyle/>
          <a:p>
            <a:endParaRPr lang="en-US"/>
          </a:p>
        </p:txBody>
      </p:sp>
      <p:sp>
        <p:nvSpPr>
          <p:cNvPr id="4" name="Text 2"/>
          <p:cNvSpPr/>
          <p:nvPr/>
        </p:nvSpPr>
        <p:spPr>
          <a:xfrm>
            <a:off x="780098" y="3316724"/>
            <a:ext cx="2786301" cy="348258"/>
          </a:xfrm>
          <a:prstGeom prst="rect">
            <a:avLst/>
          </a:prstGeom>
          <a:noFill/>
          <a:ln/>
        </p:spPr>
        <p:txBody>
          <a:bodyPr wrap="none" lIns="0" tIns="0" rIns="0" bIns="0" rtlCol="0" anchor="t"/>
          <a:lstStyle/>
          <a:p>
            <a:pPr marL="0" indent="0" algn="l">
              <a:lnSpc>
                <a:spcPts val="2700"/>
              </a:lnSpc>
              <a:buNone/>
            </a:pPr>
            <a:r>
              <a:rPr lang="en-US" sz="2150" dirty="0">
                <a:solidFill>
                  <a:srgbClr val="2C3249"/>
                </a:solidFill>
                <a:latin typeface="Kanit Light" pitchFamily="34" charset="0"/>
                <a:ea typeface="Kanit Light" pitchFamily="34" charset="-122"/>
                <a:cs typeface="Kanit Light" pitchFamily="34" charset="-120"/>
              </a:rPr>
              <a:t>Sprint Planning</a:t>
            </a:r>
            <a:endParaRPr lang="en-US" sz="2150" dirty="0"/>
          </a:p>
        </p:txBody>
      </p:sp>
      <p:sp>
        <p:nvSpPr>
          <p:cNvPr id="5" name="Text 3"/>
          <p:cNvSpPr/>
          <p:nvPr/>
        </p:nvSpPr>
        <p:spPr>
          <a:xfrm>
            <a:off x="780098" y="3798689"/>
            <a:ext cx="3016806" cy="2852738"/>
          </a:xfrm>
          <a:prstGeom prst="rect">
            <a:avLst/>
          </a:prstGeom>
          <a:noFill/>
          <a:ln/>
        </p:spPr>
        <p:txBody>
          <a:bodyPr wrap="square" lIns="0" tIns="0" rIns="0" bIns="0" rtlCol="0" anchor="t"/>
          <a:lstStyle/>
          <a:p>
            <a:pPr marL="0" indent="0" algn="l">
              <a:lnSpc>
                <a:spcPts val="2800"/>
              </a:lnSpc>
              <a:buNone/>
            </a:pPr>
            <a:r>
              <a:rPr lang="en-US" sz="1750" dirty="0">
                <a:solidFill>
                  <a:srgbClr val="2C3249"/>
                </a:solidFill>
                <a:latin typeface="Martel Sans" pitchFamily="34" charset="0"/>
                <a:ea typeface="Martel Sans" pitchFamily="34" charset="-122"/>
                <a:cs typeface="Martel Sans" pitchFamily="34" charset="-120"/>
              </a:rPr>
              <a:t>Break into multiple sessions: asynchronous backlog refinement followed by a focused live session in the time zone overlap window. Record all sessions for those who cannot attend.</a:t>
            </a:r>
            <a:endParaRPr lang="en-US" sz="1750" dirty="0"/>
          </a:p>
        </p:txBody>
      </p:sp>
      <p:sp>
        <p:nvSpPr>
          <p:cNvPr id="6" name="Shape 4"/>
          <p:cNvSpPr/>
          <p:nvPr/>
        </p:nvSpPr>
        <p:spPr>
          <a:xfrm>
            <a:off x="4131231" y="2425184"/>
            <a:ext cx="3016806" cy="222885"/>
          </a:xfrm>
          <a:prstGeom prst="roundRect">
            <a:avLst>
              <a:gd name="adj" fmla="val 42004"/>
            </a:avLst>
          </a:prstGeom>
          <a:solidFill>
            <a:srgbClr val="DFECE9"/>
          </a:solidFill>
          <a:ln w="7620">
            <a:solidFill>
              <a:srgbClr val="C5D2CF"/>
            </a:solidFill>
            <a:prstDash val="solid"/>
          </a:ln>
        </p:spPr>
        <p:txBody>
          <a:bodyPr/>
          <a:lstStyle/>
          <a:p>
            <a:endParaRPr lang="en-US"/>
          </a:p>
        </p:txBody>
      </p:sp>
      <p:sp>
        <p:nvSpPr>
          <p:cNvPr id="7" name="Text 5"/>
          <p:cNvSpPr/>
          <p:nvPr/>
        </p:nvSpPr>
        <p:spPr>
          <a:xfrm>
            <a:off x="4131231" y="2982397"/>
            <a:ext cx="2786301" cy="348258"/>
          </a:xfrm>
          <a:prstGeom prst="rect">
            <a:avLst/>
          </a:prstGeom>
          <a:noFill/>
          <a:ln/>
        </p:spPr>
        <p:txBody>
          <a:bodyPr wrap="none" lIns="0" tIns="0" rIns="0" bIns="0" rtlCol="0" anchor="t"/>
          <a:lstStyle/>
          <a:p>
            <a:pPr marL="0" indent="0" algn="l">
              <a:lnSpc>
                <a:spcPts val="2700"/>
              </a:lnSpc>
              <a:buNone/>
            </a:pPr>
            <a:r>
              <a:rPr lang="en-US" sz="2150" dirty="0">
                <a:solidFill>
                  <a:srgbClr val="2C3249"/>
                </a:solidFill>
                <a:latin typeface="Kanit Light" pitchFamily="34" charset="0"/>
                <a:ea typeface="Kanit Light" pitchFamily="34" charset="-122"/>
                <a:cs typeface="Kanit Light" pitchFamily="34" charset="-120"/>
              </a:rPr>
              <a:t>Daily Standups</a:t>
            </a:r>
            <a:endParaRPr lang="en-US" sz="2150" dirty="0"/>
          </a:p>
        </p:txBody>
      </p:sp>
      <p:sp>
        <p:nvSpPr>
          <p:cNvPr id="8" name="Text 6"/>
          <p:cNvSpPr/>
          <p:nvPr/>
        </p:nvSpPr>
        <p:spPr>
          <a:xfrm>
            <a:off x="4131231" y="3464362"/>
            <a:ext cx="3016806" cy="2496145"/>
          </a:xfrm>
          <a:prstGeom prst="rect">
            <a:avLst/>
          </a:prstGeom>
          <a:noFill/>
          <a:ln/>
        </p:spPr>
        <p:txBody>
          <a:bodyPr wrap="square" lIns="0" tIns="0" rIns="0" bIns="0" rtlCol="0" anchor="t"/>
          <a:lstStyle/>
          <a:p>
            <a:pPr marL="0" indent="0" algn="l">
              <a:lnSpc>
                <a:spcPts val="2800"/>
              </a:lnSpc>
              <a:buNone/>
            </a:pPr>
            <a:r>
              <a:rPr lang="en-US" sz="1750" dirty="0">
                <a:solidFill>
                  <a:srgbClr val="2C3249"/>
                </a:solidFill>
                <a:latin typeface="Martel Sans" pitchFamily="34" charset="0"/>
                <a:ea typeface="Martel Sans" pitchFamily="34" charset="-122"/>
                <a:cs typeface="Martel Sans" pitchFamily="34" charset="-120"/>
              </a:rPr>
              <a:t>Implement a hybrid approach with a written component in a shared tool and optional sync meetings. Consider rotating the timing to share the burden of odd-hours meetings.</a:t>
            </a:r>
            <a:endParaRPr lang="en-US" sz="1750" dirty="0"/>
          </a:p>
        </p:txBody>
      </p:sp>
      <p:sp>
        <p:nvSpPr>
          <p:cNvPr id="9" name="Shape 7"/>
          <p:cNvSpPr/>
          <p:nvPr/>
        </p:nvSpPr>
        <p:spPr>
          <a:xfrm>
            <a:off x="7482364" y="2090857"/>
            <a:ext cx="3016806" cy="222885"/>
          </a:xfrm>
          <a:prstGeom prst="roundRect">
            <a:avLst>
              <a:gd name="adj" fmla="val 42004"/>
            </a:avLst>
          </a:prstGeom>
          <a:solidFill>
            <a:srgbClr val="DFECE9"/>
          </a:solidFill>
          <a:ln w="7620">
            <a:solidFill>
              <a:srgbClr val="C5D2CF"/>
            </a:solidFill>
            <a:prstDash val="solid"/>
          </a:ln>
        </p:spPr>
        <p:txBody>
          <a:bodyPr/>
          <a:lstStyle/>
          <a:p>
            <a:endParaRPr lang="en-US"/>
          </a:p>
        </p:txBody>
      </p:sp>
      <p:sp>
        <p:nvSpPr>
          <p:cNvPr id="10" name="Text 8"/>
          <p:cNvSpPr/>
          <p:nvPr/>
        </p:nvSpPr>
        <p:spPr>
          <a:xfrm>
            <a:off x="7482364" y="2648069"/>
            <a:ext cx="2786301" cy="348258"/>
          </a:xfrm>
          <a:prstGeom prst="rect">
            <a:avLst/>
          </a:prstGeom>
          <a:noFill/>
          <a:ln/>
        </p:spPr>
        <p:txBody>
          <a:bodyPr wrap="none" lIns="0" tIns="0" rIns="0" bIns="0" rtlCol="0" anchor="t"/>
          <a:lstStyle/>
          <a:p>
            <a:pPr marL="0" indent="0" algn="l">
              <a:lnSpc>
                <a:spcPts val="2700"/>
              </a:lnSpc>
              <a:buNone/>
            </a:pPr>
            <a:r>
              <a:rPr lang="en-US" sz="2150" dirty="0">
                <a:solidFill>
                  <a:srgbClr val="2C3249"/>
                </a:solidFill>
                <a:latin typeface="Kanit Light" pitchFamily="34" charset="0"/>
                <a:ea typeface="Kanit Light" pitchFamily="34" charset="-122"/>
                <a:cs typeface="Kanit Light" pitchFamily="34" charset="-120"/>
              </a:rPr>
              <a:t>Sprint Reviews</a:t>
            </a:r>
            <a:endParaRPr lang="en-US" sz="2150" dirty="0"/>
          </a:p>
        </p:txBody>
      </p:sp>
      <p:sp>
        <p:nvSpPr>
          <p:cNvPr id="11" name="Text 9"/>
          <p:cNvSpPr/>
          <p:nvPr/>
        </p:nvSpPr>
        <p:spPr>
          <a:xfrm>
            <a:off x="7482364" y="3130034"/>
            <a:ext cx="3016806" cy="2496145"/>
          </a:xfrm>
          <a:prstGeom prst="rect">
            <a:avLst/>
          </a:prstGeom>
          <a:noFill/>
          <a:ln/>
        </p:spPr>
        <p:txBody>
          <a:bodyPr wrap="square" lIns="0" tIns="0" rIns="0" bIns="0" rtlCol="0" anchor="t"/>
          <a:lstStyle/>
          <a:p>
            <a:pPr marL="0" indent="0" algn="l">
              <a:lnSpc>
                <a:spcPts val="2800"/>
              </a:lnSpc>
              <a:buNone/>
            </a:pPr>
            <a:r>
              <a:rPr lang="en-US" sz="1750" dirty="0">
                <a:solidFill>
                  <a:srgbClr val="2C3249"/>
                </a:solidFill>
                <a:latin typeface="Martel Sans" pitchFamily="34" charset="0"/>
                <a:ea typeface="Martel Sans" pitchFamily="34" charset="-122"/>
                <a:cs typeface="Martel Sans" pitchFamily="34" charset="-120"/>
              </a:rPr>
              <a:t>Create pre-recorded demos with a structured feedback form, followed by an optional live discussion. Compile and share all feedback regardless of source.</a:t>
            </a:r>
            <a:endParaRPr lang="en-US" sz="1750" dirty="0"/>
          </a:p>
        </p:txBody>
      </p:sp>
      <p:sp>
        <p:nvSpPr>
          <p:cNvPr id="12" name="Shape 10"/>
          <p:cNvSpPr/>
          <p:nvPr/>
        </p:nvSpPr>
        <p:spPr>
          <a:xfrm>
            <a:off x="10833497" y="1756529"/>
            <a:ext cx="3016806" cy="222885"/>
          </a:xfrm>
          <a:prstGeom prst="roundRect">
            <a:avLst>
              <a:gd name="adj" fmla="val 42004"/>
            </a:avLst>
          </a:prstGeom>
          <a:solidFill>
            <a:srgbClr val="DFECE9"/>
          </a:solidFill>
          <a:ln w="7620">
            <a:solidFill>
              <a:srgbClr val="C5D2CF"/>
            </a:solidFill>
            <a:prstDash val="solid"/>
          </a:ln>
        </p:spPr>
        <p:txBody>
          <a:bodyPr/>
          <a:lstStyle/>
          <a:p>
            <a:endParaRPr lang="en-US"/>
          </a:p>
        </p:txBody>
      </p:sp>
      <p:sp>
        <p:nvSpPr>
          <p:cNvPr id="13" name="Text 11"/>
          <p:cNvSpPr/>
          <p:nvPr/>
        </p:nvSpPr>
        <p:spPr>
          <a:xfrm>
            <a:off x="10833497" y="2313742"/>
            <a:ext cx="2786301" cy="348258"/>
          </a:xfrm>
          <a:prstGeom prst="rect">
            <a:avLst/>
          </a:prstGeom>
          <a:noFill/>
          <a:ln/>
        </p:spPr>
        <p:txBody>
          <a:bodyPr wrap="none" lIns="0" tIns="0" rIns="0" bIns="0" rtlCol="0" anchor="t"/>
          <a:lstStyle/>
          <a:p>
            <a:pPr marL="0" indent="0" algn="l">
              <a:lnSpc>
                <a:spcPts val="2700"/>
              </a:lnSpc>
              <a:buNone/>
            </a:pPr>
            <a:r>
              <a:rPr lang="en-US" sz="2150" dirty="0">
                <a:solidFill>
                  <a:srgbClr val="2C3249"/>
                </a:solidFill>
                <a:latin typeface="Kanit Light" pitchFamily="34" charset="0"/>
                <a:ea typeface="Kanit Light" pitchFamily="34" charset="-122"/>
                <a:cs typeface="Kanit Light" pitchFamily="34" charset="-120"/>
              </a:rPr>
              <a:t>Retrospectives</a:t>
            </a:r>
            <a:endParaRPr lang="en-US" sz="2150" dirty="0"/>
          </a:p>
        </p:txBody>
      </p:sp>
      <p:sp>
        <p:nvSpPr>
          <p:cNvPr id="14" name="Text 12"/>
          <p:cNvSpPr/>
          <p:nvPr/>
        </p:nvSpPr>
        <p:spPr>
          <a:xfrm>
            <a:off x="10833497" y="2795707"/>
            <a:ext cx="3016806" cy="2139553"/>
          </a:xfrm>
          <a:prstGeom prst="rect">
            <a:avLst/>
          </a:prstGeom>
          <a:noFill/>
          <a:ln/>
        </p:spPr>
        <p:txBody>
          <a:bodyPr wrap="square" lIns="0" tIns="0" rIns="0" bIns="0" rtlCol="0" anchor="t"/>
          <a:lstStyle/>
          <a:p>
            <a:pPr marL="0" indent="0" algn="l">
              <a:lnSpc>
                <a:spcPts val="2800"/>
              </a:lnSpc>
              <a:buNone/>
            </a:pPr>
            <a:r>
              <a:rPr lang="en-US" sz="1750" dirty="0">
                <a:solidFill>
                  <a:srgbClr val="2C3249"/>
                </a:solidFill>
                <a:latin typeface="Martel Sans" pitchFamily="34" charset="0"/>
                <a:ea typeface="Martel Sans" pitchFamily="34" charset="-122"/>
                <a:cs typeface="Martel Sans" pitchFamily="34" charset="-120"/>
              </a:rPr>
              <a:t>Use tools like Miro that allow both synchronous and asynchronous participation. Consider an extended retrospective period rather than a single meeting.</a:t>
            </a:r>
            <a:endParaRPr lang="en-US" sz="1750" dirty="0"/>
          </a:p>
        </p:txBody>
      </p:sp>
      <p:sp>
        <p:nvSpPr>
          <p:cNvPr id="15" name="Text 13"/>
          <p:cNvSpPr/>
          <p:nvPr/>
        </p:nvSpPr>
        <p:spPr>
          <a:xfrm>
            <a:off x="780098" y="6902172"/>
            <a:ext cx="13070205" cy="713184"/>
          </a:xfrm>
          <a:prstGeom prst="rect">
            <a:avLst/>
          </a:prstGeom>
          <a:noFill/>
          <a:ln/>
        </p:spPr>
        <p:txBody>
          <a:bodyPr wrap="square" lIns="0" tIns="0" rIns="0" bIns="0" rtlCol="0" anchor="t"/>
          <a:lstStyle/>
          <a:p>
            <a:pPr marL="0" indent="0" algn="l">
              <a:lnSpc>
                <a:spcPts val="2800"/>
              </a:lnSpc>
              <a:buNone/>
            </a:pPr>
            <a:r>
              <a:rPr lang="en-US" sz="1750" dirty="0">
                <a:solidFill>
                  <a:srgbClr val="2C3249"/>
                </a:solidFill>
                <a:latin typeface="Martel Sans" pitchFamily="34" charset="0"/>
                <a:ea typeface="Martel Sans" pitchFamily="34" charset="-122"/>
                <a:cs typeface="Martel Sans" pitchFamily="34" charset="-120"/>
              </a:rPr>
              <a:t>Always follow up asynchronous ceremonies with comprehensive summaries that capture decisions, action items, and outstanding questions to keep everyone aligned.</a:t>
            </a:r>
            <a:endParaRPr lang="en-US" sz="17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0972800" y="0"/>
            <a:ext cx="3657600" cy="8229600"/>
          </a:xfrm>
          <a:prstGeom prst="rect">
            <a:avLst/>
          </a:prstGeom>
        </p:spPr>
      </p:pic>
      <p:sp>
        <p:nvSpPr>
          <p:cNvPr id="3" name="Text 0"/>
          <p:cNvSpPr/>
          <p:nvPr/>
        </p:nvSpPr>
        <p:spPr>
          <a:xfrm>
            <a:off x="647462" y="634127"/>
            <a:ext cx="6552962" cy="462320"/>
          </a:xfrm>
          <a:prstGeom prst="rect">
            <a:avLst/>
          </a:prstGeom>
          <a:noFill/>
          <a:ln/>
        </p:spPr>
        <p:txBody>
          <a:bodyPr wrap="none" lIns="0" tIns="0" rIns="0" bIns="0" rtlCol="0" anchor="t"/>
          <a:lstStyle/>
          <a:p>
            <a:pPr marL="0" indent="0" algn="l">
              <a:lnSpc>
                <a:spcPts val="3600"/>
              </a:lnSpc>
              <a:buNone/>
            </a:pPr>
            <a:r>
              <a:rPr lang="en-US" sz="2900" dirty="0">
                <a:solidFill>
                  <a:srgbClr val="272D45"/>
                </a:solidFill>
                <a:latin typeface="Kanit Light" pitchFamily="34" charset="0"/>
                <a:ea typeface="Kanit Light" pitchFamily="34" charset="-122"/>
                <a:cs typeface="Kanit Light" pitchFamily="34" charset="-120"/>
              </a:rPr>
              <a:t>Fostering Trust and Psychological Safety</a:t>
            </a:r>
            <a:endParaRPr lang="en-US" sz="2900" dirty="0"/>
          </a:p>
        </p:txBody>
      </p:sp>
      <p:pic>
        <p:nvPicPr>
          <p:cNvPr id="4" name="Image 1" descr="preencoded.png"/>
          <p:cNvPicPr>
            <a:picLocks noChangeAspect="1"/>
          </p:cNvPicPr>
          <p:nvPr/>
        </p:nvPicPr>
        <p:blipFill>
          <a:blip r:embed="rId4"/>
          <a:stretch>
            <a:fillRect/>
          </a:stretch>
        </p:blipFill>
        <p:spPr>
          <a:xfrm>
            <a:off x="647462" y="1304449"/>
            <a:ext cx="924878" cy="1361718"/>
          </a:xfrm>
          <a:prstGeom prst="rect">
            <a:avLst/>
          </a:prstGeom>
        </p:spPr>
      </p:pic>
      <p:sp>
        <p:nvSpPr>
          <p:cNvPr id="5" name="Text 1"/>
          <p:cNvSpPr/>
          <p:nvPr/>
        </p:nvSpPr>
        <p:spPr>
          <a:xfrm>
            <a:off x="1849755" y="1489353"/>
            <a:ext cx="2312313" cy="288965"/>
          </a:xfrm>
          <a:prstGeom prst="rect">
            <a:avLst/>
          </a:prstGeom>
          <a:noFill/>
          <a:ln/>
        </p:spPr>
        <p:txBody>
          <a:bodyPr wrap="none" lIns="0" tIns="0" rIns="0" bIns="0" rtlCol="0" anchor="t"/>
          <a:lstStyle/>
          <a:p>
            <a:pPr marL="0" indent="0" algn="l">
              <a:lnSpc>
                <a:spcPts val="2250"/>
              </a:lnSpc>
              <a:buNone/>
            </a:pPr>
            <a:r>
              <a:rPr lang="en-US" sz="1800" dirty="0">
                <a:solidFill>
                  <a:srgbClr val="2C3249"/>
                </a:solidFill>
                <a:latin typeface="Kanit Light" pitchFamily="34" charset="0"/>
                <a:ea typeface="Kanit Light" pitchFamily="34" charset="-122"/>
                <a:cs typeface="Kanit Light" pitchFamily="34" charset="-120"/>
              </a:rPr>
              <a:t>Virtual Social Events</a:t>
            </a:r>
            <a:endParaRPr lang="en-US" sz="1800" dirty="0"/>
          </a:p>
        </p:txBody>
      </p:sp>
      <p:sp>
        <p:nvSpPr>
          <p:cNvPr id="6" name="Text 2"/>
          <p:cNvSpPr/>
          <p:nvPr/>
        </p:nvSpPr>
        <p:spPr>
          <a:xfrm>
            <a:off x="1849755" y="1889284"/>
            <a:ext cx="8475583" cy="591979"/>
          </a:xfrm>
          <a:prstGeom prst="rect">
            <a:avLst/>
          </a:prstGeom>
          <a:noFill/>
          <a:ln/>
        </p:spPr>
        <p:txBody>
          <a:bodyPr wrap="square" lIns="0" tIns="0" rIns="0" bIns="0" rtlCol="0" anchor="t"/>
          <a:lstStyle/>
          <a:p>
            <a:pPr marL="0" indent="0" algn="l">
              <a:lnSpc>
                <a:spcPts val="2300"/>
              </a:lnSpc>
              <a:buNone/>
            </a:pPr>
            <a:r>
              <a:rPr lang="en-US" sz="1450" dirty="0">
                <a:solidFill>
                  <a:srgbClr val="2C3249"/>
                </a:solidFill>
                <a:latin typeface="Martel Sans" pitchFamily="34" charset="0"/>
                <a:ea typeface="Martel Sans" pitchFamily="34" charset="-122"/>
                <a:cs typeface="Martel Sans" pitchFamily="34" charset="-120"/>
              </a:rPr>
              <a:t>Schedule non-work connection time through coffee chats, virtual game sessions, or cultural exchanges.</a:t>
            </a:r>
            <a:endParaRPr lang="en-US" sz="1450" dirty="0"/>
          </a:p>
        </p:txBody>
      </p:sp>
      <p:pic>
        <p:nvPicPr>
          <p:cNvPr id="7" name="Image 2" descr="preencoded.png"/>
          <p:cNvPicPr>
            <a:picLocks noChangeAspect="1"/>
          </p:cNvPicPr>
          <p:nvPr/>
        </p:nvPicPr>
        <p:blipFill>
          <a:blip r:embed="rId5"/>
          <a:stretch>
            <a:fillRect/>
          </a:stretch>
        </p:blipFill>
        <p:spPr>
          <a:xfrm>
            <a:off x="647462" y="2666167"/>
            <a:ext cx="924878" cy="1361718"/>
          </a:xfrm>
          <a:prstGeom prst="rect">
            <a:avLst/>
          </a:prstGeom>
        </p:spPr>
      </p:pic>
      <p:sp>
        <p:nvSpPr>
          <p:cNvPr id="8" name="Text 3"/>
          <p:cNvSpPr/>
          <p:nvPr/>
        </p:nvSpPr>
        <p:spPr>
          <a:xfrm>
            <a:off x="1849755" y="2851071"/>
            <a:ext cx="2312313" cy="288965"/>
          </a:xfrm>
          <a:prstGeom prst="rect">
            <a:avLst/>
          </a:prstGeom>
          <a:noFill/>
          <a:ln/>
        </p:spPr>
        <p:txBody>
          <a:bodyPr wrap="none" lIns="0" tIns="0" rIns="0" bIns="0" rtlCol="0" anchor="t"/>
          <a:lstStyle/>
          <a:p>
            <a:pPr marL="0" indent="0" algn="l">
              <a:lnSpc>
                <a:spcPts val="2250"/>
              </a:lnSpc>
              <a:buNone/>
            </a:pPr>
            <a:r>
              <a:rPr lang="en-US" sz="1800" dirty="0">
                <a:solidFill>
                  <a:srgbClr val="2C3249"/>
                </a:solidFill>
                <a:latin typeface="Kanit Light" pitchFamily="34" charset="0"/>
                <a:ea typeface="Kanit Light" pitchFamily="34" charset="-122"/>
                <a:cs typeface="Kanit Light" pitchFamily="34" charset="-120"/>
              </a:rPr>
              <a:t>Recognition Practices</a:t>
            </a:r>
            <a:endParaRPr lang="en-US" sz="1800" dirty="0"/>
          </a:p>
        </p:txBody>
      </p:sp>
      <p:sp>
        <p:nvSpPr>
          <p:cNvPr id="9" name="Text 4"/>
          <p:cNvSpPr/>
          <p:nvPr/>
        </p:nvSpPr>
        <p:spPr>
          <a:xfrm>
            <a:off x="1849755" y="3251002"/>
            <a:ext cx="8475583" cy="591979"/>
          </a:xfrm>
          <a:prstGeom prst="rect">
            <a:avLst/>
          </a:prstGeom>
          <a:noFill/>
          <a:ln/>
        </p:spPr>
        <p:txBody>
          <a:bodyPr wrap="square" lIns="0" tIns="0" rIns="0" bIns="0" rtlCol="0" anchor="t"/>
          <a:lstStyle/>
          <a:p>
            <a:pPr marL="0" indent="0" algn="l">
              <a:lnSpc>
                <a:spcPts val="2300"/>
              </a:lnSpc>
              <a:buNone/>
            </a:pPr>
            <a:r>
              <a:rPr lang="en-US" sz="1450" dirty="0">
                <a:solidFill>
                  <a:srgbClr val="2C3249"/>
                </a:solidFill>
                <a:latin typeface="Martel Sans" pitchFamily="34" charset="0"/>
                <a:ea typeface="Martel Sans" pitchFamily="34" charset="-122"/>
                <a:cs typeface="Martel Sans" pitchFamily="34" charset="-120"/>
              </a:rPr>
              <a:t>Create dedicated channels for celebrating wins and acknowledging contributions across all locations.</a:t>
            </a:r>
            <a:endParaRPr lang="en-US" sz="1450" dirty="0"/>
          </a:p>
        </p:txBody>
      </p:sp>
      <p:pic>
        <p:nvPicPr>
          <p:cNvPr id="10" name="Image 3" descr="preencoded.png"/>
          <p:cNvPicPr>
            <a:picLocks noChangeAspect="1"/>
          </p:cNvPicPr>
          <p:nvPr/>
        </p:nvPicPr>
        <p:blipFill>
          <a:blip r:embed="rId6"/>
          <a:stretch>
            <a:fillRect/>
          </a:stretch>
        </p:blipFill>
        <p:spPr>
          <a:xfrm>
            <a:off x="647462" y="4027884"/>
            <a:ext cx="924878" cy="1361718"/>
          </a:xfrm>
          <a:prstGeom prst="rect">
            <a:avLst/>
          </a:prstGeom>
        </p:spPr>
      </p:pic>
      <p:sp>
        <p:nvSpPr>
          <p:cNvPr id="11" name="Text 5"/>
          <p:cNvSpPr/>
          <p:nvPr/>
        </p:nvSpPr>
        <p:spPr>
          <a:xfrm>
            <a:off x="1849755" y="4212788"/>
            <a:ext cx="2312313" cy="288965"/>
          </a:xfrm>
          <a:prstGeom prst="rect">
            <a:avLst/>
          </a:prstGeom>
          <a:noFill/>
          <a:ln/>
        </p:spPr>
        <p:txBody>
          <a:bodyPr wrap="none" lIns="0" tIns="0" rIns="0" bIns="0" rtlCol="0" anchor="t"/>
          <a:lstStyle/>
          <a:p>
            <a:pPr marL="0" indent="0" algn="l">
              <a:lnSpc>
                <a:spcPts val="2250"/>
              </a:lnSpc>
              <a:buNone/>
            </a:pPr>
            <a:r>
              <a:rPr lang="en-US" sz="1800" dirty="0">
                <a:solidFill>
                  <a:srgbClr val="2C3249"/>
                </a:solidFill>
                <a:latin typeface="Kanit Light" pitchFamily="34" charset="0"/>
                <a:ea typeface="Kanit Light" pitchFamily="34" charset="-122"/>
                <a:cs typeface="Kanit Light" pitchFamily="34" charset="-120"/>
              </a:rPr>
              <a:t>Emotional Check-ins</a:t>
            </a:r>
            <a:endParaRPr lang="en-US" sz="1800" dirty="0"/>
          </a:p>
        </p:txBody>
      </p:sp>
      <p:sp>
        <p:nvSpPr>
          <p:cNvPr id="12" name="Text 6"/>
          <p:cNvSpPr/>
          <p:nvPr/>
        </p:nvSpPr>
        <p:spPr>
          <a:xfrm>
            <a:off x="1849755" y="4612719"/>
            <a:ext cx="8475583" cy="591979"/>
          </a:xfrm>
          <a:prstGeom prst="rect">
            <a:avLst/>
          </a:prstGeom>
          <a:noFill/>
          <a:ln/>
        </p:spPr>
        <p:txBody>
          <a:bodyPr wrap="square" lIns="0" tIns="0" rIns="0" bIns="0" rtlCol="0" anchor="t"/>
          <a:lstStyle/>
          <a:p>
            <a:pPr marL="0" indent="0" algn="l">
              <a:lnSpc>
                <a:spcPts val="2300"/>
              </a:lnSpc>
              <a:buNone/>
            </a:pPr>
            <a:r>
              <a:rPr lang="en-US" sz="1450" dirty="0">
                <a:solidFill>
                  <a:srgbClr val="2C3249"/>
                </a:solidFill>
                <a:latin typeface="Martel Sans" pitchFamily="34" charset="0"/>
                <a:ea typeface="Martel Sans" pitchFamily="34" charset="-122"/>
                <a:cs typeface="Martel Sans" pitchFamily="34" charset="-120"/>
              </a:rPr>
              <a:t>Begin meetings with brief personal check-ins to build empathy and understanding of team members' contexts.</a:t>
            </a:r>
            <a:endParaRPr lang="en-US" sz="1450" dirty="0"/>
          </a:p>
        </p:txBody>
      </p:sp>
      <p:pic>
        <p:nvPicPr>
          <p:cNvPr id="13" name="Image 4" descr="preencoded.png"/>
          <p:cNvPicPr>
            <a:picLocks noChangeAspect="1"/>
          </p:cNvPicPr>
          <p:nvPr/>
        </p:nvPicPr>
        <p:blipFill>
          <a:blip r:embed="rId7"/>
          <a:stretch>
            <a:fillRect/>
          </a:stretch>
        </p:blipFill>
        <p:spPr>
          <a:xfrm>
            <a:off x="647462" y="5389602"/>
            <a:ext cx="924878" cy="1109901"/>
          </a:xfrm>
          <a:prstGeom prst="rect">
            <a:avLst/>
          </a:prstGeom>
        </p:spPr>
      </p:pic>
      <p:sp>
        <p:nvSpPr>
          <p:cNvPr id="14" name="Text 7"/>
          <p:cNvSpPr/>
          <p:nvPr/>
        </p:nvSpPr>
        <p:spPr>
          <a:xfrm>
            <a:off x="1849755" y="5574506"/>
            <a:ext cx="2312313" cy="288965"/>
          </a:xfrm>
          <a:prstGeom prst="rect">
            <a:avLst/>
          </a:prstGeom>
          <a:noFill/>
          <a:ln/>
        </p:spPr>
        <p:txBody>
          <a:bodyPr wrap="none" lIns="0" tIns="0" rIns="0" bIns="0" rtlCol="0" anchor="t"/>
          <a:lstStyle/>
          <a:p>
            <a:pPr marL="0" indent="0" algn="l">
              <a:lnSpc>
                <a:spcPts val="2250"/>
              </a:lnSpc>
              <a:buNone/>
            </a:pPr>
            <a:r>
              <a:rPr lang="en-US" sz="1800" dirty="0">
                <a:solidFill>
                  <a:srgbClr val="2C3249"/>
                </a:solidFill>
                <a:latin typeface="Kanit Light" pitchFamily="34" charset="0"/>
                <a:ea typeface="Kanit Light" pitchFamily="34" charset="-122"/>
                <a:cs typeface="Kanit Light" pitchFamily="34" charset="-120"/>
              </a:rPr>
              <a:t>Failure Tolerance</a:t>
            </a:r>
            <a:endParaRPr lang="en-US" sz="1800" dirty="0"/>
          </a:p>
        </p:txBody>
      </p:sp>
      <p:sp>
        <p:nvSpPr>
          <p:cNvPr id="15" name="Text 8"/>
          <p:cNvSpPr/>
          <p:nvPr/>
        </p:nvSpPr>
        <p:spPr>
          <a:xfrm>
            <a:off x="1849755" y="5974437"/>
            <a:ext cx="8475583" cy="295989"/>
          </a:xfrm>
          <a:prstGeom prst="rect">
            <a:avLst/>
          </a:prstGeom>
          <a:noFill/>
          <a:ln/>
        </p:spPr>
        <p:txBody>
          <a:bodyPr wrap="none" lIns="0" tIns="0" rIns="0" bIns="0" rtlCol="0" anchor="t"/>
          <a:lstStyle/>
          <a:p>
            <a:pPr marL="0" indent="0" algn="l">
              <a:lnSpc>
                <a:spcPts val="2300"/>
              </a:lnSpc>
              <a:buNone/>
            </a:pPr>
            <a:r>
              <a:rPr lang="en-US" sz="1450" dirty="0">
                <a:solidFill>
                  <a:srgbClr val="2C3249"/>
                </a:solidFill>
                <a:latin typeface="Martel Sans" pitchFamily="34" charset="0"/>
                <a:ea typeface="Martel Sans" pitchFamily="34" charset="-122"/>
                <a:cs typeface="Martel Sans" pitchFamily="34" charset="-120"/>
              </a:rPr>
              <a:t>Explicitly encourage experimentation and create blameless processes for addressing mistakes.</a:t>
            </a:r>
            <a:endParaRPr lang="en-US" sz="1450" dirty="0"/>
          </a:p>
        </p:txBody>
      </p:sp>
      <p:sp>
        <p:nvSpPr>
          <p:cNvPr id="16" name="Text 9"/>
          <p:cNvSpPr/>
          <p:nvPr/>
        </p:nvSpPr>
        <p:spPr>
          <a:xfrm>
            <a:off x="647462" y="6707505"/>
            <a:ext cx="9677876" cy="887968"/>
          </a:xfrm>
          <a:prstGeom prst="rect">
            <a:avLst/>
          </a:prstGeom>
          <a:noFill/>
          <a:ln/>
        </p:spPr>
        <p:txBody>
          <a:bodyPr wrap="square" lIns="0" tIns="0" rIns="0" bIns="0" rtlCol="0" anchor="t"/>
          <a:lstStyle/>
          <a:p>
            <a:pPr marL="0" indent="0" algn="l">
              <a:lnSpc>
                <a:spcPts val="2300"/>
              </a:lnSpc>
              <a:buNone/>
            </a:pPr>
            <a:r>
              <a:rPr lang="en-US" sz="1450" dirty="0">
                <a:solidFill>
                  <a:srgbClr val="2C3249"/>
                </a:solidFill>
                <a:latin typeface="Martel Sans" pitchFamily="34" charset="0"/>
                <a:ea typeface="Martel Sans" pitchFamily="34" charset="-122"/>
                <a:cs typeface="Martel Sans" pitchFamily="34" charset="-120"/>
              </a:rPr>
              <a:t>Trust enables teams to ask for help, take initiative, and fail fast—core Agile principles that become even more critical in distributed settings. Leaders must model vulnerability and create space for authentic connection despite physical distance.</a:t>
            </a:r>
            <a:endParaRPr lang="en-US" sz="14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257</TotalTime>
  <Words>1407</Words>
  <Application>Microsoft Office PowerPoint</Application>
  <PresentationFormat>Custom</PresentationFormat>
  <Paragraphs>153</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Kanit Light</vt:lpstr>
      <vt:lpstr>Martel Sans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Kimberly Wiethoff</cp:lastModifiedBy>
  <cp:revision>3</cp:revision>
  <dcterms:created xsi:type="dcterms:W3CDTF">2025-05-12T19:35:25Z</dcterms:created>
  <dcterms:modified xsi:type="dcterms:W3CDTF">2025-12-29T23:17:58Z</dcterms:modified>
</cp:coreProperties>
</file>