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Lora" pitchFamily="2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7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2694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Cloud Migration Project Manager's Guide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49394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Navigate the journey from legacy infrastructure to cloud-native services with confidence. This guide provides project managers with essential checkpoints, practical tips, and strategic frameworks.</a:t>
            </a:r>
            <a:endParaRPr lang="en-US" sz="18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763919CE-D773-1232-A09A-67300B356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182" y="3926758"/>
            <a:ext cx="7176505" cy="11990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BEBD02-DDDD-A2A2-7404-7382E1901270}"/>
              </a:ext>
            </a:extLst>
          </p:cNvPr>
          <p:cNvSpPr txBox="1"/>
          <p:nvPr/>
        </p:nvSpPr>
        <p:spPr>
          <a:xfrm>
            <a:off x="6157834" y="5574009"/>
            <a:ext cx="7315200" cy="1339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#CloudMigration #AWSProjectManagement #AzureMigration #ITProjectManager #DigitalTransformation #CloudPM #InfrastructureModernization #CloudFirst #DevOps #AgileDelivery #ManagingProjectsTheAgileWay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7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3165" y="618173"/>
            <a:ext cx="7570470" cy="1322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Operational Handover Checklist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165" y="2277666"/>
            <a:ext cx="561975" cy="5619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73165" y="3064431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Documentation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6273165" y="3529727"/>
            <a:ext cx="36166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Compile comprehensive runbooks and architecture diagrams. Update standard operating procedures.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993" y="2277666"/>
            <a:ext cx="561975" cy="5619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6993" y="3064431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Training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10226993" y="3529727"/>
            <a:ext cx="36166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Conduct knowledge transfer sessions. Provide access to cloud platform training resources.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165" y="5282803"/>
            <a:ext cx="561975" cy="5619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73165" y="6069568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Support Models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6273165" y="6534864"/>
            <a:ext cx="36166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Define escalation paths and SLAs. Establish monitoring and alerting responsibilities.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6993" y="5282803"/>
            <a:ext cx="561975" cy="5619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6993" y="6069568"/>
            <a:ext cx="2644735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Review Cycles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226993" y="6534864"/>
            <a:ext cx="3616643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Schedule regular optimization reviews. Set up quarterly cost and performance evaluations.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960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267307"/>
            <a:ext cx="810791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Common Migration Challenges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330297"/>
            <a:ext cx="12954952" cy="4127897"/>
          </a:xfrm>
          <a:prstGeom prst="roundRect">
            <a:avLst>
              <a:gd name="adj" fmla="val 87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45344" y="3337917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84778" y="3489127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Challenge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3926205" y="3489127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Mitigation Strategy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845344" y="4023360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84778" y="4174569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Dependency Gaps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3926205" y="4174569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Map all integrations pre-migration. Test thoroughly in staging environment.</a:t>
            </a:r>
            <a:endParaRPr lang="en-US" sz="1850" dirty="0"/>
          </a:p>
        </p:txBody>
      </p:sp>
      <p:sp>
        <p:nvSpPr>
          <p:cNvPr id="11" name="Shape 8"/>
          <p:cNvSpPr/>
          <p:nvPr/>
        </p:nvSpPr>
        <p:spPr>
          <a:xfrm>
            <a:off x="845344" y="4708803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84778" y="4860012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Performance Issues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3926205" y="4860012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Benchmark before and after. Optimize cloud resources appropriately.</a:t>
            </a:r>
            <a:endParaRPr lang="en-US" sz="1850" dirty="0"/>
          </a:p>
        </p:txBody>
      </p:sp>
      <p:sp>
        <p:nvSpPr>
          <p:cNvPr id="14" name="Shape 11"/>
          <p:cNvSpPr/>
          <p:nvPr/>
        </p:nvSpPr>
        <p:spPr>
          <a:xfrm>
            <a:off x="845344" y="5394246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084778" y="5545455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Security Concerns</a:t>
            </a:r>
            <a:endParaRPr lang="en-US" sz="1850" dirty="0"/>
          </a:p>
        </p:txBody>
      </p:sp>
      <p:sp>
        <p:nvSpPr>
          <p:cNvPr id="16" name="Text 13"/>
          <p:cNvSpPr/>
          <p:nvPr/>
        </p:nvSpPr>
        <p:spPr>
          <a:xfrm>
            <a:off x="3926205" y="5545455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Involve security team early. Implement least-privilege access model.</a:t>
            </a:r>
            <a:endParaRPr lang="en-US" sz="1850" dirty="0"/>
          </a:p>
        </p:txBody>
      </p:sp>
      <p:sp>
        <p:nvSpPr>
          <p:cNvPr id="17" name="Shape 14"/>
          <p:cNvSpPr/>
          <p:nvPr/>
        </p:nvSpPr>
        <p:spPr>
          <a:xfrm>
            <a:off x="845344" y="6079688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84778" y="6230898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Budget Overruns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3926205" y="6230898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Set up cost alerts. Review spending weekly during migration.</a:t>
            </a:r>
            <a:endParaRPr lang="en-US" sz="1850" dirty="0"/>
          </a:p>
        </p:txBody>
      </p:sp>
      <p:sp>
        <p:nvSpPr>
          <p:cNvPr id="20" name="Shape 17"/>
          <p:cNvSpPr/>
          <p:nvPr/>
        </p:nvSpPr>
        <p:spPr>
          <a:xfrm>
            <a:off x="845344" y="6765131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1084778" y="6916341"/>
            <a:ext cx="23551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User Resistance</a:t>
            </a:r>
            <a:endParaRPr lang="en-US" sz="1850" dirty="0"/>
          </a:p>
        </p:txBody>
      </p:sp>
      <p:sp>
        <p:nvSpPr>
          <p:cNvPr id="22" name="Text 19"/>
          <p:cNvSpPr/>
          <p:nvPr/>
        </p:nvSpPr>
        <p:spPr>
          <a:xfrm>
            <a:off x="3926205" y="6916341"/>
            <a:ext cx="96195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change management plan. Engage users throughout process.</a:t>
            </a:r>
            <a:endParaRPr lang="en-US" sz="1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8789" y="950714"/>
            <a:ext cx="7239238" cy="662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Measuring Migration Success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788789" y="2064187"/>
            <a:ext cx="3614142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99.9%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270040" y="3089553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Availability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88789" y="3556040"/>
            <a:ext cx="3614142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Target uptime for migrated applications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0950" y="2064187"/>
            <a:ext cx="3614261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30%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222200" y="3089553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Cost Reduction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740950" y="3556040"/>
            <a:ext cx="3614261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Average infrastructure savings after optimization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88789" y="5065871"/>
            <a:ext cx="3614142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40%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270040" y="6091238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Deployment Speed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788789" y="6557724"/>
            <a:ext cx="3614142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Improvement in time-to-market for new features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740950" y="5065871"/>
            <a:ext cx="3614261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25%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5167670" y="6091238"/>
            <a:ext cx="2760702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Operational Efficiency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4740950" y="6557724"/>
            <a:ext cx="3614261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Reduction in maintenance overhead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5913120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Next Steps for Success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46" y="2294096"/>
            <a:ext cx="334089" cy="4176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89979" y="2066925"/>
            <a:ext cx="3941564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Prepare assessment templates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89979" y="2558891"/>
            <a:ext cx="4646414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Customize inventory and readiness worksheets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05" y="3759994"/>
            <a:ext cx="334089" cy="41767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10896" y="3532823"/>
            <a:ext cx="352579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Assemble your dream team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310896" y="4024789"/>
            <a:ext cx="4426387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 technical leads and key stakeholders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863" y="5225891"/>
            <a:ext cx="334089" cy="41767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31813" y="4998720"/>
            <a:ext cx="343435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Develop cloud governance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31813" y="5490686"/>
            <a:ext cx="5108138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Define security standards and operating procedures</a:t>
            </a:r>
            <a:endParaRPr lang="en-US" sz="1850" dirty="0"/>
          </a:p>
        </p:txBody>
      </p:sp>
      <p:sp>
        <p:nvSpPr>
          <p:cNvPr id="17" name="Shape 12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233879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322" y="6691789"/>
            <a:ext cx="334089" cy="41767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52730" y="6464618"/>
            <a:ext cx="3000137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Create success metrics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52730" y="6956584"/>
            <a:ext cx="4284345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KPIs to measure migration impact</a:t>
            </a:r>
            <a:endParaRPr lang="en-US" sz="1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0692" y="264176"/>
            <a:ext cx="7206020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Cloud Migration PM Checklist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92" y="952822"/>
            <a:ext cx="3024545" cy="131458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0692" y="2387251"/>
            <a:ext cx="302454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🧭</a:t>
            </a: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Phase 1: Discovery &amp; Assessment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70692" y="3187564"/>
            <a:ext cx="3024545" cy="3347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Inventory current systems and dependencies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Identify quick wins (e.g., file servers, non-production apps)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Conduct readiness assessments (network, storage, licenses)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Align stakeholders on goals (cost savings, agility, scalability)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Choose the right migration strategy: 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Rehost, Refactor, Rearchitect, Rebuild, Replace</a:t>
            </a: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516" y="952822"/>
            <a:ext cx="3024545" cy="131458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125516" y="2387251"/>
            <a:ext cx="3024545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🛠️</a:t>
            </a: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Phase 2: Planning &amp; Design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4125516" y="3139940"/>
            <a:ext cx="3024545" cy="4825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Define scope, timeline, and migration waves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Secure budget and cloud service provider contracts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Establish a governance model and RACI matrix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Set up landing zones and core infrastructure (IAM, VPCs, firewalls)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Create rollback and contingency plans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340" y="952822"/>
            <a:ext cx="3024545" cy="1314581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7480340" y="2387251"/>
            <a:ext cx="3024545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🚚</a:t>
            </a: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Phase 3: Migration Execution</a:t>
            </a:r>
            <a:endParaRPr lang="en-US" sz="1700" dirty="0"/>
          </a:p>
        </p:txBody>
      </p:sp>
      <p:sp>
        <p:nvSpPr>
          <p:cNvPr id="19" name="Text 14"/>
          <p:cNvSpPr/>
          <p:nvPr/>
        </p:nvSpPr>
        <p:spPr>
          <a:xfrm>
            <a:off x="7480340" y="3139939"/>
            <a:ext cx="3024545" cy="4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Coordinate infrastructure setup (VMs, containers, storage buckets)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Migrate workloads by wave (starting with low-risk systems)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Validate with smoke testing and UAT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Track issues in real-time via Jira or ServiceNow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Monitor performance and security during migration</a:t>
            </a:r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5164" y="952822"/>
            <a:ext cx="3024545" cy="1314581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0835164" y="2387251"/>
            <a:ext cx="302454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📈</a:t>
            </a: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Phase 4: Optimization &amp; Handover</a:t>
            </a:r>
            <a:endParaRPr lang="en-US" sz="1700" dirty="0"/>
          </a:p>
        </p:txBody>
      </p:sp>
      <p:sp>
        <p:nvSpPr>
          <p:cNvPr id="26" name="Text 20"/>
          <p:cNvSpPr/>
          <p:nvPr/>
        </p:nvSpPr>
        <p:spPr>
          <a:xfrm>
            <a:off x="10835164" y="3126604"/>
            <a:ext cx="3024545" cy="4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Conduct cost analysis and rightsizing (e.g., eliminate overprovisioned VMs)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Enable auto-scaling and performance tuning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Transition ownership to Ops or </a:t>
            </a:r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DevSecOps</a:t>
            </a: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teams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Archive lessons learned and update documentation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Schedule regular review cycles for performance and spend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29957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Final Thoughts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362563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Cloud migration is more than a tech initiative—it's a business transformation. As a project manager, your role is to guide the organization through ambiguity, technical hurdles, and shifting priorities—while ensuring clarity, communication, and control.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516386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this checklist to make your next cloud migration efficient, secure, and aligned with your strategic goals.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04478" y="790932"/>
            <a:ext cx="7218759" cy="687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Migration Journey Overview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478" y="1828800"/>
            <a:ext cx="1168718" cy="14024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23716" y="2062520"/>
            <a:ext cx="310050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Discovery &amp; Assessment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823716" y="2546390"/>
            <a:ext cx="5988606" cy="3738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Inventory systems and align stakeholders on migration goals.</a:t>
            </a:r>
            <a:endParaRPr lang="en-US" sz="18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478" y="3231237"/>
            <a:ext cx="1168718" cy="14024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23716" y="3464957"/>
            <a:ext cx="274998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Planning &amp; Design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823716" y="3948827"/>
            <a:ext cx="5988606" cy="3738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migration blueprint and establish governance.</a:t>
            </a:r>
            <a:endParaRPr lang="en-US" sz="1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478" y="4633674"/>
            <a:ext cx="1168718" cy="14024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23716" y="4867394"/>
            <a:ext cx="274998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Migration Execution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823716" y="5351264"/>
            <a:ext cx="5988606" cy="3738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Move workloads methodically in coordinated waves.</a:t>
            </a:r>
            <a:endParaRPr lang="en-US" sz="18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478" y="6036112"/>
            <a:ext cx="1168718" cy="140243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823716" y="6269831"/>
            <a:ext cx="326683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Optimization &amp; Handover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7823716" y="6753701"/>
            <a:ext cx="5988606" cy="3738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Optimize resources and transition to operations teams.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716" y="623411"/>
            <a:ext cx="8442246" cy="653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Discovery &amp; Assessment Essentials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777716" y="1860233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99830" y="1860233"/>
            <a:ext cx="3281482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Inventory Current Systems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1499830" y="2320290"/>
            <a:ext cx="8695253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Document all applications, servers, and dependencies. Identify integration points and data flows.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77716" y="3503652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499830" y="3503652"/>
            <a:ext cx="2614493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Identify Quick Wins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499830" y="3963710"/>
            <a:ext cx="8695253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Prioritize file servers and non-production apps. They provide early momentum with lower risk.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77716" y="5147072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99830" y="5147072"/>
            <a:ext cx="3936087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Conduct Readiness Assessments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1499830" y="5607129"/>
            <a:ext cx="8695253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Evaluate network capacity, storage needs, and licensing requirements. Consider compliance implications.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77716" y="6790492"/>
            <a:ext cx="499943" cy="499943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499830" y="6790492"/>
            <a:ext cx="2961084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Align On Strategic Goals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499830" y="7250549"/>
            <a:ext cx="8695253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Build consensus around cost savings, agility, or scalability objectives. Set measurable targets.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1723430"/>
            <a:ext cx="748617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Migration Strategy Selection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786420"/>
            <a:ext cx="5626298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77039" y="30257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Rehost (Lift &amp; Shift)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521273"/>
            <a:ext cx="51476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Move applications without redesign. Fastest approach but limits cloud-native benefits.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703338" y="2786420"/>
            <a:ext cx="5626298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942653" y="30257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Refactor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942653" y="3521273"/>
            <a:ext cx="51476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Optimize applications for cloud without changing core architecture. Balances speed and value.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4765953"/>
            <a:ext cx="5626298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77039" y="50052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Rearchitect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5500807"/>
            <a:ext cx="51476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Significantly modify applications to leverage cloud capabilities. Higher investment but better ROI.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6703338" y="4765953"/>
            <a:ext cx="5626298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942653" y="50052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Rebuild/Replace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42653" y="5500807"/>
            <a:ext cx="51476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new cloud-native applications or adopt SaaS alternatives. Most transformative approach.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99478" y="583525"/>
            <a:ext cx="6638806" cy="6234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Building Your Migration Plan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4637842" y="1524833"/>
            <a:ext cx="22860" cy="6121241"/>
          </a:xfrm>
          <a:prstGeom prst="roundRect">
            <a:avLst>
              <a:gd name="adj" fmla="val 13909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853404" y="1990130"/>
            <a:ext cx="635913" cy="22860"/>
          </a:xfrm>
          <a:prstGeom prst="roundRect">
            <a:avLst>
              <a:gd name="adj" fmla="val 13909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399419" y="1763197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180" y="1814572"/>
            <a:ext cx="299204" cy="373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697736" y="1736765"/>
            <a:ext cx="2853928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Define Scope &amp; Timeline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5697736" y="2175629"/>
            <a:ext cx="8190786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Segment migration into logical waves. Prioritize by business impact and technical complexity.</a:t>
            </a:r>
            <a:endParaRPr lang="en-US" sz="1650" dirty="0"/>
          </a:p>
        </p:txBody>
      </p:sp>
      <p:sp>
        <p:nvSpPr>
          <p:cNvPr id="10" name="Shape 6"/>
          <p:cNvSpPr/>
          <p:nvPr/>
        </p:nvSpPr>
        <p:spPr>
          <a:xfrm>
            <a:off x="4853404" y="3742968"/>
            <a:ext cx="635913" cy="22860"/>
          </a:xfrm>
          <a:prstGeom prst="roundRect">
            <a:avLst>
              <a:gd name="adj" fmla="val 13909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399419" y="3516035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180" y="3567410"/>
            <a:ext cx="299204" cy="37397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697736" y="3489603"/>
            <a:ext cx="3129677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Secure Budget &amp; Contracts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5697736" y="3928467"/>
            <a:ext cx="819078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Obtain funding approval. Finalize agreements with cloud providers and migration partners.</a:t>
            </a:r>
            <a:endParaRPr lang="en-US" sz="1650" dirty="0"/>
          </a:p>
        </p:txBody>
      </p:sp>
      <p:sp>
        <p:nvSpPr>
          <p:cNvPr id="15" name="Shape 10"/>
          <p:cNvSpPr/>
          <p:nvPr/>
        </p:nvSpPr>
        <p:spPr>
          <a:xfrm>
            <a:off x="4853404" y="5156716"/>
            <a:ext cx="635913" cy="22860"/>
          </a:xfrm>
          <a:prstGeom prst="roundRect">
            <a:avLst>
              <a:gd name="adj" fmla="val 13909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4399419" y="4929783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80" y="4981158"/>
            <a:ext cx="299204" cy="373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697736" y="4903351"/>
            <a:ext cx="2508885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Establish Governance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5697736" y="5342215"/>
            <a:ext cx="819078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RACI matrix. Define decision frameworks and escalation paths.</a:t>
            </a:r>
            <a:endParaRPr lang="en-US" sz="1650" dirty="0"/>
          </a:p>
        </p:txBody>
      </p:sp>
      <p:sp>
        <p:nvSpPr>
          <p:cNvPr id="20" name="Shape 14"/>
          <p:cNvSpPr/>
          <p:nvPr/>
        </p:nvSpPr>
        <p:spPr>
          <a:xfrm>
            <a:off x="4853404" y="6570464"/>
            <a:ext cx="635913" cy="22860"/>
          </a:xfrm>
          <a:prstGeom prst="roundRect">
            <a:avLst>
              <a:gd name="adj" fmla="val 13909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399419" y="6343531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180" y="6394906"/>
            <a:ext cx="299204" cy="37397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697736" y="6317099"/>
            <a:ext cx="2542103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Set Up Landing Zones</a:t>
            </a:r>
            <a:endParaRPr lang="en-US" sz="1950" dirty="0"/>
          </a:p>
        </p:txBody>
      </p:sp>
      <p:sp>
        <p:nvSpPr>
          <p:cNvPr id="24" name="Text 17"/>
          <p:cNvSpPr/>
          <p:nvPr/>
        </p:nvSpPr>
        <p:spPr>
          <a:xfrm>
            <a:off x="5697736" y="6755963"/>
            <a:ext cx="8190786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Configure core infrastructure. Implement identity management, networks, and security controls.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731055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Risk Management Approach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Identify Risks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57548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Document technical, organizational, and compliance risks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Assess Impact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399371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Evaluate likelihood and business impact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Develop Mitigation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49782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contingency plans and rollback procedures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288845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Monitor Continuously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420600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Track risk indicators throughout migration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844641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Migration Execution Framework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Prepare Environment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Configure cloud infrastructure and testing environments.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Migrate Workloads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Execute data transfer and application deployment in waves.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Validate &amp; Test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Perform smoke testing and user acceptance testing.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Cut Over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Switch traffic to cloud environment and monitor closely.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03559"/>
            <a:ext cx="772156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Command Center Operations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05864"/>
            <a:ext cx="315325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Command Center Setup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69712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a dedicated physical or virtual space. Staff it with technical experts and decision-makers.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0615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clear escalation paths. Define roles for critical cutovers and high-visibility migrations.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357813" y="3105864"/>
            <a:ext cx="282904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Real-time Monitoring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57813" y="369712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Deploy dashboards showing migration progress. Track key metrics and system health indicators.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357813" y="50615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tools like Jira or ServiceNow. Document issues and resolution steps as they emerge.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877901" y="3105864"/>
            <a:ext cx="342126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Communication Protocols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7901" y="369712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Schedule regular status updates. Create templates for reporting progress to stakeholders.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50615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Maintain open channels with end users. Set up support hotlines during critical transitions.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458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4746" y="3595211"/>
            <a:ext cx="7446050" cy="693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Post-Migration Optimization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824746" y="5348764"/>
            <a:ext cx="4091226" cy="235625"/>
          </a:xfrm>
          <a:prstGeom prst="roundRect">
            <a:avLst>
              <a:gd name="adj" fmla="val 1500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24746" y="5937885"/>
            <a:ext cx="2777966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Performance Analysis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824746" y="6425803"/>
            <a:ext cx="4091226" cy="1130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Benchmark application performance against pre-migration baseline. Address any degradation issues immediately.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69468" y="4995267"/>
            <a:ext cx="4091345" cy="235625"/>
          </a:xfrm>
          <a:prstGeom prst="roundRect">
            <a:avLst>
              <a:gd name="adj" fmla="val 1500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269468" y="5584388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Cost Optimization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269468" y="6072307"/>
            <a:ext cx="4091345" cy="1507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 and eliminate over-provisioned resources. Implement auto-scaling and reserved instances for predictable workloads.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714309" y="4641771"/>
            <a:ext cx="4091345" cy="235625"/>
          </a:xfrm>
          <a:prstGeom prst="roundRect">
            <a:avLst>
              <a:gd name="adj" fmla="val 1500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714309" y="5230892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Security Hardening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714309" y="5718810"/>
            <a:ext cx="4091345" cy="1130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Review access controls and security configurations. Conduct vulnerability assessments and penetration testing.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1040</Words>
  <Application>Microsoft Office PowerPoint</Application>
  <PresentationFormat>Custom</PresentationFormat>
  <Paragraphs>161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Cambria</vt:lpstr>
      <vt:lpstr>Source Sans Pro</vt:lpstr>
      <vt:lpstr>Arial</vt:lpstr>
      <vt:lpstr>Lora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4</cp:revision>
  <dcterms:created xsi:type="dcterms:W3CDTF">2025-04-24T17:13:23Z</dcterms:created>
  <dcterms:modified xsi:type="dcterms:W3CDTF">2026-01-08T23:07:33Z</dcterms:modified>
</cp:coreProperties>
</file>