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DM Sans Medium" pitchFamily="2" charset="0"/>
      <p:regular r:id="rId17"/>
      <p:italic r:id="rId18"/>
    </p:embeddedFont>
    <p:embeddedFont>
      <p:font typeface="Inter"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7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managingprojectstheagileway.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73188"/>
            <a:ext cx="7556421" cy="2480310"/>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From Agility to Integrity: Why Tomorrow's Leaders Must Balance AI, Ethics, and Sustainability</a:t>
            </a:r>
            <a:endParaRPr lang="en-US" sz="3900" dirty="0"/>
          </a:p>
        </p:txBody>
      </p:sp>
      <p:sp>
        <p:nvSpPr>
          <p:cNvPr id="4" name="Text 1"/>
          <p:cNvSpPr/>
          <p:nvPr/>
        </p:nvSpPr>
        <p:spPr>
          <a:xfrm>
            <a:off x="793790" y="355115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an era where artificial intelligence is reshaping leadership and project management, the convergence of agility, sustainability, and ethics has become non-negotiable for those seeking lasting impact in the digital age.</a:t>
            </a:r>
            <a:endParaRPr lang="en-US" sz="1550" dirty="0"/>
          </a:p>
        </p:txBody>
      </p:sp>
      <p:sp>
        <p:nvSpPr>
          <p:cNvPr id="5" name="Shape 2">
            <a:extLst>
              <a:ext uri="{FF2B5EF4-FFF2-40B4-BE49-F238E27FC236}">
                <a16:creationId xmlns:a16="http://schemas.microsoft.com/office/drawing/2014/main" id="{720FA0C2-D31E-6301-3459-A12FEE03078F}"/>
              </a:ext>
            </a:extLst>
          </p:cNvPr>
          <p:cNvSpPr/>
          <p:nvPr/>
        </p:nvSpPr>
        <p:spPr>
          <a:xfrm>
            <a:off x="738705" y="4664379"/>
            <a:ext cx="317540" cy="317540"/>
          </a:xfrm>
          <a:prstGeom prst="roundRect">
            <a:avLst>
              <a:gd name="adj" fmla="val 28793492"/>
            </a:avLst>
          </a:prstGeom>
          <a:solidFill>
            <a:srgbClr val="7BCC95"/>
          </a:solidFill>
          <a:ln w="7620">
            <a:solidFill>
              <a:srgbClr val="FFFFFF"/>
            </a:solidFill>
            <a:prstDash val="solid"/>
          </a:ln>
        </p:spPr>
        <p:txBody>
          <a:bodyPr/>
          <a:lstStyle/>
          <a:p>
            <a:endParaRPr lang="en-US"/>
          </a:p>
        </p:txBody>
      </p:sp>
      <p:sp>
        <p:nvSpPr>
          <p:cNvPr id="6" name="Text 3">
            <a:extLst>
              <a:ext uri="{FF2B5EF4-FFF2-40B4-BE49-F238E27FC236}">
                <a16:creationId xmlns:a16="http://schemas.microsoft.com/office/drawing/2014/main" id="{F94D24E5-98D7-1124-CAD1-6731E99D1EC1}"/>
              </a:ext>
            </a:extLst>
          </p:cNvPr>
          <p:cNvSpPr/>
          <p:nvPr/>
        </p:nvSpPr>
        <p:spPr>
          <a:xfrm>
            <a:off x="815024" y="4774392"/>
            <a:ext cx="164902"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Inter Medium" pitchFamily="34" charset="0"/>
                <a:ea typeface="Inter Medium" pitchFamily="34" charset="-122"/>
                <a:cs typeface="Inter Medium" pitchFamily="34" charset="-120"/>
              </a:rPr>
              <a:t>kW</a:t>
            </a:r>
            <a:endParaRPr lang="en-US" sz="750" dirty="0"/>
          </a:p>
        </p:txBody>
      </p:sp>
      <p:sp>
        <p:nvSpPr>
          <p:cNvPr id="7" name="Text 4">
            <a:extLst>
              <a:ext uri="{FF2B5EF4-FFF2-40B4-BE49-F238E27FC236}">
                <a16:creationId xmlns:a16="http://schemas.microsoft.com/office/drawing/2014/main" id="{19AE2EBF-95EA-5ACB-F284-53E6FBD44D38}"/>
              </a:ext>
            </a:extLst>
          </p:cNvPr>
          <p:cNvSpPr/>
          <p:nvPr/>
        </p:nvSpPr>
        <p:spPr>
          <a:xfrm>
            <a:off x="1155423" y="4649496"/>
            <a:ext cx="5443680" cy="1519950"/>
          </a:xfrm>
          <a:prstGeom prst="rect">
            <a:avLst/>
          </a:prstGeom>
          <a:noFill/>
          <a:ln/>
        </p:spPr>
        <p:txBody>
          <a:bodyPr wrap="none" lIns="0" tIns="0" rIns="0" bIns="0" rtlCol="0" anchor="t"/>
          <a:lstStyle/>
          <a:p>
            <a:pPr marL="0" indent="0" algn="l">
              <a:lnSpc>
                <a:spcPts val="2700"/>
              </a:lnSpc>
              <a:buNone/>
            </a:pPr>
            <a:r>
              <a:rPr lang="en-US" sz="1950" b="1" dirty="0">
                <a:solidFill>
                  <a:srgbClr val="2C2926"/>
                </a:solidFill>
                <a:latin typeface="Inter Bold" pitchFamily="34" charset="0"/>
                <a:ea typeface="Inter Bold" pitchFamily="34" charset="-122"/>
                <a:cs typeface="Inter Bold" pitchFamily="34" charset="-120"/>
              </a:rPr>
              <a:t>by Kimberly Wiethoff</a:t>
            </a:r>
          </a:p>
          <a:p>
            <a:pPr>
              <a:lnSpc>
                <a:spcPts val="2700"/>
              </a:lnSpc>
            </a:pPr>
            <a:r>
              <a:rPr lang="en-US" sz="2000" dirty="0">
                <a:hlinkClick r:id="rId4"/>
              </a:rPr>
              <a:t>Managing Projects The Agile Way</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985129"/>
            <a:ext cx="9336762"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Ethics in Action: The Practical Challenge</a:t>
            </a:r>
            <a:endParaRPr lang="en-US" sz="3900" dirty="0"/>
          </a:p>
        </p:txBody>
      </p:sp>
      <p:sp>
        <p:nvSpPr>
          <p:cNvPr id="3" name="Text 1"/>
          <p:cNvSpPr/>
          <p:nvPr/>
        </p:nvSpPr>
        <p:spPr>
          <a:xfrm>
            <a:off x="793790" y="3101221"/>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73%</a:t>
            </a:r>
            <a:endParaRPr lang="en-US" sz="5150" dirty="0"/>
          </a:p>
        </p:txBody>
      </p:sp>
      <p:sp>
        <p:nvSpPr>
          <p:cNvPr id="4" name="Text 2"/>
          <p:cNvSpPr/>
          <p:nvPr/>
        </p:nvSpPr>
        <p:spPr>
          <a:xfrm>
            <a:off x="1644372"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Leadership Gap</a:t>
            </a:r>
            <a:endParaRPr lang="en-US" sz="1950" dirty="0"/>
          </a:p>
        </p:txBody>
      </p:sp>
      <p:sp>
        <p:nvSpPr>
          <p:cNvPr id="5" name="Text 3"/>
          <p:cNvSpPr/>
          <p:nvPr/>
        </p:nvSpPr>
        <p:spPr>
          <a:xfrm>
            <a:off x="793790" y="4433411"/>
            <a:ext cx="4182189"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Of executives believe ethical AI is important, but only 25% have comprehensive policies in place</a:t>
            </a:r>
            <a:endParaRPr lang="en-US" sz="1550" dirty="0"/>
          </a:p>
        </p:txBody>
      </p:sp>
      <p:sp>
        <p:nvSpPr>
          <p:cNvPr id="6" name="Text 4"/>
          <p:cNvSpPr/>
          <p:nvPr/>
        </p:nvSpPr>
        <p:spPr>
          <a:xfrm>
            <a:off x="5223986" y="3101221"/>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94%</a:t>
            </a:r>
            <a:endParaRPr lang="en-US" sz="5150" dirty="0"/>
          </a:p>
        </p:txBody>
      </p:sp>
      <p:sp>
        <p:nvSpPr>
          <p:cNvPr id="7" name="Text 5"/>
          <p:cNvSpPr/>
          <p:nvPr/>
        </p:nvSpPr>
        <p:spPr>
          <a:xfrm>
            <a:off x="6074688"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Business Impact</a:t>
            </a:r>
            <a:endParaRPr lang="en-US" sz="1950" dirty="0"/>
          </a:p>
        </p:txBody>
      </p:sp>
      <p:sp>
        <p:nvSpPr>
          <p:cNvPr id="8" name="Text 6"/>
          <p:cNvSpPr/>
          <p:nvPr/>
        </p:nvSpPr>
        <p:spPr>
          <a:xfrm>
            <a:off x="5223986" y="4433411"/>
            <a:ext cx="4182308"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Of companies report that ethical failures have damaged their reputation, customer trust, or financial performance</a:t>
            </a:r>
            <a:endParaRPr lang="en-US" sz="1550" dirty="0"/>
          </a:p>
        </p:txBody>
      </p:sp>
      <p:sp>
        <p:nvSpPr>
          <p:cNvPr id="9" name="Text 7"/>
          <p:cNvSpPr/>
          <p:nvPr/>
        </p:nvSpPr>
        <p:spPr>
          <a:xfrm>
            <a:off x="9654302" y="3101221"/>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3.7x</a:t>
            </a:r>
            <a:endParaRPr lang="en-US" sz="5150" dirty="0"/>
          </a:p>
        </p:txBody>
      </p:sp>
      <p:sp>
        <p:nvSpPr>
          <p:cNvPr id="10" name="Text 8"/>
          <p:cNvSpPr/>
          <p:nvPr/>
        </p:nvSpPr>
        <p:spPr>
          <a:xfrm>
            <a:off x="10505003"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Performance Boost</a:t>
            </a:r>
            <a:endParaRPr lang="en-US" sz="1950" dirty="0"/>
          </a:p>
        </p:txBody>
      </p:sp>
      <p:sp>
        <p:nvSpPr>
          <p:cNvPr id="11" name="Text 9"/>
          <p:cNvSpPr/>
          <p:nvPr/>
        </p:nvSpPr>
        <p:spPr>
          <a:xfrm>
            <a:off x="9654302" y="4433411"/>
            <a:ext cx="4182308"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Higher financial performance for organizations with robust ethical frameworks compared to industry peers</a:t>
            </a:r>
            <a:endParaRPr lang="en-US" sz="1550" dirty="0"/>
          </a:p>
        </p:txBody>
      </p:sp>
      <p:sp>
        <p:nvSpPr>
          <p:cNvPr id="12" name="Text 10"/>
          <p:cNvSpPr/>
          <p:nvPr/>
        </p:nvSpPr>
        <p:spPr>
          <a:xfrm>
            <a:off x="793790" y="560927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data is clear: ethical leadership is not just morally right—it's a business imperative that directly impacts organizational success and resilience.</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693200"/>
            <a:ext cx="6912650"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New Leadership Mandate</a:t>
            </a:r>
            <a:endParaRPr lang="en-US" sz="3900" dirty="0"/>
          </a:p>
        </p:txBody>
      </p:sp>
      <p:sp>
        <p:nvSpPr>
          <p:cNvPr id="4" name="Shape 1"/>
          <p:cNvSpPr/>
          <p:nvPr/>
        </p:nvSpPr>
        <p:spPr>
          <a:xfrm>
            <a:off x="793790" y="4610933"/>
            <a:ext cx="13042821" cy="2406253"/>
          </a:xfrm>
          <a:prstGeom prst="roundRect">
            <a:avLst>
              <a:gd name="adj" fmla="val 1237"/>
            </a:avLst>
          </a:prstGeom>
          <a:solidFill>
            <a:srgbClr val="EDEBE3"/>
          </a:solidFill>
          <a:ln/>
        </p:spPr>
        <p:txBody>
          <a:bodyPr/>
          <a:lstStyle/>
          <a:p>
            <a:endParaRPr lang="en-US"/>
          </a:p>
        </p:txBody>
      </p:sp>
      <p:sp>
        <p:nvSpPr>
          <p:cNvPr id="5" name="Shape 2"/>
          <p:cNvSpPr/>
          <p:nvPr/>
        </p:nvSpPr>
        <p:spPr>
          <a:xfrm>
            <a:off x="793790" y="4610933"/>
            <a:ext cx="4347567" cy="2406253"/>
          </a:xfrm>
          <a:prstGeom prst="roundRect">
            <a:avLst>
              <a:gd name="adj" fmla="val 1237"/>
            </a:avLst>
          </a:prstGeom>
          <a:solidFill>
            <a:srgbClr val="EDEBE3"/>
          </a:solidFill>
          <a:ln/>
        </p:spPr>
        <p:txBody>
          <a:bodyPr/>
          <a:lstStyle/>
          <a:p>
            <a:endParaRPr lang="en-US"/>
          </a:p>
        </p:txBody>
      </p:sp>
      <p:sp>
        <p:nvSpPr>
          <p:cNvPr id="6" name="Text 3"/>
          <p:cNvSpPr/>
          <p:nvPr/>
        </p:nvSpPr>
        <p:spPr>
          <a:xfrm>
            <a:off x="992148" y="4809292"/>
            <a:ext cx="3950851"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Adapt Quickly Without Losing Purpose</a:t>
            </a:r>
            <a:endParaRPr lang="en-US" sz="1950" dirty="0"/>
          </a:p>
        </p:txBody>
      </p:sp>
      <p:sp>
        <p:nvSpPr>
          <p:cNvPr id="7" name="Text 4"/>
          <p:cNvSpPr/>
          <p:nvPr/>
        </p:nvSpPr>
        <p:spPr>
          <a:xfrm>
            <a:off x="992148" y="5548670"/>
            <a:ext cx="395085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Balance rapid response to emerging opportunities with unwavering commitment to organizational mission and values</a:t>
            </a:r>
            <a:endParaRPr lang="en-US" sz="1550" dirty="0"/>
          </a:p>
        </p:txBody>
      </p:sp>
      <p:sp>
        <p:nvSpPr>
          <p:cNvPr id="8" name="Shape 5"/>
          <p:cNvSpPr/>
          <p:nvPr/>
        </p:nvSpPr>
        <p:spPr>
          <a:xfrm>
            <a:off x="5141357" y="4610933"/>
            <a:ext cx="4347567" cy="2406253"/>
          </a:xfrm>
          <a:prstGeom prst="rect">
            <a:avLst/>
          </a:prstGeom>
          <a:solidFill>
            <a:srgbClr val="EDEBE3"/>
          </a:solidFill>
          <a:ln/>
        </p:spPr>
        <p:txBody>
          <a:bodyPr/>
          <a:lstStyle/>
          <a:p>
            <a:endParaRPr lang="en-US"/>
          </a:p>
        </p:txBody>
      </p:sp>
      <p:sp>
        <p:nvSpPr>
          <p:cNvPr id="9" name="Shape 6"/>
          <p:cNvSpPr/>
          <p:nvPr/>
        </p:nvSpPr>
        <p:spPr>
          <a:xfrm>
            <a:off x="5141357" y="4610933"/>
            <a:ext cx="22860" cy="2406253"/>
          </a:xfrm>
          <a:prstGeom prst="roundRect">
            <a:avLst>
              <a:gd name="adj" fmla="val 130232"/>
            </a:avLst>
          </a:prstGeom>
          <a:solidFill>
            <a:srgbClr val="D3D1C9"/>
          </a:solidFill>
          <a:ln/>
        </p:spPr>
        <p:txBody>
          <a:bodyPr/>
          <a:lstStyle/>
          <a:p>
            <a:endParaRPr lang="en-US"/>
          </a:p>
        </p:txBody>
      </p:sp>
      <p:sp>
        <p:nvSpPr>
          <p:cNvPr id="10" name="Text 7"/>
          <p:cNvSpPr/>
          <p:nvPr/>
        </p:nvSpPr>
        <p:spPr>
          <a:xfrm>
            <a:off x="5339715" y="4809292"/>
            <a:ext cx="3950851"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Prioritize Sustainability in Every Decision</a:t>
            </a:r>
            <a:endParaRPr lang="en-US" sz="1950" dirty="0"/>
          </a:p>
        </p:txBody>
      </p:sp>
      <p:sp>
        <p:nvSpPr>
          <p:cNvPr id="11" name="Text 8"/>
          <p:cNvSpPr/>
          <p:nvPr/>
        </p:nvSpPr>
        <p:spPr>
          <a:xfrm>
            <a:off x="5339715" y="5548670"/>
            <a:ext cx="395085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Evaluate all project choices through the lens of long-term environmental, social, and organizational health</a:t>
            </a:r>
            <a:endParaRPr lang="en-US" sz="1550" dirty="0"/>
          </a:p>
        </p:txBody>
      </p:sp>
      <p:sp>
        <p:nvSpPr>
          <p:cNvPr id="12" name="Shape 9"/>
          <p:cNvSpPr/>
          <p:nvPr/>
        </p:nvSpPr>
        <p:spPr>
          <a:xfrm>
            <a:off x="9488924" y="4610933"/>
            <a:ext cx="4347567" cy="2406253"/>
          </a:xfrm>
          <a:prstGeom prst="rect">
            <a:avLst/>
          </a:prstGeom>
          <a:solidFill>
            <a:srgbClr val="EDEBE3"/>
          </a:solidFill>
          <a:ln/>
        </p:spPr>
        <p:txBody>
          <a:bodyPr/>
          <a:lstStyle/>
          <a:p>
            <a:endParaRPr lang="en-US"/>
          </a:p>
        </p:txBody>
      </p:sp>
      <p:sp>
        <p:nvSpPr>
          <p:cNvPr id="13" name="Shape 10"/>
          <p:cNvSpPr/>
          <p:nvPr/>
        </p:nvSpPr>
        <p:spPr>
          <a:xfrm>
            <a:off x="9488924" y="4610933"/>
            <a:ext cx="22860" cy="2406253"/>
          </a:xfrm>
          <a:prstGeom prst="roundRect">
            <a:avLst>
              <a:gd name="adj" fmla="val 130232"/>
            </a:avLst>
          </a:prstGeom>
          <a:solidFill>
            <a:srgbClr val="D3D1C9"/>
          </a:solidFill>
          <a:ln/>
        </p:spPr>
        <p:txBody>
          <a:bodyPr/>
          <a:lstStyle/>
          <a:p>
            <a:endParaRPr lang="en-US"/>
          </a:p>
        </p:txBody>
      </p:sp>
      <p:sp>
        <p:nvSpPr>
          <p:cNvPr id="14" name="Text 11"/>
          <p:cNvSpPr/>
          <p:nvPr/>
        </p:nvSpPr>
        <p:spPr>
          <a:xfrm>
            <a:off x="9687282" y="4809292"/>
            <a:ext cx="3950851"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Embed Ethics into Organizational DNA</a:t>
            </a:r>
            <a:endParaRPr lang="en-US" sz="1950" dirty="0"/>
          </a:p>
        </p:txBody>
      </p:sp>
      <p:sp>
        <p:nvSpPr>
          <p:cNvPr id="15" name="Text 12"/>
          <p:cNvSpPr/>
          <p:nvPr/>
        </p:nvSpPr>
        <p:spPr>
          <a:xfrm>
            <a:off x="9687282" y="5548670"/>
            <a:ext cx="395085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Move beyond compliance to make ethical considerations central to strategy, operations, and technology adoption</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54975"/>
            <a:ext cx="744212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Practical Integration Framework</a:t>
            </a:r>
            <a:endParaRPr lang="en-US" sz="3900" dirty="0"/>
          </a:p>
        </p:txBody>
      </p:sp>
      <p:sp>
        <p:nvSpPr>
          <p:cNvPr id="3" name="Text 1"/>
          <p:cNvSpPr/>
          <p:nvPr/>
        </p:nvSpPr>
        <p:spPr>
          <a:xfrm>
            <a:off x="793790" y="1851303"/>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Leaders can integrate agility, sustainability, and ethics through intentional practices:</a:t>
            </a:r>
            <a:endParaRPr lang="en-US" sz="1550" dirty="0"/>
          </a:p>
        </p:txBody>
      </p:sp>
      <p:sp>
        <p:nvSpPr>
          <p:cNvPr id="4" name="Shape 2"/>
          <p:cNvSpPr/>
          <p:nvPr/>
        </p:nvSpPr>
        <p:spPr>
          <a:xfrm>
            <a:off x="793790" y="2709624"/>
            <a:ext cx="3716774" cy="2168009"/>
          </a:xfrm>
          <a:prstGeom prst="roundRect">
            <a:avLst>
              <a:gd name="adj" fmla="val 1373"/>
            </a:avLst>
          </a:prstGeom>
          <a:solidFill>
            <a:srgbClr val="EDEBE3"/>
          </a:solidFill>
          <a:ln/>
        </p:spPr>
        <p:txBody>
          <a:bodyPr/>
          <a:lstStyle/>
          <a:p>
            <a:endParaRPr lang="en-US"/>
          </a:p>
        </p:txBody>
      </p:sp>
      <p:sp>
        <p:nvSpPr>
          <p:cNvPr id="5" name="Text 3"/>
          <p:cNvSpPr/>
          <p:nvPr/>
        </p:nvSpPr>
        <p:spPr>
          <a:xfrm>
            <a:off x="992148" y="2907983"/>
            <a:ext cx="3320058"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Conduct Triple-Impact Assessments</a:t>
            </a:r>
            <a:endParaRPr lang="en-US" sz="1950" dirty="0"/>
          </a:p>
        </p:txBody>
      </p:sp>
      <p:sp>
        <p:nvSpPr>
          <p:cNvPr id="6" name="Text 4"/>
          <p:cNvSpPr/>
          <p:nvPr/>
        </p:nvSpPr>
        <p:spPr>
          <a:xfrm>
            <a:off x="992148" y="3726656"/>
            <a:ext cx="3320058"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For major initiatives, evaluate business, environmental, and social impacts with equal rigor</a:t>
            </a:r>
            <a:endParaRPr lang="en-US" sz="1550" dirty="0"/>
          </a:p>
        </p:txBody>
      </p:sp>
      <p:sp>
        <p:nvSpPr>
          <p:cNvPr id="7" name="Shape 5"/>
          <p:cNvSpPr/>
          <p:nvPr/>
        </p:nvSpPr>
        <p:spPr>
          <a:xfrm>
            <a:off x="4708922" y="2709624"/>
            <a:ext cx="3716893" cy="2168009"/>
          </a:xfrm>
          <a:prstGeom prst="roundRect">
            <a:avLst>
              <a:gd name="adj" fmla="val 1373"/>
            </a:avLst>
          </a:prstGeom>
          <a:solidFill>
            <a:srgbClr val="EDEBE3"/>
          </a:solidFill>
          <a:ln/>
        </p:spPr>
        <p:txBody>
          <a:bodyPr/>
          <a:lstStyle/>
          <a:p>
            <a:endParaRPr lang="en-US"/>
          </a:p>
        </p:txBody>
      </p:sp>
      <p:sp>
        <p:nvSpPr>
          <p:cNvPr id="8" name="Text 6"/>
          <p:cNvSpPr/>
          <p:nvPr/>
        </p:nvSpPr>
        <p:spPr>
          <a:xfrm>
            <a:off x="4907280" y="2907983"/>
            <a:ext cx="33166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Establish Ethics Governance</a:t>
            </a:r>
            <a:endParaRPr lang="en-US" sz="1950" dirty="0"/>
          </a:p>
        </p:txBody>
      </p:sp>
      <p:sp>
        <p:nvSpPr>
          <p:cNvPr id="9" name="Text 7"/>
          <p:cNvSpPr/>
          <p:nvPr/>
        </p:nvSpPr>
        <p:spPr>
          <a:xfrm>
            <a:off x="4907280" y="3416498"/>
            <a:ext cx="332017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Create cross-functional ethics committees with real authority to review AI implementations</a:t>
            </a:r>
            <a:endParaRPr lang="en-US" sz="1550" dirty="0"/>
          </a:p>
        </p:txBody>
      </p:sp>
      <p:sp>
        <p:nvSpPr>
          <p:cNvPr id="10" name="Shape 8"/>
          <p:cNvSpPr/>
          <p:nvPr/>
        </p:nvSpPr>
        <p:spPr>
          <a:xfrm>
            <a:off x="793790" y="5075992"/>
            <a:ext cx="3716774" cy="2175391"/>
          </a:xfrm>
          <a:prstGeom prst="roundRect">
            <a:avLst>
              <a:gd name="adj" fmla="val 1369"/>
            </a:avLst>
          </a:prstGeom>
          <a:solidFill>
            <a:srgbClr val="EDEBE3"/>
          </a:solidFill>
          <a:ln/>
        </p:spPr>
        <p:txBody>
          <a:bodyPr/>
          <a:lstStyle/>
          <a:p>
            <a:endParaRPr lang="en-US"/>
          </a:p>
        </p:txBody>
      </p:sp>
      <p:sp>
        <p:nvSpPr>
          <p:cNvPr id="11" name="Text 9"/>
          <p:cNvSpPr/>
          <p:nvPr/>
        </p:nvSpPr>
        <p:spPr>
          <a:xfrm>
            <a:off x="992148" y="5274350"/>
            <a:ext cx="284118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Update Success Metrics</a:t>
            </a:r>
            <a:endParaRPr lang="en-US" sz="1950" dirty="0"/>
          </a:p>
        </p:txBody>
      </p:sp>
      <p:sp>
        <p:nvSpPr>
          <p:cNvPr id="12" name="Text 10"/>
          <p:cNvSpPr/>
          <p:nvPr/>
        </p:nvSpPr>
        <p:spPr>
          <a:xfrm>
            <a:off x="992148" y="5782866"/>
            <a:ext cx="3320058"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Expand beyond financial KPIs to include sustainability and ethical performance indicators</a:t>
            </a:r>
            <a:endParaRPr lang="en-US" sz="1550" dirty="0"/>
          </a:p>
        </p:txBody>
      </p:sp>
      <p:sp>
        <p:nvSpPr>
          <p:cNvPr id="13" name="Shape 11"/>
          <p:cNvSpPr/>
          <p:nvPr/>
        </p:nvSpPr>
        <p:spPr>
          <a:xfrm>
            <a:off x="4708922" y="5075992"/>
            <a:ext cx="3716893" cy="2175391"/>
          </a:xfrm>
          <a:prstGeom prst="roundRect">
            <a:avLst>
              <a:gd name="adj" fmla="val 1369"/>
            </a:avLst>
          </a:prstGeom>
          <a:solidFill>
            <a:srgbClr val="EDEBE3"/>
          </a:solidFill>
          <a:ln/>
        </p:spPr>
        <p:txBody>
          <a:bodyPr/>
          <a:lstStyle/>
          <a:p>
            <a:endParaRPr lang="en-US"/>
          </a:p>
        </p:txBody>
      </p:sp>
      <p:sp>
        <p:nvSpPr>
          <p:cNvPr id="14" name="Text 12"/>
          <p:cNvSpPr/>
          <p:nvPr/>
        </p:nvSpPr>
        <p:spPr>
          <a:xfrm>
            <a:off x="4907280" y="527435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Invest in Training</a:t>
            </a:r>
            <a:endParaRPr lang="en-US" sz="1950" dirty="0"/>
          </a:p>
        </p:txBody>
      </p:sp>
      <p:sp>
        <p:nvSpPr>
          <p:cNvPr id="15" name="Text 13"/>
          <p:cNvSpPr/>
          <p:nvPr/>
        </p:nvSpPr>
        <p:spPr>
          <a:xfrm>
            <a:off x="4907280" y="5782866"/>
            <a:ext cx="3320177"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Develop leader and team capabilities across all three dimensions—not just technical skills</a:t>
            </a:r>
            <a:endParaRPr lang="en-US" sz="1550" dirty="0"/>
          </a:p>
        </p:txBody>
      </p:sp>
      <p:pic>
        <p:nvPicPr>
          <p:cNvPr id="16" name="Image 0" descr="preencoded.png"/>
          <p:cNvPicPr>
            <a:picLocks noChangeAspect="1"/>
          </p:cNvPicPr>
          <p:nvPr/>
        </p:nvPicPr>
        <p:blipFill>
          <a:blip r:embed="rId3"/>
          <a:stretch>
            <a:fillRect/>
          </a:stretch>
        </p:blipFill>
        <p:spPr>
          <a:xfrm>
            <a:off x="8917543" y="1895951"/>
            <a:ext cx="4926568" cy="49265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27378"/>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Path Forward: Balancing Agility with Integrity</a:t>
            </a:r>
            <a:endParaRPr lang="en-US" sz="3900" dirty="0"/>
          </a:p>
        </p:txBody>
      </p:sp>
      <p:sp>
        <p:nvSpPr>
          <p:cNvPr id="4" name="Text 1"/>
          <p:cNvSpPr/>
          <p:nvPr/>
        </p:nvSpPr>
        <p:spPr>
          <a:xfrm>
            <a:off x="6280190" y="2465189"/>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Organizations that successfully balance agility, sustainability, and ethics will build:</a:t>
            </a:r>
            <a:endParaRPr lang="en-US" sz="1550" dirty="0"/>
          </a:p>
        </p:txBody>
      </p:sp>
      <p:sp>
        <p:nvSpPr>
          <p:cNvPr id="5" name="Shape 2"/>
          <p:cNvSpPr/>
          <p:nvPr/>
        </p:nvSpPr>
        <p:spPr>
          <a:xfrm>
            <a:off x="6280190" y="3323511"/>
            <a:ext cx="3679031" cy="1461016"/>
          </a:xfrm>
          <a:prstGeom prst="roundRect">
            <a:avLst>
              <a:gd name="adj" fmla="val 2038"/>
            </a:avLst>
          </a:prstGeom>
          <a:solidFill>
            <a:srgbClr val="EDEBE3"/>
          </a:solidFill>
          <a:ln/>
        </p:spPr>
        <p:txBody>
          <a:bodyPr/>
          <a:lstStyle/>
          <a:p>
            <a:endParaRPr lang="en-US"/>
          </a:p>
        </p:txBody>
      </p:sp>
      <p:sp>
        <p:nvSpPr>
          <p:cNvPr id="6" name="Text 3"/>
          <p:cNvSpPr/>
          <p:nvPr/>
        </p:nvSpPr>
        <p:spPr>
          <a:xfrm>
            <a:off x="6478548" y="3521869"/>
            <a:ext cx="2989302"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Resilient Business Models</a:t>
            </a:r>
            <a:endParaRPr lang="en-US" sz="1950" dirty="0"/>
          </a:p>
        </p:txBody>
      </p:sp>
      <p:sp>
        <p:nvSpPr>
          <p:cNvPr id="7" name="Text 4"/>
          <p:cNvSpPr/>
          <p:nvPr/>
        </p:nvSpPr>
        <p:spPr>
          <a:xfrm>
            <a:off x="6478548" y="3951089"/>
            <a:ext cx="32823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Capable of weathering disruption while maintaining stakeholder trust</a:t>
            </a:r>
            <a:endParaRPr lang="en-US" sz="1550" dirty="0"/>
          </a:p>
        </p:txBody>
      </p:sp>
      <p:sp>
        <p:nvSpPr>
          <p:cNvPr id="8" name="Shape 5"/>
          <p:cNvSpPr/>
          <p:nvPr/>
        </p:nvSpPr>
        <p:spPr>
          <a:xfrm>
            <a:off x="10157579" y="3323511"/>
            <a:ext cx="3679031" cy="1461016"/>
          </a:xfrm>
          <a:prstGeom prst="roundRect">
            <a:avLst>
              <a:gd name="adj" fmla="val 2038"/>
            </a:avLst>
          </a:prstGeom>
          <a:solidFill>
            <a:srgbClr val="EDEBE3"/>
          </a:solidFill>
          <a:ln/>
        </p:spPr>
        <p:txBody>
          <a:bodyPr/>
          <a:lstStyle/>
          <a:p>
            <a:endParaRPr lang="en-US"/>
          </a:p>
        </p:txBody>
      </p:sp>
      <p:sp>
        <p:nvSpPr>
          <p:cNvPr id="9" name="Text 6"/>
          <p:cNvSpPr/>
          <p:nvPr/>
        </p:nvSpPr>
        <p:spPr>
          <a:xfrm>
            <a:off x="10355937" y="352186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Magnetic Cultures</a:t>
            </a:r>
            <a:endParaRPr lang="en-US" sz="1950" dirty="0"/>
          </a:p>
        </p:txBody>
      </p:sp>
      <p:sp>
        <p:nvSpPr>
          <p:cNvPr id="10" name="Text 7"/>
          <p:cNvSpPr/>
          <p:nvPr/>
        </p:nvSpPr>
        <p:spPr>
          <a:xfrm>
            <a:off x="10355937" y="3951089"/>
            <a:ext cx="32823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That attract and retain top talent seeking purpose-driven work</a:t>
            </a:r>
            <a:endParaRPr lang="en-US" sz="1550" dirty="0"/>
          </a:p>
        </p:txBody>
      </p:sp>
      <p:sp>
        <p:nvSpPr>
          <p:cNvPr id="11" name="Shape 8"/>
          <p:cNvSpPr/>
          <p:nvPr/>
        </p:nvSpPr>
        <p:spPr>
          <a:xfrm>
            <a:off x="6280190" y="4982885"/>
            <a:ext cx="3679031" cy="1461016"/>
          </a:xfrm>
          <a:prstGeom prst="roundRect">
            <a:avLst>
              <a:gd name="adj" fmla="val 2038"/>
            </a:avLst>
          </a:prstGeom>
          <a:solidFill>
            <a:srgbClr val="EDEBE3"/>
          </a:solidFill>
          <a:ln/>
        </p:spPr>
        <p:txBody>
          <a:bodyPr/>
          <a:lstStyle/>
          <a:p>
            <a:endParaRPr lang="en-US"/>
          </a:p>
        </p:txBody>
      </p:sp>
      <p:sp>
        <p:nvSpPr>
          <p:cNvPr id="12" name="Text 9"/>
          <p:cNvSpPr/>
          <p:nvPr/>
        </p:nvSpPr>
        <p:spPr>
          <a:xfrm>
            <a:off x="6478548" y="5181243"/>
            <a:ext cx="252603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Innovation Advantage</a:t>
            </a:r>
            <a:endParaRPr lang="en-US" sz="1950" dirty="0"/>
          </a:p>
        </p:txBody>
      </p:sp>
      <p:sp>
        <p:nvSpPr>
          <p:cNvPr id="13" name="Text 10"/>
          <p:cNvSpPr/>
          <p:nvPr/>
        </p:nvSpPr>
        <p:spPr>
          <a:xfrm>
            <a:off x="6478548" y="5610463"/>
            <a:ext cx="32823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Through diverse perspectives and enhanced risk management</a:t>
            </a:r>
            <a:endParaRPr lang="en-US" sz="1550" dirty="0"/>
          </a:p>
        </p:txBody>
      </p:sp>
      <p:sp>
        <p:nvSpPr>
          <p:cNvPr id="14" name="Shape 11"/>
          <p:cNvSpPr/>
          <p:nvPr/>
        </p:nvSpPr>
        <p:spPr>
          <a:xfrm>
            <a:off x="10157579" y="4982885"/>
            <a:ext cx="3679031" cy="1461016"/>
          </a:xfrm>
          <a:prstGeom prst="roundRect">
            <a:avLst>
              <a:gd name="adj" fmla="val 2038"/>
            </a:avLst>
          </a:prstGeom>
          <a:solidFill>
            <a:srgbClr val="EDEBE3"/>
          </a:solidFill>
          <a:ln/>
        </p:spPr>
        <p:txBody>
          <a:bodyPr/>
          <a:lstStyle/>
          <a:p>
            <a:endParaRPr lang="en-US"/>
          </a:p>
        </p:txBody>
      </p:sp>
      <p:sp>
        <p:nvSpPr>
          <p:cNvPr id="15" name="Text 12"/>
          <p:cNvSpPr/>
          <p:nvPr/>
        </p:nvSpPr>
        <p:spPr>
          <a:xfrm>
            <a:off x="10355937" y="51812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Sustainable Growth</a:t>
            </a:r>
            <a:endParaRPr lang="en-US" sz="1950" dirty="0"/>
          </a:p>
        </p:txBody>
      </p:sp>
      <p:sp>
        <p:nvSpPr>
          <p:cNvPr id="16" name="Text 13"/>
          <p:cNvSpPr/>
          <p:nvPr/>
        </p:nvSpPr>
        <p:spPr>
          <a:xfrm>
            <a:off x="10355937" y="5610463"/>
            <a:ext cx="32823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By creating value that extends beyond quarterly earnings</a:t>
            </a:r>
            <a:endParaRPr lang="en-US" sz="1550" dirty="0"/>
          </a:p>
        </p:txBody>
      </p:sp>
      <p:sp>
        <p:nvSpPr>
          <p:cNvPr id="17" name="Text 14"/>
          <p:cNvSpPr/>
          <p:nvPr/>
        </p:nvSpPr>
        <p:spPr>
          <a:xfrm>
            <a:off x="6280190" y="666714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future belongs not to the fastest or the most powerful, but to those who balance speed with responsibility.</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8070" y="514350"/>
            <a:ext cx="11032093" cy="584359"/>
          </a:xfrm>
          <a:prstGeom prst="rect">
            <a:avLst/>
          </a:prstGeom>
          <a:noFill/>
          <a:ln/>
        </p:spPr>
        <p:txBody>
          <a:bodyPr wrap="none" lIns="0" tIns="0" rIns="0" bIns="0" rtlCol="0" anchor="t"/>
          <a:lstStyle/>
          <a:p>
            <a:pPr marL="0" indent="0" algn="l">
              <a:lnSpc>
                <a:spcPts val="4600"/>
              </a:lnSpc>
              <a:buNone/>
            </a:pPr>
            <a:r>
              <a:rPr lang="en-US" sz="3650" dirty="0">
                <a:solidFill>
                  <a:srgbClr val="161613"/>
                </a:solidFill>
                <a:latin typeface="DM Sans Medium" pitchFamily="34" charset="0"/>
                <a:ea typeface="DM Sans Medium" pitchFamily="34" charset="-122"/>
                <a:cs typeface="DM Sans Medium" pitchFamily="34" charset="-120"/>
              </a:rPr>
              <a:t>From Projects to Purpose: Your Leadership Legacy</a:t>
            </a:r>
            <a:endParaRPr lang="en-US" sz="3650" dirty="0"/>
          </a:p>
        </p:txBody>
      </p:sp>
      <p:sp>
        <p:nvSpPr>
          <p:cNvPr id="3" name="Text 1"/>
          <p:cNvSpPr/>
          <p:nvPr/>
        </p:nvSpPr>
        <p:spPr>
          <a:xfrm>
            <a:off x="1028581" y="1589603"/>
            <a:ext cx="6058495" cy="1870234"/>
          </a:xfrm>
          <a:prstGeom prst="rect">
            <a:avLst/>
          </a:prstGeom>
          <a:noFill/>
          <a:ln/>
        </p:spPr>
        <p:txBody>
          <a:bodyPr wrap="square" lIns="0" tIns="0" rIns="0" bIns="0" rtlCol="0" anchor="t"/>
          <a:lstStyle/>
          <a:p>
            <a:pPr marL="0" indent="0" algn="l">
              <a:lnSpc>
                <a:spcPts val="3650"/>
              </a:lnSpc>
              <a:buNone/>
            </a:pPr>
            <a:r>
              <a:rPr lang="en-US" sz="2900" dirty="0">
                <a:solidFill>
                  <a:srgbClr val="161613"/>
                </a:solidFill>
                <a:latin typeface="DM Sans Medium" pitchFamily="34" charset="0"/>
                <a:ea typeface="DM Sans Medium" pitchFamily="34" charset="-122"/>
                <a:cs typeface="DM Sans Medium" pitchFamily="34" charset="-120"/>
              </a:rPr>
              <a:t>"The true measure of leadership is not what you accomplish today, but what you leave behind for tomorrow."</a:t>
            </a:r>
            <a:endParaRPr lang="en-US" sz="2900" dirty="0"/>
          </a:p>
        </p:txBody>
      </p:sp>
      <p:sp>
        <p:nvSpPr>
          <p:cNvPr id="4" name="Shape 2"/>
          <p:cNvSpPr/>
          <p:nvPr/>
        </p:nvSpPr>
        <p:spPr>
          <a:xfrm>
            <a:off x="748070" y="1589603"/>
            <a:ext cx="22860" cy="1870234"/>
          </a:xfrm>
          <a:prstGeom prst="rect">
            <a:avLst/>
          </a:prstGeom>
          <a:solidFill>
            <a:srgbClr val="28282F"/>
          </a:solidFill>
          <a:ln/>
        </p:spPr>
        <p:txBody>
          <a:bodyPr/>
          <a:lstStyle/>
          <a:p>
            <a:endParaRPr lang="en-US"/>
          </a:p>
        </p:txBody>
      </p:sp>
      <p:sp>
        <p:nvSpPr>
          <p:cNvPr id="5" name="Text 3"/>
          <p:cNvSpPr/>
          <p:nvPr/>
        </p:nvSpPr>
        <p:spPr>
          <a:xfrm>
            <a:off x="748070" y="3670221"/>
            <a:ext cx="6339007" cy="1196816"/>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As AI continues to transform our world, your leadership choices will echo far beyond your tenure. By embracing agility while anchoring to sustainability and ethics, you won't just deliver successful projects—you'll create meaningful legacies that stand the test of time.</a:t>
            </a:r>
            <a:endParaRPr lang="en-US" sz="1450" dirty="0"/>
          </a:p>
        </p:txBody>
      </p:sp>
      <p:sp>
        <p:nvSpPr>
          <p:cNvPr id="6" name="Text 4"/>
          <p:cNvSpPr/>
          <p:nvPr/>
        </p:nvSpPr>
        <p:spPr>
          <a:xfrm>
            <a:off x="748070" y="5035272"/>
            <a:ext cx="6339007" cy="598408"/>
          </a:xfrm>
          <a:prstGeom prst="rect">
            <a:avLst/>
          </a:prstGeom>
          <a:noFill/>
          <a:ln/>
        </p:spPr>
        <p:txBody>
          <a:bodyPr wrap="square" lIns="0" tIns="0" rIns="0" bIns="0" rtlCol="0" anchor="t"/>
          <a:lstStyle/>
          <a:p>
            <a:pPr marL="0" indent="0" algn="l">
              <a:lnSpc>
                <a:spcPts val="2350"/>
              </a:lnSpc>
              <a:buNone/>
            </a:pPr>
            <a:r>
              <a:rPr lang="en-US" sz="1450" b="1" dirty="0">
                <a:solidFill>
                  <a:srgbClr val="161613"/>
                </a:solidFill>
                <a:latin typeface="Inter" pitchFamily="34" charset="0"/>
                <a:ea typeface="Inter" pitchFamily="34" charset="-122"/>
                <a:cs typeface="Inter" pitchFamily="34" charset="-120"/>
              </a:rPr>
              <a:t>The question is not whether you can afford to balance these imperatives, but whether you can afford not to.</a:t>
            </a:r>
            <a:endParaRPr lang="en-US" sz="1450" dirty="0"/>
          </a:p>
        </p:txBody>
      </p:sp>
      <p:pic>
        <p:nvPicPr>
          <p:cNvPr id="7" name="Image 0" descr="preencoded.png"/>
          <p:cNvPicPr>
            <a:picLocks noChangeAspect="1"/>
          </p:cNvPicPr>
          <p:nvPr/>
        </p:nvPicPr>
        <p:blipFill>
          <a:blip r:embed="rId3"/>
          <a:stretch>
            <a:fillRect/>
          </a:stretch>
        </p:blipFill>
        <p:spPr>
          <a:xfrm>
            <a:off x="7550944" y="1589603"/>
            <a:ext cx="6339007" cy="63390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69407"/>
            <a:ext cx="689288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Today's Leadership Challenge</a:t>
            </a:r>
            <a:endParaRPr lang="en-US" sz="3900" dirty="0"/>
          </a:p>
        </p:txBody>
      </p:sp>
      <p:sp>
        <p:nvSpPr>
          <p:cNvPr id="3" name="Text 1"/>
          <p:cNvSpPr/>
          <p:nvPr/>
        </p:nvSpPr>
        <p:spPr>
          <a:xfrm>
            <a:off x="793790" y="2065734"/>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Leadership today exists at a critical intersection—where technology's rapid advancement meets growing demands for ethical governance and sustainable practices.</a:t>
            </a:r>
            <a:endParaRPr lang="en-US" sz="1550" dirty="0"/>
          </a:p>
        </p:txBody>
      </p:sp>
      <p:sp>
        <p:nvSpPr>
          <p:cNvPr id="4" name="Text 2"/>
          <p:cNvSpPr/>
          <p:nvPr/>
        </p:nvSpPr>
        <p:spPr>
          <a:xfrm>
            <a:off x="793790" y="3196947"/>
            <a:ext cx="7632025"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traditional focus on agility alone is insufficient as organizations navigate:</a:t>
            </a:r>
            <a:endParaRPr lang="en-US" sz="1550" dirty="0"/>
          </a:p>
        </p:txBody>
      </p:sp>
      <p:sp>
        <p:nvSpPr>
          <p:cNvPr id="5" name="Text 3"/>
          <p:cNvSpPr/>
          <p:nvPr/>
        </p:nvSpPr>
        <p:spPr>
          <a:xfrm>
            <a:off x="793790" y="3693081"/>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Unprecedented technological disruption</a:t>
            </a:r>
            <a:endParaRPr lang="en-US" sz="1550" dirty="0"/>
          </a:p>
        </p:txBody>
      </p:sp>
      <p:sp>
        <p:nvSpPr>
          <p:cNvPr id="6" name="Text 4"/>
          <p:cNvSpPr/>
          <p:nvPr/>
        </p:nvSpPr>
        <p:spPr>
          <a:xfrm>
            <a:off x="793790" y="4080034"/>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Shifting workforce dynamics</a:t>
            </a:r>
            <a:endParaRPr lang="en-US" sz="1550" dirty="0"/>
          </a:p>
        </p:txBody>
      </p:sp>
      <p:sp>
        <p:nvSpPr>
          <p:cNvPr id="7" name="Text 5"/>
          <p:cNvSpPr/>
          <p:nvPr/>
        </p:nvSpPr>
        <p:spPr>
          <a:xfrm>
            <a:off x="793790" y="446698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Accelerated decision-making timelines</a:t>
            </a:r>
            <a:endParaRPr lang="en-US" sz="1550" dirty="0"/>
          </a:p>
        </p:txBody>
      </p:sp>
      <p:sp>
        <p:nvSpPr>
          <p:cNvPr id="8" name="Text 6"/>
          <p:cNvSpPr/>
          <p:nvPr/>
        </p:nvSpPr>
        <p:spPr>
          <a:xfrm>
            <a:off x="793790" y="485394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Increasing stakeholder scrutiny</a:t>
            </a:r>
            <a:endParaRPr lang="en-US" sz="1550" dirty="0"/>
          </a:p>
        </p:txBody>
      </p:sp>
      <p:pic>
        <p:nvPicPr>
          <p:cNvPr id="9"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053465"/>
            <a:ext cx="9072920"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Three Pillars of Modern Leadership</a:t>
            </a:r>
            <a:endParaRPr lang="en-US" sz="3900" dirty="0"/>
          </a:p>
        </p:txBody>
      </p:sp>
      <p:sp>
        <p:nvSpPr>
          <p:cNvPr id="3" name="Text 1"/>
          <p:cNvSpPr/>
          <p:nvPr/>
        </p:nvSpPr>
        <p:spPr>
          <a:xfrm>
            <a:off x="2154912" y="3820716"/>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Agility</a:t>
            </a:r>
            <a:endParaRPr lang="en-US" sz="1950" dirty="0"/>
          </a:p>
        </p:txBody>
      </p:sp>
      <p:sp>
        <p:nvSpPr>
          <p:cNvPr id="4" name="Text 2"/>
          <p:cNvSpPr/>
          <p:nvPr/>
        </p:nvSpPr>
        <p:spPr>
          <a:xfrm>
            <a:off x="793790" y="4249936"/>
            <a:ext cx="3842028" cy="63507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The foundation that enables quick adaptation to uncertainty and change</a:t>
            </a:r>
            <a:endParaRPr lang="en-US" sz="1550" dirty="0"/>
          </a:p>
        </p:txBody>
      </p:sp>
      <p:pic>
        <p:nvPicPr>
          <p:cNvPr id="5" name="Image 0" descr="preencoded.png"/>
          <p:cNvPicPr>
            <a:picLocks noChangeAspect="1"/>
          </p:cNvPicPr>
          <p:nvPr/>
        </p:nvPicPr>
        <p:blipFill>
          <a:blip r:embed="rId3"/>
          <a:stretch>
            <a:fillRect/>
          </a:stretch>
        </p:blipFill>
        <p:spPr>
          <a:xfrm>
            <a:off x="5032653" y="207037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5568851" y="4167247"/>
            <a:ext cx="296942" cy="371118"/>
          </a:xfrm>
          <a:prstGeom prst="rect">
            <a:avLst/>
          </a:prstGeom>
        </p:spPr>
      </p:pic>
      <p:sp>
        <p:nvSpPr>
          <p:cNvPr id="7" name="Text 3"/>
          <p:cNvSpPr/>
          <p:nvPr/>
        </p:nvSpPr>
        <p:spPr>
          <a:xfrm>
            <a:off x="9895284" y="26049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Sustainability</a:t>
            </a:r>
            <a:endParaRPr lang="en-US" sz="1950" dirty="0"/>
          </a:p>
        </p:txBody>
      </p:sp>
      <p:sp>
        <p:nvSpPr>
          <p:cNvPr id="8" name="Text 4"/>
          <p:cNvSpPr/>
          <p:nvPr/>
        </p:nvSpPr>
        <p:spPr>
          <a:xfrm>
            <a:off x="9895284" y="303418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compass that provides direction and ensures long-term resilience</a:t>
            </a:r>
            <a:endParaRPr lang="en-US" sz="1550" dirty="0"/>
          </a:p>
        </p:txBody>
      </p:sp>
      <p:pic>
        <p:nvPicPr>
          <p:cNvPr id="9" name="Image 2" descr="preencoded.png"/>
          <p:cNvPicPr>
            <a:picLocks noChangeAspect="1"/>
          </p:cNvPicPr>
          <p:nvPr/>
        </p:nvPicPr>
        <p:blipFill>
          <a:blip r:embed="rId5"/>
          <a:stretch>
            <a:fillRect/>
          </a:stretch>
        </p:blipFill>
        <p:spPr>
          <a:xfrm>
            <a:off x="5032653" y="207037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65460" y="2783622"/>
            <a:ext cx="296942" cy="371118"/>
          </a:xfrm>
          <a:prstGeom prst="rect">
            <a:avLst/>
          </a:prstGeom>
        </p:spPr>
      </p:pic>
      <p:sp>
        <p:nvSpPr>
          <p:cNvPr id="11" name="Text 5"/>
          <p:cNvSpPr/>
          <p:nvPr/>
        </p:nvSpPr>
        <p:spPr>
          <a:xfrm>
            <a:off x="9895284" y="50363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Ethics</a:t>
            </a:r>
            <a:endParaRPr lang="en-US" sz="1950" dirty="0"/>
          </a:p>
        </p:txBody>
      </p:sp>
      <p:sp>
        <p:nvSpPr>
          <p:cNvPr id="12" name="Text 6"/>
          <p:cNvSpPr/>
          <p:nvPr/>
        </p:nvSpPr>
        <p:spPr>
          <a:xfrm>
            <a:off x="9895284" y="5465564"/>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guardrail that protects against harm and maintains trust</a:t>
            </a:r>
            <a:endParaRPr lang="en-US" sz="1550" dirty="0"/>
          </a:p>
        </p:txBody>
      </p:sp>
      <p:pic>
        <p:nvPicPr>
          <p:cNvPr id="13" name="Image 4" descr="preencoded.png"/>
          <p:cNvPicPr>
            <a:picLocks noChangeAspect="1"/>
          </p:cNvPicPr>
          <p:nvPr/>
        </p:nvPicPr>
        <p:blipFill>
          <a:blip r:embed="rId7"/>
          <a:stretch>
            <a:fillRect/>
          </a:stretch>
        </p:blipFill>
        <p:spPr>
          <a:xfrm>
            <a:off x="5032653" y="207037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965460" y="5550872"/>
            <a:ext cx="296942" cy="371118"/>
          </a:xfrm>
          <a:prstGeom prst="rect">
            <a:avLst/>
          </a:prstGeom>
        </p:spPr>
      </p:pic>
      <p:sp>
        <p:nvSpPr>
          <p:cNvPr id="15" name="Text 7"/>
          <p:cNvSpPr/>
          <p:nvPr/>
        </p:nvSpPr>
        <p:spPr>
          <a:xfrm>
            <a:off x="793790" y="685859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Tomorrow's successful organizations will be led by those who masterfully integrate all three elements, refusing to sacrifice one for another.</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69407"/>
            <a:ext cx="7545824"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Agility: The Essential Foundation</a:t>
            </a:r>
            <a:endParaRPr lang="en-US" sz="3900" dirty="0"/>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6212086" y="2065734"/>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today's volatile environment, agility provides the critical capacity to respond to rapid change. Agile leaders:</a:t>
            </a:r>
            <a:endParaRPr lang="en-US" sz="1550" dirty="0"/>
          </a:p>
        </p:txBody>
      </p:sp>
      <p:sp>
        <p:nvSpPr>
          <p:cNvPr id="5" name="Shape 2"/>
          <p:cNvSpPr/>
          <p:nvPr/>
        </p:nvSpPr>
        <p:spPr>
          <a:xfrm>
            <a:off x="6212086" y="2924056"/>
            <a:ext cx="446484" cy="446484"/>
          </a:xfrm>
          <a:prstGeom prst="roundRect">
            <a:avLst>
              <a:gd name="adj" fmla="val 6668"/>
            </a:avLst>
          </a:prstGeom>
          <a:solidFill>
            <a:srgbClr val="EDEBE3"/>
          </a:solidFill>
          <a:ln/>
        </p:spPr>
        <p:txBody>
          <a:bodyPr/>
          <a:lstStyle/>
          <a:p>
            <a:endParaRPr lang="en-US"/>
          </a:p>
        </p:txBody>
      </p:sp>
      <p:sp>
        <p:nvSpPr>
          <p:cNvPr id="6" name="Text 3"/>
          <p:cNvSpPr/>
          <p:nvPr/>
        </p:nvSpPr>
        <p:spPr>
          <a:xfrm>
            <a:off x="6856928" y="2992279"/>
            <a:ext cx="3047167" cy="930473"/>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Foster collaboration across traditional boundaries</a:t>
            </a:r>
            <a:endParaRPr lang="en-US" sz="1950" dirty="0"/>
          </a:p>
        </p:txBody>
      </p:sp>
      <p:sp>
        <p:nvSpPr>
          <p:cNvPr id="7" name="Text 4"/>
          <p:cNvSpPr/>
          <p:nvPr/>
        </p:nvSpPr>
        <p:spPr>
          <a:xfrm>
            <a:off x="6856928" y="4121110"/>
            <a:ext cx="304716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Breaking down silos to enable faster information flow and decision-making</a:t>
            </a:r>
            <a:endParaRPr lang="en-US" sz="1550" dirty="0"/>
          </a:p>
        </p:txBody>
      </p:sp>
      <p:sp>
        <p:nvSpPr>
          <p:cNvPr id="8" name="Shape 5"/>
          <p:cNvSpPr/>
          <p:nvPr/>
        </p:nvSpPr>
        <p:spPr>
          <a:xfrm>
            <a:off x="10152102" y="2924056"/>
            <a:ext cx="446484" cy="446484"/>
          </a:xfrm>
          <a:prstGeom prst="roundRect">
            <a:avLst>
              <a:gd name="adj" fmla="val 6668"/>
            </a:avLst>
          </a:prstGeom>
          <a:solidFill>
            <a:srgbClr val="EDEBE3"/>
          </a:solidFill>
          <a:ln/>
        </p:spPr>
        <p:txBody>
          <a:bodyPr/>
          <a:lstStyle/>
          <a:p>
            <a:endParaRPr lang="en-US"/>
          </a:p>
        </p:txBody>
      </p:sp>
      <p:sp>
        <p:nvSpPr>
          <p:cNvPr id="9" name="Text 6"/>
          <p:cNvSpPr/>
          <p:nvPr/>
        </p:nvSpPr>
        <p:spPr>
          <a:xfrm>
            <a:off x="10796945" y="2992279"/>
            <a:ext cx="3047167" cy="930473"/>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Encourage experimentation and calculated risk-taking</a:t>
            </a:r>
            <a:endParaRPr lang="en-US" sz="1950" dirty="0"/>
          </a:p>
        </p:txBody>
      </p:sp>
      <p:sp>
        <p:nvSpPr>
          <p:cNvPr id="10" name="Text 7"/>
          <p:cNvSpPr/>
          <p:nvPr/>
        </p:nvSpPr>
        <p:spPr>
          <a:xfrm>
            <a:off x="10796945" y="4121110"/>
            <a:ext cx="304716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Creating psychological safety for teams to innovate without fear of failure</a:t>
            </a:r>
            <a:endParaRPr lang="en-US" sz="1550" dirty="0"/>
          </a:p>
        </p:txBody>
      </p:sp>
      <p:sp>
        <p:nvSpPr>
          <p:cNvPr id="11" name="Shape 8"/>
          <p:cNvSpPr/>
          <p:nvPr/>
        </p:nvSpPr>
        <p:spPr>
          <a:xfrm>
            <a:off x="6212086" y="5470565"/>
            <a:ext cx="446484" cy="446484"/>
          </a:xfrm>
          <a:prstGeom prst="roundRect">
            <a:avLst>
              <a:gd name="adj" fmla="val 6668"/>
            </a:avLst>
          </a:prstGeom>
          <a:solidFill>
            <a:srgbClr val="EDEBE3"/>
          </a:solidFill>
          <a:ln/>
        </p:spPr>
        <p:txBody>
          <a:bodyPr/>
          <a:lstStyle/>
          <a:p>
            <a:endParaRPr lang="en-US"/>
          </a:p>
        </p:txBody>
      </p:sp>
      <p:sp>
        <p:nvSpPr>
          <p:cNvPr id="12" name="Text 9"/>
          <p:cNvSpPr/>
          <p:nvPr/>
        </p:nvSpPr>
        <p:spPr>
          <a:xfrm>
            <a:off x="6856928" y="5538788"/>
            <a:ext cx="6259949"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Empower teams to pivot when circumstances change</a:t>
            </a:r>
            <a:endParaRPr lang="en-US" sz="1950" dirty="0"/>
          </a:p>
        </p:txBody>
      </p:sp>
      <p:sp>
        <p:nvSpPr>
          <p:cNvPr id="13" name="Text 10"/>
          <p:cNvSpPr/>
          <p:nvPr/>
        </p:nvSpPr>
        <p:spPr>
          <a:xfrm>
            <a:off x="6856928" y="6047303"/>
            <a:ext cx="6987183"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Distributing authority to enable faster response to emerging challenges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64951"/>
          </a:xfrm>
          <a:prstGeom prst="rect">
            <a:avLst/>
          </a:prstGeom>
        </p:spPr>
      </p:pic>
      <p:sp>
        <p:nvSpPr>
          <p:cNvPr id="3" name="Text 0"/>
          <p:cNvSpPr/>
          <p:nvPr/>
        </p:nvSpPr>
        <p:spPr>
          <a:xfrm>
            <a:off x="788670" y="3007400"/>
            <a:ext cx="6537127" cy="616268"/>
          </a:xfrm>
          <a:prstGeom prst="rect">
            <a:avLst/>
          </a:prstGeom>
          <a:noFill/>
          <a:ln/>
        </p:spPr>
        <p:txBody>
          <a:bodyPr wrap="none" lIns="0" tIns="0" rIns="0" bIns="0" rtlCol="0" anchor="t"/>
          <a:lstStyle/>
          <a:p>
            <a:pPr marL="0" indent="0" algn="l">
              <a:lnSpc>
                <a:spcPts val="4850"/>
              </a:lnSpc>
              <a:buNone/>
            </a:pPr>
            <a:r>
              <a:rPr lang="en-US" sz="3850" dirty="0">
                <a:solidFill>
                  <a:srgbClr val="161613"/>
                </a:solidFill>
                <a:latin typeface="DM Sans Medium" pitchFamily="34" charset="0"/>
                <a:ea typeface="DM Sans Medium" pitchFamily="34" charset="-122"/>
                <a:cs typeface="DM Sans Medium" pitchFamily="34" charset="-120"/>
              </a:rPr>
              <a:t>Case Study: Agility in Action</a:t>
            </a:r>
            <a:endParaRPr lang="en-US" sz="3850" dirty="0"/>
          </a:p>
        </p:txBody>
      </p:sp>
      <p:sp>
        <p:nvSpPr>
          <p:cNvPr id="4" name="Text 1"/>
          <p:cNvSpPr/>
          <p:nvPr/>
        </p:nvSpPr>
        <p:spPr>
          <a:xfrm>
            <a:off x="788670" y="3919418"/>
            <a:ext cx="13053060" cy="315397"/>
          </a:xfrm>
          <a:prstGeom prst="rect">
            <a:avLst/>
          </a:prstGeom>
          <a:noFill/>
          <a:ln/>
        </p:spPr>
        <p:txBody>
          <a:bodyPr wrap="none" lIns="0" tIns="0" rIns="0" bIns="0" rtlCol="0" anchor="t"/>
          <a:lstStyle/>
          <a:p>
            <a:pPr marL="0" indent="0" algn="l">
              <a:lnSpc>
                <a:spcPts val="2450"/>
              </a:lnSpc>
              <a:buNone/>
            </a:pPr>
            <a:r>
              <a:rPr lang="en-US" sz="1550" dirty="0">
                <a:solidFill>
                  <a:srgbClr val="161613"/>
                </a:solidFill>
                <a:latin typeface="Inter" pitchFamily="34" charset="0"/>
                <a:ea typeface="Inter" pitchFamily="34" charset="-122"/>
                <a:cs typeface="Inter" pitchFamily="34" charset="-120"/>
              </a:rPr>
              <a:t>When COVID-19 struck, Memorial Healthcare System needed to rapidly shift operations. Their established agile practices allowed them to:</a:t>
            </a:r>
            <a:endParaRPr lang="en-US" sz="1550" dirty="0"/>
          </a:p>
        </p:txBody>
      </p:sp>
      <p:sp>
        <p:nvSpPr>
          <p:cNvPr id="5" name="Text 2"/>
          <p:cNvSpPr/>
          <p:nvPr/>
        </p:nvSpPr>
        <p:spPr>
          <a:xfrm>
            <a:off x="788670" y="4653796"/>
            <a:ext cx="2464951" cy="308015"/>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Before Crisis</a:t>
            </a:r>
            <a:endParaRPr lang="en-US" sz="1900" dirty="0"/>
          </a:p>
        </p:txBody>
      </p:sp>
      <p:sp>
        <p:nvSpPr>
          <p:cNvPr id="6" name="Text 3"/>
          <p:cNvSpPr/>
          <p:nvPr/>
        </p:nvSpPr>
        <p:spPr>
          <a:xfrm>
            <a:off x="788670" y="5158978"/>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Quarterly planning cycles</a:t>
            </a:r>
            <a:endParaRPr lang="en-US" sz="1550" dirty="0"/>
          </a:p>
        </p:txBody>
      </p:sp>
      <p:sp>
        <p:nvSpPr>
          <p:cNvPr id="7" name="Text 4"/>
          <p:cNvSpPr/>
          <p:nvPr/>
        </p:nvSpPr>
        <p:spPr>
          <a:xfrm>
            <a:off x="788670" y="5543312"/>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Limited telehealth capacity</a:t>
            </a:r>
            <a:endParaRPr lang="en-US" sz="1550" dirty="0"/>
          </a:p>
        </p:txBody>
      </p:sp>
      <p:sp>
        <p:nvSpPr>
          <p:cNvPr id="8" name="Text 5"/>
          <p:cNvSpPr/>
          <p:nvPr/>
        </p:nvSpPr>
        <p:spPr>
          <a:xfrm>
            <a:off x="788670" y="5927646"/>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Traditional staffing models</a:t>
            </a:r>
            <a:endParaRPr lang="en-US" sz="1550" dirty="0"/>
          </a:p>
        </p:txBody>
      </p:sp>
      <p:sp>
        <p:nvSpPr>
          <p:cNvPr id="9" name="Text 6"/>
          <p:cNvSpPr/>
          <p:nvPr/>
        </p:nvSpPr>
        <p:spPr>
          <a:xfrm>
            <a:off x="7563326" y="4653796"/>
            <a:ext cx="2464951" cy="308015"/>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After Agile Response</a:t>
            </a:r>
            <a:endParaRPr lang="en-US" sz="1900" dirty="0"/>
          </a:p>
        </p:txBody>
      </p:sp>
      <p:sp>
        <p:nvSpPr>
          <p:cNvPr id="10" name="Text 7"/>
          <p:cNvSpPr/>
          <p:nvPr/>
        </p:nvSpPr>
        <p:spPr>
          <a:xfrm>
            <a:off x="7563326" y="5158978"/>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Daily adaptive planning</a:t>
            </a:r>
            <a:endParaRPr lang="en-US" sz="1550" dirty="0"/>
          </a:p>
        </p:txBody>
      </p:sp>
      <p:sp>
        <p:nvSpPr>
          <p:cNvPr id="11" name="Text 8"/>
          <p:cNvSpPr/>
          <p:nvPr/>
        </p:nvSpPr>
        <p:spPr>
          <a:xfrm>
            <a:off x="7563326" y="5543312"/>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5,000% increase in telehealth visits</a:t>
            </a:r>
            <a:endParaRPr lang="en-US" sz="1550" dirty="0"/>
          </a:p>
        </p:txBody>
      </p:sp>
      <p:sp>
        <p:nvSpPr>
          <p:cNvPr id="12" name="Text 9"/>
          <p:cNvSpPr/>
          <p:nvPr/>
        </p:nvSpPr>
        <p:spPr>
          <a:xfrm>
            <a:off x="7563326" y="5927646"/>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AI-powered resource allocation</a:t>
            </a:r>
            <a:endParaRPr lang="en-US" sz="1550" dirty="0"/>
          </a:p>
        </p:txBody>
      </p:sp>
      <p:sp>
        <p:nvSpPr>
          <p:cNvPr id="13" name="Shape 10"/>
          <p:cNvSpPr/>
          <p:nvPr/>
        </p:nvSpPr>
        <p:spPr>
          <a:xfrm>
            <a:off x="788670" y="6533793"/>
            <a:ext cx="13053060" cy="1153239"/>
          </a:xfrm>
          <a:prstGeom prst="roundRect">
            <a:avLst>
              <a:gd name="adj" fmla="val 2565"/>
            </a:avLst>
          </a:prstGeom>
          <a:solidFill>
            <a:srgbClr val="FCF2B5"/>
          </a:solidFill>
          <a:ln/>
        </p:spPr>
        <p:txBody>
          <a:bodyPr/>
          <a:lstStyle/>
          <a:p>
            <a:endParaRPr lang="en-US"/>
          </a:p>
        </p:txBody>
      </p:sp>
      <p:pic>
        <p:nvPicPr>
          <p:cNvPr id="14" name="Image 1" descr="preencoded.png"/>
          <p:cNvPicPr>
            <a:picLocks noChangeAspect="1"/>
          </p:cNvPicPr>
          <p:nvPr/>
        </p:nvPicPr>
        <p:blipFill>
          <a:blip r:embed="rId4"/>
          <a:stretch>
            <a:fillRect/>
          </a:stretch>
        </p:blipFill>
        <p:spPr>
          <a:xfrm>
            <a:off x="985838" y="6836331"/>
            <a:ext cx="246459" cy="197168"/>
          </a:xfrm>
          <a:prstGeom prst="rect">
            <a:avLst/>
          </a:prstGeom>
        </p:spPr>
      </p:pic>
      <p:sp>
        <p:nvSpPr>
          <p:cNvPr id="15" name="Text 11"/>
          <p:cNvSpPr/>
          <p:nvPr/>
        </p:nvSpPr>
        <p:spPr>
          <a:xfrm>
            <a:off x="1429464" y="6780252"/>
            <a:ext cx="12215098" cy="630793"/>
          </a:xfrm>
          <a:prstGeom prst="rect">
            <a:avLst/>
          </a:prstGeom>
          <a:noFill/>
          <a:ln/>
        </p:spPr>
        <p:txBody>
          <a:bodyPr wrap="square" lIns="0" tIns="0" rIns="0" bIns="0" rtlCol="0" anchor="t"/>
          <a:lstStyle/>
          <a:p>
            <a:pPr marL="0" indent="0" algn="l">
              <a:lnSpc>
                <a:spcPts val="2450"/>
              </a:lnSpc>
              <a:buNone/>
            </a:pPr>
            <a:r>
              <a:rPr lang="en-US" sz="1550" b="1" dirty="0">
                <a:solidFill>
                  <a:srgbClr val="000000"/>
                </a:solidFill>
                <a:latin typeface="Inter" pitchFamily="34" charset="0"/>
                <a:ea typeface="Inter" pitchFamily="34" charset="-122"/>
                <a:cs typeface="Inter" pitchFamily="34" charset="-120"/>
              </a:rPr>
              <a:t>Key Insight:</a:t>
            </a:r>
            <a:r>
              <a:rPr lang="en-US" sz="1550" dirty="0">
                <a:solidFill>
                  <a:srgbClr val="000000"/>
                </a:solidFill>
                <a:latin typeface="Inter" pitchFamily="34" charset="0"/>
                <a:ea typeface="Inter" pitchFamily="34" charset="-122"/>
                <a:cs typeface="Inter" pitchFamily="34" charset="-120"/>
              </a:rPr>
              <a:t> Agility enabled rapid response, but ethical questions about AI-driven care and long-term sustainability of new models required additional leadership focus.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89447"/>
            <a:ext cx="7073622"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Sustainability: The Strategic Compass</a:t>
            </a:r>
            <a:endParaRPr lang="en-US" sz="3100" dirty="0"/>
          </a:p>
        </p:txBody>
      </p:sp>
      <p:sp>
        <p:nvSpPr>
          <p:cNvPr id="4" name="Shape 1"/>
          <p:cNvSpPr/>
          <p:nvPr/>
        </p:nvSpPr>
        <p:spPr>
          <a:xfrm>
            <a:off x="793790" y="2008823"/>
            <a:ext cx="3679031" cy="2096095"/>
          </a:xfrm>
          <a:prstGeom prst="roundRect">
            <a:avLst>
              <a:gd name="adj" fmla="val 1420"/>
            </a:avLst>
          </a:prstGeom>
          <a:solidFill>
            <a:srgbClr val="EDEBE3"/>
          </a:solidFill>
          <a:ln/>
        </p:spPr>
        <p:txBody>
          <a:bodyPr/>
          <a:lstStyle/>
          <a:p>
            <a:endParaRPr lang="en-US"/>
          </a:p>
        </p:txBody>
      </p:sp>
      <p:sp>
        <p:nvSpPr>
          <p:cNvPr id="5" name="Text 2"/>
          <p:cNvSpPr/>
          <p:nvPr/>
        </p:nvSpPr>
        <p:spPr>
          <a:xfrm>
            <a:off x="992148" y="2207181"/>
            <a:ext cx="256472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Environmental Impact</a:t>
            </a:r>
            <a:endParaRPr lang="en-US" sz="1950" dirty="0"/>
          </a:p>
        </p:txBody>
      </p:sp>
      <p:sp>
        <p:nvSpPr>
          <p:cNvPr id="6" name="Text 3"/>
          <p:cNvSpPr/>
          <p:nvPr/>
        </p:nvSpPr>
        <p:spPr>
          <a:xfrm>
            <a:off x="992148" y="2636401"/>
            <a:ext cx="328231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Leaders must address the carbon footprint of operations, especially energy-intensive AI systems that drive modern business processes.</a:t>
            </a:r>
            <a:endParaRPr lang="en-US" sz="1550" dirty="0"/>
          </a:p>
        </p:txBody>
      </p:sp>
      <p:sp>
        <p:nvSpPr>
          <p:cNvPr id="7" name="Shape 4"/>
          <p:cNvSpPr/>
          <p:nvPr/>
        </p:nvSpPr>
        <p:spPr>
          <a:xfrm>
            <a:off x="4671179" y="2008823"/>
            <a:ext cx="3679031" cy="2096095"/>
          </a:xfrm>
          <a:prstGeom prst="roundRect">
            <a:avLst>
              <a:gd name="adj" fmla="val 1420"/>
            </a:avLst>
          </a:prstGeom>
          <a:solidFill>
            <a:srgbClr val="EDEBE3"/>
          </a:solidFill>
          <a:ln/>
        </p:spPr>
        <p:txBody>
          <a:bodyPr/>
          <a:lstStyle/>
          <a:p>
            <a:endParaRPr lang="en-US"/>
          </a:p>
        </p:txBody>
      </p:sp>
      <p:sp>
        <p:nvSpPr>
          <p:cNvPr id="8" name="Text 5"/>
          <p:cNvSpPr/>
          <p:nvPr/>
        </p:nvSpPr>
        <p:spPr>
          <a:xfrm>
            <a:off x="4869537" y="220718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Social Responsibility</a:t>
            </a:r>
            <a:endParaRPr lang="en-US" sz="1950" dirty="0"/>
          </a:p>
        </p:txBody>
      </p:sp>
      <p:sp>
        <p:nvSpPr>
          <p:cNvPr id="9" name="Text 6"/>
          <p:cNvSpPr/>
          <p:nvPr/>
        </p:nvSpPr>
        <p:spPr>
          <a:xfrm>
            <a:off x="4869537" y="2636401"/>
            <a:ext cx="328231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Creating equitable opportunities, fostering diversity, and ensuring technology augments rather than replaces meaningful human work.</a:t>
            </a:r>
            <a:endParaRPr lang="en-US" sz="1550" dirty="0"/>
          </a:p>
        </p:txBody>
      </p:sp>
      <p:sp>
        <p:nvSpPr>
          <p:cNvPr id="10" name="Shape 7"/>
          <p:cNvSpPr/>
          <p:nvPr/>
        </p:nvSpPr>
        <p:spPr>
          <a:xfrm>
            <a:off x="793790" y="4303276"/>
            <a:ext cx="7556421" cy="1461016"/>
          </a:xfrm>
          <a:prstGeom prst="roundRect">
            <a:avLst>
              <a:gd name="adj" fmla="val 2038"/>
            </a:avLst>
          </a:prstGeom>
          <a:solidFill>
            <a:srgbClr val="EDEBE3"/>
          </a:solidFill>
          <a:ln/>
        </p:spPr>
        <p:txBody>
          <a:bodyPr/>
          <a:lstStyle/>
          <a:p>
            <a:endParaRPr lang="en-US"/>
          </a:p>
        </p:txBody>
      </p:sp>
      <p:sp>
        <p:nvSpPr>
          <p:cNvPr id="11" name="Text 8"/>
          <p:cNvSpPr/>
          <p:nvPr/>
        </p:nvSpPr>
        <p:spPr>
          <a:xfrm>
            <a:off x="992148" y="450163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Economic Durability</a:t>
            </a:r>
            <a:endParaRPr lang="en-US" sz="1950" dirty="0"/>
          </a:p>
        </p:txBody>
      </p:sp>
      <p:sp>
        <p:nvSpPr>
          <p:cNvPr id="12" name="Text 9"/>
          <p:cNvSpPr/>
          <p:nvPr/>
        </p:nvSpPr>
        <p:spPr>
          <a:xfrm>
            <a:off x="992148" y="4930854"/>
            <a:ext cx="715970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Building business models that generate value over the long term, avoiding shortcuts that mortgage future success.</a:t>
            </a:r>
            <a:endParaRPr lang="en-US" sz="1550" dirty="0"/>
          </a:p>
        </p:txBody>
      </p:sp>
      <p:sp>
        <p:nvSpPr>
          <p:cNvPr id="13" name="Text 10"/>
          <p:cNvSpPr/>
          <p:nvPr/>
        </p:nvSpPr>
        <p:spPr>
          <a:xfrm>
            <a:off x="793790" y="598753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Sustainable leadership means optimizing for resilience across all three dimensions—not just quarterly profits or technological advancement for its own sake.</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31150"/>
            <a:ext cx="677918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Sustainability Imperative</a:t>
            </a:r>
            <a:endParaRPr lang="en-US" sz="3900" dirty="0"/>
          </a:p>
        </p:txBody>
      </p:sp>
      <p:sp>
        <p:nvSpPr>
          <p:cNvPr id="3" name="Text 1"/>
          <p:cNvSpPr/>
          <p:nvPr/>
        </p:nvSpPr>
        <p:spPr>
          <a:xfrm>
            <a:off x="793790" y="1727478"/>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Beyond environmental concerns, sustainability in leadership encompasses building lasting organizational capacity. Sustainable project management requires:</a:t>
            </a:r>
            <a:endParaRPr lang="en-US" sz="1550" dirty="0"/>
          </a:p>
        </p:txBody>
      </p:sp>
      <p:sp>
        <p:nvSpPr>
          <p:cNvPr id="4" name="Text 2"/>
          <p:cNvSpPr/>
          <p:nvPr/>
        </p:nvSpPr>
        <p:spPr>
          <a:xfrm>
            <a:off x="793790" y="2858691"/>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Resource optimization</a:t>
            </a:r>
            <a:r>
              <a:rPr lang="en-US" sz="1550" dirty="0">
                <a:solidFill>
                  <a:srgbClr val="161613"/>
                </a:solidFill>
                <a:latin typeface="Inter" pitchFamily="34" charset="0"/>
                <a:ea typeface="Inter" pitchFamily="34" charset="-122"/>
                <a:cs typeface="Inter" pitchFamily="34" charset="-120"/>
              </a:rPr>
              <a:t> that considers long-term impacts</a:t>
            </a:r>
            <a:endParaRPr lang="en-US" sz="1550" dirty="0"/>
          </a:p>
        </p:txBody>
      </p:sp>
      <p:sp>
        <p:nvSpPr>
          <p:cNvPr id="5" name="Text 3"/>
          <p:cNvSpPr/>
          <p:nvPr/>
        </p:nvSpPr>
        <p:spPr>
          <a:xfrm>
            <a:off x="793790" y="3245644"/>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Knowledge management</a:t>
            </a:r>
            <a:r>
              <a:rPr lang="en-US" sz="1550" dirty="0">
                <a:solidFill>
                  <a:srgbClr val="161613"/>
                </a:solidFill>
                <a:latin typeface="Inter" pitchFamily="34" charset="0"/>
                <a:ea typeface="Inter" pitchFamily="34" charset="-122"/>
                <a:cs typeface="Inter" pitchFamily="34" charset="-120"/>
              </a:rPr>
              <a:t> systems that preserve institutional learning</a:t>
            </a:r>
            <a:endParaRPr lang="en-US" sz="1550" dirty="0"/>
          </a:p>
        </p:txBody>
      </p:sp>
      <p:sp>
        <p:nvSpPr>
          <p:cNvPr id="6" name="Text 4"/>
          <p:cNvSpPr/>
          <p:nvPr/>
        </p:nvSpPr>
        <p:spPr>
          <a:xfrm>
            <a:off x="793790" y="3632597"/>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Talent development</a:t>
            </a:r>
            <a:r>
              <a:rPr lang="en-US" sz="1550" dirty="0">
                <a:solidFill>
                  <a:srgbClr val="161613"/>
                </a:solidFill>
                <a:latin typeface="Inter" pitchFamily="34" charset="0"/>
                <a:ea typeface="Inter" pitchFamily="34" charset="-122"/>
                <a:cs typeface="Inter" pitchFamily="34" charset="-120"/>
              </a:rPr>
              <a:t> that prepares teams for future challenges</a:t>
            </a:r>
            <a:endParaRPr lang="en-US" sz="1550" dirty="0"/>
          </a:p>
        </p:txBody>
      </p:sp>
      <p:sp>
        <p:nvSpPr>
          <p:cNvPr id="7" name="Text 5"/>
          <p:cNvSpPr/>
          <p:nvPr/>
        </p:nvSpPr>
        <p:spPr>
          <a:xfrm>
            <a:off x="793790" y="4019550"/>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Stakeholder engagement</a:t>
            </a:r>
            <a:r>
              <a:rPr lang="en-US" sz="1550" dirty="0">
                <a:solidFill>
                  <a:srgbClr val="161613"/>
                </a:solidFill>
                <a:latin typeface="Inter" pitchFamily="34" charset="0"/>
                <a:ea typeface="Inter" pitchFamily="34" charset="-122"/>
                <a:cs typeface="Inter" pitchFamily="34" charset="-120"/>
              </a:rPr>
              <a:t> that builds enduring relationships</a:t>
            </a:r>
            <a:endParaRPr lang="en-US" sz="1550" dirty="0"/>
          </a:p>
        </p:txBody>
      </p:sp>
      <p:sp>
        <p:nvSpPr>
          <p:cNvPr id="8" name="Text 6"/>
          <p:cNvSpPr/>
          <p:nvPr/>
        </p:nvSpPr>
        <p:spPr>
          <a:xfrm>
            <a:off x="793790" y="4515683"/>
            <a:ext cx="6955631" cy="635079"/>
          </a:xfrm>
          <a:prstGeom prst="rect">
            <a:avLst/>
          </a:prstGeom>
          <a:noFill/>
          <a:ln/>
        </p:spPr>
        <p:txBody>
          <a:bodyPr wrap="square" lIns="0" tIns="0" rIns="0" bIns="0" rtlCol="0" anchor="t"/>
          <a:lstStyle/>
          <a:p>
            <a:pPr marL="0" indent="0" algn="l">
              <a:lnSpc>
                <a:spcPts val="2500"/>
              </a:lnSpc>
              <a:buNone/>
            </a:pPr>
            <a:r>
              <a:rPr lang="en-US" sz="1550" b="1" dirty="0">
                <a:solidFill>
                  <a:srgbClr val="28282F"/>
                </a:solidFill>
                <a:latin typeface="Inter" pitchFamily="34" charset="0"/>
                <a:ea typeface="Inter" pitchFamily="34" charset="-122"/>
                <a:cs typeface="Inter" pitchFamily="34" charset="-120"/>
              </a:rPr>
              <a:t>When sustainability becomes a core leadership value, organizations make decisions that stand the test of time.</a:t>
            </a:r>
            <a:endParaRPr lang="en-US" sz="1550" dirty="0"/>
          </a:p>
        </p:txBody>
      </p:sp>
      <p:pic>
        <p:nvPicPr>
          <p:cNvPr id="9" name="Image 0" descr="preencoded.png"/>
          <p:cNvPicPr>
            <a:picLocks noChangeAspect="1"/>
          </p:cNvPicPr>
          <p:nvPr/>
        </p:nvPicPr>
        <p:blipFill>
          <a:blip r:embed="rId3"/>
          <a:stretch>
            <a:fillRect/>
          </a:stretch>
        </p:blipFill>
        <p:spPr>
          <a:xfrm>
            <a:off x="8241149" y="1772126"/>
            <a:ext cx="5602962" cy="56029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68179"/>
            <a:ext cx="7033736"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Ethics: The Essential Guardrail</a:t>
            </a:r>
            <a:endParaRPr lang="en-US" sz="3900" dirty="0"/>
          </a:p>
        </p:txBody>
      </p:sp>
      <p:sp>
        <p:nvSpPr>
          <p:cNvPr id="4" name="Text 1"/>
          <p:cNvSpPr/>
          <p:nvPr/>
        </p:nvSpPr>
        <p:spPr>
          <a:xfrm>
            <a:off x="6280190" y="1585912"/>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algorithmic revolution has raised the stakes of ethical leadership. AI systems now influence crucial decisions across industries—from hiring to healthcare, lending to legal judgments.</a:t>
            </a:r>
            <a:endParaRPr lang="en-US" sz="1550" dirty="0"/>
          </a:p>
        </p:txBody>
      </p:sp>
      <p:sp>
        <p:nvSpPr>
          <p:cNvPr id="5" name="Shape 2"/>
          <p:cNvSpPr/>
          <p:nvPr/>
        </p:nvSpPr>
        <p:spPr>
          <a:xfrm>
            <a:off x="6280190" y="2761774"/>
            <a:ext cx="3679031" cy="2776895"/>
          </a:xfrm>
          <a:prstGeom prst="roundRect">
            <a:avLst>
              <a:gd name="adj" fmla="val 3951"/>
            </a:avLst>
          </a:prstGeom>
          <a:solidFill>
            <a:srgbClr val="F9F8F5"/>
          </a:solidFill>
          <a:ln w="22860">
            <a:solidFill>
              <a:srgbClr val="D3D1C9"/>
            </a:solidFill>
            <a:prstDash val="solid"/>
          </a:ln>
        </p:spPr>
        <p:txBody>
          <a:bodyPr/>
          <a:lstStyle/>
          <a:p>
            <a:endParaRPr lang="en-US"/>
          </a:p>
        </p:txBody>
      </p:sp>
      <p:sp>
        <p:nvSpPr>
          <p:cNvPr id="6" name="Shape 3"/>
          <p:cNvSpPr/>
          <p:nvPr/>
        </p:nvSpPr>
        <p:spPr>
          <a:xfrm>
            <a:off x="6257330" y="2761774"/>
            <a:ext cx="91440" cy="2776895"/>
          </a:xfrm>
          <a:prstGeom prst="roundRect">
            <a:avLst>
              <a:gd name="adj" fmla="val 32558"/>
            </a:avLst>
          </a:prstGeom>
          <a:solidFill>
            <a:srgbClr val="28282F"/>
          </a:solidFill>
          <a:ln/>
        </p:spPr>
        <p:txBody>
          <a:bodyPr/>
          <a:lstStyle/>
          <a:p>
            <a:endParaRPr lang="en-US"/>
          </a:p>
        </p:txBody>
      </p:sp>
      <p:sp>
        <p:nvSpPr>
          <p:cNvPr id="7" name="Text 4"/>
          <p:cNvSpPr/>
          <p:nvPr/>
        </p:nvSpPr>
        <p:spPr>
          <a:xfrm>
            <a:off x="6569988" y="298299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Algorithmic Bias</a:t>
            </a:r>
            <a:endParaRPr lang="en-US" sz="1950" dirty="0"/>
          </a:p>
        </p:txBody>
      </p:sp>
      <p:sp>
        <p:nvSpPr>
          <p:cNvPr id="8" name="Text 5"/>
          <p:cNvSpPr/>
          <p:nvPr/>
        </p:nvSpPr>
        <p:spPr>
          <a:xfrm>
            <a:off x="6569988" y="3412212"/>
            <a:ext cx="3168015" cy="190523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AI systems can perpetuate or amplify existing biases if not carefully designed and monitored. Leaders must implement rigorous testing and diverse development teams.</a:t>
            </a:r>
            <a:endParaRPr lang="en-US" sz="1550" dirty="0"/>
          </a:p>
        </p:txBody>
      </p:sp>
      <p:sp>
        <p:nvSpPr>
          <p:cNvPr id="9" name="Shape 6"/>
          <p:cNvSpPr/>
          <p:nvPr/>
        </p:nvSpPr>
        <p:spPr>
          <a:xfrm>
            <a:off x="10157579" y="2761774"/>
            <a:ext cx="3679031" cy="2776895"/>
          </a:xfrm>
          <a:prstGeom prst="roundRect">
            <a:avLst>
              <a:gd name="adj" fmla="val 3951"/>
            </a:avLst>
          </a:prstGeom>
          <a:solidFill>
            <a:srgbClr val="F9F8F5"/>
          </a:solidFill>
          <a:ln w="22860">
            <a:solidFill>
              <a:srgbClr val="D3D1C9"/>
            </a:solidFill>
            <a:prstDash val="solid"/>
          </a:ln>
        </p:spPr>
        <p:txBody>
          <a:bodyPr/>
          <a:lstStyle/>
          <a:p>
            <a:endParaRPr lang="en-US"/>
          </a:p>
        </p:txBody>
      </p:sp>
      <p:sp>
        <p:nvSpPr>
          <p:cNvPr id="10" name="Shape 7"/>
          <p:cNvSpPr/>
          <p:nvPr/>
        </p:nvSpPr>
        <p:spPr>
          <a:xfrm>
            <a:off x="10134719" y="2761774"/>
            <a:ext cx="91440" cy="2776895"/>
          </a:xfrm>
          <a:prstGeom prst="roundRect">
            <a:avLst>
              <a:gd name="adj" fmla="val 32558"/>
            </a:avLst>
          </a:prstGeom>
          <a:solidFill>
            <a:srgbClr val="28282F"/>
          </a:solidFill>
          <a:ln/>
        </p:spPr>
        <p:txBody>
          <a:bodyPr/>
          <a:lstStyle/>
          <a:p>
            <a:endParaRPr lang="en-US"/>
          </a:p>
        </p:txBody>
      </p:sp>
      <p:sp>
        <p:nvSpPr>
          <p:cNvPr id="11" name="Text 8"/>
          <p:cNvSpPr/>
          <p:nvPr/>
        </p:nvSpPr>
        <p:spPr>
          <a:xfrm>
            <a:off x="10447377" y="298299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Privacy Concerns</a:t>
            </a:r>
            <a:endParaRPr lang="en-US" sz="1950" dirty="0"/>
          </a:p>
        </p:txBody>
      </p:sp>
      <p:sp>
        <p:nvSpPr>
          <p:cNvPr id="12" name="Text 9"/>
          <p:cNvSpPr/>
          <p:nvPr/>
        </p:nvSpPr>
        <p:spPr>
          <a:xfrm>
            <a:off x="10447377" y="3412212"/>
            <a:ext cx="3168015"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data that powers AI creates privacy risks. Ethical leaders establish clear boundaries for data collection, storage, and usage beyond mere compliance.</a:t>
            </a:r>
            <a:endParaRPr lang="en-US" sz="1550" dirty="0"/>
          </a:p>
        </p:txBody>
      </p:sp>
      <p:sp>
        <p:nvSpPr>
          <p:cNvPr id="13" name="Shape 10"/>
          <p:cNvSpPr/>
          <p:nvPr/>
        </p:nvSpPr>
        <p:spPr>
          <a:xfrm>
            <a:off x="6280190" y="5737027"/>
            <a:ext cx="7556421" cy="1824276"/>
          </a:xfrm>
          <a:prstGeom prst="roundRect">
            <a:avLst>
              <a:gd name="adj" fmla="val 6015"/>
            </a:avLst>
          </a:prstGeom>
          <a:solidFill>
            <a:srgbClr val="F9F8F5"/>
          </a:solidFill>
          <a:ln w="22860">
            <a:solidFill>
              <a:srgbClr val="D3D1C9"/>
            </a:solidFill>
            <a:prstDash val="solid"/>
          </a:ln>
        </p:spPr>
        <p:txBody>
          <a:bodyPr/>
          <a:lstStyle/>
          <a:p>
            <a:endParaRPr lang="en-US"/>
          </a:p>
        </p:txBody>
      </p:sp>
      <p:sp>
        <p:nvSpPr>
          <p:cNvPr id="14" name="Shape 11"/>
          <p:cNvSpPr/>
          <p:nvPr/>
        </p:nvSpPr>
        <p:spPr>
          <a:xfrm>
            <a:off x="6257330" y="5737027"/>
            <a:ext cx="91440" cy="1824276"/>
          </a:xfrm>
          <a:prstGeom prst="roundRect">
            <a:avLst>
              <a:gd name="adj" fmla="val 32558"/>
            </a:avLst>
          </a:prstGeom>
          <a:solidFill>
            <a:srgbClr val="28282F"/>
          </a:solidFill>
          <a:ln/>
        </p:spPr>
        <p:txBody>
          <a:bodyPr/>
          <a:lstStyle/>
          <a:p>
            <a:endParaRPr lang="en-US"/>
          </a:p>
        </p:txBody>
      </p:sp>
      <p:sp>
        <p:nvSpPr>
          <p:cNvPr id="15" name="Text 12"/>
          <p:cNvSpPr/>
          <p:nvPr/>
        </p:nvSpPr>
        <p:spPr>
          <a:xfrm>
            <a:off x="6569988" y="595824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Transparency</a:t>
            </a:r>
            <a:endParaRPr lang="en-US" sz="1950" dirty="0"/>
          </a:p>
        </p:txBody>
      </p:sp>
      <p:sp>
        <p:nvSpPr>
          <p:cNvPr id="16" name="Text 13"/>
          <p:cNvSpPr/>
          <p:nvPr/>
        </p:nvSpPr>
        <p:spPr>
          <a:xfrm>
            <a:off x="6569988" y="6387465"/>
            <a:ext cx="7045404"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Complex AI systems often function as "black boxes." Leaders must champion explainable AI and ensure humans remain accountable for algorithmic decisions.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48070" y="514350"/>
            <a:ext cx="8935522" cy="584359"/>
          </a:xfrm>
          <a:prstGeom prst="rect">
            <a:avLst/>
          </a:prstGeom>
          <a:noFill/>
          <a:ln/>
        </p:spPr>
        <p:txBody>
          <a:bodyPr wrap="none" lIns="0" tIns="0" rIns="0" bIns="0" rtlCol="0" anchor="t"/>
          <a:lstStyle/>
          <a:p>
            <a:pPr marL="0" indent="0" algn="l">
              <a:lnSpc>
                <a:spcPts val="4600"/>
              </a:lnSpc>
              <a:buNone/>
            </a:pPr>
            <a:r>
              <a:rPr lang="en-US" sz="3650" dirty="0">
                <a:solidFill>
                  <a:srgbClr val="161613"/>
                </a:solidFill>
                <a:latin typeface="DM Sans Medium" pitchFamily="34" charset="0"/>
                <a:ea typeface="DM Sans Medium" pitchFamily="34" charset="-122"/>
                <a:cs typeface="DM Sans Medium" pitchFamily="34" charset="-120"/>
              </a:rPr>
              <a:t>The Project Manager's Ethical Imperative</a:t>
            </a:r>
            <a:endParaRPr lang="en-US" sz="3650" dirty="0"/>
          </a:p>
        </p:txBody>
      </p:sp>
      <p:sp>
        <p:nvSpPr>
          <p:cNvPr id="3" name="Text 1"/>
          <p:cNvSpPr/>
          <p:nvPr/>
        </p:nvSpPr>
        <p:spPr>
          <a:xfrm>
            <a:off x="748070" y="1547455"/>
            <a:ext cx="6339007" cy="897612"/>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Project managers stand at the critical intersection of technology implementation and organizational values. They must serve as ethical stewards by:</a:t>
            </a:r>
            <a:endParaRPr lang="en-US" sz="1450" dirty="0"/>
          </a:p>
        </p:txBody>
      </p:sp>
      <p:sp>
        <p:nvSpPr>
          <p:cNvPr id="4" name="Text 2"/>
          <p:cNvSpPr/>
          <p:nvPr/>
        </p:nvSpPr>
        <p:spPr>
          <a:xfrm>
            <a:off x="748070" y="2613303"/>
            <a:ext cx="6339007" cy="598408"/>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161613"/>
                </a:solidFill>
                <a:latin typeface="Inter" pitchFamily="34" charset="0"/>
                <a:ea typeface="Inter" pitchFamily="34" charset="-122"/>
                <a:cs typeface="Inter" pitchFamily="34" charset="-120"/>
              </a:rPr>
              <a:t>Questioning the intended and unintended consequences of AI deployments</a:t>
            </a:r>
            <a:endParaRPr lang="en-US" sz="1450" dirty="0"/>
          </a:p>
        </p:txBody>
      </p:sp>
      <p:sp>
        <p:nvSpPr>
          <p:cNvPr id="5" name="Text 3"/>
          <p:cNvSpPr/>
          <p:nvPr/>
        </p:nvSpPr>
        <p:spPr>
          <a:xfrm>
            <a:off x="748070" y="3277076"/>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161613"/>
                </a:solidFill>
                <a:latin typeface="Inter" pitchFamily="34" charset="0"/>
                <a:ea typeface="Inter" pitchFamily="34" charset="-122"/>
                <a:cs typeface="Inter" pitchFamily="34" charset="-120"/>
              </a:rPr>
              <a:t>Ensuring diverse perspectives inform technology development</a:t>
            </a:r>
            <a:endParaRPr lang="en-US" sz="1450" dirty="0"/>
          </a:p>
        </p:txBody>
      </p:sp>
      <p:sp>
        <p:nvSpPr>
          <p:cNvPr id="6" name="Text 4"/>
          <p:cNvSpPr/>
          <p:nvPr/>
        </p:nvSpPr>
        <p:spPr>
          <a:xfrm>
            <a:off x="748070" y="3641646"/>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161613"/>
                </a:solidFill>
                <a:latin typeface="Inter" pitchFamily="34" charset="0"/>
                <a:ea typeface="Inter" pitchFamily="34" charset="-122"/>
                <a:cs typeface="Inter" pitchFamily="34" charset="-120"/>
              </a:rPr>
              <a:t>Building checkpoints for ethical review throughout project lifecycles</a:t>
            </a:r>
            <a:endParaRPr lang="en-US" sz="1450" dirty="0"/>
          </a:p>
        </p:txBody>
      </p:sp>
      <p:sp>
        <p:nvSpPr>
          <p:cNvPr id="7" name="Text 5"/>
          <p:cNvSpPr/>
          <p:nvPr/>
        </p:nvSpPr>
        <p:spPr>
          <a:xfrm>
            <a:off x="748070" y="4006215"/>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161613"/>
                </a:solidFill>
                <a:latin typeface="Inter" pitchFamily="34" charset="0"/>
                <a:ea typeface="Inter" pitchFamily="34" charset="-122"/>
                <a:cs typeface="Inter" pitchFamily="34" charset="-120"/>
              </a:rPr>
              <a:t>Advocating for responsible AI governance frameworks</a:t>
            </a:r>
            <a:endParaRPr lang="en-US" sz="1450" dirty="0"/>
          </a:p>
        </p:txBody>
      </p:sp>
      <p:sp>
        <p:nvSpPr>
          <p:cNvPr id="8" name="Text 6"/>
          <p:cNvSpPr/>
          <p:nvPr/>
        </p:nvSpPr>
        <p:spPr>
          <a:xfrm>
            <a:off x="748070" y="4473654"/>
            <a:ext cx="6339007" cy="598408"/>
          </a:xfrm>
          <a:prstGeom prst="rect">
            <a:avLst/>
          </a:prstGeom>
          <a:noFill/>
          <a:ln/>
        </p:spPr>
        <p:txBody>
          <a:bodyPr wrap="square" lIns="0" tIns="0" rIns="0" bIns="0" rtlCol="0" anchor="t"/>
          <a:lstStyle/>
          <a:p>
            <a:pPr marL="0" indent="0" algn="l">
              <a:lnSpc>
                <a:spcPts val="2350"/>
              </a:lnSpc>
              <a:buNone/>
            </a:pPr>
            <a:r>
              <a:rPr lang="en-US" sz="1450" b="1" dirty="0">
                <a:solidFill>
                  <a:srgbClr val="28282F"/>
                </a:solidFill>
                <a:latin typeface="Inter" pitchFamily="34" charset="0"/>
                <a:ea typeface="Inter" pitchFamily="34" charset="-122"/>
                <a:cs typeface="Inter" pitchFamily="34" charset="-120"/>
              </a:rPr>
              <a:t>Project managers are often the last line of defense against ethically questionable technology implementations.</a:t>
            </a:r>
            <a:endParaRPr lang="en-US" sz="1450" dirty="0"/>
          </a:p>
        </p:txBody>
      </p:sp>
      <p:pic>
        <p:nvPicPr>
          <p:cNvPr id="9" name="Image 0" descr="preencoded.png"/>
          <p:cNvPicPr>
            <a:picLocks noChangeAspect="1"/>
          </p:cNvPicPr>
          <p:nvPr/>
        </p:nvPicPr>
        <p:blipFill>
          <a:blip r:embed="rId3"/>
          <a:stretch>
            <a:fillRect/>
          </a:stretch>
        </p:blipFill>
        <p:spPr>
          <a:xfrm>
            <a:off x="7550944" y="1589603"/>
            <a:ext cx="6339007" cy="633900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TotalTime>
  <Words>1085</Words>
  <Application>Microsoft Office PowerPoint</Application>
  <PresentationFormat>Custom</PresentationFormat>
  <Paragraphs>126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Inter</vt:lpstr>
      <vt:lpstr>Inter Bold</vt:lpstr>
      <vt:lpstr>Inter Medium</vt:lpstr>
      <vt:lpstr>Arial</vt:lpstr>
      <vt:lpstr>DM 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2025-08-21T13:21:38Z</dcterms:created>
  <dcterms:modified xsi:type="dcterms:W3CDTF">2025-08-21T17:01:11Z</dcterms:modified>
</cp:coreProperties>
</file>