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Open Sans" panose="020B0606030504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2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282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AI-Powered PMO: Transforming Project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2931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PMO tools become bottlenecks as organizations scale. AI offers a strategic transformation. Let's explore how machine learning is reshaping modern PMOs and keeping organizations competitive.</a:t>
            </a: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1D422-C4AE-0F72-4115-58304C2625A5}"/>
              </a:ext>
            </a:extLst>
          </p:cNvPr>
          <p:cNvSpPr txBox="1"/>
          <p:nvPr/>
        </p:nvSpPr>
        <p:spPr>
          <a:xfrm>
            <a:off x="793790" y="6292888"/>
            <a:ext cx="731520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#PMO #AIInProjectManagement #MachineLearning #ProjectPortfolioManagement #DigitalPMO #SmartPMO #StrategicExecution #BusinessTransformation #DataDrivenPMO #FutureOfWork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DA88B440-5F3F-CEB8-50D6-3FEBA3E93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4358189"/>
            <a:ext cx="7556421" cy="1387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PMO Evolution Journey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13146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6725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5399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Traditional PMO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030379"/>
            <a:ext cx="41388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Process-focused with manual reporting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60485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733443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54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Data-Driven PMO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450675"/>
            <a:ext cx="44510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Analytics-enhanced with basic automation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025152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153739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607844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80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AI-Powered PMO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870972"/>
            <a:ext cx="43834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Predictive capabilities with strategic focus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7158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PMO has evolved from a compliance-focused reporting hub to a forward-looking, insight-driven strategic partner.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209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2072878"/>
            <a:ext cx="6746438" cy="660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Implementing AI in Your PMO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5" y="3050262"/>
            <a:ext cx="3287673" cy="8454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1071" y="4212669"/>
            <a:ext cx="2865001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Assess Current Capabilities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51071" y="4999792"/>
            <a:ext cx="2865001" cy="169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Evaluate your PMO's data maturity and process standardization. Identify pain points that AI could address.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408" y="3050262"/>
            <a:ext cx="3287792" cy="8454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38744" y="4212669"/>
            <a:ext cx="2865120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Start With Targeted Use Cases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238744" y="4999792"/>
            <a:ext cx="2865120" cy="169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 with specific applications like automated reporting or risk prediction. Build confidence through quick wins.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050262"/>
            <a:ext cx="3287673" cy="84546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6536" y="4212669"/>
            <a:ext cx="2865001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Build Your Data Foundation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526536" y="4999792"/>
            <a:ext cx="2865001" cy="1352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consistent data collection across projects. Clean historical data for machine learning models.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2873" y="3050262"/>
            <a:ext cx="3287792" cy="84546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4209" y="4212669"/>
            <a:ext cx="283761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 AI Competencies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814209" y="4669631"/>
            <a:ext cx="2865120" cy="169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Train PMO staff on AI capabilities. Partner with data science teams or vendors for specialized expertise.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39735" y="7139583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phased approach helps PMOs integrate AI successfully without disrupting ongoing operations.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83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45" y="2730818"/>
            <a:ext cx="6932414" cy="559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Measuring AI-Powered PMO Success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26745" y="3648551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30%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2784634" y="4463296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Time Savings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6745" y="4850487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 in administrative work through automation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449503" y="3648551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25%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9607391" y="4463296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Risk Reduction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449503" y="4850487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Decrease in unexpected project issues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26745" y="5763697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40%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2784634" y="6578441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Improved Forecasting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6745" y="6965633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 in schedule and budget prediction accuracy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449503" y="5763697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20%</a:t>
            </a:r>
            <a:endParaRPr lang="en-US" sz="4650" dirty="0"/>
          </a:p>
        </p:txBody>
      </p:sp>
      <p:sp>
        <p:nvSpPr>
          <p:cNvPr id="14" name="Text 11"/>
          <p:cNvSpPr/>
          <p:nvPr/>
        </p:nvSpPr>
        <p:spPr>
          <a:xfrm>
            <a:off x="9607391" y="6578441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Portfolio Performance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49503" y="6965633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Growth in successful project completions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26745" y="7453551"/>
            <a:ext cx="1337691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these metrics to demonstrate the value of AI investments in your PMO.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882" y="602456"/>
            <a:ext cx="9402247" cy="6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Future Belongs to AI-Powered PMOs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02" y="1866543"/>
            <a:ext cx="4243626" cy="424362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87" y="1866543"/>
            <a:ext cx="4243626" cy="424362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273" y="1866543"/>
            <a:ext cx="4243626" cy="424362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66882" y="6497836"/>
            <a:ext cx="13096637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AI-powered PMO is happening now. Organizations integrating these capabilities gain competitive advantage through faster, smarter strategic execution.</a:t>
            </a:r>
            <a:endParaRPr lang="en-US" sz="1700" dirty="0"/>
          </a:p>
        </p:txBody>
      </p:sp>
      <p:sp>
        <p:nvSpPr>
          <p:cNvPr id="7" name="Text 2"/>
          <p:cNvSpPr/>
          <p:nvPr/>
        </p:nvSpPr>
        <p:spPr>
          <a:xfrm>
            <a:off x="766882" y="7445335"/>
            <a:ext cx="13096637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future of project success belongs to those who can see around corners—and act before others do.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AI-powered PMO is not a futuristic concept—it's happening now. By integrating AI and machine learning, today's PMOs can become faster, smarter, and more strategic. The shift is clear: from a compliance-focused reporting hub to a forward-looking, insight-driven partner in business transformation.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If your PMO isn't already exploring AI, now is the time to start. Because the future of project success belongs to those who can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see around corners—and act before others do.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7413"/>
            <a:ext cx="86342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Overload to Predictive Insights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9820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5849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966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Actionable Insights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87053"/>
            <a:ext cx="5298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Proactive decision-making based on AI predictions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68986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33443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18754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Pattern Recognition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450675"/>
            <a:ext cx="44343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Identifying trends across multiple projects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05348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097066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5117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23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Processing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814298"/>
            <a:ext cx="51830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Sifting through budgets, timelines, and resources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6591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PMOs struggle with overwhelming data volumes. AI detects patterns and predicts risks before they become issues.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379" y="588764"/>
            <a:ext cx="6701314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AI-Driven Project Forecasting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9" y="1579007"/>
            <a:ext cx="1070610" cy="12848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41101" y="1793081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Historical Data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41101" y="2256115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Past project performance metrics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79" y="2863810"/>
            <a:ext cx="1070610" cy="12848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41101" y="307788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 Analysis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41101" y="3540919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Pattern detection and risk modeling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79" y="4148614"/>
            <a:ext cx="1070610" cy="12848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41101" y="4362688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Predictions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141101" y="4825722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Forecasted delays and overruns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79" y="5433417"/>
            <a:ext cx="1070610" cy="128480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41101" y="564749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Intervention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2141101" y="6110526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Proactive management decisions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49379" y="6959084"/>
            <a:ext cx="76452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analyzes cross-project data to forecast which initiatives may deliver late based on historical patterns.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8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216" y="3377684"/>
            <a:ext cx="6816804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Automating PMO Operations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5216" y="4401979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58203" y="4443413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494949" y="4478060"/>
            <a:ext cx="3332440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Automated Status Reporting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494949" y="4956929"/>
            <a:ext cx="568190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reports generated without manual consolidation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453670" y="4401979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36656" y="4443413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8173402" y="4478060"/>
            <a:ext cx="3817382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Resource Planning Optimization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8173402" y="4956929"/>
            <a:ext cx="568190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AI-powered allocation of team members across projects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75216" y="6108502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58203" y="6149935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494949" y="6184583"/>
            <a:ext cx="2839641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Compliance Verification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494949" y="6663452"/>
            <a:ext cx="56819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Automatic checks against governance requirements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7453670" y="6108502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536656" y="6149935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8173402" y="6184583"/>
            <a:ext cx="410860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KPI Tracking &amp; Anomaly Detection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8173402" y="6663452"/>
            <a:ext cx="56819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Instant flagging of metrics that deviate from targets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775216" y="7266861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streamlines routine processes. PMO leaders can focus on portfolio value instead of paperwork.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6432"/>
            <a:ext cx="627340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Essential AI-Powered PMO Tools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79855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592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Jira Align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082766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Enterprise agility platform with AI plugins for portfolio management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17985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592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Azure DevOps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082766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 tracking with machine learning capabilities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26219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055989"/>
            <a:ext cx="3213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Smartsheet Control Center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5546408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portfolio governance and reporting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4262199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5055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Power BI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5546408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Predictive analytics dashboards for portfolio insights</a:t>
            </a:r>
            <a:endParaRPr lang="en-US" sz="1750" dirty="0"/>
          </a:p>
        </p:txBody>
      </p:sp>
      <p:sp>
        <p:nvSpPr>
          <p:cNvPr id="16" name="Text 9"/>
          <p:cNvSpPr/>
          <p:nvPr/>
        </p:nvSpPr>
        <p:spPr>
          <a:xfrm>
            <a:off x="6280190" y="652736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tools reduce overhead and provide real-time visibility into project health across the portfolio.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8627"/>
            <a:ext cx="75889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Smarter Portfolio Prioritization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27808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ROI Projections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71242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Financial return forecasts enhanced by AI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286071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2984659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9622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45269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Scoring based on business OKRs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286071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2984659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47767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Risk Assessment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267206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Predictive risk models from historical data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34614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470088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4958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Resource Constraints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448657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Capacity modeling across portfolio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34614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470088"/>
            <a:ext cx="255151" cy="318968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793790" y="64680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Machine learning shifts prioritization from gut-feel to data-backed investment planning.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0784" y="618053"/>
            <a:ext cx="7077313" cy="700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Data-Driven Decision Making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784" y="1654493"/>
            <a:ext cx="3675578" cy="3098959"/>
          </a:xfrm>
          <a:prstGeom prst="roundRect">
            <a:avLst>
              <a:gd name="adj" fmla="val 303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2479" y="1886188"/>
            <a:ext cx="2801541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Faster Decisions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2479" y="2370773"/>
            <a:ext cx="3212187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AI-processed data enables quicker go/no-go calls on projects. Teams can respond to market changes with greater agility.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438" y="1654493"/>
            <a:ext cx="3675578" cy="3098959"/>
          </a:xfrm>
          <a:prstGeom prst="roundRect">
            <a:avLst>
              <a:gd name="adj" fmla="val 303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2133" y="1886188"/>
            <a:ext cx="2920722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More Defensible Choices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2133" y="2370773"/>
            <a:ext cx="3212187" cy="2150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Data-backed recommendations provide clear rationale for project selections. Stakeholders understand why certain initiatives are prioritized.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0784" y="4977527"/>
            <a:ext cx="7575233" cy="1664970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2479" y="5209223"/>
            <a:ext cx="2801541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Reduced Bias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2479" y="5693807"/>
            <a:ext cx="7111841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Machine learning models help overcome human cognitive biases. Political influence has less impact on portfolio decisions.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70784" y="6894552"/>
            <a:ext cx="7575233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Organizations can make more objective investment choices with AI support.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306" y="604123"/>
            <a:ext cx="7316986" cy="549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AI-Driven Stakeholder Communication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6502360" y="1400413"/>
            <a:ext cx="30480" cy="5277564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18995" y="1632228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55246" y="1400413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578" y="1441549"/>
            <a:ext cx="329446" cy="4118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00950" y="1475899"/>
            <a:ext cx="4324588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Auto-Generated Portfolio Summaries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7600950" y="1950958"/>
            <a:ext cx="6260544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creates concise executive overviews from detailed project data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18995" y="3325058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55246" y="3093244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578" y="3134380"/>
            <a:ext cx="329446" cy="41183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00950" y="3168729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Sentiment Analysis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7600950" y="3643789"/>
            <a:ext cx="626054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Algorithms detect stakeholder concerns from feedback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18995" y="4666417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55246" y="4434602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578" y="4475738"/>
            <a:ext cx="329446" cy="41183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00950" y="4510088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 Chatbots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7600950" y="4985147"/>
            <a:ext cx="626054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24/7 response to project inquiries from stakeholders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6718995" y="6007775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55246" y="5775960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578" y="5817096"/>
            <a:ext cx="329446" cy="41183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00950" y="5851446"/>
            <a:ext cx="2926913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Personalized Dashboards</a:t>
            </a:r>
            <a:endParaRPr lang="en-US" sz="2150" dirty="0"/>
          </a:p>
        </p:txBody>
      </p:sp>
      <p:sp>
        <p:nvSpPr>
          <p:cNvPr id="24" name="Text 17"/>
          <p:cNvSpPr/>
          <p:nvPr/>
        </p:nvSpPr>
        <p:spPr>
          <a:xfrm>
            <a:off x="7600950" y="6326505"/>
            <a:ext cx="626054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Tailored views based on stakeholder role and interests</a:t>
            </a:r>
            <a:endParaRPr lang="en-US" sz="1700" dirty="0"/>
          </a:p>
        </p:txBody>
      </p:sp>
      <p:sp>
        <p:nvSpPr>
          <p:cNvPr id="25" name="Text 18"/>
          <p:cNvSpPr/>
          <p:nvPr/>
        </p:nvSpPr>
        <p:spPr>
          <a:xfrm>
            <a:off x="6255306" y="6925032"/>
            <a:ext cx="760618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helps translate technical updates into digestible, decision-ready insights for executives.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90772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Improvement Through AI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463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Project Execution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542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deliver work and capture performance data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63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 Analysis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542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Algorithms process metrics and identify patterns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739283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Improvement Recommendations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840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 suggests process and methodology changes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4916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06866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PMO adapts frameworks based on insights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learning PMO evolves its methodologies based on measurable outcomes, not just retrospectives.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834</Words>
  <Application>Microsoft Office PowerPoint</Application>
  <PresentationFormat>Custom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Crimson Pro Bold</vt:lpstr>
      <vt:lpstr>Open Sans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2025-06-06T20:36:15Z</dcterms:created>
  <dcterms:modified xsi:type="dcterms:W3CDTF">2025-12-29T23:15:07Z</dcterms:modified>
</cp:coreProperties>
</file>