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4630400" cy="8229600"/>
  <p:notesSz cx="8229600" cy="14630400"/>
  <p:embeddedFontLst>
    <p:embeddedFont>
      <p:font typeface="Corben" panose="020B0604020202020204" charset="0"/>
      <p:regular r:id="rId14"/>
    </p:embeddedFont>
    <p:embeddedFont>
      <p:font typeface="Nobile"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65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981"/>
          </a:xfrm>
          <a:prstGeom prst="rect">
            <a:avLst/>
          </a:prstGeom>
        </p:spPr>
      </p:pic>
      <p:sp>
        <p:nvSpPr>
          <p:cNvPr id="3" name="Text 0"/>
          <p:cNvSpPr/>
          <p:nvPr/>
        </p:nvSpPr>
        <p:spPr>
          <a:xfrm>
            <a:off x="6245066" y="596146"/>
            <a:ext cx="7626667" cy="2032397"/>
          </a:xfrm>
          <a:prstGeom prst="rect">
            <a:avLst/>
          </a:prstGeom>
          <a:noFill/>
          <a:ln/>
        </p:spPr>
        <p:txBody>
          <a:bodyPr wrap="square" lIns="0" tIns="0" rIns="0" bIns="0" rtlCol="0" anchor="t"/>
          <a:lstStyle/>
          <a:p>
            <a:pPr marL="0" indent="0" algn="l">
              <a:lnSpc>
                <a:spcPts val="5300"/>
              </a:lnSpc>
              <a:buNone/>
            </a:pPr>
            <a:r>
              <a:rPr lang="en-US" sz="4250" dirty="0">
                <a:solidFill>
                  <a:srgbClr val="1B1B27"/>
                </a:solidFill>
                <a:latin typeface="Corben" pitchFamily="34" charset="0"/>
                <a:ea typeface="Corben" pitchFamily="34" charset="-122"/>
                <a:cs typeface="Corben" pitchFamily="34" charset="-120"/>
              </a:rPr>
              <a:t>Microsoft Dynamics CRM vs. Salesforce: The Project Manager's Guide</a:t>
            </a:r>
            <a:endParaRPr lang="en-US" sz="4250" dirty="0"/>
          </a:p>
        </p:txBody>
      </p:sp>
      <p:sp>
        <p:nvSpPr>
          <p:cNvPr id="4" name="Text 1"/>
          <p:cNvSpPr/>
          <p:nvPr/>
        </p:nvSpPr>
        <p:spPr>
          <a:xfrm>
            <a:off x="6245066" y="2953702"/>
            <a:ext cx="7626667" cy="1734145"/>
          </a:xfrm>
          <a:prstGeom prst="rect">
            <a:avLst/>
          </a:prstGeom>
          <a:noFill/>
          <a:ln/>
        </p:spPr>
        <p:txBody>
          <a:bodyPr wrap="square" lIns="0" tIns="0" rIns="0" bIns="0" rtlCol="0" anchor="t"/>
          <a:lstStyle/>
          <a:p>
            <a:pPr marL="0" indent="0" algn="l">
              <a:lnSpc>
                <a:spcPts val="2700"/>
              </a:lnSpc>
              <a:buNone/>
            </a:pPr>
            <a:r>
              <a:rPr lang="en-US" sz="1700" dirty="0">
                <a:solidFill>
                  <a:srgbClr val="404155"/>
                </a:solidFill>
                <a:latin typeface="Nobile" pitchFamily="34" charset="0"/>
                <a:ea typeface="Nobile" pitchFamily="34" charset="-122"/>
                <a:cs typeface="Nobile" pitchFamily="34" charset="-120"/>
              </a:rPr>
              <a:t>Choosing between Microsoft Dynamics CRM and Salesforce represents one of the most consequential technology decisions for organizations today. For project managers tasked with implementing or migrating these systems, understanding the nuanced differences between these platforms is essential for project success.</a:t>
            </a:r>
            <a:endParaRPr lang="en-US" sz="1700" dirty="0"/>
          </a:p>
        </p:txBody>
      </p:sp>
      <p:sp>
        <p:nvSpPr>
          <p:cNvPr id="5" name="Text 2"/>
          <p:cNvSpPr/>
          <p:nvPr/>
        </p:nvSpPr>
        <p:spPr>
          <a:xfrm>
            <a:off x="6245066" y="4931688"/>
            <a:ext cx="7626667" cy="2080974"/>
          </a:xfrm>
          <a:prstGeom prst="rect">
            <a:avLst/>
          </a:prstGeom>
          <a:noFill/>
          <a:ln/>
        </p:spPr>
        <p:txBody>
          <a:bodyPr wrap="square" lIns="0" tIns="0" rIns="0" bIns="0" rtlCol="0" anchor="t"/>
          <a:lstStyle/>
          <a:p>
            <a:pPr marL="0" indent="0" algn="l">
              <a:lnSpc>
                <a:spcPts val="2700"/>
              </a:lnSpc>
              <a:buNone/>
            </a:pPr>
            <a:r>
              <a:rPr lang="en-US" sz="1700" dirty="0">
                <a:solidFill>
                  <a:srgbClr val="404155"/>
                </a:solidFill>
                <a:latin typeface="Nobile" pitchFamily="34" charset="0"/>
                <a:ea typeface="Nobile" pitchFamily="34" charset="-122"/>
                <a:cs typeface="Nobile" pitchFamily="34" charset="-120"/>
              </a:rPr>
              <a:t>This presentation explores the key differences, advantages, and considerations for project managers evaluating these CRM giants. We'll examine integration capabilities, customization options, cost considerations, user experience, and other critical factors to help you make informed recommendations tailored to your organization's unique needs.</a:t>
            </a:r>
            <a:endParaRPr lang="en-US" sz="1700" dirty="0"/>
          </a:p>
        </p:txBody>
      </p:sp>
      <p:sp>
        <p:nvSpPr>
          <p:cNvPr id="6" name="Shape 3"/>
          <p:cNvSpPr/>
          <p:nvPr/>
        </p:nvSpPr>
        <p:spPr>
          <a:xfrm>
            <a:off x="6245066" y="7272695"/>
            <a:ext cx="346829" cy="346829"/>
          </a:xfrm>
          <a:prstGeom prst="roundRect">
            <a:avLst>
              <a:gd name="adj" fmla="val 26361941"/>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35792" y="7397353"/>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Nobile Medium" pitchFamily="34" charset="0"/>
                <a:ea typeface="Nobile Medium" pitchFamily="34" charset="-122"/>
                <a:cs typeface="Nobile Medium" pitchFamily="34" charset="-120"/>
              </a:rPr>
              <a:t>kW</a:t>
            </a:r>
            <a:endParaRPr lang="en-US" sz="750" dirty="0"/>
          </a:p>
        </p:txBody>
      </p:sp>
      <p:sp>
        <p:nvSpPr>
          <p:cNvPr id="8" name="Text 5"/>
          <p:cNvSpPr/>
          <p:nvPr/>
        </p:nvSpPr>
        <p:spPr>
          <a:xfrm>
            <a:off x="6700242" y="7256502"/>
            <a:ext cx="3002518" cy="379333"/>
          </a:xfrm>
          <a:prstGeom prst="rect">
            <a:avLst/>
          </a:prstGeom>
          <a:noFill/>
          <a:ln/>
        </p:spPr>
        <p:txBody>
          <a:bodyPr wrap="none" lIns="0" tIns="0" rIns="0" bIns="0" rtlCol="0" anchor="t"/>
          <a:lstStyle/>
          <a:p>
            <a:pPr marL="0" indent="0" algn="l">
              <a:lnSpc>
                <a:spcPts val="2950"/>
              </a:lnSpc>
              <a:buNone/>
            </a:pPr>
            <a:r>
              <a:rPr lang="en-US" sz="2100" b="1" dirty="0">
                <a:solidFill>
                  <a:srgbClr val="404155"/>
                </a:solidFill>
                <a:latin typeface="Nobile Bold" pitchFamily="34" charset="0"/>
                <a:ea typeface="Nobile Bold" pitchFamily="34" charset="-122"/>
                <a:cs typeface="Nobile Bold" pitchFamily="34" charset="-120"/>
              </a:rPr>
              <a:t>by Kimberly Wiethoff</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683062" y="641509"/>
            <a:ext cx="7401401" cy="609838"/>
          </a:xfrm>
          <a:prstGeom prst="rect">
            <a:avLst/>
          </a:prstGeom>
          <a:noFill/>
          <a:ln/>
        </p:spPr>
        <p:txBody>
          <a:bodyPr wrap="none" lIns="0" tIns="0" rIns="0" bIns="0" rtlCol="0" anchor="t"/>
          <a:lstStyle/>
          <a:p>
            <a:pPr marL="0" indent="0" algn="l">
              <a:lnSpc>
                <a:spcPts val="4800"/>
              </a:lnSpc>
              <a:buNone/>
            </a:pPr>
            <a:r>
              <a:rPr lang="en-US" sz="3800" dirty="0">
                <a:solidFill>
                  <a:srgbClr val="1B1B27"/>
                </a:solidFill>
                <a:latin typeface="Corben" pitchFamily="34" charset="0"/>
                <a:ea typeface="Corben" pitchFamily="34" charset="-122"/>
                <a:cs typeface="Corben" pitchFamily="34" charset="-120"/>
              </a:rPr>
              <a:t>Implementation Success Factors</a:t>
            </a:r>
            <a:endParaRPr lang="en-US" sz="3800" dirty="0"/>
          </a:p>
        </p:txBody>
      </p:sp>
      <p:sp>
        <p:nvSpPr>
          <p:cNvPr id="4" name="Shape 1"/>
          <p:cNvSpPr/>
          <p:nvPr/>
        </p:nvSpPr>
        <p:spPr>
          <a:xfrm>
            <a:off x="707469" y="1534239"/>
            <a:ext cx="438864" cy="507206"/>
          </a:xfrm>
          <a:prstGeom prst="roundRect">
            <a:avLst>
              <a:gd name="adj" fmla="val 12501"/>
            </a:avLst>
          </a:prstGeom>
          <a:solidFill>
            <a:srgbClr val="E5E0DF"/>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683062" y="1544002"/>
            <a:ext cx="487799" cy="487799"/>
          </a:xfrm>
          <a:prstGeom prst="rect">
            <a:avLst/>
          </a:prstGeom>
        </p:spPr>
      </p:pic>
      <p:sp>
        <p:nvSpPr>
          <p:cNvPr id="6" name="Text 2"/>
          <p:cNvSpPr/>
          <p:nvPr/>
        </p:nvSpPr>
        <p:spPr>
          <a:xfrm>
            <a:off x="683062" y="2226945"/>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Success Rate</a:t>
            </a:r>
            <a:endParaRPr lang="en-US" sz="1900" dirty="0"/>
          </a:p>
        </p:txBody>
      </p:sp>
      <p:sp>
        <p:nvSpPr>
          <p:cNvPr id="7" name="Text 3"/>
          <p:cNvSpPr/>
          <p:nvPr/>
        </p:nvSpPr>
        <p:spPr>
          <a:xfrm>
            <a:off x="683062" y="2648903"/>
            <a:ext cx="4657011" cy="624364"/>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CRM implementations meeting all success criteria when following best practices</a:t>
            </a:r>
            <a:endParaRPr lang="en-US" sz="1500" dirty="0"/>
          </a:p>
        </p:txBody>
      </p:sp>
      <p:sp>
        <p:nvSpPr>
          <p:cNvPr id="8" name="Shape 4"/>
          <p:cNvSpPr/>
          <p:nvPr/>
        </p:nvSpPr>
        <p:spPr>
          <a:xfrm>
            <a:off x="5657136" y="1534239"/>
            <a:ext cx="438864" cy="507206"/>
          </a:xfrm>
          <a:prstGeom prst="roundRect">
            <a:avLst>
              <a:gd name="adj" fmla="val 12501"/>
            </a:avLst>
          </a:prstGeom>
          <a:solidFill>
            <a:srgbClr val="E5E0DF"/>
          </a:solidFill>
          <a:ln/>
        </p:spPr>
        <p:txBody>
          <a:bodyPr/>
          <a:lstStyle/>
          <a:p>
            <a:endParaRPr lang="en-US"/>
          </a:p>
        </p:txBody>
      </p:sp>
      <p:pic>
        <p:nvPicPr>
          <p:cNvPr id="9" name="Image 2" descr="preencoded.png"/>
          <p:cNvPicPr>
            <a:picLocks noChangeAspect="1"/>
          </p:cNvPicPr>
          <p:nvPr/>
        </p:nvPicPr>
        <p:blipFill>
          <a:blip r:embed="rId4"/>
          <a:stretch>
            <a:fillRect/>
          </a:stretch>
        </p:blipFill>
        <p:spPr>
          <a:xfrm>
            <a:off x="5632728" y="1544002"/>
            <a:ext cx="487799" cy="487799"/>
          </a:xfrm>
          <a:prstGeom prst="rect">
            <a:avLst/>
          </a:prstGeom>
        </p:spPr>
      </p:pic>
      <p:sp>
        <p:nvSpPr>
          <p:cNvPr id="10" name="Text 5"/>
          <p:cNvSpPr/>
          <p:nvPr/>
        </p:nvSpPr>
        <p:spPr>
          <a:xfrm>
            <a:off x="5632728" y="2226945"/>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User Adoption</a:t>
            </a:r>
            <a:endParaRPr lang="en-US" sz="1900" dirty="0"/>
          </a:p>
        </p:txBody>
      </p:sp>
      <p:sp>
        <p:nvSpPr>
          <p:cNvPr id="11" name="Text 6"/>
          <p:cNvSpPr/>
          <p:nvPr/>
        </p:nvSpPr>
        <p:spPr>
          <a:xfrm>
            <a:off x="5632728" y="2648903"/>
            <a:ext cx="4657011" cy="624364"/>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Average adoption rate with proper training and change management</a:t>
            </a:r>
            <a:endParaRPr lang="en-US" sz="1500" dirty="0"/>
          </a:p>
        </p:txBody>
      </p:sp>
      <p:sp>
        <p:nvSpPr>
          <p:cNvPr id="12" name="Shape 7"/>
          <p:cNvSpPr/>
          <p:nvPr/>
        </p:nvSpPr>
        <p:spPr>
          <a:xfrm>
            <a:off x="707469" y="3848933"/>
            <a:ext cx="438864" cy="507206"/>
          </a:xfrm>
          <a:prstGeom prst="roundRect">
            <a:avLst>
              <a:gd name="adj" fmla="val 12501"/>
            </a:avLst>
          </a:prstGeom>
          <a:solidFill>
            <a:srgbClr val="E5E0DF"/>
          </a:solidFill>
          <a:ln/>
        </p:spPr>
        <p:txBody>
          <a:bodyPr/>
          <a:lstStyle/>
          <a:p>
            <a:endParaRPr lang="en-US"/>
          </a:p>
        </p:txBody>
      </p:sp>
      <p:pic>
        <p:nvPicPr>
          <p:cNvPr id="13" name="Image 3" descr="preencoded.png"/>
          <p:cNvPicPr>
            <a:picLocks noChangeAspect="1"/>
          </p:cNvPicPr>
          <p:nvPr/>
        </p:nvPicPr>
        <p:blipFill>
          <a:blip r:embed="rId4"/>
          <a:stretch>
            <a:fillRect/>
          </a:stretch>
        </p:blipFill>
        <p:spPr>
          <a:xfrm>
            <a:off x="683062" y="3858697"/>
            <a:ext cx="487799" cy="487799"/>
          </a:xfrm>
          <a:prstGeom prst="rect">
            <a:avLst/>
          </a:prstGeom>
        </p:spPr>
      </p:pic>
      <p:sp>
        <p:nvSpPr>
          <p:cNvPr id="14" name="Text 8"/>
          <p:cNvSpPr/>
          <p:nvPr/>
        </p:nvSpPr>
        <p:spPr>
          <a:xfrm>
            <a:off x="683062" y="4541639"/>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Efficiency Gain</a:t>
            </a:r>
            <a:endParaRPr lang="en-US" sz="1900" dirty="0"/>
          </a:p>
        </p:txBody>
      </p:sp>
      <p:sp>
        <p:nvSpPr>
          <p:cNvPr id="15" name="Text 9"/>
          <p:cNvSpPr/>
          <p:nvPr/>
        </p:nvSpPr>
        <p:spPr>
          <a:xfrm>
            <a:off x="683062" y="4963597"/>
            <a:ext cx="4657011" cy="624364"/>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Average productivity improvement after successful implementation</a:t>
            </a:r>
            <a:endParaRPr lang="en-US" sz="1500" dirty="0"/>
          </a:p>
        </p:txBody>
      </p:sp>
      <p:sp>
        <p:nvSpPr>
          <p:cNvPr id="16" name="Shape 10"/>
          <p:cNvSpPr/>
          <p:nvPr/>
        </p:nvSpPr>
        <p:spPr>
          <a:xfrm>
            <a:off x="5657136" y="3848933"/>
            <a:ext cx="438864" cy="507206"/>
          </a:xfrm>
          <a:prstGeom prst="roundRect">
            <a:avLst>
              <a:gd name="adj" fmla="val 12501"/>
            </a:avLst>
          </a:prstGeom>
          <a:solidFill>
            <a:srgbClr val="E5E0DF"/>
          </a:solidFill>
          <a:ln/>
        </p:spPr>
        <p:txBody>
          <a:bodyPr/>
          <a:lstStyle/>
          <a:p>
            <a:endParaRPr lang="en-US"/>
          </a:p>
        </p:txBody>
      </p:sp>
      <p:pic>
        <p:nvPicPr>
          <p:cNvPr id="17" name="Image 4" descr="preencoded.png"/>
          <p:cNvPicPr>
            <a:picLocks noChangeAspect="1"/>
          </p:cNvPicPr>
          <p:nvPr/>
        </p:nvPicPr>
        <p:blipFill>
          <a:blip r:embed="rId4"/>
          <a:stretch>
            <a:fillRect/>
          </a:stretch>
        </p:blipFill>
        <p:spPr>
          <a:xfrm>
            <a:off x="5632728" y="3858697"/>
            <a:ext cx="487799" cy="487799"/>
          </a:xfrm>
          <a:prstGeom prst="rect">
            <a:avLst/>
          </a:prstGeom>
        </p:spPr>
      </p:pic>
      <p:sp>
        <p:nvSpPr>
          <p:cNvPr id="18" name="Text 11"/>
          <p:cNvSpPr/>
          <p:nvPr/>
        </p:nvSpPr>
        <p:spPr>
          <a:xfrm>
            <a:off x="5632728" y="4541639"/>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ROI Timeline</a:t>
            </a:r>
            <a:endParaRPr lang="en-US" sz="1900" dirty="0"/>
          </a:p>
        </p:txBody>
      </p:sp>
      <p:sp>
        <p:nvSpPr>
          <p:cNvPr id="19" name="Text 12"/>
          <p:cNvSpPr/>
          <p:nvPr/>
        </p:nvSpPr>
        <p:spPr>
          <a:xfrm>
            <a:off x="5632728" y="4963597"/>
            <a:ext cx="4657011" cy="624364"/>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Average time to realize full return on CRM investment</a:t>
            </a:r>
            <a:endParaRPr lang="en-US" sz="1500" dirty="0"/>
          </a:p>
        </p:txBody>
      </p:sp>
      <p:sp>
        <p:nvSpPr>
          <p:cNvPr id="20" name="Text 13"/>
          <p:cNvSpPr/>
          <p:nvPr/>
        </p:nvSpPr>
        <p:spPr>
          <a:xfrm>
            <a:off x="683062" y="5807512"/>
            <a:ext cx="9606677" cy="936546"/>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Successful CRM implementations depend more on execution than platform choice. Focus on clear requirements, stakeholder engagement, effective change management, and thoughtful data migration. Develop a comprehensive training program and establish meaningful KPIs to track success.</a:t>
            </a:r>
            <a:endParaRPr lang="en-US" sz="1500" dirty="0"/>
          </a:p>
        </p:txBody>
      </p:sp>
      <p:sp>
        <p:nvSpPr>
          <p:cNvPr id="21" name="Text 14"/>
          <p:cNvSpPr/>
          <p:nvPr/>
        </p:nvSpPr>
        <p:spPr>
          <a:xfrm>
            <a:off x="683062" y="6963608"/>
            <a:ext cx="9606677" cy="624364"/>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Remember that CRM implementation is a journey, not a destination. Plan for continuous improvement cycles after the initial launch to maximize long-term value and user adoption.</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32284"/>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Final Thoughts</a:t>
            </a:r>
            <a:endParaRPr lang="en-US" sz="4450" dirty="0"/>
          </a:p>
        </p:txBody>
      </p:sp>
      <p:sp>
        <p:nvSpPr>
          <p:cNvPr id="4" name="Text 1"/>
          <p:cNvSpPr/>
          <p:nvPr/>
        </p:nvSpPr>
        <p:spPr>
          <a:xfrm>
            <a:off x="6280190" y="2181225"/>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There's no one-size-fits-all answer in the </a:t>
            </a:r>
            <a:r>
              <a:rPr lang="en-US" sz="1750" b="1" dirty="0">
                <a:solidFill>
                  <a:srgbClr val="404155"/>
                </a:solidFill>
                <a:latin typeface="Nobile" pitchFamily="34" charset="0"/>
                <a:ea typeface="Nobile" pitchFamily="34" charset="-122"/>
                <a:cs typeface="Nobile" pitchFamily="34" charset="-120"/>
              </a:rPr>
              <a:t>Salesforce vs. Microsoft Dynamics CRM</a:t>
            </a:r>
            <a:r>
              <a:rPr lang="en-US" sz="1750" dirty="0">
                <a:solidFill>
                  <a:srgbClr val="404155"/>
                </a:solidFill>
                <a:latin typeface="Nobile" pitchFamily="34" charset="0"/>
                <a:ea typeface="Nobile" pitchFamily="34" charset="-122"/>
                <a:cs typeface="Nobile" pitchFamily="34" charset="-120"/>
              </a:rPr>
              <a:t> debate. Both platforms offer powerful capabilities—but your decision should align with your organization's tech stack, user base, customization needs, and long-term strategy.</a:t>
            </a:r>
            <a:endParaRPr lang="en-US" sz="1750" dirty="0"/>
          </a:p>
        </p:txBody>
      </p:sp>
      <p:sp>
        <p:nvSpPr>
          <p:cNvPr id="5" name="Text 2"/>
          <p:cNvSpPr/>
          <p:nvPr/>
        </p:nvSpPr>
        <p:spPr>
          <a:xfrm>
            <a:off x="6280190" y="3887986"/>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As a project manager, your role is to:</a:t>
            </a:r>
            <a:endParaRPr lang="en-US" sz="1750" dirty="0"/>
          </a:p>
        </p:txBody>
      </p:sp>
      <p:sp>
        <p:nvSpPr>
          <p:cNvPr id="6" name="Text 3"/>
          <p:cNvSpPr/>
          <p:nvPr/>
        </p:nvSpPr>
        <p:spPr>
          <a:xfrm>
            <a:off x="6280190" y="4506039"/>
            <a:ext cx="75564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Guide stakeholder discussions with unbiased insights.</a:t>
            </a:r>
            <a:endParaRPr lang="en-US" sz="1750" dirty="0"/>
          </a:p>
        </p:txBody>
      </p:sp>
      <p:sp>
        <p:nvSpPr>
          <p:cNvPr id="7" name="Text 4"/>
          <p:cNvSpPr/>
          <p:nvPr/>
        </p:nvSpPr>
        <p:spPr>
          <a:xfrm>
            <a:off x="6280190" y="4948238"/>
            <a:ext cx="75564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Identify project constraints (timeline, budget, internal skillsets).</a:t>
            </a:r>
            <a:endParaRPr lang="en-US" sz="1750" dirty="0"/>
          </a:p>
        </p:txBody>
      </p:sp>
      <p:sp>
        <p:nvSpPr>
          <p:cNvPr id="8" name="Text 5"/>
          <p:cNvSpPr/>
          <p:nvPr/>
        </p:nvSpPr>
        <p:spPr>
          <a:xfrm>
            <a:off x="6280190" y="5390436"/>
            <a:ext cx="75564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Focus on user adoption, scalability, and total cost of ownership—not just feature comparisons.</a:t>
            </a:r>
            <a:endParaRPr lang="en-US" sz="1750" dirty="0"/>
          </a:p>
        </p:txBody>
      </p:sp>
      <p:sp>
        <p:nvSpPr>
          <p:cNvPr id="9" name="Text 6"/>
          <p:cNvSpPr/>
          <p:nvPr/>
        </p:nvSpPr>
        <p:spPr>
          <a:xfrm>
            <a:off x="6280190" y="6371392"/>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Whatever platform you choose, success comes down to how well you manage expectations, lead change, and deliver value.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712119"/>
            <a:ext cx="9491305"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Ecosystem &amp; Integration Landscape</a:t>
            </a:r>
            <a:endParaRPr lang="en-US" sz="4450" dirty="0"/>
          </a:p>
        </p:txBody>
      </p:sp>
      <p:sp>
        <p:nvSpPr>
          <p:cNvPr id="3" name="Text 1"/>
          <p:cNvSpPr/>
          <p:nvPr/>
        </p:nvSpPr>
        <p:spPr>
          <a:xfrm>
            <a:off x="793790" y="2987873"/>
            <a:ext cx="2860477"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Corben" pitchFamily="34" charset="0"/>
                <a:ea typeface="Corben" pitchFamily="34" charset="-122"/>
                <a:cs typeface="Corben" pitchFamily="34" charset="-120"/>
              </a:rPr>
              <a:t>Salesforce Ecosystem</a:t>
            </a:r>
            <a:endParaRPr lang="en-US" sz="2200" dirty="0"/>
          </a:p>
        </p:txBody>
      </p:sp>
      <p:sp>
        <p:nvSpPr>
          <p:cNvPr id="4" name="Text 2"/>
          <p:cNvSpPr/>
          <p:nvPr/>
        </p:nvSpPr>
        <p:spPr>
          <a:xfrm>
            <a:off x="793790" y="3569018"/>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Built on its proprietary Force.com platform, Salesforce offers an extensive AppExchange marketplace with thousands of pre-built integrations and solutions.</a:t>
            </a:r>
            <a:endParaRPr lang="en-US" sz="1750" dirty="0"/>
          </a:p>
        </p:txBody>
      </p:sp>
      <p:sp>
        <p:nvSpPr>
          <p:cNvPr id="5" name="Text 3"/>
          <p:cNvSpPr/>
          <p:nvPr/>
        </p:nvSpPr>
        <p:spPr>
          <a:xfrm>
            <a:off x="793790" y="4861798"/>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While comprehensive, integrating with non-Salesforce systems often requires third-party tools, custom API development, or additional middleware solutions that can increase project complexity.</a:t>
            </a:r>
            <a:endParaRPr lang="en-US" sz="1750" dirty="0"/>
          </a:p>
        </p:txBody>
      </p:sp>
      <p:sp>
        <p:nvSpPr>
          <p:cNvPr id="6" name="Text 4"/>
          <p:cNvSpPr/>
          <p:nvPr/>
        </p:nvSpPr>
        <p:spPr>
          <a:xfrm>
            <a:off x="7599521" y="2987873"/>
            <a:ext cx="4231243"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Corben" pitchFamily="34" charset="0"/>
                <a:ea typeface="Corben" pitchFamily="34" charset="-122"/>
                <a:cs typeface="Corben" pitchFamily="34" charset="-120"/>
              </a:rPr>
              <a:t>Microsoft Dynamics Ecosystem</a:t>
            </a:r>
            <a:endParaRPr lang="en-US" sz="2200" dirty="0"/>
          </a:p>
        </p:txBody>
      </p:sp>
      <p:sp>
        <p:nvSpPr>
          <p:cNvPr id="7" name="Text 5"/>
          <p:cNvSpPr/>
          <p:nvPr/>
        </p:nvSpPr>
        <p:spPr>
          <a:xfrm>
            <a:off x="7599521" y="3569018"/>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Designed to work seamlessly within the Microsoft universe, Dynamics CRM integrates natively with Office 365, Teams, SharePoint, Power BI, and Azure services.</a:t>
            </a:r>
            <a:endParaRPr lang="en-US" sz="1750" dirty="0"/>
          </a:p>
        </p:txBody>
      </p:sp>
      <p:sp>
        <p:nvSpPr>
          <p:cNvPr id="8" name="Text 6"/>
          <p:cNvSpPr/>
          <p:nvPr/>
        </p:nvSpPr>
        <p:spPr>
          <a:xfrm>
            <a:off x="7599521" y="4861798"/>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This native compatibility significantly reduces integration effort and cost for organizations already invested in the Microsoft stack, creating a unified experience across business applications.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553"/>
          </a:xfrm>
          <a:prstGeom prst="rect">
            <a:avLst/>
          </a:prstGeom>
        </p:spPr>
      </p:pic>
      <p:sp>
        <p:nvSpPr>
          <p:cNvPr id="3" name="Text 0"/>
          <p:cNvSpPr/>
          <p:nvPr/>
        </p:nvSpPr>
        <p:spPr>
          <a:xfrm>
            <a:off x="650438" y="511016"/>
            <a:ext cx="7843123" cy="1161336"/>
          </a:xfrm>
          <a:prstGeom prst="rect">
            <a:avLst/>
          </a:prstGeom>
          <a:noFill/>
          <a:ln/>
        </p:spPr>
        <p:txBody>
          <a:bodyPr wrap="square" lIns="0" tIns="0" rIns="0" bIns="0" rtlCol="0" anchor="t"/>
          <a:lstStyle/>
          <a:p>
            <a:pPr marL="0" indent="0" algn="l">
              <a:lnSpc>
                <a:spcPts val="4550"/>
              </a:lnSpc>
              <a:buNone/>
            </a:pPr>
            <a:r>
              <a:rPr lang="en-US" sz="3650" dirty="0">
                <a:solidFill>
                  <a:srgbClr val="1B1B27"/>
                </a:solidFill>
                <a:latin typeface="Corben" pitchFamily="34" charset="0"/>
                <a:ea typeface="Corben" pitchFamily="34" charset="-122"/>
                <a:cs typeface="Corben" pitchFamily="34" charset="-120"/>
              </a:rPr>
              <a:t>Customization &amp; Development Approaches</a:t>
            </a:r>
            <a:endParaRPr lang="en-US" sz="3650" dirty="0"/>
          </a:p>
        </p:txBody>
      </p:sp>
      <p:pic>
        <p:nvPicPr>
          <p:cNvPr id="4" name="Image 1" descr="preencoded.png"/>
          <p:cNvPicPr>
            <a:picLocks noChangeAspect="1"/>
          </p:cNvPicPr>
          <p:nvPr/>
        </p:nvPicPr>
        <p:blipFill>
          <a:blip r:embed="rId4"/>
          <a:stretch>
            <a:fillRect/>
          </a:stretch>
        </p:blipFill>
        <p:spPr>
          <a:xfrm>
            <a:off x="650438" y="1951077"/>
            <a:ext cx="929164" cy="1367790"/>
          </a:xfrm>
          <a:prstGeom prst="rect">
            <a:avLst/>
          </a:prstGeom>
        </p:spPr>
      </p:pic>
      <p:sp>
        <p:nvSpPr>
          <p:cNvPr id="5" name="Text 1"/>
          <p:cNvSpPr/>
          <p:nvPr/>
        </p:nvSpPr>
        <p:spPr>
          <a:xfrm>
            <a:off x="1858328" y="2136815"/>
            <a:ext cx="2323028" cy="290274"/>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Corben" pitchFamily="34" charset="0"/>
                <a:ea typeface="Corben" pitchFamily="34" charset="-122"/>
                <a:cs typeface="Corben" pitchFamily="34" charset="-120"/>
              </a:rPr>
              <a:t>Salesforce Tools</a:t>
            </a:r>
            <a:endParaRPr lang="en-US" sz="1800" dirty="0"/>
          </a:p>
        </p:txBody>
      </p:sp>
      <p:sp>
        <p:nvSpPr>
          <p:cNvPr id="6" name="Text 2"/>
          <p:cNvSpPr/>
          <p:nvPr/>
        </p:nvSpPr>
        <p:spPr>
          <a:xfrm>
            <a:off x="1858328" y="2538532"/>
            <a:ext cx="6635234" cy="594598"/>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Lightning App Builder, Apex code, and declarative workflows enable powerful customizations but rely on Salesforce-specific knowledge.</a:t>
            </a:r>
            <a:endParaRPr lang="en-US" sz="1450" dirty="0"/>
          </a:p>
        </p:txBody>
      </p:sp>
      <p:pic>
        <p:nvPicPr>
          <p:cNvPr id="7" name="Image 2" descr="preencoded.png"/>
          <p:cNvPicPr>
            <a:picLocks noChangeAspect="1"/>
          </p:cNvPicPr>
          <p:nvPr/>
        </p:nvPicPr>
        <p:blipFill>
          <a:blip r:embed="rId5"/>
          <a:stretch>
            <a:fillRect/>
          </a:stretch>
        </p:blipFill>
        <p:spPr>
          <a:xfrm>
            <a:off x="650438" y="3318867"/>
            <a:ext cx="929164" cy="1665089"/>
          </a:xfrm>
          <a:prstGeom prst="rect">
            <a:avLst/>
          </a:prstGeom>
        </p:spPr>
      </p:pic>
      <p:sp>
        <p:nvSpPr>
          <p:cNvPr id="8" name="Text 3"/>
          <p:cNvSpPr/>
          <p:nvPr/>
        </p:nvSpPr>
        <p:spPr>
          <a:xfrm>
            <a:off x="1858328" y="3504605"/>
            <a:ext cx="2323028" cy="290274"/>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Corben" pitchFamily="34" charset="0"/>
                <a:ea typeface="Corben" pitchFamily="34" charset="-122"/>
                <a:cs typeface="Corben" pitchFamily="34" charset="-120"/>
              </a:rPr>
              <a:t>Dynamics Tools</a:t>
            </a:r>
            <a:endParaRPr lang="en-US" sz="1800" dirty="0"/>
          </a:p>
        </p:txBody>
      </p:sp>
      <p:sp>
        <p:nvSpPr>
          <p:cNvPr id="9" name="Text 4"/>
          <p:cNvSpPr/>
          <p:nvPr/>
        </p:nvSpPr>
        <p:spPr>
          <a:xfrm>
            <a:off x="1858328" y="3906322"/>
            <a:ext cx="6635234" cy="891897"/>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Power Apps, Power Automate, and Dataverse leverage familiar Microsoft development patterns (C#, .NET) that existing IT teams often already understand.</a:t>
            </a:r>
            <a:endParaRPr lang="en-US" sz="1450" dirty="0"/>
          </a:p>
        </p:txBody>
      </p:sp>
      <p:pic>
        <p:nvPicPr>
          <p:cNvPr id="10" name="Image 3" descr="preencoded.png"/>
          <p:cNvPicPr>
            <a:picLocks noChangeAspect="1"/>
          </p:cNvPicPr>
          <p:nvPr/>
        </p:nvPicPr>
        <p:blipFill>
          <a:blip r:embed="rId6"/>
          <a:stretch>
            <a:fillRect/>
          </a:stretch>
        </p:blipFill>
        <p:spPr>
          <a:xfrm>
            <a:off x="650438" y="4983956"/>
            <a:ext cx="929164" cy="1367790"/>
          </a:xfrm>
          <a:prstGeom prst="rect">
            <a:avLst/>
          </a:prstGeom>
        </p:spPr>
      </p:pic>
      <p:sp>
        <p:nvSpPr>
          <p:cNvPr id="11" name="Text 5"/>
          <p:cNvSpPr/>
          <p:nvPr/>
        </p:nvSpPr>
        <p:spPr>
          <a:xfrm>
            <a:off x="1858328" y="5169694"/>
            <a:ext cx="2323028" cy="290274"/>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Corben" pitchFamily="34" charset="0"/>
                <a:ea typeface="Corben" pitchFamily="34" charset="-122"/>
                <a:cs typeface="Corben" pitchFamily="34" charset="-120"/>
              </a:rPr>
              <a:t>Skill Requirements</a:t>
            </a:r>
            <a:endParaRPr lang="en-US" sz="1800" dirty="0"/>
          </a:p>
        </p:txBody>
      </p:sp>
      <p:sp>
        <p:nvSpPr>
          <p:cNvPr id="12" name="Text 6"/>
          <p:cNvSpPr/>
          <p:nvPr/>
        </p:nvSpPr>
        <p:spPr>
          <a:xfrm>
            <a:off x="1858328" y="5571411"/>
            <a:ext cx="6635234" cy="594598"/>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Salesforce customization typically requires more specialized certification, while Dynamics leverages widely available Microsoft development skills.</a:t>
            </a:r>
            <a:endParaRPr lang="en-US" sz="1450" dirty="0"/>
          </a:p>
        </p:txBody>
      </p:sp>
      <p:pic>
        <p:nvPicPr>
          <p:cNvPr id="13" name="Image 4" descr="preencoded.png"/>
          <p:cNvPicPr>
            <a:picLocks noChangeAspect="1"/>
          </p:cNvPicPr>
          <p:nvPr/>
        </p:nvPicPr>
        <p:blipFill>
          <a:blip r:embed="rId7"/>
          <a:stretch>
            <a:fillRect/>
          </a:stretch>
        </p:blipFill>
        <p:spPr>
          <a:xfrm>
            <a:off x="650438" y="6351746"/>
            <a:ext cx="929164" cy="1367790"/>
          </a:xfrm>
          <a:prstGeom prst="rect">
            <a:avLst/>
          </a:prstGeom>
        </p:spPr>
      </p:pic>
      <p:sp>
        <p:nvSpPr>
          <p:cNvPr id="14" name="Text 7"/>
          <p:cNvSpPr/>
          <p:nvPr/>
        </p:nvSpPr>
        <p:spPr>
          <a:xfrm>
            <a:off x="1858328" y="6537484"/>
            <a:ext cx="2323028" cy="290274"/>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Corben" pitchFamily="34" charset="0"/>
                <a:ea typeface="Corben" pitchFamily="34" charset="-122"/>
                <a:cs typeface="Corben" pitchFamily="34" charset="-120"/>
              </a:rPr>
              <a:t>Time-to-Value</a:t>
            </a:r>
            <a:endParaRPr lang="en-US" sz="1800" dirty="0"/>
          </a:p>
        </p:txBody>
      </p:sp>
      <p:sp>
        <p:nvSpPr>
          <p:cNvPr id="15" name="Text 8"/>
          <p:cNvSpPr/>
          <p:nvPr/>
        </p:nvSpPr>
        <p:spPr>
          <a:xfrm>
            <a:off x="1858328" y="6939201"/>
            <a:ext cx="6635234" cy="594598"/>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Implementation timelines vary based on complexity, but Microsoft-centric organizations often see faster deployment with Dynamics.</a:t>
            </a:r>
            <a:endParaRPr lang="en-US" sz="14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812721"/>
            <a:ext cx="8677394"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Licensing &amp; Cost Considerations</a:t>
            </a:r>
            <a:endParaRPr lang="en-US" sz="4450" dirty="0"/>
          </a:p>
        </p:txBody>
      </p:sp>
      <p:sp>
        <p:nvSpPr>
          <p:cNvPr id="3" name="Shape 1"/>
          <p:cNvSpPr/>
          <p:nvPr/>
        </p:nvSpPr>
        <p:spPr>
          <a:xfrm>
            <a:off x="793790" y="1975128"/>
            <a:ext cx="4196358" cy="5441633"/>
          </a:xfrm>
          <a:prstGeom prst="roundRect">
            <a:avLst>
              <a:gd name="adj" fmla="val 2270"/>
            </a:avLst>
          </a:prstGeom>
          <a:solidFill>
            <a:srgbClr val="D2D9F9"/>
          </a:solidFill>
          <a:ln w="7620">
            <a:solidFill>
              <a:srgbClr val="B8BFDF"/>
            </a:solidFill>
            <a:prstDash val="solid"/>
          </a:ln>
        </p:spPr>
        <p:txBody>
          <a:bodyPr/>
          <a:lstStyle/>
          <a:p>
            <a:endParaRPr lang="en-US"/>
          </a:p>
        </p:txBody>
      </p:sp>
      <p:sp>
        <p:nvSpPr>
          <p:cNvPr id="4" name="Text 2"/>
          <p:cNvSpPr/>
          <p:nvPr/>
        </p:nvSpPr>
        <p:spPr>
          <a:xfrm>
            <a:off x="1028224" y="2209562"/>
            <a:ext cx="3276838"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Salesforce Pricing Model</a:t>
            </a:r>
            <a:endParaRPr lang="en-US" sz="2200" dirty="0"/>
          </a:p>
        </p:txBody>
      </p:sp>
      <p:sp>
        <p:nvSpPr>
          <p:cNvPr id="5" name="Text 3"/>
          <p:cNvSpPr/>
          <p:nvPr/>
        </p:nvSpPr>
        <p:spPr>
          <a:xfrm>
            <a:off x="1028224" y="2699980"/>
            <a:ext cx="3727490" cy="217741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Premium pricing structure with modular licensing (Sales Cloud, Service Cloud, Marketing Cloud, etc.). Each module is priced separately, and costs can multiply quickly when adding capabilities.</a:t>
            </a:r>
            <a:endParaRPr lang="en-US" sz="1750" dirty="0"/>
          </a:p>
        </p:txBody>
      </p:sp>
      <p:sp>
        <p:nvSpPr>
          <p:cNvPr id="6" name="Text 4"/>
          <p:cNvSpPr/>
          <p:nvPr/>
        </p:nvSpPr>
        <p:spPr>
          <a:xfrm>
            <a:off x="1028224" y="5013484"/>
            <a:ext cx="3727490"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Advanced features, storage, and API calls often incur additional charges, making total cost of ownership calculations complex.</a:t>
            </a:r>
            <a:endParaRPr lang="en-US" sz="1750" dirty="0"/>
          </a:p>
        </p:txBody>
      </p:sp>
      <p:sp>
        <p:nvSpPr>
          <p:cNvPr id="7" name="Shape 5"/>
          <p:cNvSpPr/>
          <p:nvPr/>
        </p:nvSpPr>
        <p:spPr>
          <a:xfrm>
            <a:off x="5216962" y="1975128"/>
            <a:ext cx="4196358" cy="5441633"/>
          </a:xfrm>
          <a:prstGeom prst="roundRect">
            <a:avLst>
              <a:gd name="adj" fmla="val 2270"/>
            </a:avLst>
          </a:prstGeom>
          <a:solidFill>
            <a:srgbClr val="D2D9F9"/>
          </a:solidFill>
          <a:ln w="7620">
            <a:solidFill>
              <a:srgbClr val="B8BFDF"/>
            </a:solidFill>
            <a:prstDash val="solid"/>
          </a:ln>
        </p:spPr>
        <p:txBody>
          <a:bodyPr/>
          <a:lstStyle/>
          <a:p>
            <a:endParaRPr lang="en-US"/>
          </a:p>
        </p:txBody>
      </p:sp>
      <p:sp>
        <p:nvSpPr>
          <p:cNvPr id="8" name="Text 6"/>
          <p:cNvSpPr/>
          <p:nvPr/>
        </p:nvSpPr>
        <p:spPr>
          <a:xfrm>
            <a:off x="5451396" y="2209562"/>
            <a:ext cx="3296126"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Dynamics Pricing Model</a:t>
            </a:r>
            <a:endParaRPr lang="en-US" sz="2200" dirty="0"/>
          </a:p>
        </p:txBody>
      </p:sp>
      <p:sp>
        <p:nvSpPr>
          <p:cNvPr id="9" name="Text 7"/>
          <p:cNvSpPr/>
          <p:nvPr/>
        </p:nvSpPr>
        <p:spPr>
          <a:xfrm>
            <a:off x="5451396" y="2699980"/>
            <a:ext cx="3727490"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More competitive pricing, especially when bundled within Microsoft enterprise agreements that may include multiple Dynamics 365 applications.</a:t>
            </a:r>
            <a:endParaRPr lang="en-US" sz="1750" dirty="0"/>
          </a:p>
        </p:txBody>
      </p:sp>
      <p:sp>
        <p:nvSpPr>
          <p:cNvPr id="10" name="Text 8"/>
          <p:cNvSpPr/>
          <p:nvPr/>
        </p:nvSpPr>
        <p:spPr>
          <a:xfrm>
            <a:off x="5451396" y="4650581"/>
            <a:ext cx="3727490"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Power Platform tools (Power BI, Power Apps) are often included or heavily discounted with existing Microsoft licenses, reducing peripheral costs.</a:t>
            </a:r>
            <a:endParaRPr lang="en-US" sz="1750" dirty="0"/>
          </a:p>
        </p:txBody>
      </p:sp>
      <p:sp>
        <p:nvSpPr>
          <p:cNvPr id="11" name="Shape 9"/>
          <p:cNvSpPr/>
          <p:nvPr/>
        </p:nvSpPr>
        <p:spPr>
          <a:xfrm>
            <a:off x="9640133" y="1975128"/>
            <a:ext cx="4196358" cy="5441633"/>
          </a:xfrm>
          <a:prstGeom prst="roundRect">
            <a:avLst>
              <a:gd name="adj" fmla="val 2270"/>
            </a:avLst>
          </a:prstGeom>
          <a:solidFill>
            <a:srgbClr val="D2D9F9"/>
          </a:solidFill>
          <a:ln w="7620">
            <a:solidFill>
              <a:srgbClr val="B8BFDF"/>
            </a:solidFill>
            <a:prstDash val="solid"/>
          </a:ln>
        </p:spPr>
        <p:txBody>
          <a:bodyPr/>
          <a:lstStyle/>
          <a:p>
            <a:endParaRPr lang="en-US"/>
          </a:p>
        </p:txBody>
      </p:sp>
      <p:sp>
        <p:nvSpPr>
          <p:cNvPr id="12" name="Text 10"/>
          <p:cNvSpPr/>
          <p:nvPr/>
        </p:nvSpPr>
        <p:spPr>
          <a:xfrm>
            <a:off x="9874568" y="2209562"/>
            <a:ext cx="3727490"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Project Manager Considerations</a:t>
            </a:r>
            <a:endParaRPr lang="en-US" sz="2200" dirty="0"/>
          </a:p>
        </p:txBody>
      </p:sp>
      <p:sp>
        <p:nvSpPr>
          <p:cNvPr id="13" name="Text 11"/>
          <p:cNvSpPr/>
          <p:nvPr/>
        </p:nvSpPr>
        <p:spPr>
          <a:xfrm>
            <a:off x="9874568" y="3054310"/>
            <a:ext cx="3727490" cy="254031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Look beyond initial implementation costs to evaluate 3-5 year TCO. Consider growth projections, additional module needs, and long-term support requirements when building financial models.</a:t>
            </a:r>
            <a:endParaRPr lang="en-US" sz="1750" dirty="0"/>
          </a:p>
        </p:txBody>
      </p:sp>
      <p:sp>
        <p:nvSpPr>
          <p:cNvPr id="14" name="Text 12"/>
          <p:cNvSpPr/>
          <p:nvPr/>
        </p:nvSpPr>
        <p:spPr>
          <a:xfrm>
            <a:off x="9874568" y="5730716"/>
            <a:ext cx="3727490"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Factor in training, customization, and integration costs that may vary significantly between platforms.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84715"/>
          </a:xfrm>
          <a:prstGeom prst="rect">
            <a:avLst/>
          </a:prstGeom>
        </p:spPr>
      </p:pic>
      <p:sp>
        <p:nvSpPr>
          <p:cNvPr id="3" name="Text 0"/>
          <p:cNvSpPr/>
          <p:nvPr/>
        </p:nvSpPr>
        <p:spPr>
          <a:xfrm>
            <a:off x="695682" y="3031331"/>
            <a:ext cx="6479738" cy="621149"/>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Corben" pitchFamily="34" charset="0"/>
                <a:ea typeface="Corben" pitchFamily="34" charset="-122"/>
                <a:cs typeface="Corben" pitchFamily="34" charset="-120"/>
              </a:rPr>
              <a:t>User Interface &amp; Experience</a:t>
            </a:r>
            <a:endParaRPr lang="en-US" sz="3900" dirty="0"/>
          </a:p>
        </p:txBody>
      </p:sp>
      <p:sp>
        <p:nvSpPr>
          <p:cNvPr id="4" name="Shape 1"/>
          <p:cNvSpPr/>
          <p:nvPr/>
        </p:nvSpPr>
        <p:spPr>
          <a:xfrm>
            <a:off x="695682" y="4174212"/>
            <a:ext cx="447199" cy="447199"/>
          </a:xfrm>
          <a:prstGeom prst="roundRect">
            <a:avLst>
              <a:gd name="adj" fmla="val 18669"/>
            </a:avLst>
          </a:prstGeom>
          <a:solidFill>
            <a:srgbClr val="D2D9F9"/>
          </a:solidFill>
          <a:ln w="7620">
            <a:solidFill>
              <a:srgbClr val="B8BFD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770215" y="4211479"/>
            <a:ext cx="298132" cy="372666"/>
          </a:xfrm>
          <a:prstGeom prst="rect">
            <a:avLst/>
          </a:prstGeom>
        </p:spPr>
      </p:pic>
      <p:sp>
        <p:nvSpPr>
          <p:cNvPr id="6" name="Text 2"/>
          <p:cNvSpPr/>
          <p:nvPr/>
        </p:nvSpPr>
        <p:spPr>
          <a:xfrm>
            <a:off x="1341596" y="4174212"/>
            <a:ext cx="3494246" cy="310515"/>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Salesforce Lightning Interface</a:t>
            </a:r>
            <a:endParaRPr lang="en-US" sz="1950" dirty="0"/>
          </a:p>
        </p:txBody>
      </p:sp>
      <p:sp>
        <p:nvSpPr>
          <p:cNvPr id="7" name="Text 3"/>
          <p:cNvSpPr/>
          <p:nvPr/>
        </p:nvSpPr>
        <p:spPr>
          <a:xfrm>
            <a:off x="1341596" y="4603909"/>
            <a:ext cx="5874306" cy="954405"/>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Modern, intuitive design with strong mobile app support and extensive customization options. The experience is consistent across devices with robust offline capabilities.</a:t>
            </a:r>
            <a:endParaRPr lang="en-US" sz="1550" dirty="0"/>
          </a:p>
        </p:txBody>
      </p:sp>
      <p:sp>
        <p:nvSpPr>
          <p:cNvPr id="8" name="Shape 4"/>
          <p:cNvSpPr/>
          <p:nvPr/>
        </p:nvSpPr>
        <p:spPr>
          <a:xfrm>
            <a:off x="7414617" y="4174212"/>
            <a:ext cx="447199" cy="447199"/>
          </a:xfrm>
          <a:prstGeom prst="roundRect">
            <a:avLst>
              <a:gd name="adj" fmla="val 18669"/>
            </a:avLst>
          </a:prstGeom>
          <a:solidFill>
            <a:srgbClr val="D2D9F9"/>
          </a:solidFill>
          <a:ln w="7620">
            <a:solidFill>
              <a:srgbClr val="B8BFD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7489150" y="4211479"/>
            <a:ext cx="298132" cy="372666"/>
          </a:xfrm>
          <a:prstGeom prst="rect">
            <a:avLst/>
          </a:prstGeom>
        </p:spPr>
      </p:pic>
      <p:sp>
        <p:nvSpPr>
          <p:cNvPr id="10" name="Text 5"/>
          <p:cNvSpPr/>
          <p:nvPr/>
        </p:nvSpPr>
        <p:spPr>
          <a:xfrm>
            <a:off x="8060531" y="4174212"/>
            <a:ext cx="2763441" cy="310515"/>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Dynamics 365 Interface</a:t>
            </a:r>
            <a:endParaRPr lang="en-US" sz="1950" dirty="0"/>
          </a:p>
        </p:txBody>
      </p:sp>
      <p:sp>
        <p:nvSpPr>
          <p:cNvPr id="11" name="Text 6"/>
          <p:cNvSpPr/>
          <p:nvPr/>
        </p:nvSpPr>
        <p:spPr>
          <a:xfrm>
            <a:off x="8060531" y="4603909"/>
            <a:ext cx="5874306" cy="1272540"/>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Clean, familiar Microsoft-styled UI that integrates visually with Office applications. Users already comfortable with Microsoft products typically experience a smoother transition.</a:t>
            </a:r>
            <a:endParaRPr lang="en-US" sz="1550" dirty="0"/>
          </a:p>
        </p:txBody>
      </p:sp>
      <p:sp>
        <p:nvSpPr>
          <p:cNvPr id="12" name="Shape 7"/>
          <p:cNvSpPr/>
          <p:nvPr/>
        </p:nvSpPr>
        <p:spPr>
          <a:xfrm>
            <a:off x="695682" y="6298763"/>
            <a:ext cx="447199" cy="447199"/>
          </a:xfrm>
          <a:prstGeom prst="roundRect">
            <a:avLst>
              <a:gd name="adj" fmla="val 18669"/>
            </a:avLst>
          </a:prstGeom>
          <a:solidFill>
            <a:srgbClr val="D2D9F9"/>
          </a:solidFill>
          <a:ln w="7620">
            <a:solidFill>
              <a:srgbClr val="B8BFD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770215" y="6336030"/>
            <a:ext cx="298132" cy="372666"/>
          </a:xfrm>
          <a:prstGeom prst="rect">
            <a:avLst/>
          </a:prstGeom>
        </p:spPr>
      </p:pic>
      <p:sp>
        <p:nvSpPr>
          <p:cNvPr id="14" name="Text 8"/>
          <p:cNvSpPr/>
          <p:nvPr/>
        </p:nvSpPr>
        <p:spPr>
          <a:xfrm>
            <a:off x="1341596" y="6298763"/>
            <a:ext cx="2484715" cy="310515"/>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Mobile Experience</a:t>
            </a:r>
            <a:endParaRPr lang="en-US" sz="1950" dirty="0"/>
          </a:p>
        </p:txBody>
      </p:sp>
      <p:sp>
        <p:nvSpPr>
          <p:cNvPr id="15" name="Text 9"/>
          <p:cNvSpPr/>
          <p:nvPr/>
        </p:nvSpPr>
        <p:spPr>
          <a:xfrm>
            <a:off x="1341596" y="6728460"/>
            <a:ext cx="5874306" cy="954405"/>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Both platforms offer comprehensive mobile applications, but Salesforce has historically led in mobile innovation. Dynamics continues to close this gap with each release.</a:t>
            </a:r>
            <a:endParaRPr lang="en-US" sz="1550" dirty="0"/>
          </a:p>
        </p:txBody>
      </p:sp>
      <p:sp>
        <p:nvSpPr>
          <p:cNvPr id="16" name="Shape 10"/>
          <p:cNvSpPr/>
          <p:nvPr/>
        </p:nvSpPr>
        <p:spPr>
          <a:xfrm>
            <a:off x="7414617" y="6298763"/>
            <a:ext cx="447199" cy="447199"/>
          </a:xfrm>
          <a:prstGeom prst="roundRect">
            <a:avLst>
              <a:gd name="adj" fmla="val 18669"/>
            </a:avLst>
          </a:prstGeom>
          <a:solidFill>
            <a:srgbClr val="D2D9F9"/>
          </a:solidFill>
          <a:ln w="7620">
            <a:solidFill>
              <a:srgbClr val="B8BFDF"/>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7489150" y="6336030"/>
            <a:ext cx="298132" cy="372666"/>
          </a:xfrm>
          <a:prstGeom prst="rect">
            <a:avLst/>
          </a:prstGeom>
        </p:spPr>
      </p:pic>
      <p:sp>
        <p:nvSpPr>
          <p:cNvPr id="18" name="Text 11"/>
          <p:cNvSpPr/>
          <p:nvPr/>
        </p:nvSpPr>
        <p:spPr>
          <a:xfrm>
            <a:off x="8060531" y="6298763"/>
            <a:ext cx="2611517" cy="310515"/>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Corben" pitchFamily="34" charset="0"/>
                <a:ea typeface="Corben" pitchFamily="34" charset="-122"/>
                <a:cs typeface="Corben" pitchFamily="34" charset="-120"/>
              </a:rPr>
              <a:t>User Adoption Factors</a:t>
            </a:r>
            <a:endParaRPr lang="en-US" sz="1950" dirty="0"/>
          </a:p>
        </p:txBody>
      </p:sp>
      <p:sp>
        <p:nvSpPr>
          <p:cNvPr id="19" name="Text 12"/>
          <p:cNvSpPr/>
          <p:nvPr/>
        </p:nvSpPr>
        <p:spPr>
          <a:xfrm>
            <a:off x="8060531" y="6728460"/>
            <a:ext cx="5874306" cy="954405"/>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Interface familiarity significantly impacts adoption rates. Consider your organization's existing technology preferences when evaluating potential training needs.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3427" y="762953"/>
            <a:ext cx="8652629" cy="672703"/>
          </a:xfrm>
          <a:prstGeom prst="rect">
            <a:avLst/>
          </a:prstGeom>
          <a:noFill/>
          <a:ln/>
        </p:spPr>
        <p:txBody>
          <a:bodyPr wrap="none" lIns="0" tIns="0" rIns="0" bIns="0" rtlCol="0" anchor="t"/>
          <a:lstStyle/>
          <a:p>
            <a:pPr marL="0" indent="0" algn="l">
              <a:lnSpc>
                <a:spcPts val="5250"/>
              </a:lnSpc>
              <a:buNone/>
            </a:pPr>
            <a:r>
              <a:rPr lang="en-US" sz="4200" dirty="0">
                <a:solidFill>
                  <a:srgbClr val="1B1B27"/>
                </a:solidFill>
                <a:latin typeface="Corben" pitchFamily="34" charset="0"/>
                <a:ea typeface="Corben" pitchFamily="34" charset="-122"/>
                <a:cs typeface="Corben" pitchFamily="34" charset="-120"/>
              </a:rPr>
              <a:t>Reporting &amp; Analytics Capabilities</a:t>
            </a:r>
            <a:endParaRPr lang="en-US" sz="4200" dirty="0"/>
          </a:p>
        </p:txBody>
      </p:sp>
      <p:sp>
        <p:nvSpPr>
          <p:cNvPr id="3" name="Text 1"/>
          <p:cNvSpPr/>
          <p:nvPr/>
        </p:nvSpPr>
        <p:spPr>
          <a:xfrm>
            <a:off x="2004893" y="1866186"/>
            <a:ext cx="2690812" cy="336352"/>
          </a:xfrm>
          <a:prstGeom prst="rect">
            <a:avLst/>
          </a:prstGeom>
          <a:noFill/>
          <a:ln/>
        </p:spPr>
        <p:txBody>
          <a:bodyPr wrap="none" lIns="0" tIns="0" rIns="0" bIns="0" rtlCol="0" anchor="t"/>
          <a:lstStyle/>
          <a:p>
            <a:pPr marL="0" indent="0" algn="r">
              <a:lnSpc>
                <a:spcPts val="2600"/>
              </a:lnSpc>
              <a:buNone/>
            </a:pPr>
            <a:r>
              <a:rPr lang="en-US" sz="2100" dirty="0">
                <a:solidFill>
                  <a:srgbClr val="404155"/>
                </a:solidFill>
                <a:latin typeface="Corben" pitchFamily="34" charset="0"/>
                <a:ea typeface="Corben" pitchFamily="34" charset="-122"/>
                <a:cs typeface="Corben" pitchFamily="34" charset="-120"/>
              </a:rPr>
              <a:t>Salesforce Analytics</a:t>
            </a:r>
            <a:endParaRPr lang="en-US" sz="2100" dirty="0"/>
          </a:p>
        </p:txBody>
      </p:sp>
      <p:sp>
        <p:nvSpPr>
          <p:cNvPr id="4" name="Text 2"/>
          <p:cNvSpPr/>
          <p:nvPr/>
        </p:nvSpPr>
        <p:spPr>
          <a:xfrm>
            <a:off x="753427" y="2331601"/>
            <a:ext cx="3942278" cy="688658"/>
          </a:xfrm>
          <a:prstGeom prst="rect">
            <a:avLst/>
          </a:prstGeom>
          <a:noFill/>
          <a:ln/>
        </p:spPr>
        <p:txBody>
          <a:bodyPr wrap="square" lIns="0" tIns="0" rIns="0" bIns="0" rtlCol="0" anchor="t"/>
          <a:lstStyle/>
          <a:p>
            <a:pPr marL="0" indent="0" algn="r">
              <a:lnSpc>
                <a:spcPts val="2700"/>
              </a:lnSpc>
              <a:buNone/>
            </a:pPr>
            <a:r>
              <a:rPr lang="en-US" sz="1650" dirty="0">
                <a:solidFill>
                  <a:srgbClr val="404155"/>
                </a:solidFill>
                <a:latin typeface="Nobile" pitchFamily="34" charset="0"/>
                <a:ea typeface="Nobile" pitchFamily="34" charset="-122"/>
                <a:cs typeface="Nobile" pitchFamily="34" charset="-120"/>
              </a:rPr>
              <a:t>Built-in dashboards with standard reports</a:t>
            </a:r>
            <a:endParaRPr lang="en-US" sz="1650" dirty="0"/>
          </a:p>
        </p:txBody>
      </p:sp>
      <p:sp>
        <p:nvSpPr>
          <p:cNvPr id="5" name="Text 3"/>
          <p:cNvSpPr/>
          <p:nvPr/>
        </p:nvSpPr>
        <p:spPr>
          <a:xfrm>
            <a:off x="753427" y="3149322"/>
            <a:ext cx="3942278" cy="688658"/>
          </a:xfrm>
          <a:prstGeom prst="rect">
            <a:avLst/>
          </a:prstGeom>
          <a:noFill/>
          <a:ln/>
        </p:spPr>
        <p:txBody>
          <a:bodyPr wrap="squar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Tableau integration (additional licensing)</a:t>
            </a:r>
            <a:endParaRPr lang="en-US" sz="1650" dirty="0"/>
          </a:p>
        </p:txBody>
      </p:sp>
      <p:sp>
        <p:nvSpPr>
          <p:cNvPr id="6" name="Text 4"/>
          <p:cNvSpPr/>
          <p:nvPr/>
        </p:nvSpPr>
        <p:spPr>
          <a:xfrm>
            <a:off x="753427" y="3913227"/>
            <a:ext cx="3942278" cy="688658"/>
          </a:xfrm>
          <a:prstGeom prst="rect">
            <a:avLst/>
          </a:prstGeom>
          <a:noFill/>
          <a:ln/>
        </p:spPr>
        <p:txBody>
          <a:bodyPr wrap="squar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Einstein Analytics for AI-powered insights</a:t>
            </a:r>
            <a:endParaRPr lang="en-US" sz="1650" dirty="0"/>
          </a:p>
        </p:txBody>
      </p:sp>
      <p:sp>
        <p:nvSpPr>
          <p:cNvPr id="7" name="Text 5"/>
          <p:cNvSpPr/>
          <p:nvPr/>
        </p:nvSpPr>
        <p:spPr>
          <a:xfrm>
            <a:off x="753427" y="4677132"/>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Strong visualization capabilities</a:t>
            </a:r>
            <a:endParaRPr lang="en-US" sz="1650" dirty="0"/>
          </a:p>
        </p:txBody>
      </p:sp>
      <p:pic>
        <p:nvPicPr>
          <p:cNvPr id="8" name="Image 0" descr="preencoded.png"/>
          <p:cNvPicPr>
            <a:picLocks noChangeAspect="1"/>
          </p:cNvPicPr>
          <p:nvPr/>
        </p:nvPicPr>
        <p:blipFill>
          <a:blip r:embed="rId3"/>
          <a:stretch>
            <a:fillRect/>
          </a:stretch>
        </p:blipFill>
        <p:spPr>
          <a:xfrm>
            <a:off x="5018603" y="2369820"/>
            <a:ext cx="4593193" cy="4593193"/>
          </a:xfrm>
          <a:prstGeom prst="rect">
            <a:avLst/>
          </a:prstGeom>
        </p:spPr>
      </p:pic>
      <p:pic>
        <p:nvPicPr>
          <p:cNvPr id="9" name="Image 1" descr="preencoded.png"/>
          <p:cNvPicPr>
            <a:picLocks noChangeAspect="1"/>
          </p:cNvPicPr>
          <p:nvPr/>
        </p:nvPicPr>
        <p:blipFill>
          <a:blip r:embed="rId4"/>
          <a:stretch>
            <a:fillRect/>
          </a:stretch>
        </p:blipFill>
        <p:spPr>
          <a:xfrm>
            <a:off x="6017300" y="3328273"/>
            <a:ext cx="322064" cy="402550"/>
          </a:xfrm>
          <a:prstGeom prst="rect">
            <a:avLst/>
          </a:prstGeom>
        </p:spPr>
      </p:pic>
      <p:sp>
        <p:nvSpPr>
          <p:cNvPr id="10" name="Text 6"/>
          <p:cNvSpPr/>
          <p:nvPr/>
        </p:nvSpPr>
        <p:spPr>
          <a:xfrm>
            <a:off x="9934694" y="2210514"/>
            <a:ext cx="2690812" cy="336352"/>
          </a:xfrm>
          <a:prstGeom prst="rect">
            <a:avLst/>
          </a:prstGeom>
          <a:noFill/>
          <a:ln/>
        </p:spPr>
        <p:txBody>
          <a:bodyPr wrap="none" lIns="0" tIns="0" rIns="0" bIns="0" rtlCol="0" anchor="t"/>
          <a:lstStyle/>
          <a:p>
            <a:pPr marL="0" indent="0" algn="l">
              <a:lnSpc>
                <a:spcPts val="2600"/>
              </a:lnSpc>
              <a:buNone/>
            </a:pPr>
            <a:r>
              <a:rPr lang="en-US" sz="2100" dirty="0">
                <a:solidFill>
                  <a:srgbClr val="404155"/>
                </a:solidFill>
                <a:latin typeface="Corben" pitchFamily="34" charset="0"/>
                <a:ea typeface="Corben" pitchFamily="34" charset="-122"/>
                <a:cs typeface="Corben" pitchFamily="34" charset="-120"/>
              </a:rPr>
              <a:t>Dynamics Analytics</a:t>
            </a:r>
            <a:endParaRPr lang="en-US" sz="2100" dirty="0"/>
          </a:p>
        </p:txBody>
      </p:sp>
      <p:sp>
        <p:nvSpPr>
          <p:cNvPr id="11" name="Text 7"/>
          <p:cNvSpPr/>
          <p:nvPr/>
        </p:nvSpPr>
        <p:spPr>
          <a:xfrm>
            <a:off x="9934694" y="2675930"/>
            <a:ext cx="3942278" cy="344329"/>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Native Power BI integration</a:t>
            </a:r>
            <a:endParaRPr lang="en-US" sz="1650" dirty="0"/>
          </a:p>
        </p:txBody>
      </p:sp>
      <p:sp>
        <p:nvSpPr>
          <p:cNvPr id="12" name="Text 8"/>
          <p:cNvSpPr/>
          <p:nvPr/>
        </p:nvSpPr>
        <p:spPr>
          <a:xfrm>
            <a:off x="9934694" y="3149322"/>
            <a:ext cx="3942278" cy="688658"/>
          </a:xfrm>
          <a:prstGeom prst="rect">
            <a:avLst/>
          </a:prstGeom>
          <a:noFill/>
          <a:ln/>
        </p:spPr>
        <p:txBody>
          <a:bodyPr wrap="squar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Excel integration for ad-hoc analysis</a:t>
            </a:r>
            <a:endParaRPr lang="en-US" sz="1650" dirty="0"/>
          </a:p>
        </p:txBody>
      </p:sp>
      <p:sp>
        <p:nvSpPr>
          <p:cNvPr id="13" name="Text 9"/>
          <p:cNvSpPr/>
          <p:nvPr/>
        </p:nvSpPr>
        <p:spPr>
          <a:xfrm>
            <a:off x="9934694" y="3913227"/>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AI Builder for predictive analytics</a:t>
            </a:r>
            <a:endParaRPr lang="en-US" sz="1650" dirty="0"/>
          </a:p>
        </p:txBody>
      </p:sp>
      <p:sp>
        <p:nvSpPr>
          <p:cNvPr id="14" name="Text 10"/>
          <p:cNvSpPr/>
          <p:nvPr/>
        </p:nvSpPr>
        <p:spPr>
          <a:xfrm>
            <a:off x="9934694" y="4332803"/>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Real-time dashboard capabilities</a:t>
            </a:r>
            <a:endParaRPr lang="en-US" sz="1650" dirty="0"/>
          </a:p>
        </p:txBody>
      </p:sp>
      <p:pic>
        <p:nvPicPr>
          <p:cNvPr id="15" name="Image 2" descr="preencoded.png"/>
          <p:cNvPicPr>
            <a:picLocks noChangeAspect="1"/>
          </p:cNvPicPr>
          <p:nvPr/>
        </p:nvPicPr>
        <p:blipFill>
          <a:blip r:embed="rId5"/>
          <a:stretch>
            <a:fillRect/>
          </a:stretch>
        </p:blipFill>
        <p:spPr>
          <a:xfrm>
            <a:off x="5018603" y="2369820"/>
            <a:ext cx="4593193" cy="4593193"/>
          </a:xfrm>
          <a:prstGeom prst="rect">
            <a:avLst/>
          </a:prstGeom>
        </p:spPr>
      </p:pic>
      <p:pic>
        <p:nvPicPr>
          <p:cNvPr id="16" name="Image 3" descr="preencoded.png"/>
          <p:cNvPicPr>
            <a:picLocks noChangeAspect="1"/>
          </p:cNvPicPr>
          <p:nvPr/>
        </p:nvPicPr>
        <p:blipFill>
          <a:blip r:embed="rId6"/>
          <a:stretch>
            <a:fillRect/>
          </a:stretch>
        </p:blipFill>
        <p:spPr>
          <a:xfrm>
            <a:off x="8290798" y="3328273"/>
            <a:ext cx="322064" cy="402550"/>
          </a:xfrm>
          <a:prstGeom prst="rect">
            <a:avLst/>
          </a:prstGeom>
        </p:spPr>
      </p:pic>
      <p:sp>
        <p:nvSpPr>
          <p:cNvPr id="17" name="Text 11"/>
          <p:cNvSpPr/>
          <p:nvPr/>
        </p:nvSpPr>
        <p:spPr>
          <a:xfrm>
            <a:off x="9934694" y="5344358"/>
            <a:ext cx="2690812" cy="336352"/>
          </a:xfrm>
          <a:prstGeom prst="rect">
            <a:avLst/>
          </a:prstGeom>
          <a:noFill/>
          <a:ln/>
        </p:spPr>
        <p:txBody>
          <a:bodyPr wrap="none" lIns="0" tIns="0" rIns="0" bIns="0" rtlCol="0" anchor="t"/>
          <a:lstStyle/>
          <a:p>
            <a:pPr marL="0" indent="0" algn="l">
              <a:lnSpc>
                <a:spcPts val="2600"/>
              </a:lnSpc>
              <a:buNone/>
            </a:pPr>
            <a:r>
              <a:rPr lang="en-US" sz="2100" dirty="0">
                <a:solidFill>
                  <a:srgbClr val="404155"/>
                </a:solidFill>
                <a:latin typeface="Corben" pitchFamily="34" charset="0"/>
                <a:ea typeface="Corben" pitchFamily="34" charset="-122"/>
                <a:cs typeface="Corben" pitchFamily="34" charset="-120"/>
              </a:rPr>
              <a:t>Data Management</a:t>
            </a:r>
            <a:endParaRPr lang="en-US" sz="2100" dirty="0"/>
          </a:p>
        </p:txBody>
      </p:sp>
      <p:sp>
        <p:nvSpPr>
          <p:cNvPr id="18" name="Text 12"/>
          <p:cNvSpPr/>
          <p:nvPr/>
        </p:nvSpPr>
        <p:spPr>
          <a:xfrm>
            <a:off x="9934694" y="5809774"/>
            <a:ext cx="3942278" cy="344329"/>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Accessibility and governance</a:t>
            </a:r>
            <a:endParaRPr lang="en-US" sz="1650" dirty="0"/>
          </a:p>
        </p:txBody>
      </p:sp>
      <p:sp>
        <p:nvSpPr>
          <p:cNvPr id="19" name="Text 13"/>
          <p:cNvSpPr/>
          <p:nvPr/>
        </p:nvSpPr>
        <p:spPr>
          <a:xfrm>
            <a:off x="9934694" y="6283166"/>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Data export flexibility</a:t>
            </a:r>
            <a:endParaRPr lang="en-US" sz="1650" dirty="0"/>
          </a:p>
        </p:txBody>
      </p:sp>
      <p:sp>
        <p:nvSpPr>
          <p:cNvPr id="20" name="Text 14"/>
          <p:cNvSpPr/>
          <p:nvPr/>
        </p:nvSpPr>
        <p:spPr>
          <a:xfrm>
            <a:off x="9934694" y="6702742"/>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Custom report development</a:t>
            </a:r>
            <a:endParaRPr lang="en-US" sz="1650" dirty="0"/>
          </a:p>
        </p:txBody>
      </p:sp>
      <p:sp>
        <p:nvSpPr>
          <p:cNvPr id="21" name="Text 15"/>
          <p:cNvSpPr/>
          <p:nvPr/>
        </p:nvSpPr>
        <p:spPr>
          <a:xfrm>
            <a:off x="9934694" y="7122319"/>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Data warehouse integration</a:t>
            </a:r>
            <a:endParaRPr lang="en-US" sz="1650" dirty="0"/>
          </a:p>
        </p:txBody>
      </p:sp>
      <p:pic>
        <p:nvPicPr>
          <p:cNvPr id="22" name="Image 4" descr="preencoded.png"/>
          <p:cNvPicPr>
            <a:picLocks noChangeAspect="1"/>
          </p:cNvPicPr>
          <p:nvPr/>
        </p:nvPicPr>
        <p:blipFill>
          <a:blip r:embed="rId7"/>
          <a:stretch>
            <a:fillRect/>
          </a:stretch>
        </p:blipFill>
        <p:spPr>
          <a:xfrm>
            <a:off x="5018603" y="2369820"/>
            <a:ext cx="4593193" cy="4593193"/>
          </a:xfrm>
          <a:prstGeom prst="rect">
            <a:avLst/>
          </a:prstGeom>
        </p:spPr>
      </p:pic>
      <p:pic>
        <p:nvPicPr>
          <p:cNvPr id="23" name="Image 5" descr="preencoded.png"/>
          <p:cNvPicPr>
            <a:picLocks noChangeAspect="1"/>
          </p:cNvPicPr>
          <p:nvPr/>
        </p:nvPicPr>
        <p:blipFill>
          <a:blip r:embed="rId8"/>
          <a:stretch>
            <a:fillRect/>
          </a:stretch>
        </p:blipFill>
        <p:spPr>
          <a:xfrm>
            <a:off x="8290798" y="5601772"/>
            <a:ext cx="322064" cy="402550"/>
          </a:xfrm>
          <a:prstGeom prst="rect">
            <a:avLst/>
          </a:prstGeom>
        </p:spPr>
      </p:pic>
      <p:sp>
        <p:nvSpPr>
          <p:cNvPr id="24" name="Text 16"/>
          <p:cNvSpPr/>
          <p:nvPr/>
        </p:nvSpPr>
        <p:spPr>
          <a:xfrm>
            <a:off x="2004893" y="5344358"/>
            <a:ext cx="2690812" cy="336352"/>
          </a:xfrm>
          <a:prstGeom prst="rect">
            <a:avLst/>
          </a:prstGeom>
          <a:noFill/>
          <a:ln/>
        </p:spPr>
        <p:txBody>
          <a:bodyPr wrap="none" lIns="0" tIns="0" rIns="0" bIns="0" rtlCol="0" anchor="t"/>
          <a:lstStyle/>
          <a:p>
            <a:pPr marL="0" indent="0" algn="r">
              <a:lnSpc>
                <a:spcPts val="2600"/>
              </a:lnSpc>
              <a:buNone/>
            </a:pPr>
            <a:r>
              <a:rPr lang="en-US" sz="2100" dirty="0">
                <a:solidFill>
                  <a:srgbClr val="404155"/>
                </a:solidFill>
                <a:latin typeface="Corben" pitchFamily="34" charset="0"/>
                <a:ea typeface="Corben" pitchFamily="34" charset="-122"/>
                <a:cs typeface="Corben" pitchFamily="34" charset="-120"/>
              </a:rPr>
              <a:t>Visibility Factors</a:t>
            </a:r>
            <a:endParaRPr lang="en-US" sz="2100" dirty="0"/>
          </a:p>
        </p:txBody>
      </p:sp>
      <p:sp>
        <p:nvSpPr>
          <p:cNvPr id="25" name="Text 17"/>
          <p:cNvSpPr/>
          <p:nvPr/>
        </p:nvSpPr>
        <p:spPr>
          <a:xfrm>
            <a:off x="753427" y="5809774"/>
            <a:ext cx="3942278" cy="344329"/>
          </a:xfrm>
          <a:prstGeom prst="rect">
            <a:avLst/>
          </a:prstGeom>
          <a:noFill/>
          <a:ln/>
        </p:spPr>
        <p:txBody>
          <a:bodyPr wrap="none" lIns="0" tIns="0" rIns="0" bIns="0" rtlCol="0" anchor="t"/>
          <a:lstStyle/>
          <a:p>
            <a:pPr marL="0" indent="0" algn="r">
              <a:lnSpc>
                <a:spcPts val="2700"/>
              </a:lnSpc>
              <a:buNone/>
            </a:pPr>
            <a:r>
              <a:rPr lang="en-US" sz="1650" dirty="0">
                <a:solidFill>
                  <a:srgbClr val="404155"/>
                </a:solidFill>
                <a:latin typeface="Nobile" pitchFamily="34" charset="0"/>
                <a:ea typeface="Nobile" pitchFamily="34" charset="-122"/>
                <a:cs typeface="Nobile" pitchFamily="34" charset="-120"/>
              </a:rPr>
              <a:t>Executive dashboard considerations</a:t>
            </a:r>
            <a:endParaRPr lang="en-US" sz="1650" dirty="0"/>
          </a:p>
        </p:txBody>
      </p:sp>
      <p:sp>
        <p:nvSpPr>
          <p:cNvPr id="26" name="Text 18"/>
          <p:cNvSpPr/>
          <p:nvPr/>
        </p:nvSpPr>
        <p:spPr>
          <a:xfrm>
            <a:off x="753427" y="6283166"/>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Ease of creating custom KPIs</a:t>
            </a:r>
            <a:endParaRPr lang="en-US" sz="1650" dirty="0"/>
          </a:p>
        </p:txBody>
      </p:sp>
      <p:sp>
        <p:nvSpPr>
          <p:cNvPr id="27" name="Text 19"/>
          <p:cNvSpPr/>
          <p:nvPr/>
        </p:nvSpPr>
        <p:spPr>
          <a:xfrm>
            <a:off x="753427" y="6702742"/>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Cross-functional reporting</a:t>
            </a:r>
            <a:endParaRPr lang="en-US" sz="1650" dirty="0"/>
          </a:p>
        </p:txBody>
      </p:sp>
      <p:sp>
        <p:nvSpPr>
          <p:cNvPr id="28" name="Text 20"/>
          <p:cNvSpPr/>
          <p:nvPr/>
        </p:nvSpPr>
        <p:spPr>
          <a:xfrm>
            <a:off x="753427" y="7122319"/>
            <a:ext cx="3942278" cy="344329"/>
          </a:xfrm>
          <a:prstGeom prst="rect">
            <a:avLst/>
          </a:prstGeom>
          <a:noFill/>
          <a:ln/>
        </p:spPr>
        <p:txBody>
          <a:bodyPr wrap="none" lIns="0" tIns="0" rIns="0" bIns="0" rtlCol="0" anchor="t"/>
          <a:lstStyle/>
          <a:p>
            <a:pPr marL="342900" indent="-342900" algn="l">
              <a:lnSpc>
                <a:spcPts val="2700"/>
              </a:lnSpc>
              <a:buSzPct val="100000"/>
              <a:buChar char="•"/>
            </a:pPr>
            <a:r>
              <a:rPr lang="en-US" sz="1650" dirty="0">
                <a:solidFill>
                  <a:srgbClr val="404155"/>
                </a:solidFill>
                <a:latin typeface="Nobile" pitchFamily="34" charset="0"/>
                <a:ea typeface="Nobile" pitchFamily="34" charset="-122"/>
                <a:cs typeface="Nobile" pitchFamily="34" charset="-120"/>
              </a:rPr>
              <a:t>Data sharing capabilities</a:t>
            </a:r>
            <a:endParaRPr lang="en-US" sz="1650" dirty="0"/>
          </a:p>
        </p:txBody>
      </p:sp>
      <p:pic>
        <p:nvPicPr>
          <p:cNvPr id="29" name="Image 6" descr="preencoded.png"/>
          <p:cNvPicPr>
            <a:picLocks noChangeAspect="1"/>
          </p:cNvPicPr>
          <p:nvPr/>
        </p:nvPicPr>
        <p:blipFill>
          <a:blip r:embed="rId9"/>
          <a:stretch>
            <a:fillRect/>
          </a:stretch>
        </p:blipFill>
        <p:spPr>
          <a:xfrm>
            <a:off x="5018603" y="2369820"/>
            <a:ext cx="4593193" cy="4593193"/>
          </a:xfrm>
          <a:prstGeom prst="rect">
            <a:avLst/>
          </a:prstGeom>
        </p:spPr>
      </p:pic>
      <p:pic>
        <p:nvPicPr>
          <p:cNvPr id="30" name="Image 7" descr="preencoded.png"/>
          <p:cNvPicPr>
            <a:picLocks noChangeAspect="1"/>
          </p:cNvPicPr>
          <p:nvPr/>
        </p:nvPicPr>
        <p:blipFill>
          <a:blip r:embed="rId10"/>
          <a:stretch>
            <a:fillRect/>
          </a:stretch>
        </p:blipFill>
        <p:spPr>
          <a:xfrm>
            <a:off x="6017300" y="5601772"/>
            <a:ext cx="322064" cy="4025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48070" y="587812"/>
            <a:ext cx="8464153" cy="667941"/>
          </a:xfrm>
          <a:prstGeom prst="rect">
            <a:avLst/>
          </a:prstGeom>
          <a:noFill/>
          <a:ln/>
        </p:spPr>
        <p:txBody>
          <a:bodyPr wrap="none" lIns="0" tIns="0" rIns="0" bIns="0" rtlCol="0" anchor="t"/>
          <a:lstStyle/>
          <a:p>
            <a:pPr marL="0" indent="0" algn="l">
              <a:lnSpc>
                <a:spcPts val="5250"/>
              </a:lnSpc>
              <a:buNone/>
            </a:pPr>
            <a:r>
              <a:rPr lang="en-US" sz="4200" dirty="0">
                <a:solidFill>
                  <a:srgbClr val="1B1B27"/>
                </a:solidFill>
                <a:latin typeface="Corben" pitchFamily="34" charset="0"/>
                <a:ea typeface="Corben" pitchFamily="34" charset="-122"/>
                <a:cs typeface="Corben" pitchFamily="34" charset="-120"/>
              </a:rPr>
              <a:t>Community &amp; Support Ecosystem</a:t>
            </a:r>
            <a:endParaRPr lang="en-US" sz="4200" dirty="0"/>
          </a:p>
        </p:txBody>
      </p:sp>
      <p:sp>
        <p:nvSpPr>
          <p:cNvPr id="3" name="Shape 1"/>
          <p:cNvSpPr/>
          <p:nvPr/>
        </p:nvSpPr>
        <p:spPr>
          <a:xfrm>
            <a:off x="748070" y="1683187"/>
            <a:ext cx="2188964" cy="1573530"/>
          </a:xfrm>
          <a:prstGeom prst="roundRect">
            <a:avLst>
              <a:gd name="adj" fmla="val 5706"/>
            </a:avLst>
          </a:prstGeom>
          <a:solidFill>
            <a:srgbClr val="D2D9F9"/>
          </a:solidFill>
          <a:ln w="7620">
            <a:solidFill>
              <a:srgbClr val="B8BF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692235" y="2282071"/>
            <a:ext cx="300514" cy="375642"/>
          </a:xfrm>
          <a:prstGeom prst="rect">
            <a:avLst/>
          </a:prstGeom>
        </p:spPr>
      </p:pic>
      <p:sp>
        <p:nvSpPr>
          <p:cNvPr id="5" name="Text 2"/>
          <p:cNvSpPr/>
          <p:nvPr/>
        </p:nvSpPr>
        <p:spPr>
          <a:xfrm>
            <a:off x="3150751" y="1896904"/>
            <a:ext cx="3684389" cy="333970"/>
          </a:xfrm>
          <a:prstGeom prst="rect">
            <a:avLst/>
          </a:prstGeom>
          <a:noFill/>
          <a:ln/>
        </p:spPr>
        <p:txBody>
          <a:bodyPr wrap="none" lIns="0" tIns="0" rIns="0" bIns="0" rtlCol="0" anchor="t"/>
          <a:lstStyle/>
          <a:p>
            <a:pPr marL="0" indent="0" algn="l">
              <a:lnSpc>
                <a:spcPts val="2600"/>
              </a:lnSpc>
              <a:buNone/>
            </a:pPr>
            <a:r>
              <a:rPr lang="en-US" sz="2100" dirty="0">
                <a:solidFill>
                  <a:srgbClr val="404155"/>
                </a:solidFill>
                <a:latin typeface="Corben" pitchFamily="34" charset="0"/>
                <a:ea typeface="Corben" pitchFamily="34" charset="-122"/>
                <a:cs typeface="Corben" pitchFamily="34" charset="-120"/>
              </a:rPr>
              <a:t>Community Size &amp; Resources</a:t>
            </a:r>
            <a:endParaRPr lang="en-US" sz="2100" dirty="0"/>
          </a:p>
        </p:txBody>
      </p:sp>
      <p:sp>
        <p:nvSpPr>
          <p:cNvPr id="6" name="Text 3"/>
          <p:cNvSpPr/>
          <p:nvPr/>
        </p:nvSpPr>
        <p:spPr>
          <a:xfrm>
            <a:off x="3150751" y="2359104"/>
            <a:ext cx="10517862" cy="683895"/>
          </a:xfrm>
          <a:prstGeom prst="rect">
            <a:avLst/>
          </a:prstGeom>
          <a:noFill/>
          <a:ln/>
        </p:spPr>
        <p:txBody>
          <a:bodyPr wrap="squar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Salesforce boasts a larger dedicated CRM community with Trailhead learning resources, while Microsoft leverages its broader technology ecosystem community.</a:t>
            </a:r>
            <a:endParaRPr lang="en-US" sz="1650" dirty="0"/>
          </a:p>
        </p:txBody>
      </p:sp>
      <p:sp>
        <p:nvSpPr>
          <p:cNvPr id="7" name="Shape 4"/>
          <p:cNvSpPr/>
          <p:nvPr/>
        </p:nvSpPr>
        <p:spPr>
          <a:xfrm>
            <a:off x="3043833" y="3241477"/>
            <a:ext cx="10731698" cy="15240"/>
          </a:xfrm>
          <a:prstGeom prst="roundRect">
            <a:avLst>
              <a:gd name="adj" fmla="val 589115"/>
            </a:avLst>
          </a:prstGeom>
          <a:solidFill>
            <a:srgbClr val="B8BFDF"/>
          </a:solidFill>
          <a:ln/>
        </p:spPr>
        <p:txBody>
          <a:bodyPr/>
          <a:lstStyle/>
          <a:p>
            <a:endParaRPr lang="en-US"/>
          </a:p>
        </p:txBody>
      </p:sp>
      <p:sp>
        <p:nvSpPr>
          <p:cNvPr id="8" name="Shape 5"/>
          <p:cNvSpPr/>
          <p:nvPr/>
        </p:nvSpPr>
        <p:spPr>
          <a:xfrm>
            <a:off x="748070" y="3363516"/>
            <a:ext cx="4378047" cy="1915478"/>
          </a:xfrm>
          <a:prstGeom prst="roundRect">
            <a:avLst>
              <a:gd name="adj" fmla="val 4687"/>
            </a:avLst>
          </a:prstGeom>
          <a:solidFill>
            <a:srgbClr val="D2D9F9"/>
          </a:solidFill>
          <a:ln w="7620">
            <a:solidFill>
              <a:srgbClr val="B8BFD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786777" y="4133374"/>
            <a:ext cx="300514" cy="375642"/>
          </a:xfrm>
          <a:prstGeom prst="rect">
            <a:avLst/>
          </a:prstGeom>
        </p:spPr>
      </p:pic>
      <p:sp>
        <p:nvSpPr>
          <p:cNvPr id="10" name="Text 6"/>
          <p:cNvSpPr/>
          <p:nvPr/>
        </p:nvSpPr>
        <p:spPr>
          <a:xfrm>
            <a:off x="5339834" y="3577233"/>
            <a:ext cx="3042999" cy="333970"/>
          </a:xfrm>
          <a:prstGeom prst="rect">
            <a:avLst/>
          </a:prstGeom>
          <a:noFill/>
          <a:ln/>
        </p:spPr>
        <p:txBody>
          <a:bodyPr wrap="none" lIns="0" tIns="0" rIns="0" bIns="0" rtlCol="0" anchor="t"/>
          <a:lstStyle/>
          <a:p>
            <a:pPr marL="0" indent="0" algn="l">
              <a:lnSpc>
                <a:spcPts val="2600"/>
              </a:lnSpc>
              <a:buNone/>
            </a:pPr>
            <a:r>
              <a:rPr lang="en-US" sz="2100" dirty="0">
                <a:solidFill>
                  <a:srgbClr val="404155"/>
                </a:solidFill>
                <a:latin typeface="Corben" pitchFamily="34" charset="0"/>
                <a:ea typeface="Corben" pitchFamily="34" charset="-122"/>
                <a:cs typeface="Corben" pitchFamily="34" charset="-120"/>
              </a:rPr>
              <a:t>Partner Network Access</a:t>
            </a:r>
            <a:endParaRPr lang="en-US" sz="2100" dirty="0"/>
          </a:p>
        </p:txBody>
      </p:sp>
      <p:sp>
        <p:nvSpPr>
          <p:cNvPr id="11" name="Text 7"/>
          <p:cNvSpPr/>
          <p:nvPr/>
        </p:nvSpPr>
        <p:spPr>
          <a:xfrm>
            <a:off x="5339834" y="4039433"/>
            <a:ext cx="8328779" cy="1025843"/>
          </a:xfrm>
          <a:prstGeom prst="rect">
            <a:avLst/>
          </a:prstGeom>
          <a:noFill/>
          <a:ln/>
        </p:spPr>
        <p:txBody>
          <a:bodyPr wrap="squar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Both platforms offer extensive certified implementation partners, though Salesforce partners typically specialize more narrowly in CRM while Microsoft partners often cover broader technology stacks.</a:t>
            </a:r>
            <a:endParaRPr lang="en-US" sz="1650" dirty="0"/>
          </a:p>
        </p:txBody>
      </p:sp>
      <p:sp>
        <p:nvSpPr>
          <p:cNvPr id="12" name="Shape 8"/>
          <p:cNvSpPr/>
          <p:nvPr/>
        </p:nvSpPr>
        <p:spPr>
          <a:xfrm>
            <a:off x="5232916" y="5263753"/>
            <a:ext cx="8542615" cy="15240"/>
          </a:xfrm>
          <a:prstGeom prst="roundRect">
            <a:avLst>
              <a:gd name="adj" fmla="val 589115"/>
            </a:avLst>
          </a:prstGeom>
          <a:solidFill>
            <a:srgbClr val="B8BFDF"/>
          </a:solidFill>
          <a:ln/>
        </p:spPr>
        <p:txBody>
          <a:bodyPr/>
          <a:lstStyle/>
          <a:p>
            <a:endParaRPr lang="en-US"/>
          </a:p>
        </p:txBody>
      </p:sp>
      <p:sp>
        <p:nvSpPr>
          <p:cNvPr id="13" name="Shape 9"/>
          <p:cNvSpPr/>
          <p:nvPr/>
        </p:nvSpPr>
        <p:spPr>
          <a:xfrm>
            <a:off x="748070" y="5385792"/>
            <a:ext cx="6567130" cy="2257425"/>
          </a:xfrm>
          <a:prstGeom prst="roundRect">
            <a:avLst>
              <a:gd name="adj" fmla="val 3977"/>
            </a:avLst>
          </a:prstGeom>
          <a:solidFill>
            <a:srgbClr val="D2D9F9"/>
          </a:solidFill>
          <a:ln w="7620">
            <a:solidFill>
              <a:srgbClr val="B8BFD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81318" y="6326624"/>
            <a:ext cx="300514" cy="375642"/>
          </a:xfrm>
          <a:prstGeom prst="rect">
            <a:avLst/>
          </a:prstGeom>
        </p:spPr>
      </p:pic>
      <p:sp>
        <p:nvSpPr>
          <p:cNvPr id="15" name="Text 10"/>
          <p:cNvSpPr/>
          <p:nvPr/>
        </p:nvSpPr>
        <p:spPr>
          <a:xfrm>
            <a:off x="7528917" y="5599509"/>
            <a:ext cx="3759637" cy="333970"/>
          </a:xfrm>
          <a:prstGeom prst="rect">
            <a:avLst/>
          </a:prstGeom>
          <a:noFill/>
          <a:ln/>
        </p:spPr>
        <p:txBody>
          <a:bodyPr wrap="none" lIns="0" tIns="0" rIns="0" bIns="0" rtlCol="0" anchor="t"/>
          <a:lstStyle/>
          <a:p>
            <a:pPr marL="0" indent="0" algn="l">
              <a:lnSpc>
                <a:spcPts val="2600"/>
              </a:lnSpc>
              <a:buNone/>
            </a:pPr>
            <a:r>
              <a:rPr lang="en-US" sz="2100" dirty="0">
                <a:solidFill>
                  <a:srgbClr val="404155"/>
                </a:solidFill>
                <a:latin typeface="Corben" pitchFamily="34" charset="0"/>
                <a:ea typeface="Corben" pitchFamily="34" charset="-122"/>
                <a:cs typeface="Corben" pitchFamily="34" charset="-120"/>
              </a:rPr>
              <a:t>Support Quality &amp; Availability</a:t>
            </a:r>
            <a:endParaRPr lang="en-US" sz="2100" dirty="0"/>
          </a:p>
        </p:txBody>
      </p:sp>
      <p:sp>
        <p:nvSpPr>
          <p:cNvPr id="16" name="Text 11"/>
          <p:cNvSpPr/>
          <p:nvPr/>
        </p:nvSpPr>
        <p:spPr>
          <a:xfrm>
            <a:off x="7528917" y="6061710"/>
            <a:ext cx="6139696" cy="1367790"/>
          </a:xfrm>
          <a:prstGeom prst="rect">
            <a:avLst/>
          </a:prstGeom>
          <a:noFill/>
          <a:ln/>
        </p:spPr>
        <p:txBody>
          <a:bodyPr wrap="squar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Microsoft offers enterprise-grade support with extensive documentation, while Salesforce provides tiered support packages with premium options for mission-critical implementations.</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29445"/>
          </a:xfrm>
          <a:prstGeom prst="rect">
            <a:avLst/>
          </a:prstGeom>
        </p:spPr>
      </p:pic>
      <p:sp>
        <p:nvSpPr>
          <p:cNvPr id="3" name="Text 0"/>
          <p:cNvSpPr/>
          <p:nvPr/>
        </p:nvSpPr>
        <p:spPr>
          <a:xfrm>
            <a:off x="624245" y="2719864"/>
            <a:ext cx="8563451" cy="557332"/>
          </a:xfrm>
          <a:prstGeom prst="rect">
            <a:avLst/>
          </a:prstGeom>
          <a:noFill/>
          <a:ln/>
        </p:spPr>
        <p:txBody>
          <a:bodyPr wrap="none" lIns="0" tIns="0" rIns="0" bIns="0" rtlCol="0" anchor="t"/>
          <a:lstStyle/>
          <a:p>
            <a:pPr marL="0" indent="0" algn="l">
              <a:lnSpc>
                <a:spcPts val="4350"/>
              </a:lnSpc>
              <a:buNone/>
            </a:pPr>
            <a:r>
              <a:rPr lang="en-US" sz="3500" dirty="0">
                <a:solidFill>
                  <a:srgbClr val="1B1B27"/>
                </a:solidFill>
                <a:latin typeface="Corben" pitchFamily="34" charset="0"/>
                <a:ea typeface="Corben" pitchFamily="34" charset="-122"/>
                <a:cs typeface="Corben" pitchFamily="34" charset="-120"/>
              </a:rPr>
              <a:t>Implementation Timeline Considerations</a:t>
            </a:r>
            <a:endParaRPr lang="en-US" sz="3500" dirty="0"/>
          </a:p>
        </p:txBody>
      </p:sp>
      <p:sp>
        <p:nvSpPr>
          <p:cNvPr id="4" name="Shape 1"/>
          <p:cNvSpPr/>
          <p:nvPr/>
        </p:nvSpPr>
        <p:spPr>
          <a:xfrm>
            <a:off x="624245" y="5784890"/>
            <a:ext cx="13381911" cy="22860"/>
          </a:xfrm>
          <a:prstGeom prst="roundRect">
            <a:avLst>
              <a:gd name="adj" fmla="val 327699"/>
            </a:avLst>
          </a:prstGeom>
          <a:solidFill>
            <a:srgbClr val="B8BFDF"/>
          </a:solidFill>
          <a:ln/>
        </p:spPr>
        <p:txBody>
          <a:bodyPr/>
          <a:lstStyle/>
          <a:p>
            <a:endParaRPr lang="en-US"/>
          </a:p>
        </p:txBody>
      </p:sp>
      <p:sp>
        <p:nvSpPr>
          <p:cNvPr id="5" name="Shape 2"/>
          <p:cNvSpPr/>
          <p:nvPr/>
        </p:nvSpPr>
        <p:spPr>
          <a:xfrm>
            <a:off x="3235643" y="5249823"/>
            <a:ext cx="22860" cy="535067"/>
          </a:xfrm>
          <a:prstGeom prst="roundRect">
            <a:avLst>
              <a:gd name="adj" fmla="val 327699"/>
            </a:avLst>
          </a:prstGeom>
          <a:solidFill>
            <a:srgbClr val="B8BFDF"/>
          </a:solidFill>
          <a:ln/>
        </p:spPr>
        <p:txBody>
          <a:bodyPr/>
          <a:lstStyle/>
          <a:p>
            <a:endParaRPr lang="en-US"/>
          </a:p>
        </p:txBody>
      </p:sp>
      <p:sp>
        <p:nvSpPr>
          <p:cNvPr id="6" name="Shape 3"/>
          <p:cNvSpPr/>
          <p:nvPr/>
        </p:nvSpPr>
        <p:spPr>
          <a:xfrm>
            <a:off x="3046452" y="5584269"/>
            <a:ext cx="401241" cy="401241"/>
          </a:xfrm>
          <a:prstGeom prst="roundRect">
            <a:avLst>
              <a:gd name="adj" fmla="val 18670"/>
            </a:avLst>
          </a:prstGeom>
          <a:solidFill>
            <a:srgbClr val="D2D9F9"/>
          </a:solidFill>
          <a:ln w="7620">
            <a:solidFill>
              <a:srgbClr val="B8BFDF"/>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3113306" y="5617726"/>
            <a:ext cx="267533" cy="334328"/>
          </a:xfrm>
          <a:prstGeom prst="rect">
            <a:avLst/>
          </a:prstGeom>
        </p:spPr>
      </p:pic>
      <p:sp>
        <p:nvSpPr>
          <p:cNvPr id="8" name="Text 4"/>
          <p:cNvSpPr/>
          <p:nvPr/>
        </p:nvSpPr>
        <p:spPr>
          <a:xfrm>
            <a:off x="1895356" y="3544729"/>
            <a:ext cx="2703433" cy="278725"/>
          </a:xfrm>
          <a:prstGeom prst="rect">
            <a:avLst/>
          </a:prstGeom>
          <a:noFill/>
          <a:ln/>
        </p:spPr>
        <p:txBody>
          <a:bodyPr wrap="none" lIns="0" tIns="0" rIns="0" bIns="0" rtlCol="0" anchor="t"/>
          <a:lstStyle/>
          <a:p>
            <a:pPr marL="0" indent="0" algn="ctr">
              <a:lnSpc>
                <a:spcPts val="2150"/>
              </a:lnSpc>
              <a:buNone/>
            </a:pPr>
            <a:r>
              <a:rPr lang="en-US" sz="1750" dirty="0">
                <a:solidFill>
                  <a:srgbClr val="404155"/>
                </a:solidFill>
                <a:latin typeface="Corben" pitchFamily="34" charset="0"/>
                <a:ea typeface="Corben" pitchFamily="34" charset="-122"/>
                <a:cs typeface="Corben" pitchFamily="34" charset="-120"/>
              </a:rPr>
              <a:t>Planning &amp; Requirements</a:t>
            </a:r>
            <a:endParaRPr lang="en-US" sz="1750" dirty="0"/>
          </a:p>
        </p:txBody>
      </p:sp>
      <p:sp>
        <p:nvSpPr>
          <p:cNvPr id="9" name="Text 5"/>
          <p:cNvSpPr/>
          <p:nvPr/>
        </p:nvSpPr>
        <p:spPr>
          <a:xfrm>
            <a:off x="802600" y="3930372"/>
            <a:ext cx="4888944" cy="1141095"/>
          </a:xfrm>
          <a:prstGeom prst="rect">
            <a:avLst/>
          </a:prstGeom>
          <a:noFill/>
          <a:ln/>
        </p:spPr>
        <p:txBody>
          <a:bodyPr wrap="square" lIns="0" tIns="0" rIns="0" bIns="0" rtlCol="0" anchor="t"/>
          <a:lstStyle/>
          <a:p>
            <a:pPr marL="0" indent="0" algn="ctr">
              <a:lnSpc>
                <a:spcPts val="2200"/>
              </a:lnSpc>
              <a:buNone/>
            </a:pPr>
            <a:r>
              <a:rPr lang="en-US" sz="1400" dirty="0">
                <a:solidFill>
                  <a:srgbClr val="404155"/>
                </a:solidFill>
                <a:latin typeface="Nobile" pitchFamily="34" charset="0"/>
                <a:ea typeface="Nobile" pitchFamily="34" charset="-122"/>
                <a:cs typeface="Nobile" pitchFamily="34" charset="-120"/>
              </a:rPr>
              <a:t>Both platforms require thorough discovery, but Microsoft implementations often leverage existing system knowledge. Timeline: 4-8 weeks depending on complexity.</a:t>
            </a:r>
            <a:endParaRPr lang="en-US" sz="1400" dirty="0"/>
          </a:p>
        </p:txBody>
      </p:sp>
      <p:sp>
        <p:nvSpPr>
          <p:cNvPr id="10" name="Shape 6"/>
          <p:cNvSpPr/>
          <p:nvPr/>
        </p:nvSpPr>
        <p:spPr>
          <a:xfrm>
            <a:off x="5947648" y="5784890"/>
            <a:ext cx="22860" cy="535067"/>
          </a:xfrm>
          <a:prstGeom prst="roundRect">
            <a:avLst>
              <a:gd name="adj" fmla="val 327699"/>
            </a:avLst>
          </a:prstGeom>
          <a:solidFill>
            <a:srgbClr val="B8BFDF"/>
          </a:solidFill>
          <a:ln/>
        </p:spPr>
        <p:txBody>
          <a:bodyPr/>
          <a:lstStyle/>
          <a:p>
            <a:endParaRPr lang="en-US"/>
          </a:p>
        </p:txBody>
      </p:sp>
      <p:sp>
        <p:nvSpPr>
          <p:cNvPr id="11" name="Shape 7"/>
          <p:cNvSpPr/>
          <p:nvPr/>
        </p:nvSpPr>
        <p:spPr>
          <a:xfrm>
            <a:off x="5758458" y="5584269"/>
            <a:ext cx="401241" cy="401241"/>
          </a:xfrm>
          <a:prstGeom prst="roundRect">
            <a:avLst>
              <a:gd name="adj" fmla="val 18670"/>
            </a:avLst>
          </a:prstGeom>
          <a:solidFill>
            <a:srgbClr val="D2D9F9"/>
          </a:solidFill>
          <a:ln w="7620">
            <a:solidFill>
              <a:srgbClr val="B8BFDF"/>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5825311" y="5617726"/>
            <a:ext cx="267533" cy="334328"/>
          </a:xfrm>
          <a:prstGeom prst="rect">
            <a:avLst/>
          </a:prstGeom>
        </p:spPr>
      </p:pic>
      <p:sp>
        <p:nvSpPr>
          <p:cNvPr id="13" name="Text 8"/>
          <p:cNvSpPr/>
          <p:nvPr/>
        </p:nvSpPr>
        <p:spPr>
          <a:xfrm>
            <a:off x="4356616" y="6498312"/>
            <a:ext cx="3204924" cy="278725"/>
          </a:xfrm>
          <a:prstGeom prst="rect">
            <a:avLst/>
          </a:prstGeom>
          <a:noFill/>
          <a:ln/>
        </p:spPr>
        <p:txBody>
          <a:bodyPr wrap="none" lIns="0" tIns="0" rIns="0" bIns="0" rtlCol="0" anchor="t"/>
          <a:lstStyle/>
          <a:p>
            <a:pPr marL="0" indent="0" algn="ctr">
              <a:lnSpc>
                <a:spcPts val="2150"/>
              </a:lnSpc>
              <a:buNone/>
            </a:pPr>
            <a:r>
              <a:rPr lang="en-US" sz="1750" dirty="0">
                <a:solidFill>
                  <a:srgbClr val="404155"/>
                </a:solidFill>
                <a:latin typeface="Corben" pitchFamily="34" charset="0"/>
                <a:ea typeface="Corben" pitchFamily="34" charset="-122"/>
                <a:cs typeface="Corben" pitchFamily="34" charset="-120"/>
              </a:rPr>
              <a:t>Development &amp; Customization</a:t>
            </a:r>
            <a:endParaRPr lang="en-US" sz="1750" dirty="0"/>
          </a:p>
        </p:txBody>
      </p:sp>
      <p:sp>
        <p:nvSpPr>
          <p:cNvPr id="14" name="Text 9"/>
          <p:cNvSpPr/>
          <p:nvPr/>
        </p:nvSpPr>
        <p:spPr>
          <a:xfrm>
            <a:off x="3514606" y="6883956"/>
            <a:ext cx="4889063" cy="855821"/>
          </a:xfrm>
          <a:prstGeom prst="rect">
            <a:avLst/>
          </a:prstGeom>
          <a:noFill/>
          <a:ln/>
        </p:spPr>
        <p:txBody>
          <a:bodyPr wrap="square" lIns="0" tIns="0" rIns="0" bIns="0" rtlCol="0" anchor="t"/>
          <a:lstStyle/>
          <a:p>
            <a:pPr marL="0" indent="0" algn="ctr">
              <a:lnSpc>
                <a:spcPts val="2200"/>
              </a:lnSpc>
              <a:buNone/>
            </a:pPr>
            <a:r>
              <a:rPr lang="en-US" sz="1400" dirty="0">
                <a:solidFill>
                  <a:srgbClr val="404155"/>
                </a:solidFill>
                <a:latin typeface="Nobile" pitchFamily="34" charset="0"/>
                <a:ea typeface="Nobile" pitchFamily="34" charset="-122"/>
                <a:cs typeface="Nobile" pitchFamily="34" charset="-120"/>
              </a:rPr>
              <a:t>Salesforce customization typically requires more specialized resources, while Dynamics can leverage existing Microsoft developers. Timeline: 8-16 weeks.</a:t>
            </a:r>
            <a:endParaRPr lang="en-US" sz="1400" dirty="0"/>
          </a:p>
        </p:txBody>
      </p:sp>
      <p:sp>
        <p:nvSpPr>
          <p:cNvPr id="15" name="Shape 10"/>
          <p:cNvSpPr/>
          <p:nvPr/>
        </p:nvSpPr>
        <p:spPr>
          <a:xfrm>
            <a:off x="8659654" y="5249823"/>
            <a:ext cx="22860" cy="535067"/>
          </a:xfrm>
          <a:prstGeom prst="roundRect">
            <a:avLst>
              <a:gd name="adj" fmla="val 327699"/>
            </a:avLst>
          </a:prstGeom>
          <a:solidFill>
            <a:srgbClr val="B8BFDF"/>
          </a:solidFill>
          <a:ln/>
        </p:spPr>
        <p:txBody>
          <a:bodyPr/>
          <a:lstStyle/>
          <a:p>
            <a:endParaRPr lang="en-US"/>
          </a:p>
        </p:txBody>
      </p:sp>
      <p:sp>
        <p:nvSpPr>
          <p:cNvPr id="16" name="Shape 11"/>
          <p:cNvSpPr/>
          <p:nvPr/>
        </p:nvSpPr>
        <p:spPr>
          <a:xfrm>
            <a:off x="8470463" y="5584269"/>
            <a:ext cx="401241" cy="401241"/>
          </a:xfrm>
          <a:prstGeom prst="roundRect">
            <a:avLst>
              <a:gd name="adj" fmla="val 18670"/>
            </a:avLst>
          </a:prstGeom>
          <a:solidFill>
            <a:srgbClr val="D2D9F9"/>
          </a:solidFill>
          <a:ln w="7620">
            <a:solidFill>
              <a:srgbClr val="B8BFDF"/>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8537317" y="5617726"/>
            <a:ext cx="267533" cy="334328"/>
          </a:xfrm>
          <a:prstGeom prst="rect">
            <a:avLst/>
          </a:prstGeom>
        </p:spPr>
      </p:pic>
      <p:sp>
        <p:nvSpPr>
          <p:cNvPr id="18" name="Text 12"/>
          <p:cNvSpPr/>
          <p:nvPr/>
        </p:nvSpPr>
        <p:spPr>
          <a:xfrm>
            <a:off x="7556421" y="3544729"/>
            <a:ext cx="2229445" cy="278725"/>
          </a:xfrm>
          <a:prstGeom prst="rect">
            <a:avLst/>
          </a:prstGeom>
          <a:noFill/>
          <a:ln/>
        </p:spPr>
        <p:txBody>
          <a:bodyPr wrap="none" lIns="0" tIns="0" rIns="0" bIns="0" rtlCol="0" anchor="t"/>
          <a:lstStyle/>
          <a:p>
            <a:pPr marL="0" indent="0" algn="ctr">
              <a:lnSpc>
                <a:spcPts val="2150"/>
              </a:lnSpc>
              <a:buNone/>
            </a:pPr>
            <a:r>
              <a:rPr lang="en-US" sz="1750" dirty="0">
                <a:solidFill>
                  <a:srgbClr val="404155"/>
                </a:solidFill>
                <a:latin typeface="Corben" pitchFamily="34" charset="0"/>
                <a:ea typeface="Corben" pitchFamily="34" charset="-122"/>
                <a:cs typeface="Corben" pitchFamily="34" charset="-120"/>
              </a:rPr>
              <a:t>Data Migration</a:t>
            </a:r>
            <a:endParaRPr lang="en-US" sz="1750" dirty="0"/>
          </a:p>
        </p:txBody>
      </p:sp>
      <p:sp>
        <p:nvSpPr>
          <p:cNvPr id="19" name="Text 13"/>
          <p:cNvSpPr/>
          <p:nvPr/>
        </p:nvSpPr>
        <p:spPr>
          <a:xfrm>
            <a:off x="6226612" y="3930372"/>
            <a:ext cx="4889063" cy="1141095"/>
          </a:xfrm>
          <a:prstGeom prst="rect">
            <a:avLst/>
          </a:prstGeom>
          <a:noFill/>
          <a:ln/>
        </p:spPr>
        <p:txBody>
          <a:bodyPr wrap="square" lIns="0" tIns="0" rIns="0" bIns="0" rtlCol="0" anchor="t"/>
          <a:lstStyle/>
          <a:p>
            <a:pPr marL="0" indent="0" algn="ctr">
              <a:lnSpc>
                <a:spcPts val="2200"/>
              </a:lnSpc>
              <a:buNone/>
            </a:pPr>
            <a:r>
              <a:rPr lang="en-US" sz="1400" dirty="0">
                <a:solidFill>
                  <a:srgbClr val="404155"/>
                </a:solidFill>
                <a:latin typeface="Nobile" pitchFamily="34" charset="0"/>
                <a:ea typeface="Nobile" pitchFamily="34" charset="-122"/>
                <a:cs typeface="Nobile" pitchFamily="34" charset="-120"/>
              </a:rPr>
              <a:t>Migration complexity depends on source systems. Microsoft environments may see smoother transitions from existing Microsoft data sources. Timeline: 4-8 weeks.</a:t>
            </a:r>
            <a:endParaRPr lang="en-US" sz="1400" dirty="0"/>
          </a:p>
        </p:txBody>
      </p:sp>
      <p:sp>
        <p:nvSpPr>
          <p:cNvPr id="20" name="Shape 14"/>
          <p:cNvSpPr/>
          <p:nvPr/>
        </p:nvSpPr>
        <p:spPr>
          <a:xfrm>
            <a:off x="11371778" y="5784890"/>
            <a:ext cx="22860" cy="535067"/>
          </a:xfrm>
          <a:prstGeom prst="roundRect">
            <a:avLst>
              <a:gd name="adj" fmla="val 327699"/>
            </a:avLst>
          </a:prstGeom>
          <a:solidFill>
            <a:srgbClr val="B8BFDF"/>
          </a:solidFill>
          <a:ln/>
        </p:spPr>
        <p:txBody>
          <a:bodyPr/>
          <a:lstStyle/>
          <a:p>
            <a:endParaRPr lang="en-US"/>
          </a:p>
        </p:txBody>
      </p:sp>
      <p:sp>
        <p:nvSpPr>
          <p:cNvPr id="21" name="Shape 15"/>
          <p:cNvSpPr/>
          <p:nvPr/>
        </p:nvSpPr>
        <p:spPr>
          <a:xfrm>
            <a:off x="11182588" y="5584269"/>
            <a:ext cx="401241" cy="401241"/>
          </a:xfrm>
          <a:prstGeom prst="roundRect">
            <a:avLst>
              <a:gd name="adj" fmla="val 18670"/>
            </a:avLst>
          </a:prstGeom>
          <a:solidFill>
            <a:srgbClr val="D2D9F9"/>
          </a:solidFill>
          <a:ln w="7620">
            <a:solidFill>
              <a:srgbClr val="B8BFDF"/>
            </a:solidFill>
            <a:prstDash val="solid"/>
          </a:ln>
        </p:spPr>
        <p:txBody>
          <a:bodyPr/>
          <a:lstStyle/>
          <a:p>
            <a:endParaRPr lang="en-US"/>
          </a:p>
        </p:txBody>
      </p:sp>
      <p:pic>
        <p:nvPicPr>
          <p:cNvPr id="22" name="Image 4" descr="preencoded.png"/>
          <p:cNvPicPr>
            <a:picLocks noChangeAspect="1"/>
          </p:cNvPicPr>
          <p:nvPr/>
        </p:nvPicPr>
        <p:blipFill>
          <a:blip r:embed="rId7"/>
          <a:stretch>
            <a:fillRect/>
          </a:stretch>
        </p:blipFill>
        <p:spPr>
          <a:xfrm>
            <a:off x="11249442" y="5617726"/>
            <a:ext cx="267533" cy="334328"/>
          </a:xfrm>
          <a:prstGeom prst="rect">
            <a:avLst/>
          </a:prstGeom>
        </p:spPr>
      </p:pic>
      <p:sp>
        <p:nvSpPr>
          <p:cNvPr id="23" name="Text 16"/>
          <p:cNvSpPr/>
          <p:nvPr/>
        </p:nvSpPr>
        <p:spPr>
          <a:xfrm>
            <a:off x="10268545" y="6498312"/>
            <a:ext cx="2229445" cy="278725"/>
          </a:xfrm>
          <a:prstGeom prst="rect">
            <a:avLst/>
          </a:prstGeom>
          <a:noFill/>
          <a:ln/>
        </p:spPr>
        <p:txBody>
          <a:bodyPr wrap="none" lIns="0" tIns="0" rIns="0" bIns="0" rtlCol="0" anchor="t"/>
          <a:lstStyle/>
          <a:p>
            <a:pPr marL="0" indent="0" algn="ctr">
              <a:lnSpc>
                <a:spcPts val="2150"/>
              </a:lnSpc>
              <a:buNone/>
            </a:pPr>
            <a:r>
              <a:rPr lang="en-US" sz="1750" dirty="0">
                <a:solidFill>
                  <a:srgbClr val="404155"/>
                </a:solidFill>
                <a:latin typeface="Corben" pitchFamily="34" charset="0"/>
                <a:ea typeface="Corben" pitchFamily="34" charset="-122"/>
                <a:cs typeface="Corben" pitchFamily="34" charset="-120"/>
              </a:rPr>
              <a:t>Training &amp; Adoption</a:t>
            </a:r>
            <a:endParaRPr lang="en-US" sz="1750" dirty="0"/>
          </a:p>
        </p:txBody>
      </p:sp>
      <p:sp>
        <p:nvSpPr>
          <p:cNvPr id="24" name="Text 17"/>
          <p:cNvSpPr/>
          <p:nvPr/>
        </p:nvSpPr>
        <p:spPr>
          <a:xfrm>
            <a:off x="8938736" y="6883956"/>
            <a:ext cx="4889063" cy="855821"/>
          </a:xfrm>
          <a:prstGeom prst="rect">
            <a:avLst/>
          </a:prstGeom>
          <a:noFill/>
          <a:ln/>
        </p:spPr>
        <p:txBody>
          <a:bodyPr wrap="square" lIns="0" tIns="0" rIns="0" bIns="0" rtlCol="0" anchor="t"/>
          <a:lstStyle/>
          <a:p>
            <a:pPr marL="0" indent="0" algn="ctr">
              <a:lnSpc>
                <a:spcPts val="2200"/>
              </a:lnSpc>
              <a:buNone/>
            </a:pPr>
            <a:r>
              <a:rPr lang="en-US" sz="1400" dirty="0">
                <a:solidFill>
                  <a:srgbClr val="404155"/>
                </a:solidFill>
                <a:latin typeface="Nobile" pitchFamily="34" charset="0"/>
                <a:ea typeface="Nobile" pitchFamily="34" charset="-122"/>
                <a:cs typeface="Nobile" pitchFamily="34" charset="-120"/>
              </a:rPr>
              <a:t>User familiarity with Microsoft products can accelerate Dynamics adoption, while Salesforce may require more extensive training. Timeline: 2-6 weeks.</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5683" y="554593"/>
            <a:ext cx="9978390" cy="630079"/>
          </a:xfrm>
          <a:prstGeom prst="rect">
            <a:avLst/>
          </a:prstGeom>
          <a:noFill/>
          <a:ln/>
        </p:spPr>
        <p:txBody>
          <a:bodyPr wrap="none" lIns="0" tIns="0" rIns="0" bIns="0" rtlCol="0" anchor="t"/>
          <a:lstStyle/>
          <a:p>
            <a:pPr marL="0" indent="0" algn="l">
              <a:lnSpc>
                <a:spcPts val="4950"/>
              </a:lnSpc>
              <a:buNone/>
            </a:pPr>
            <a:r>
              <a:rPr lang="en-US" sz="3950" dirty="0">
                <a:solidFill>
                  <a:srgbClr val="1B1B27"/>
                </a:solidFill>
                <a:latin typeface="Corben" pitchFamily="34" charset="0"/>
                <a:ea typeface="Corben" pitchFamily="34" charset="-122"/>
                <a:cs typeface="Corben" pitchFamily="34" charset="-120"/>
              </a:rPr>
              <a:t>Key Decision Factors for Project Managers</a:t>
            </a:r>
            <a:endParaRPr lang="en-US" sz="3950" dirty="0"/>
          </a:p>
        </p:txBody>
      </p:sp>
      <p:pic>
        <p:nvPicPr>
          <p:cNvPr id="3" name="Image 0" descr="preencoded.png"/>
          <p:cNvPicPr>
            <a:picLocks noChangeAspect="1"/>
          </p:cNvPicPr>
          <p:nvPr/>
        </p:nvPicPr>
        <p:blipFill>
          <a:blip r:embed="rId3"/>
          <a:stretch>
            <a:fillRect/>
          </a:stretch>
        </p:blipFill>
        <p:spPr>
          <a:xfrm>
            <a:off x="3192423" y="1587818"/>
            <a:ext cx="1635800" cy="1483995"/>
          </a:xfrm>
          <a:prstGeom prst="rect">
            <a:avLst/>
          </a:prstGeom>
        </p:spPr>
      </p:pic>
      <p:pic>
        <p:nvPicPr>
          <p:cNvPr id="4" name="Image 1" descr="preencoded.png"/>
          <p:cNvPicPr>
            <a:picLocks noChangeAspect="1"/>
          </p:cNvPicPr>
          <p:nvPr/>
        </p:nvPicPr>
        <p:blipFill>
          <a:blip r:embed="rId4"/>
          <a:stretch>
            <a:fillRect/>
          </a:stretch>
        </p:blipFill>
        <p:spPr>
          <a:xfrm>
            <a:off x="3868579" y="2344936"/>
            <a:ext cx="283488" cy="354330"/>
          </a:xfrm>
          <a:prstGeom prst="rect">
            <a:avLst/>
          </a:prstGeom>
        </p:spPr>
      </p:pic>
      <p:sp>
        <p:nvSpPr>
          <p:cNvPr id="5" name="Text 1"/>
          <p:cNvSpPr/>
          <p:nvPr/>
        </p:nvSpPr>
        <p:spPr>
          <a:xfrm>
            <a:off x="5029795" y="1950601"/>
            <a:ext cx="2520196" cy="315039"/>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Corben" pitchFamily="34" charset="0"/>
                <a:ea typeface="Corben" pitchFamily="34" charset="-122"/>
                <a:cs typeface="Corben" pitchFamily="34" charset="-120"/>
              </a:rPr>
              <a:t>Strategic Alignment</a:t>
            </a:r>
            <a:endParaRPr lang="en-US" sz="1950" dirty="0"/>
          </a:p>
        </p:txBody>
      </p:sp>
      <p:sp>
        <p:nvSpPr>
          <p:cNvPr id="6" name="Text 2"/>
          <p:cNvSpPr/>
          <p:nvPr/>
        </p:nvSpPr>
        <p:spPr>
          <a:xfrm>
            <a:off x="5029795" y="2386608"/>
            <a:ext cx="7547729" cy="322421"/>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Match CRM choice to long-term organizational technology strategy and vision</a:t>
            </a:r>
            <a:endParaRPr lang="en-US" sz="1550" dirty="0"/>
          </a:p>
        </p:txBody>
      </p:sp>
      <p:sp>
        <p:nvSpPr>
          <p:cNvPr id="7" name="Shape 3"/>
          <p:cNvSpPr/>
          <p:nvPr/>
        </p:nvSpPr>
        <p:spPr>
          <a:xfrm>
            <a:off x="4878586" y="3087410"/>
            <a:ext cx="8995767" cy="11430"/>
          </a:xfrm>
          <a:prstGeom prst="roundRect">
            <a:avLst>
              <a:gd name="adj" fmla="val 740878"/>
            </a:avLst>
          </a:prstGeom>
          <a:solidFill>
            <a:srgbClr val="B8BFD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74583" y="3122176"/>
            <a:ext cx="3271599" cy="1483995"/>
          </a:xfrm>
          <a:prstGeom prst="rect">
            <a:avLst/>
          </a:prstGeom>
        </p:spPr>
      </p:pic>
      <p:pic>
        <p:nvPicPr>
          <p:cNvPr id="9" name="Image 3" descr="preencoded.png"/>
          <p:cNvPicPr>
            <a:picLocks noChangeAspect="1"/>
          </p:cNvPicPr>
          <p:nvPr/>
        </p:nvPicPr>
        <p:blipFill>
          <a:blip r:embed="rId6"/>
          <a:stretch>
            <a:fillRect/>
          </a:stretch>
        </p:blipFill>
        <p:spPr>
          <a:xfrm>
            <a:off x="3868579" y="3687008"/>
            <a:ext cx="283488" cy="354330"/>
          </a:xfrm>
          <a:prstGeom prst="rect">
            <a:avLst/>
          </a:prstGeom>
        </p:spPr>
      </p:pic>
      <p:sp>
        <p:nvSpPr>
          <p:cNvPr id="10" name="Text 4"/>
          <p:cNvSpPr/>
          <p:nvPr/>
        </p:nvSpPr>
        <p:spPr>
          <a:xfrm>
            <a:off x="5847755" y="3323749"/>
            <a:ext cx="2821662" cy="315039"/>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Corben" pitchFamily="34" charset="0"/>
                <a:ea typeface="Corben" pitchFamily="34" charset="-122"/>
                <a:cs typeface="Corben" pitchFamily="34" charset="-120"/>
              </a:rPr>
              <a:t>Total Cost of Ownership</a:t>
            </a:r>
            <a:endParaRPr lang="en-US" sz="1950" dirty="0"/>
          </a:p>
        </p:txBody>
      </p:sp>
      <p:sp>
        <p:nvSpPr>
          <p:cNvPr id="11" name="Text 5"/>
          <p:cNvSpPr/>
          <p:nvPr/>
        </p:nvSpPr>
        <p:spPr>
          <a:xfrm>
            <a:off x="5847755" y="3759756"/>
            <a:ext cx="7875389" cy="644843"/>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Consider 3-5 year costs including licenses, customization, integration, and support</a:t>
            </a:r>
            <a:endParaRPr lang="en-US" sz="1550" dirty="0"/>
          </a:p>
        </p:txBody>
      </p:sp>
      <p:sp>
        <p:nvSpPr>
          <p:cNvPr id="12" name="Shape 6"/>
          <p:cNvSpPr/>
          <p:nvPr/>
        </p:nvSpPr>
        <p:spPr>
          <a:xfrm>
            <a:off x="5696545" y="4621768"/>
            <a:ext cx="8177808" cy="11430"/>
          </a:xfrm>
          <a:prstGeom prst="roundRect">
            <a:avLst>
              <a:gd name="adj" fmla="val 740878"/>
            </a:avLst>
          </a:prstGeom>
          <a:solidFill>
            <a:srgbClr val="B8BFD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56623" y="4656534"/>
            <a:ext cx="4907518" cy="1483995"/>
          </a:xfrm>
          <a:prstGeom prst="rect">
            <a:avLst/>
          </a:prstGeom>
        </p:spPr>
      </p:pic>
      <p:pic>
        <p:nvPicPr>
          <p:cNvPr id="14" name="Image 5" descr="preencoded.png"/>
          <p:cNvPicPr>
            <a:picLocks noChangeAspect="1"/>
          </p:cNvPicPr>
          <p:nvPr/>
        </p:nvPicPr>
        <p:blipFill>
          <a:blip r:embed="rId8"/>
          <a:stretch>
            <a:fillRect/>
          </a:stretch>
        </p:blipFill>
        <p:spPr>
          <a:xfrm>
            <a:off x="3868579" y="5221367"/>
            <a:ext cx="283488" cy="354330"/>
          </a:xfrm>
          <a:prstGeom prst="rect">
            <a:avLst/>
          </a:prstGeom>
        </p:spPr>
      </p:pic>
      <p:sp>
        <p:nvSpPr>
          <p:cNvPr id="15" name="Text 7"/>
          <p:cNvSpPr/>
          <p:nvPr/>
        </p:nvSpPr>
        <p:spPr>
          <a:xfrm>
            <a:off x="6665714" y="4858107"/>
            <a:ext cx="2847023" cy="315039"/>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Corben" pitchFamily="34" charset="0"/>
                <a:ea typeface="Corben" pitchFamily="34" charset="-122"/>
                <a:cs typeface="Corben" pitchFamily="34" charset="-120"/>
              </a:rPr>
              <a:t>Technical Requirements</a:t>
            </a:r>
            <a:endParaRPr lang="en-US" sz="1950" dirty="0"/>
          </a:p>
        </p:txBody>
      </p:sp>
      <p:sp>
        <p:nvSpPr>
          <p:cNvPr id="16" name="Text 8"/>
          <p:cNvSpPr/>
          <p:nvPr/>
        </p:nvSpPr>
        <p:spPr>
          <a:xfrm>
            <a:off x="6665714" y="5294114"/>
            <a:ext cx="7057430" cy="644843"/>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Evaluate feature needs, integration points, and customization requirements</a:t>
            </a:r>
            <a:endParaRPr lang="en-US" sz="1550" dirty="0"/>
          </a:p>
        </p:txBody>
      </p:sp>
      <p:sp>
        <p:nvSpPr>
          <p:cNvPr id="17" name="Shape 9"/>
          <p:cNvSpPr/>
          <p:nvPr/>
        </p:nvSpPr>
        <p:spPr>
          <a:xfrm>
            <a:off x="6514505" y="6156127"/>
            <a:ext cx="7359848" cy="11430"/>
          </a:xfrm>
          <a:prstGeom prst="roundRect">
            <a:avLst>
              <a:gd name="adj" fmla="val 740878"/>
            </a:avLst>
          </a:prstGeom>
          <a:solidFill>
            <a:srgbClr val="B8BFDF"/>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738664" y="6190893"/>
            <a:ext cx="6543318" cy="1483995"/>
          </a:xfrm>
          <a:prstGeom prst="rect">
            <a:avLst/>
          </a:prstGeom>
        </p:spPr>
      </p:pic>
      <p:pic>
        <p:nvPicPr>
          <p:cNvPr id="19" name="Image 7" descr="preencoded.png"/>
          <p:cNvPicPr>
            <a:picLocks noChangeAspect="1"/>
          </p:cNvPicPr>
          <p:nvPr/>
        </p:nvPicPr>
        <p:blipFill>
          <a:blip r:embed="rId10"/>
          <a:stretch>
            <a:fillRect/>
          </a:stretch>
        </p:blipFill>
        <p:spPr>
          <a:xfrm>
            <a:off x="3868579" y="6755725"/>
            <a:ext cx="283488" cy="354330"/>
          </a:xfrm>
          <a:prstGeom prst="rect">
            <a:avLst/>
          </a:prstGeom>
        </p:spPr>
      </p:pic>
      <p:sp>
        <p:nvSpPr>
          <p:cNvPr id="20" name="Text 10"/>
          <p:cNvSpPr/>
          <p:nvPr/>
        </p:nvSpPr>
        <p:spPr>
          <a:xfrm>
            <a:off x="7483554" y="6392466"/>
            <a:ext cx="3076694" cy="315039"/>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Corben" pitchFamily="34" charset="0"/>
                <a:ea typeface="Corben" pitchFamily="34" charset="-122"/>
                <a:cs typeface="Corben" pitchFamily="34" charset="-120"/>
              </a:rPr>
              <a:t>Organizational Readiness</a:t>
            </a:r>
            <a:endParaRPr lang="en-US" sz="1950" dirty="0"/>
          </a:p>
        </p:txBody>
      </p:sp>
      <p:sp>
        <p:nvSpPr>
          <p:cNvPr id="21" name="Text 11"/>
          <p:cNvSpPr/>
          <p:nvPr/>
        </p:nvSpPr>
        <p:spPr>
          <a:xfrm>
            <a:off x="7483554" y="6828473"/>
            <a:ext cx="6239589" cy="644843"/>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Assess internal skills, existing technology, and change management capabilities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1133</Words>
  <Application>Microsoft Office PowerPoint</Application>
  <PresentationFormat>Custom</PresentationFormat>
  <Paragraphs>115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Nobile Bold</vt:lpstr>
      <vt:lpstr>Corben</vt:lpstr>
      <vt:lpstr>Nobile</vt:lpstr>
      <vt:lpstr>Nobile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2025-03-26T20:22:33Z</dcterms:created>
  <dcterms:modified xsi:type="dcterms:W3CDTF">2025-03-26T20:27:30Z</dcterms:modified>
</cp:coreProperties>
</file>