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4630400" cy="8229600"/>
  <p:notesSz cx="8229600" cy="14630400"/>
  <p:embeddedFontLst>
    <p:embeddedFont>
      <p:font typeface="Crimson Pro Semi Bold" panose="020B0604020202020204" charset="0"/>
      <p:regular r:id="rId19"/>
    </p:embeddedFont>
    <p:embeddedFont>
      <p:font typeface="Heebo" pitchFamily="2" charset="-79"/>
      <p:regular r:id="rId20"/>
      <p:bold r:id="rId21"/>
    </p:embeddedFont>
    <p:embeddedFont>
      <p:font typeface="Heebo Bold" pitchFamily="2" charset="-79"/>
      <p:bold r:id="rId22"/>
    </p:embeddedFont>
    <p:embeddedFont>
      <p:font typeface="Heebo Medium" pitchFamily="2" charset="-79"/>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0785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1647" y="622697"/>
            <a:ext cx="7560707" cy="2120622"/>
          </a:xfrm>
          <a:prstGeom prst="rect">
            <a:avLst/>
          </a:prstGeom>
          <a:noFill/>
          <a:ln/>
        </p:spPr>
        <p:txBody>
          <a:bodyPr wrap="square" lIns="0" tIns="0" rIns="0" bIns="0" rtlCol="0" anchor="t"/>
          <a:lstStyle/>
          <a:p>
            <a:pPr marL="0" indent="0" algn="l">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Maximizing Project Visibility with Microsoft Dynamics 365 Project Operations</a:t>
            </a:r>
            <a:endParaRPr lang="en-US" sz="4450" dirty="0"/>
          </a:p>
        </p:txBody>
      </p:sp>
      <p:sp>
        <p:nvSpPr>
          <p:cNvPr id="4" name="Text 1"/>
          <p:cNvSpPr/>
          <p:nvPr/>
        </p:nvSpPr>
        <p:spPr>
          <a:xfrm>
            <a:off x="791647" y="3082528"/>
            <a:ext cx="7560707" cy="2171700"/>
          </a:xfrm>
          <a:prstGeom prst="rect">
            <a:avLst/>
          </a:prstGeom>
          <a:noFill/>
          <a:ln/>
        </p:spPr>
        <p:txBody>
          <a:bodyPr wrap="square" lIns="0" tIns="0" rIns="0" bIns="0" rtlCol="0" anchor="t"/>
          <a:lstStyle/>
          <a:p>
            <a:pPr marL="0" indent="0" algn="l">
              <a:lnSpc>
                <a:spcPts val="2800"/>
              </a:lnSpc>
              <a:buNone/>
            </a:pPr>
            <a:r>
              <a:rPr lang="en-US" sz="1750" dirty="0">
                <a:solidFill>
                  <a:srgbClr val="4C4C4D"/>
                </a:solidFill>
                <a:latin typeface="Heebo" pitchFamily="34" charset="0"/>
                <a:ea typeface="Heebo" pitchFamily="34" charset="-122"/>
                <a:cs typeface="Heebo" pitchFamily="34" charset="-120"/>
              </a:rPr>
              <a:t>In today's fast-paced business environment, project managers need comprehensive visibility to stay ahead of risks, scope creep, resource constraints, and budget issues. Microsoft Dynamics 365 Project Operations provides a unified solution that combines project management, resource planning, time tracking, billing, and financial insights into a single powerful platform.</a:t>
            </a:r>
            <a:endParaRPr lang="en-US" sz="1750" dirty="0"/>
          </a:p>
        </p:txBody>
      </p:sp>
      <p:sp>
        <p:nvSpPr>
          <p:cNvPr id="5" name="Text 2"/>
          <p:cNvSpPr/>
          <p:nvPr/>
        </p:nvSpPr>
        <p:spPr>
          <a:xfrm>
            <a:off x="791647" y="5508665"/>
            <a:ext cx="7560707" cy="1447800"/>
          </a:xfrm>
          <a:prstGeom prst="rect">
            <a:avLst/>
          </a:prstGeom>
          <a:noFill/>
          <a:ln/>
        </p:spPr>
        <p:txBody>
          <a:bodyPr wrap="square" lIns="0" tIns="0" rIns="0" bIns="0" rtlCol="0" anchor="t"/>
          <a:lstStyle/>
          <a:p>
            <a:pPr marL="0" indent="0" algn="l">
              <a:lnSpc>
                <a:spcPts val="2800"/>
              </a:lnSpc>
              <a:buNone/>
            </a:pPr>
            <a:r>
              <a:rPr lang="en-US" sz="1750" dirty="0">
                <a:solidFill>
                  <a:srgbClr val="4C4C4D"/>
                </a:solidFill>
                <a:latin typeface="Heebo" pitchFamily="34" charset="0"/>
                <a:ea typeface="Heebo" pitchFamily="34" charset="-122"/>
                <a:cs typeface="Heebo" pitchFamily="34" charset="-120"/>
              </a:rPr>
              <a:t>Whether you're overseeing software development, professional services, or enterprise-wide transformation initiatives, this integrated system equips you with the tools to plan smartly, execute efficiently, and deliver with confidence.</a:t>
            </a:r>
            <a:endParaRPr lang="en-US" sz="1750" dirty="0"/>
          </a:p>
        </p:txBody>
      </p:sp>
      <p:sp>
        <p:nvSpPr>
          <p:cNvPr id="6" name="Shape 3"/>
          <p:cNvSpPr/>
          <p:nvPr/>
        </p:nvSpPr>
        <p:spPr>
          <a:xfrm>
            <a:off x="791647" y="7227808"/>
            <a:ext cx="361831" cy="361831"/>
          </a:xfrm>
          <a:prstGeom prst="roundRect">
            <a:avLst>
              <a:gd name="adj" fmla="val 25268939"/>
            </a:avLst>
          </a:prstGeom>
          <a:solidFill>
            <a:srgbClr val="7BCC95"/>
          </a:solidFill>
          <a:ln w="7620">
            <a:solidFill>
              <a:srgbClr val="FFFFFF"/>
            </a:solidFill>
            <a:prstDash val="solid"/>
          </a:ln>
        </p:spPr>
        <p:txBody>
          <a:bodyPr/>
          <a:lstStyle/>
          <a:p>
            <a:endParaRPr lang="en-US"/>
          </a:p>
        </p:txBody>
      </p:sp>
      <p:sp>
        <p:nvSpPr>
          <p:cNvPr id="7" name="Text 4"/>
          <p:cNvSpPr/>
          <p:nvPr/>
        </p:nvSpPr>
        <p:spPr>
          <a:xfrm>
            <a:off x="898684" y="7359968"/>
            <a:ext cx="147637"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Heebo Medium" pitchFamily="34" charset="0"/>
                <a:ea typeface="Heebo Medium" pitchFamily="34" charset="-122"/>
                <a:cs typeface="Heebo Medium" pitchFamily="34" charset="-120"/>
              </a:rPr>
              <a:t>kW</a:t>
            </a:r>
            <a:endParaRPr lang="en-US" sz="750" dirty="0"/>
          </a:p>
        </p:txBody>
      </p:sp>
      <p:sp>
        <p:nvSpPr>
          <p:cNvPr id="8" name="Text 5"/>
          <p:cNvSpPr/>
          <p:nvPr/>
        </p:nvSpPr>
        <p:spPr>
          <a:xfrm>
            <a:off x="1266468" y="7210901"/>
            <a:ext cx="2638068" cy="395883"/>
          </a:xfrm>
          <a:prstGeom prst="rect">
            <a:avLst/>
          </a:prstGeom>
          <a:noFill/>
          <a:ln/>
        </p:spPr>
        <p:txBody>
          <a:bodyPr wrap="none" lIns="0" tIns="0" rIns="0" bIns="0" rtlCol="0" anchor="t"/>
          <a:lstStyle/>
          <a:p>
            <a:pPr marL="0" indent="0" algn="l">
              <a:lnSpc>
                <a:spcPts val="3100"/>
              </a:lnSpc>
              <a:buNone/>
            </a:pPr>
            <a:r>
              <a:rPr lang="en-US" sz="2200" b="1" dirty="0">
                <a:solidFill>
                  <a:srgbClr val="4C4C4D"/>
                </a:solidFill>
                <a:latin typeface="Heebo Bold" pitchFamily="34" charset="0"/>
                <a:ea typeface="Heebo Bold" pitchFamily="34" charset="-122"/>
                <a:cs typeface="Heebo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612696" y="760809"/>
            <a:ext cx="6051828" cy="547092"/>
          </a:xfrm>
          <a:prstGeom prst="rect">
            <a:avLst/>
          </a:prstGeom>
          <a:noFill/>
          <a:ln/>
        </p:spPr>
        <p:txBody>
          <a:bodyPr wrap="none" lIns="0" tIns="0" rIns="0" bIns="0" rtlCol="0" anchor="t"/>
          <a:lstStyle/>
          <a:p>
            <a:pPr marL="0" indent="0" algn="l">
              <a:lnSpc>
                <a:spcPts val="4300"/>
              </a:lnSpc>
              <a:buNone/>
            </a:pPr>
            <a:r>
              <a:rPr lang="en-US" sz="3400" dirty="0">
                <a:solidFill>
                  <a:srgbClr val="152D47"/>
                </a:solidFill>
                <a:latin typeface="Crimson Pro Semi Bold" pitchFamily="34" charset="0"/>
                <a:ea typeface="Crimson Pro Semi Bold" pitchFamily="34" charset="-122"/>
                <a:cs typeface="Crimson Pro Semi Bold" pitchFamily="34" charset="-120"/>
              </a:rPr>
              <a:t>Client and Contract Management</a:t>
            </a:r>
            <a:endParaRPr lang="en-US" sz="3400" dirty="0"/>
          </a:p>
        </p:txBody>
      </p:sp>
      <p:sp>
        <p:nvSpPr>
          <p:cNvPr id="3" name="Shape 1"/>
          <p:cNvSpPr/>
          <p:nvPr/>
        </p:nvSpPr>
        <p:spPr>
          <a:xfrm>
            <a:off x="612696" y="1657945"/>
            <a:ext cx="1675567" cy="1008578"/>
          </a:xfrm>
          <a:prstGeom prst="roundRect">
            <a:avLst>
              <a:gd name="adj" fmla="val 2604"/>
            </a:avLst>
          </a:prstGeom>
          <a:solidFill>
            <a:srgbClr val="F2EEEE"/>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1327428" y="2008346"/>
            <a:ext cx="246102" cy="307658"/>
          </a:xfrm>
          <a:prstGeom prst="rect">
            <a:avLst/>
          </a:prstGeom>
        </p:spPr>
      </p:pic>
      <p:sp>
        <p:nvSpPr>
          <p:cNvPr id="5" name="Text 2"/>
          <p:cNvSpPr/>
          <p:nvPr/>
        </p:nvSpPr>
        <p:spPr>
          <a:xfrm>
            <a:off x="2463284" y="1832967"/>
            <a:ext cx="2389942" cy="273487"/>
          </a:xfrm>
          <a:prstGeom prst="rect">
            <a:avLst/>
          </a:prstGeom>
          <a:noFill/>
          <a:ln/>
        </p:spPr>
        <p:txBody>
          <a:bodyPr wrap="none" lIns="0" tIns="0" rIns="0" bIns="0" rtlCol="0" anchor="t"/>
          <a:lstStyle/>
          <a:p>
            <a:pPr marL="0" indent="0" algn="l">
              <a:lnSpc>
                <a:spcPts val="2150"/>
              </a:lnSpc>
              <a:buNone/>
            </a:pPr>
            <a:r>
              <a:rPr lang="en-US" sz="1700" dirty="0">
                <a:solidFill>
                  <a:srgbClr val="4C4C4D"/>
                </a:solidFill>
                <a:latin typeface="Crimson Pro Semi Bold" pitchFamily="34" charset="0"/>
                <a:ea typeface="Crimson Pro Semi Bold" pitchFamily="34" charset="-122"/>
                <a:cs typeface="Crimson Pro Semi Bold" pitchFamily="34" charset="-120"/>
              </a:rPr>
              <a:t>Opportunity Management</a:t>
            </a:r>
            <a:endParaRPr lang="en-US" sz="1700" dirty="0"/>
          </a:p>
        </p:txBody>
      </p:sp>
      <p:sp>
        <p:nvSpPr>
          <p:cNvPr id="6" name="Text 3"/>
          <p:cNvSpPr/>
          <p:nvPr/>
        </p:nvSpPr>
        <p:spPr>
          <a:xfrm>
            <a:off x="2463284" y="2211467"/>
            <a:ext cx="6281499" cy="280035"/>
          </a:xfrm>
          <a:prstGeom prst="rect">
            <a:avLst/>
          </a:prstGeom>
          <a:noFill/>
          <a:ln/>
        </p:spPr>
        <p:txBody>
          <a:bodyPr wrap="none" lIns="0" tIns="0" rIns="0" bIns="0" rtlCol="0" anchor="t"/>
          <a:lstStyle/>
          <a:p>
            <a:pPr marL="0" indent="0" algn="l">
              <a:lnSpc>
                <a:spcPts val="2200"/>
              </a:lnSpc>
              <a:buNone/>
            </a:pPr>
            <a:r>
              <a:rPr lang="en-US" sz="1350" dirty="0">
                <a:solidFill>
                  <a:srgbClr val="4C4C4D"/>
                </a:solidFill>
                <a:latin typeface="Heebo" pitchFamily="34" charset="0"/>
                <a:ea typeface="Heebo" pitchFamily="34" charset="-122"/>
                <a:cs typeface="Heebo" pitchFamily="34" charset="-120"/>
              </a:rPr>
              <a:t>Track potential projects from initial inquiry through proposal and contract signing</a:t>
            </a:r>
            <a:endParaRPr lang="en-US" sz="1350" dirty="0"/>
          </a:p>
        </p:txBody>
      </p:sp>
      <p:sp>
        <p:nvSpPr>
          <p:cNvPr id="7" name="Shape 4"/>
          <p:cNvSpPr/>
          <p:nvPr/>
        </p:nvSpPr>
        <p:spPr>
          <a:xfrm>
            <a:off x="2375773" y="2656999"/>
            <a:ext cx="11554420" cy="11430"/>
          </a:xfrm>
          <a:prstGeom prst="roundRect">
            <a:avLst>
              <a:gd name="adj" fmla="val 229764"/>
            </a:avLst>
          </a:prstGeom>
          <a:solidFill>
            <a:srgbClr val="D8D4D4"/>
          </a:solidFill>
          <a:ln/>
        </p:spPr>
        <p:txBody>
          <a:bodyPr/>
          <a:lstStyle/>
          <a:p>
            <a:endParaRPr lang="en-US"/>
          </a:p>
        </p:txBody>
      </p:sp>
      <p:sp>
        <p:nvSpPr>
          <p:cNvPr id="8" name="Shape 5"/>
          <p:cNvSpPr/>
          <p:nvPr/>
        </p:nvSpPr>
        <p:spPr>
          <a:xfrm>
            <a:off x="612696" y="2754035"/>
            <a:ext cx="3351252" cy="1008578"/>
          </a:xfrm>
          <a:prstGeom prst="roundRect">
            <a:avLst>
              <a:gd name="adj" fmla="val 2604"/>
            </a:avLst>
          </a:prstGeom>
          <a:solidFill>
            <a:srgbClr val="F2EEEE"/>
          </a:solidFill>
          <a:ln/>
        </p:spPr>
        <p:txBody>
          <a:bodyPr/>
          <a:lstStyle/>
          <a:p>
            <a:endParaRPr lang="en-US"/>
          </a:p>
        </p:txBody>
      </p:sp>
      <p:pic>
        <p:nvPicPr>
          <p:cNvPr id="9" name="Image 1" descr="preencoded.png"/>
          <p:cNvPicPr>
            <a:picLocks noChangeAspect="1"/>
          </p:cNvPicPr>
          <p:nvPr/>
        </p:nvPicPr>
        <p:blipFill>
          <a:blip r:embed="rId4"/>
          <a:stretch>
            <a:fillRect/>
          </a:stretch>
        </p:blipFill>
        <p:spPr>
          <a:xfrm>
            <a:off x="2165271" y="3104436"/>
            <a:ext cx="246102" cy="307658"/>
          </a:xfrm>
          <a:prstGeom prst="rect">
            <a:avLst/>
          </a:prstGeom>
        </p:spPr>
      </p:pic>
      <p:sp>
        <p:nvSpPr>
          <p:cNvPr id="10" name="Text 6"/>
          <p:cNvSpPr/>
          <p:nvPr/>
        </p:nvSpPr>
        <p:spPr>
          <a:xfrm>
            <a:off x="4138970" y="2929057"/>
            <a:ext cx="2232065" cy="273487"/>
          </a:xfrm>
          <a:prstGeom prst="rect">
            <a:avLst/>
          </a:prstGeom>
          <a:noFill/>
          <a:ln/>
        </p:spPr>
        <p:txBody>
          <a:bodyPr wrap="none" lIns="0" tIns="0" rIns="0" bIns="0" rtlCol="0" anchor="t"/>
          <a:lstStyle/>
          <a:p>
            <a:pPr marL="0" indent="0" algn="l">
              <a:lnSpc>
                <a:spcPts val="2150"/>
              </a:lnSpc>
              <a:buNone/>
            </a:pPr>
            <a:r>
              <a:rPr lang="en-US" sz="1700" dirty="0">
                <a:solidFill>
                  <a:srgbClr val="4C4C4D"/>
                </a:solidFill>
                <a:latin typeface="Crimson Pro Semi Bold" pitchFamily="34" charset="0"/>
                <a:ea typeface="Crimson Pro Semi Bold" pitchFamily="34" charset="-122"/>
                <a:cs typeface="Crimson Pro Semi Bold" pitchFamily="34" charset="-120"/>
              </a:rPr>
              <a:t>Contract Administration</a:t>
            </a:r>
            <a:endParaRPr lang="en-US" sz="1700" dirty="0"/>
          </a:p>
        </p:txBody>
      </p:sp>
      <p:sp>
        <p:nvSpPr>
          <p:cNvPr id="11" name="Text 7"/>
          <p:cNvSpPr/>
          <p:nvPr/>
        </p:nvSpPr>
        <p:spPr>
          <a:xfrm>
            <a:off x="4138970" y="3307556"/>
            <a:ext cx="5034558" cy="280035"/>
          </a:xfrm>
          <a:prstGeom prst="rect">
            <a:avLst/>
          </a:prstGeom>
          <a:noFill/>
          <a:ln/>
        </p:spPr>
        <p:txBody>
          <a:bodyPr wrap="none" lIns="0" tIns="0" rIns="0" bIns="0" rtlCol="0" anchor="t"/>
          <a:lstStyle/>
          <a:p>
            <a:pPr marL="0" indent="0" algn="l">
              <a:lnSpc>
                <a:spcPts val="2200"/>
              </a:lnSpc>
              <a:buNone/>
            </a:pPr>
            <a:r>
              <a:rPr lang="en-US" sz="1350" dirty="0">
                <a:solidFill>
                  <a:srgbClr val="4C4C4D"/>
                </a:solidFill>
                <a:latin typeface="Heebo" pitchFamily="34" charset="0"/>
                <a:ea typeface="Heebo" pitchFamily="34" charset="-122"/>
                <a:cs typeface="Heebo" pitchFamily="34" charset="-120"/>
              </a:rPr>
              <a:t>Maintain detailed records of agreements, terms, and deliverables</a:t>
            </a:r>
            <a:endParaRPr lang="en-US" sz="1350" dirty="0"/>
          </a:p>
        </p:txBody>
      </p:sp>
      <p:sp>
        <p:nvSpPr>
          <p:cNvPr id="12" name="Shape 8"/>
          <p:cNvSpPr/>
          <p:nvPr/>
        </p:nvSpPr>
        <p:spPr>
          <a:xfrm>
            <a:off x="4051459" y="3753088"/>
            <a:ext cx="9878735" cy="11430"/>
          </a:xfrm>
          <a:prstGeom prst="roundRect">
            <a:avLst>
              <a:gd name="adj" fmla="val 229764"/>
            </a:avLst>
          </a:prstGeom>
          <a:solidFill>
            <a:srgbClr val="D8D4D4"/>
          </a:solidFill>
          <a:ln/>
        </p:spPr>
        <p:txBody>
          <a:bodyPr/>
          <a:lstStyle/>
          <a:p>
            <a:endParaRPr lang="en-US"/>
          </a:p>
        </p:txBody>
      </p:sp>
      <p:sp>
        <p:nvSpPr>
          <p:cNvPr id="13" name="Shape 9"/>
          <p:cNvSpPr/>
          <p:nvPr/>
        </p:nvSpPr>
        <p:spPr>
          <a:xfrm>
            <a:off x="612696" y="3850124"/>
            <a:ext cx="5026819" cy="1008578"/>
          </a:xfrm>
          <a:prstGeom prst="roundRect">
            <a:avLst>
              <a:gd name="adj" fmla="val 2604"/>
            </a:avLst>
          </a:prstGeom>
          <a:solidFill>
            <a:srgbClr val="F2EEEE"/>
          </a:solidFill>
          <a:ln/>
        </p:spPr>
        <p:txBody>
          <a:bodyPr/>
          <a:lstStyle/>
          <a:p>
            <a:endParaRPr lang="en-US"/>
          </a:p>
        </p:txBody>
      </p:sp>
      <p:pic>
        <p:nvPicPr>
          <p:cNvPr id="14" name="Image 2" descr="preencoded.png"/>
          <p:cNvPicPr>
            <a:picLocks noChangeAspect="1"/>
          </p:cNvPicPr>
          <p:nvPr/>
        </p:nvPicPr>
        <p:blipFill>
          <a:blip r:embed="rId5"/>
          <a:stretch>
            <a:fillRect/>
          </a:stretch>
        </p:blipFill>
        <p:spPr>
          <a:xfrm>
            <a:off x="3002994" y="4200525"/>
            <a:ext cx="246102" cy="307658"/>
          </a:xfrm>
          <a:prstGeom prst="rect">
            <a:avLst/>
          </a:prstGeom>
        </p:spPr>
      </p:pic>
      <p:sp>
        <p:nvSpPr>
          <p:cNvPr id="15" name="Text 10"/>
          <p:cNvSpPr/>
          <p:nvPr/>
        </p:nvSpPr>
        <p:spPr>
          <a:xfrm>
            <a:off x="5814536" y="4025146"/>
            <a:ext cx="2188488" cy="273487"/>
          </a:xfrm>
          <a:prstGeom prst="rect">
            <a:avLst/>
          </a:prstGeom>
          <a:noFill/>
          <a:ln/>
        </p:spPr>
        <p:txBody>
          <a:bodyPr wrap="none" lIns="0" tIns="0" rIns="0" bIns="0" rtlCol="0" anchor="t"/>
          <a:lstStyle/>
          <a:p>
            <a:pPr marL="0" indent="0" algn="l">
              <a:lnSpc>
                <a:spcPts val="2150"/>
              </a:lnSpc>
              <a:buNone/>
            </a:pPr>
            <a:r>
              <a:rPr lang="en-US" sz="1700" dirty="0">
                <a:solidFill>
                  <a:srgbClr val="4C4C4D"/>
                </a:solidFill>
                <a:latin typeface="Crimson Pro Semi Bold" pitchFamily="34" charset="0"/>
                <a:ea typeface="Crimson Pro Semi Bold" pitchFamily="34" charset="-122"/>
                <a:cs typeface="Crimson Pro Semi Bold" pitchFamily="34" charset="-120"/>
              </a:rPr>
              <a:t>Billing Automation</a:t>
            </a:r>
            <a:endParaRPr lang="en-US" sz="1700" dirty="0"/>
          </a:p>
        </p:txBody>
      </p:sp>
      <p:sp>
        <p:nvSpPr>
          <p:cNvPr id="16" name="Text 11"/>
          <p:cNvSpPr/>
          <p:nvPr/>
        </p:nvSpPr>
        <p:spPr>
          <a:xfrm>
            <a:off x="5814536" y="4403646"/>
            <a:ext cx="5585103" cy="280035"/>
          </a:xfrm>
          <a:prstGeom prst="rect">
            <a:avLst/>
          </a:prstGeom>
          <a:noFill/>
          <a:ln/>
        </p:spPr>
        <p:txBody>
          <a:bodyPr wrap="none" lIns="0" tIns="0" rIns="0" bIns="0" rtlCol="0" anchor="t"/>
          <a:lstStyle/>
          <a:p>
            <a:pPr marL="0" indent="0" algn="l">
              <a:lnSpc>
                <a:spcPts val="2200"/>
              </a:lnSpc>
              <a:buNone/>
            </a:pPr>
            <a:r>
              <a:rPr lang="en-US" sz="1350" dirty="0">
                <a:solidFill>
                  <a:srgbClr val="4C4C4D"/>
                </a:solidFill>
                <a:latin typeface="Heebo" pitchFamily="34" charset="0"/>
                <a:ea typeface="Heebo" pitchFamily="34" charset="-122"/>
                <a:cs typeface="Heebo" pitchFamily="34" charset="-120"/>
              </a:rPr>
              <a:t>Generate accurate invoices based on project actuals and contract terms</a:t>
            </a:r>
            <a:endParaRPr lang="en-US" sz="1350" dirty="0"/>
          </a:p>
        </p:txBody>
      </p:sp>
      <p:sp>
        <p:nvSpPr>
          <p:cNvPr id="17" name="Shape 12"/>
          <p:cNvSpPr/>
          <p:nvPr/>
        </p:nvSpPr>
        <p:spPr>
          <a:xfrm>
            <a:off x="5727025" y="4849178"/>
            <a:ext cx="8203168" cy="11430"/>
          </a:xfrm>
          <a:prstGeom prst="roundRect">
            <a:avLst>
              <a:gd name="adj" fmla="val 229764"/>
            </a:avLst>
          </a:prstGeom>
          <a:solidFill>
            <a:srgbClr val="D8D4D4"/>
          </a:solidFill>
          <a:ln/>
        </p:spPr>
        <p:txBody>
          <a:bodyPr/>
          <a:lstStyle/>
          <a:p>
            <a:endParaRPr lang="en-US"/>
          </a:p>
        </p:txBody>
      </p:sp>
      <p:sp>
        <p:nvSpPr>
          <p:cNvPr id="18" name="Shape 13"/>
          <p:cNvSpPr/>
          <p:nvPr/>
        </p:nvSpPr>
        <p:spPr>
          <a:xfrm>
            <a:off x="612696" y="4946213"/>
            <a:ext cx="6702504" cy="1008578"/>
          </a:xfrm>
          <a:prstGeom prst="roundRect">
            <a:avLst>
              <a:gd name="adj" fmla="val 2604"/>
            </a:avLst>
          </a:prstGeom>
          <a:solidFill>
            <a:srgbClr val="F2EEEE"/>
          </a:solidFill>
          <a:ln/>
        </p:spPr>
        <p:txBody>
          <a:bodyPr/>
          <a:lstStyle/>
          <a:p>
            <a:endParaRPr lang="en-US"/>
          </a:p>
        </p:txBody>
      </p:sp>
      <p:pic>
        <p:nvPicPr>
          <p:cNvPr id="19" name="Image 3" descr="preencoded.png"/>
          <p:cNvPicPr>
            <a:picLocks noChangeAspect="1"/>
          </p:cNvPicPr>
          <p:nvPr/>
        </p:nvPicPr>
        <p:blipFill>
          <a:blip r:embed="rId6"/>
          <a:stretch>
            <a:fillRect/>
          </a:stretch>
        </p:blipFill>
        <p:spPr>
          <a:xfrm>
            <a:off x="3840837" y="5296614"/>
            <a:ext cx="246102" cy="307658"/>
          </a:xfrm>
          <a:prstGeom prst="rect">
            <a:avLst/>
          </a:prstGeom>
        </p:spPr>
      </p:pic>
      <p:sp>
        <p:nvSpPr>
          <p:cNvPr id="20" name="Text 14"/>
          <p:cNvSpPr/>
          <p:nvPr/>
        </p:nvSpPr>
        <p:spPr>
          <a:xfrm>
            <a:off x="7490222" y="5121235"/>
            <a:ext cx="2188488" cy="273487"/>
          </a:xfrm>
          <a:prstGeom prst="rect">
            <a:avLst/>
          </a:prstGeom>
          <a:noFill/>
          <a:ln/>
        </p:spPr>
        <p:txBody>
          <a:bodyPr wrap="none" lIns="0" tIns="0" rIns="0" bIns="0" rtlCol="0" anchor="t"/>
          <a:lstStyle/>
          <a:p>
            <a:pPr marL="0" indent="0" algn="l">
              <a:lnSpc>
                <a:spcPts val="2150"/>
              </a:lnSpc>
              <a:buNone/>
            </a:pPr>
            <a:r>
              <a:rPr lang="en-US" sz="1700" dirty="0">
                <a:solidFill>
                  <a:srgbClr val="4C4C4D"/>
                </a:solidFill>
                <a:latin typeface="Crimson Pro Semi Bold" pitchFamily="34" charset="0"/>
                <a:ea typeface="Crimson Pro Semi Bold" pitchFamily="34" charset="-122"/>
                <a:cs typeface="Crimson Pro Semi Bold" pitchFamily="34" charset="-120"/>
              </a:rPr>
              <a:t>Client Reporting</a:t>
            </a:r>
            <a:endParaRPr lang="en-US" sz="1700" dirty="0"/>
          </a:p>
        </p:txBody>
      </p:sp>
      <p:sp>
        <p:nvSpPr>
          <p:cNvPr id="21" name="Text 15"/>
          <p:cNvSpPr/>
          <p:nvPr/>
        </p:nvSpPr>
        <p:spPr>
          <a:xfrm>
            <a:off x="7490222" y="5499735"/>
            <a:ext cx="5767149" cy="280035"/>
          </a:xfrm>
          <a:prstGeom prst="rect">
            <a:avLst/>
          </a:prstGeom>
          <a:noFill/>
          <a:ln/>
        </p:spPr>
        <p:txBody>
          <a:bodyPr wrap="none" lIns="0" tIns="0" rIns="0" bIns="0" rtlCol="0" anchor="t"/>
          <a:lstStyle/>
          <a:p>
            <a:pPr marL="0" indent="0" algn="l">
              <a:lnSpc>
                <a:spcPts val="2200"/>
              </a:lnSpc>
              <a:buNone/>
            </a:pPr>
            <a:r>
              <a:rPr lang="en-US" sz="1350" dirty="0">
                <a:solidFill>
                  <a:srgbClr val="4C4C4D"/>
                </a:solidFill>
                <a:latin typeface="Heebo" pitchFamily="34" charset="0"/>
                <a:ea typeface="Heebo" pitchFamily="34" charset="-122"/>
                <a:cs typeface="Heebo" pitchFamily="34" charset="-120"/>
              </a:rPr>
              <a:t>Create customized status reports and performance dashboards for clients</a:t>
            </a:r>
            <a:endParaRPr lang="en-US" sz="1350" dirty="0"/>
          </a:p>
        </p:txBody>
      </p:sp>
      <p:sp>
        <p:nvSpPr>
          <p:cNvPr id="22" name="Text 16"/>
          <p:cNvSpPr/>
          <p:nvPr/>
        </p:nvSpPr>
        <p:spPr>
          <a:xfrm>
            <a:off x="612696" y="6151721"/>
            <a:ext cx="13405009" cy="560070"/>
          </a:xfrm>
          <a:prstGeom prst="rect">
            <a:avLst/>
          </a:prstGeom>
          <a:noFill/>
          <a:ln/>
        </p:spPr>
        <p:txBody>
          <a:bodyPr wrap="square" lIns="0" tIns="0" rIns="0" bIns="0" rtlCol="0" anchor="t"/>
          <a:lstStyle/>
          <a:p>
            <a:pPr marL="0" indent="0" algn="l">
              <a:lnSpc>
                <a:spcPts val="2200"/>
              </a:lnSpc>
              <a:buNone/>
            </a:pPr>
            <a:r>
              <a:rPr lang="en-US" sz="1350" dirty="0">
                <a:solidFill>
                  <a:srgbClr val="4C4C4D"/>
                </a:solidFill>
                <a:latin typeface="Heebo" pitchFamily="34" charset="0"/>
                <a:ea typeface="Heebo" pitchFamily="34" charset="-122"/>
                <a:cs typeface="Heebo" pitchFamily="34" charset="-120"/>
              </a:rPr>
              <a:t>Dynamics 365 Project Operations extends visibility beyond internal teams to include client relationships and contractual obligations. The system maintains comprehensive records of agreements, deliverables, and billing terms, ensuring that project execution aligns with client expectations and contract requirements.</a:t>
            </a:r>
            <a:endParaRPr lang="en-US" sz="1350" dirty="0"/>
          </a:p>
        </p:txBody>
      </p:sp>
      <p:sp>
        <p:nvSpPr>
          <p:cNvPr id="23" name="Text 17"/>
          <p:cNvSpPr/>
          <p:nvPr/>
        </p:nvSpPr>
        <p:spPr>
          <a:xfrm>
            <a:off x="612696" y="6908721"/>
            <a:ext cx="13405009" cy="560070"/>
          </a:xfrm>
          <a:prstGeom prst="rect">
            <a:avLst/>
          </a:prstGeom>
          <a:noFill/>
          <a:ln/>
        </p:spPr>
        <p:txBody>
          <a:bodyPr wrap="square" lIns="0" tIns="0" rIns="0" bIns="0" rtlCol="0" anchor="t"/>
          <a:lstStyle/>
          <a:p>
            <a:pPr marL="0" indent="0" algn="l">
              <a:lnSpc>
                <a:spcPts val="2200"/>
              </a:lnSpc>
              <a:buNone/>
            </a:pPr>
            <a:r>
              <a:rPr lang="en-US" sz="1350" dirty="0">
                <a:solidFill>
                  <a:srgbClr val="4C4C4D"/>
                </a:solidFill>
                <a:latin typeface="Heebo" pitchFamily="34" charset="0"/>
                <a:ea typeface="Heebo" pitchFamily="34" charset="-122"/>
                <a:cs typeface="Heebo" pitchFamily="34" charset="-120"/>
              </a:rPr>
              <a:t>This integrated approach to client management reduces administrative overhead while improving transparency, ultimately leading to stronger client relationships and higher satisfaction rates.</a:t>
            </a:r>
            <a:endParaRPr lang="en-US" sz="13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68191" y="604004"/>
            <a:ext cx="5811083" cy="685919"/>
          </a:xfrm>
          <a:prstGeom prst="rect">
            <a:avLst/>
          </a:prstGeom>
          <a:noFill/>
          <a:ln/>
        </p:spPr>
        <p:txBody>
          <a:bodyPr wrap="none" lIns="0" tIns="0" rIns="0" bIns="0" rtlCol="0" anchor="t"/>
          <a:lstStyle/>
          <a:p>
            <a:pPr marL="0" indent="0" algn="l">
              <a:lnSpc>
                <a:spcPts val="5400"/>
              </a:lnSpc>
              <a:buNone/>
            </a:pPr>
            <a:r>
              <a:rPr lang="en-US" sz="4300" dirty="0">
                <a:solidFill>
                  <a:srgbClr val="152D47"/>
                </a:solidFill>
                <a:latin typeface="Crimson Pro Semi Bold" pitchFamily="34" charset="0"/>
                <a:ea typeface="Crimson Pro Semi Bold" pitchFamily="34" charset="-122"/>
                <a:cs typeface="Crimson Pro Semi Bold" pitchFamily="34" charset="-120"/>
              </a:rPr>
              <a:t>Project Risk Management</a:t>
            </a:r>
            <a:endParaRPr lang="en-US" sz="4300" dirty="0"/>
          </a:p>
        </p:txBody>
      </p:sp>
      <p:sp>
        <p:nvSpPr>
          <p:cNvPr id="3" name="Shape 1"/>
          <p:cNvSpPr/>
          <p:nvPr/>
        </p:nvSpPr>
        <p:spPr>
          <a:xfrm>
            <a:off x="768191" y="1728907"/>
            <a:ext cx="493871" cy="493871"/>
          </a:xfrm>
          <a:prstGeom prst="roundRect">
            <a:avLst>
              <a:gd name="adj" fmla="val 6667"/>
            </a:avLst>
          </a:prstGeom>
          <a:solidFill>
            <a:srgbClr val="F2EEEE"/>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850523" y="1770102"/>
            <a:ext cx="329208" cy="411480"/>
          </a:xfrm>
          <a:prstGeom prst="rect">
            <a:avLst/>
          </a:prstGeom>
        </p:spPr>
      </p:pic>
      <p:sp>
        <p:nvSpPr>
          <p:cNvPr id="5" name="Text 2"/>
          <p:cNvSpPr/>
          <p:nvPr/>
        </p:nvSpPr>
        <p:spPr>
          <a:xfrm>
            <a:off x="1481495" y="1804273"/>
            <a:ext cx="2743795" cy="343019"/>
          </a:xfrm>
          <a:prstGeom prst="rect">
            <a:avLst/>
          </a:prstGeom>
          <a:noFill/>
          <a:ln/>
        </p:spPr>
        <p:txBody>
          <a:bodyPr wrap="none" lIns="0" tIns="0" rIns="0" bIns="0" rtlCol="0" anchor="t"/>
          <a:lstStyle/>
          <a:p>
            <a:pPr marL="0" indent="0" algn="l">
              <a:lnSpc>
                <a:spcPts val="2700"/>
              </a:lnSpc>
              <a:buNone/>
            </a:pPr>
            <a:r>
              <a:rPr lang="en-US" sz="2150" dirty="0">
                <a:solidFill>
                  <a:srgbClr val="4C4C4D"/>
                </a:solidFill>
                <a:latin typeface="Crimson Pro Semi Bold" pitchFamily="34" charset="0"/>
                <a:ea typeface="Crimson Pro Semi Bold" pitchFamily="34" charset="-122"/>
                <a:cs typeface="Crimson Pro Semi Bold" pitchFamily="34" charset="-120"/>
              </a:rPr>
              <a:t>Risk Identification</a:t>
            </a:r>
            <a:endParaRPr lang="en-US" sz="2150" dirty="0"/>
          </a:p>
        </p:txBody>
      </p:sp>
      <p:sp>
        <p:nvSpPr>
          <p:cNvPr id="6" name="Text 3"/>
          <p:cNvSpPr/>
          <p:nvPr/>
        </p:nvSpPr>
        <p:spPr>
          <a:xfrm>
            <a:off x="1481495" y="2278975"/>
            <a:ext cx="5696545" cy="1053703"/>
          </a:xfrm>
          <a:prstGeom prst="rect">
            <a:avLst/>
          </a:prstGeom>
          <a:noFill/>
          <a:ln/>
        </p:spPr>
        <p:txBody>
          <a:bodyPr wrap="square" lIns="0" tIns="0" rIns="0" bIns="0" rtlCol="0" anchor="t"/>
          <a:lstStyle/>
          <a:p>
            <a:pPr marL="0" indent="0" algn="l">
              <a:lnSpc>
                <a:spcPts val="2750"/>
              </a:lnSpc>
              <a:buNone/>
            </a:pPr>
            <a:r>
              <a:rPr lang="en-US" sz="1700" dirty="0">
                <a:solidFill>
                  <a:srgbClr val="4C4C4D"/>
                </a:solidFill>
                <a:latin typeface="Heebo" pitchFamily="34" charset="0"/>
                <a:ea typeface="Heebo" pitchFamily="34" charset="-122"/>
                <a:cs typeface="Heebo" pitchFamily="34" charset="-120"/>
              </a:rPr>
              <a:t>Capture potential threats to project success with structured risk registers that categorize and prioritize concerns across the portfolio</a:t>
            </a:r>
            <a:endParaRPr lang="en-US" sz="1700" dirty="0"/>
          </a:p>
        </p:txBody>
      </p:sp>
      <p:sp>
        <p:nvSpPr>
          <p:cNvPr id="7" name="Shape 4"/>
          <p:cNvSpPr/>
          <p:nvPr/>
        </p:nvSpPr>
        <p:spPr>
          <a:xfrm>
            <a:off x="7452360" y="1728907"/>
            <a:ext cx="493871" cy="493871"/>
          </a:xfrm>
          <a:prstGeom prst="roundRect">
            <a:avLst>
              <a:gd name="adj" fmla="val 6667"/>
            </a:avLst>
          </a:prstGeom>
          <a:solidFill>
            <a:srgbClr val="F2EEEE"/>
          </a:solidFill>
          <a:ln/>
        </p:spPr>
        <p:txBody>
          <a:bodyPr/>
          <a:lstStyle/>
          <a:p>
            <a:endParaRPr lang="en-US"/>
          </a:p>
        </p:txBody>
      </p:sp>
      <p:pic>
        <p:nvPicPr>
          <p:cNvPr id="8" name="Image 1" descr="preencoded.png"/>
          <p:cNvPicPr>
            <a:picLocks noChangeAspect="1"/>
          </p:cNvPicPr>
          <p:nvPr/>
        </p:nvPicPr>
        <p:blipFill>
          <a:blip r:embed="rId4"/>
          <a:stretch>
            <a:fillRect/>
          </a:stretch>
        </p:blipFill>
        <p:spPr>
          <a:xfrm>
            <a:off x="7534692" y="1770102"/>
            <a:ext cx="329208" cy="411480"/>
          </a:xfrm>
          <a:prstGeom prst="rect">
            <a:avLst/>
          </a:prstGeom>
        </p:spPr>
      </p:pic>
      <p:sp>
        <p:nvSpPr>
          <p:cNvPr id="9" name="Text 5"/>
          <p:cNvSpPr/>
          <p:nvPr/>
        </p:nvSpPr>
        <p:spPr>
          <a:xfrm>
            <a:off x="8165663" y="1804273"/>
            <a:ext cx="2743795" cy="343019"/>
          </a:xfrm>
          <a:prstGeom prst="rect">
            <a:avLst/>
          </a:prstGeom>
          <a:noFill/>
          <a:ln/>
        </p:spPr>
        <p:txBody>
          <a:bodyPr wrap="none" lIns="0" tIns="0" rIns="0" bIns="0" rtlCol="0" anchor="t"/>
          <a:lstStyle/>
          <a:p>
            <a:pPr marL="0" indent="0" algn="l">
              <a:lnSpc>
                <a:spcPts val="2700"/>
              </a:lnSpc>
              <a:buNone/>
            </a:pPr>
            <a:r>
              <a:rPr lang="en-US" sz="2150" dirty="0">
                <a:solidFill>
                  <a:srgbClr val="4C4C4D"/>
                </a:solidFill>
                <a:latin typeface="Crimson Pro Semi Bold" pitchFamily="34" charset="0"/>
                <a:ea typeface="Crimson Pro Semi Bold" pitchFamily="34" charset="-122"/>
                <a:cs typeface="Crimson Pro Semi Bold" pitchFamily="34" charset="-120"/>
              </a:rPr>
              <a:t>Mitigation Planning</a:t>
            </a:r>
            <a:endParaRPr lang="en-US" sz="2150" dirty="0"/>
          </a:p>
        </p:txBody>
      </p:sp>
      <p:sp>
        <p:nvSpPr>
          <p:cNvPr id="10" name="Text 6"/>
          <p:cNvSpPr/>
          <p:nvPr/>
        </p:nvSpPr>
        <p:spPr>
          <a:xfrm>
            <a:off x="8165663" y="2278975"/>
            <a:ext cx="5696545" cy="1053703"/>
          </a:xfrm>
          <a:prstGeom prst="rect">
            <a:avLst/>
          </a:prstGeom>
          <a:noFill/>
          <a:ln/>
        </p:spPr>
        <p:txBody>
          <a:bodyPr wrap="square" lIns="0" tIns="0" rIns="0" bIns="0" rtlCol="0" anchor="t"/>
          <a:lstStyle/>
          <a:p>
            <a:pPr marL="0" indent="0" algn="l">
              <a:lnSpc>
                <a:spcPts val="2750"/>
              </a:lnSpc>
              <a:buNone/>
            </a:pPr>
            <a:r>
              <a:rPr lang="en-US" sz="1700" dirty="0">
                <a:solidFill>
                  <a:srgbClr val="4C4C4D"/>
                </a:solidFill>
                <a:latin typeface="Heebo" pitchFamily="34" charset="0"/>
                <a:ea typeface="Heebo" pitchFamily="34" charset="-122"/>
                <a:cs typeface="Heebo" pitchFamily="34" charset="-120"/>
              </a:rPr>
              <a:t>Document response strategies and contingency plans for each identified risk, assigning clear ownership and tracking implementation status</a:t>
            </a:r>
            <a:endParaRPr lang="en-US" sz="1700" dirty="0"/>
          </a:p>
        </p:txBody>
      </p:sp>
      <p:sp>
        <p:nvSpPr>
          <p:cNvPr id="11" name="Shape 7"/>
          <p:cNvSpPr/>
          <p:nvPr/>
        </p:nvSpPr>
        <p:spPr>
          <a:xfrm>
            <a:off x="768191" y="3771662"/>
            <a:ext cx="493871" cy="493871"/>
          </a:xfrm>
          <a:prstGeom prst="roundRect">
            <a:avLst>
              <a:gd name="adj" fmla="val 6667"/>
            </a:avLst>
          </a:prstGeom>
          <a:solidFill>
            <a:srgbClr val="F2EEEE"/>
          </a:solidFill>
          <a:ln/>
        </p:spPr>
        <p:txBody>
          <a:bodyPr/>
          <a:lstStyle/>
          <a:p>
            <a:endParaRPr lang="en-US"/>
          </a:p>
        </p:txBody>
      </p:sp>
      <p:pic>
        <p:nvPicPr>
          <p:cNvPr id="12" name="Image 2" descr="preencoded.png"/>
          <p:cNvPicPr>
            <a:picLocks noChangeAspect="1"/>
          </p:cNvPicPr>
          <p:nvPr/>
        </p:nvPicPr>
        <p:blipFill>
          <a:blip r:embed="rId5"/>
          <a:stretch>
            <a:fillRect/>
          </a:stretch>
        </p:blipFill>
        <p:spPr>
          <a:xfrm>
            <a:off x="850523" y="3812858"/>
            <a:ext cx="329208" cy="411480"/>
          </a:xfrm>
          <a:prstGeom prst="rect">
            <a:avLst/>
          </a:prstGeom>
        </p:spPr>
      </p:pic>
      <p:sp>
        <p:nvSpPr>
          <p:cNvPr id="13" name="Text 8"/>
          <p:cNvSpPr/>
          <p:nvPr/>
        </p:nvSpPr>
        <p:spPr>
          <a:xfrm>
            <a:off x="1481495" y="3847028"/>
            <a:ext cx="2743795" cy="343019"/>
          </a:xfrm>
          <a:prstGeom prst="rect">
            <a:avLst/>
          </a:prstGeom>
          <a:noFill/>
          <a:ln/>
        </p:spPr>
        <p:txBody>
          <a:bodyPr wrap="none" lIns="0" tIns="0" rIns="0" bIns="0" rtlCol="0" anchor="t"/>
          <a:lstStyle/>
          <a:p>
            <a:pPr marL="0" indent="0" algn="l">
              <a:lnSpc>
                <a:spcPts val="2700"/>
              </a:lnSpc>
              <a:buNone/>
            </a:pPr>
            <a:r>
              <a:rPr lang="en-US" sz="2150" dirty="0">
                <a:solidFill>
                  <a:srgbClr val="4C4C4D"/>
                </a:solidFill>
                <a:latin typeface="Crimson Pro Semi Bold" pitchFamily="34" charset="0"/>
                <a:ea typeface="Crimson Pro Semi Bold" pitchFamily="34" charset="-122"/>
                <a:cs typeface="Crimson Pro Semi Bold" pitchFamily="34" charset="-120"/>
              </a:rPr>
              <a:t>Impact Analysis</a:t>
            </a:r>
            <a:endParaRPr lang="en-US" sz="2150" dirty="0"/>
          </a:p>
        </p:txBody>
      </p:sp>
      <p:sp>
        <p:nvSpPr>
          <p:cNvPr id="14" name="Text 9"/>
          <p:cNvSpPr/>
          <p:nvPr/>
        </p:nvSpPr>
        <p:spPr>
          <a:xfrm>
            <a:off x="1481495" y="4321731"/>
            <a:ext cx="5696545" cy="1053703"/>
          </a:xfrm>
          <a:prstGeom prst="rect">
            <a:avLst/>
          </a:prstGeom>
          <a:noFill/>
          <a:ln/>
        </p:spPr>
        <p:txBody>
          <a:bodyPr wrap="square" lIns="0" tIns="0" rIns="0" bIns="0" rtlCol="0" anchor="t"/>
          <a:lstStyle/>
          <a:p>
            <a:pPr marL="0" indent="0" algn="l">
              <a:lnSpc>
                <a:spcPts val="2750"/>
              </a:lnSpc>
              <a:buNone/>
            </a:pPr>
            <a:r>
              <a:rPr lang="en-US" sz="1700" dirty="0">
                <a:solidFill>
                  <a:srgbClr val="4C4C4D"/>
                </a:solidFill>
                <a:latin typeface="Heebo" pitchFamily="34" charset="0"/>
                <a:ea typeface="Heebo" pitchFamily="34" charset="-122"/>
                <a:cs typeface="Heebo" pitchFamily="34" charset="-120"/>
              </a:rPr>
              <a:t>Evaluate potential consequences using probability and impact scoring that helps teams focus on the most significant threats first</a:t>
            </a:r>
            <a:endParaRPr lang="en-US" sz="1700" dirty="0"/>
          </a:p>
        </p:txBody>
      </p:sp>
      <p:sp>
        <p:nvSpPr>
          <p:cNvPr id="15" name="Shape 10"/>
          <p:cNvSpPr/>
          <p:nvPr/>
        </p:nvSpPr>
        <p:spPr>
          <a:xfrm>
            <a:off x="7452360" y="3771662"/>
            <a:ext cx="493871" cy="493871"/>
          </a:xfrm>
          <a:prstGeom prst="roundRect">
            <a:avLst>
              <a:gd name="adj" fmla="val 6667"/>
            </a:avLst>
          </a:prstGeom>
          <a:solidFill>
            <a:srgbClr val="F2EEEE"/>
          </a:solidFill>
          <a:ln/>
        </p:spPr>
        <p:txBody>
          <a:bodyPr/>
          <a:lstStyle/>
          <a:p>
            <a:endParaRPr lang="en-US"/>
          </a:p>
        </p:txBody>
      </p:sp>
      <p:pic>
        <p:nvPicPr>
          <p:cNvPr id="16" name="Image 3" descr="preencoded.png"/>
          <p:cNvPicPr>
            <a:picLocks noChangeAspect="1"/>
          </p:cNvPicPr>
          <p:nvPr/>
        </p:nvPicPr>
        <p:blipFill>
          <a:blip r:embed="rId6"/>
          <a:stretch>
            <a:fillRect/>
          </a:stretch>
        </p:blipFill>
        <p:spPr>
          <a:xfrm>
            <a:off x="7534692" y="3812858"/>
            <a:ext cx="329208" cy="411480"/>
          </a:xfrm>
          <a:prstGeom prst="rect">
            <a:avLst/>
          </a:prstGeom>
        </p:spPr>
      </p:pic>
      <p:sp>
        <p:nvSpPr>
          <p:cNvPr id="17" name="Text 11"/>
          <p:cNvSpPr/>
          <p:nvPr/>
        </p:nvSpPr>
        <p:spPr>
          <a:xfrm>
            <a:off x="8165663" y="3847028"/>
            <a:ext cx="2743795" cy="343019"/>
          </a:xfrm>
          <a:prstGeom prst="rect">
            <a:avLst/>
          </a:prstGeom>
          <a:noFill/>
          <a:ln/>
        </p:spPr>
        <p:txBody>
          <a:bodyPr wrap="none" lIns="0" tIns="0" rIns="0" bIns="0" rtlCol="0" anchor="t"/>
          <a:lstStyle/>
          <a:p>
            <a:pPr marL="0" indent="0" algn="l">
              <a:lnSpc>
                <a:spcPts val="2700"/>
              </a:lnSpc>
              <a:buNone/>
            </a:pPr>
            <a:r>
              <a:rPr lang="en-US" sz="2150" dirty="0">
                <a:solidFill>
                  <a:srgbClr val="4C4C4D"/>
                </a:solidFill>
                <a:latin typeface="Crimson Pro Semi Bold" pitchFamily="34" charset="0"/>
                <a:ea typeface="Crimson Pro Semi Bold" pitchFamily="34" charset="-122"/>
                <a:cs typeface="Crimson Pro Semi Bold" pitchFamily="34" charset="-120"/>
              </a:rPr>
              <a:t>Continuous Monitoring</a:t>
            </a:r>
            <a:endParaRPr lang="en-US" sz="2150" dirty="0"/>
          </a:p>
        </p:txBody>
      </p:sp>
      <p:sp>
        <p:nvSpPr>
          <p:cNvPr id="18" name="Text 12"/>
          <p:cNvSpPr/>
          <p:nvPr/>
        </p:nvSpPr>
        <p:spPr>
          <a:xfrm>
            <a:off x="8165663" y="4321731"/>
            <a:ext cx="5696545" cy="1053703"/>
          </a:xfrm>
          <a:prstGeom prst="rect">
            <a:avLst/>
          </a:prstGeom>
          <a:noFill/>
          <a:ln/>
        </p:spPr>
        <p:txBody>
          <a:bodyPr wrap="square" lIns="0" tIns="0" rIns="0" bIns="0" rtlCol="0" anchor="t"/>
          <a:lstStyle/>
          <a:p>
            <a:pPr marL="0" indent="0" algn="l">
              <a:lnSpc>
                <a:spcPts val="2750"/>
              </a:lnSpc>
              <a:buNone/>
            </a:pPr>
            <a:r>
              <a:rPr lang="en-US" sz="1700" dirty="0">
                <a:solidFill>
                  <a:srgbClr val="4C4C4D"/>
                </a:solidFill>
                <a:latin typeface="Heebo" pitchFamily="34" charset="0"/>
                <a:ea typeface="Heebo" pitchFamily="34" charset="-122"/>
                <a:cs typeface="Heebo" pitchFamily="34" charset="-120"/>
              </a:rPr>
              <a:t>Track risk indicators through automated alerts that notify stakeholders when conditions change or thresholds are exceeded</a:t>
            </a:r>
            <a:endParaRPr lang="en-US" sz="1700" dirty="0"/>
          </a:p>
        </p:txBody>
      </p:sp>
      <p:sp>
        <p:nvSpPr>
          <p:cNvPr id="19" name="Text 13"/>
          <p:cNvSpPr/>
          <p:nvPr/>
        </p:nvSpPr>
        <p:spPr>
          <a:xfrm>
            <a:off x="768191" y="5622369"/>
            <a:ext cx="13094018" cy="1053703"/>
          </a:xfrm>
          <a:prstGeom prst="rect">
            <a:avLst/>
          </a:prstGeom>
          <a:noFill/>
          <a:ln/>
        </p:spPr>
        <p:txBody>
          <a:bodyPr wrap="square" lIns="0" tIns="0" rIns="0" bIns="0" rtlCol="0" anchor="t"/>
          <a:lstStyle/>
          <a:p>
            <a:pPr marL="0" indent="0" algn="l">
              <a:lnSpc>
                <a:spcPts val="2750"/>
              </a:lnSpc>
              <a:buNone/>
            </a:pPr>
            <a:r>
              <a:rPr lang="en-US" sz="1700" dirty="0">
                <a:solidFill>
                  <a:srgbClr val="4C4C4D"/>
                </a:solidFill>
                <a:latin typeface="Heebo" pitchFamily="34" charset="0"/>
                <a:ea typeface="Heebo" pitchFamily="34" charset="-122"/>
                <a:cs typeface="Heebo" pitchFamily="34" charset="-120"/>
              </a:rPr>
              <a:t>Effective project management requires not just tracking what's happening now, but anticipating what might happen next. Dynamics 365 Project Operations includes robust risk management capabilities that help teams identify, assess, and mitigate potential threats to project success.</a:t>
            </a:r>
            <a:endParaRPr lang="en-US" sz="1700" dirty="0"/>
          </a:p>
        </p:txBody>
      </p:sp>
      <p:sp>
        <p:nvSpPr>
          <p:cNvPr id="20" name="Text 14"/>
          <p:cNvSpPr/>
          <p:nvPr/>
        </p:nvSpPr>
        <p:spPr>
          <a:xfrm>
            <a:off x="768191" y="6923008"/>
            <a:ext cx="13094018" cy="702469"/>
          </a:xfrm>
          <a:prstGeom prst="rect">
            <a:avLst/>
          </a:prstGeom>
          <a:noFill/>
          <a:ln/>
        </p:spPr>
        <p:txBody>
          <a:bodyPr wrap="square" lIns="0" tIns="0" rIns="0" bIns="0" rtlCol="0" anchor="t"/>
          <a:lstStyle/>
          <a:p>
            <a:pPr marL="0" indent="0" algn="l">
              <a:lnSpc>
                <a:spcPts val="2750"/>
              </a:lnSpc>
              <a:buNone/>
            </a:pPr>
            <a:r>
              <a:rPr lang="en-US" sz="1700" dirty="0">
                <a:solidFill>
                  <a:srgbClr val="4C4C4D"/>
                </a:solidFill>
                <a:latin typeface="Heebo" pitchFamily="34" charset="0"/>
                <a:ea typeface="Heebo" pitchFamily="34" charset="-122"/>
                <a:cs typeface="Heebo" pitchFamily="34" charset="-120"/>
              </a:rPr>
              <a:t>By bringing risk management into the same platform as other project functions, the system ensures that risk considerations remain visible throughout the project lifecycle rather than being isolated in separate documents or systems.</a:t>
            </a:r>
            <a:endParaRPr lang="en-US" sz="1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1482328"/>
            <a:ext cx="8590478" cy="708779"/>
          </a:xfrm>
          <a:prstGeom prst="rect">
            <a:avLst/>
          </a:prstGeom>
          <a:noFill/>
          <a:ln/>
        </p:spPr>
        <p:txBody>
          <a:bodyPr wrap="none" lIns="0" tIns="0" rIns="0" bIns="0" rtlCol="0" anchor="t"/>
          <a:lstStyle/>
          <a:p>
            <a:pPr marL="0" indent="0" algn="l">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Multi-Project Portfolio Management</a:t>
            </a:r>
            <a:endParaRPr lang="en-US" sz="4450" dirty="0"/>
          </a:p>
        </p:txBody>
      </p:sp>
      <p:sp>
        <p:nvSpPr>
          <p:cNvPr id="3" name="Shape 1"/>
          <p:cNvSpPr/>
          <p:nvPr/>
        </p:nvSpPr>
        <p:spPr>
          <a:xfrm>
            <a:off x="793790" y="2644735"/>
            <a:ext cx="4196358" cy="2758559"/>
          </a:xfrm>
          <a:prstGeom prst="roundRect">
            <a:avLst>
              <a:gd name="adj" fmla="val 1233"/>
            </a:avLst>
          </a:prstGeom>
          <a:solidFill>
            <a:srgbClr val="F2EEEE"/>
          </a:solidFill>
          <a:ln/>
        </p:spPr>
        <p:txBody>
          <a:bodyPr/>
          <a:lstStyle/>
          <a:p>
            <a:endParaRPr lang="en-US"/>
          </a:p>
        </p:txBody>
      </p:sp>
      <p:sp>
        <p:nvSpPr>
          <p:cNvPr id="4" name="Text 2"/>
          <p:cNvSpPr/>
          <p:nvPr/>
        </p:nvSpPr>
        <p:spPr>
          <a:xfrm>
            <a:off x="1020604" y="287154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Portfolio Dashboards</a:t>
            </a:r>
            <a:endParaRPr lang="en-US" sz="2200" dirty="0"/>
          </a:p>
        </p:txBody>
      </p:sp>
      <p:sp>
        <p:nvSpPr>
          <p:cNvPr id="5" name="Text 3"/>
          <p:cNvSpPr/>
          <p:nvPr/>
        </p:nvSpPr>
        <p:spPr>
          <a:xfrm>
            <a:off x="1020604" y="3361968"/>
            <a:ext cx="3742730" cy="1814513"/>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Get a bird's-eye view of all active projects with customizable visualizations that highlight exceptions and trends across the portfolio.</a:t>
            </a:r>
            <a:endParaRPr lang="en-US" sz="1750" dirty="0"/>
          </a:p>
        </p:txBody>
      </p:sp>
      <p:sp>
        <p:nvSpPr>
          <p:cNvPr id="6" name="Shape 4"/>
          <p:cNvSpPr/>
          <p:nvPr/>
        </p:nvSpPr>
        <p:spPr>
          <a:xfrm>
            <a:off x="5216962" y="2644735"/>
            <a:ext cx="4196358" cy="2758559"/>
          </a:xfrm>
          <a:prstGeom prst="roundRect">
            <a:avLst>
              <a:gd name="adj" fmla="val 1233"/>
            </a:avLst>
          </a:prstGeom>
          <a:solidFill>
            <a:srgbClr val="F2EEEE"/>
          </a:solidFill>
          <a:ln/>
        </p:spPr>
        <p:txBody>
          <a:bodyPr/>
          <a:lstStyle/>
          <a:p>
            <a:endParaRPr lang="en-US"/>
          </a:p>
        </p:txBody>
      </p:sp>
      <p:sp>
        <p:nvSpPr>
          <p:cNvPr id="7" name="Text 5"/>
          <p:cNvSpPr/>
          <p:nvPr/>
        </p:nvSpPr>
        <p:spPr>
          <a:xfrm>
            <a:off x="5443776" y="2871549"/>
            <a:ext cx="2940606"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Cross-Project Resourcing</a:t>
            </a:r>
            <a:endParaRPr lang="en-US" sz="2200" dirty="0"/>
          </a:p>
        </p:txBody>
      </p:sp>
      <p:sp>
        <p:nvSpPr>
          <p:cNvPr id="8" name="Text 6"/>
          <p:cNvSpPr/>
          <p:nvPr/>
        </p:nvSpPr>
        <p:spPr>
          <a:xfrm>
            <a:off x="5443776" y="3361968"/>
            <a:ext cx="3742730" cy="1451610"/>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Optimize staffing across all initiatives with unified resource pools that prevent conflicts and ensure fair distribution of talent.</a:t>
            </a:r>
            <a:endParaRPr lang="en-US" sz="1750" dirty="0"/>
          </a:p>
        </p:txBody>
      </p:sp>
      <p:sp>
        <p:nvSpPr>
          <p:cNvPr id="9" name="Shape 7"/>
          <p:cNvSpPr/>
          <p:nvPr/>
        </p:nvSpPr>
        <p:spPr>
          <a:xfrm>
            <a:off x="9640133" y="2644735"/>
            <a:ext cx="4196358" cy="2758559"/>
          </a:xfrm>
          <a:prstGeom prst="roundRect">
            <a:avLst>
              <a:gd name="adj" fmla="val 1233"/>
            </a:avLst>
          </a:prstGeom>
          <a:solidFill>
            <a:srgbClr val="F2EEEE"/>
          </a:solidFill>
          <a:ln/>
        </p:spPr>
        <p:txBody>
          <a:bodyPr/>
          <a:lstStyle/>
          <a:p>
            <a:endParaRPr lang="en-US"/>
          </a:p>
        </p:txBody>
      </p:sp>
      <p:sp>
        <p:nvSpPr>
          <p:cNvPr id="10" name="Text 8"/>
          <p:cNvSpPr/>
          <p:nvPr/>
        </p:nvSpPr>
        <p:spPr>
          <a:xfrm>
            <a:off x="9866948" y="287154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Financial Roll-ups</a:t>
            </a:r>
            <a:endParaRPr lang="en-US" sz="2200" dirty="0"/>
          </a:p>
        </p:txBody>
      </p:sp>
      <p:sp>
        <p:nvSpPr>
          <p:cNvPr id="11" name="Text 9"/>
          <p:cNvSpPr/>
          <p:nvPr/>
        </p:nvSpPr>
        <p:spPr>
          <a:xfrm>
            <a:off x="9866948" y="3361968"/>
            <a:ext cx="3742730" cy="1451610"/>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Analyze aggregate financial performance with automated consolidation of budgets, actuals, and forecasts across all projects.</a:t>
            </a:r>
            <a:endParaRPr lang="en-US" sz="1750" dirty="0"/>
          </a:p>
        </p:txBody>
      </p:sp>
      <p:sp>
        <p:nvSpPr>
          <p:cNvPr id="12" name="Text 10"/>
          <p:cNvSpPr/>
          <p:nvPr/>
        </p:nvSpPr>
        <p:spPr>
          <a:xfrm>
            <a:off x="793790" y="5658445"/>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For organizations managing multiple simultaneous projects, Dynamics 365 Project Operations provides portfolio-level visibility that helps leadership allocate resources effectively and make strategic decisions about project investments. The system automatically aggregates data across projects while maintaining the ability to drill down into specific details when needed.</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764500"/>
            <a:ext cx="6717983" cy="708779"/>
          </a:xfrm>
          <a:prstGeom prst="rect">
            <a:avLst/>
          </a:prstGeom>
          <a:noFill/>
          <a:ln/>
        </p:spPr>
        <p:txBody>
          <a:bodyPr wrap="none" lIns="0" tIns="0" rIns="0" bIns="0" rtlCol="0" anchor="t"/>
          <a:lstStyle/>
          <a:p>
            <a:pPr marL="0" indent="0" algn="l">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Compliance and Governance</a:t>
            </a:r>
            <a:endParaRPr lang="en-US" sz="4450" dirty="0"/>
          </a:p>
        </p:txBody>
      </p:sp>
      <p:pic>
        <p:nvPicPr>
          <p:cNvPr id="3" name="Image 0" descr="preencoded.png"/>
          <p:cNvPicPr>
            <a:picLocks noChangeAspect="1"/>
          </p:cNvPicPr>
          <p:nvPr/>
        </p:nvPicPr>
        <p:blipFill>
          <a:blip r:embed="rId3"/>
          <a:stretch>
            <a:fillRect/>
          </a:stretch>
        </p:blipFill>
        <p:spPr>
          <a:xfrm>
            <a:off x="793790" y="1926907"/>
            <a:ext cx="13042583" cy="3213378"/>
          </a:xfrm>
          <a:prstGeom prst="rect">
            <a:avLst/>
          </a:prstGeom>
        </p:spPr>
      </p:pic>
      <p:sp>
        <p:nvSpPr>
          <p:cNvPr id="4" name="Text 1"/>
          <p:cNvSpPr/>
          <p:nvPr/>
        </p:nvSpPr>
        <p:spPr>
          <a:xfrm>
            <a:off x="793790" y="5395436"/>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In regulated industries and enterprise environments, project governance is non-negotiable. Dynamics 365 Project Operations includes comprehensive compliance features including detailed audit trails that track all system changes, configurable approval workflows that enforce organizational policies, and role-based security that ensures appropriate access control.</a:t>
            </a:r>
            <a:endParaRPr lang="en-US" sz="1750" dirty="0"/>
          </a:p>
        </p:txBody>
      </p:sp>
      <p:sp>
        <p:nvSpPr>
          <p:cNvPr id="5" name="Text 2"/>
          <p:cNvSpPr/>
          <p:nvPr/>
        </p:nvSpPr>
        <p:spPr>
          <a:xfrm>
            <a:off x="793790" y="6739295"/>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These governance capabilities not only reduce compliance risk but also improve project quality by ensuring that established processes are followed consistently across all initiatives.</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672108" y="528042"/>
            <a:ext cx="6835735" cy="600194"/>
          </a:xfrm>
          <a:prstGeom prst="rect">
            <a:avLst/>
          </a:prstGeom>
          <a:noFill/>
          <a:ln/>
        </p:spPr>
        <p:txBody>
          <a:bodyPr wrap="none" lIns="0" tIns="0" rIns="0" bIns="0" rtlCol="0" anchor="t"/>
          <a:lstStyle/>
          <a:p>
            <a:pPr marL="0" indent="0" algn="l">
              <a:lnSpc>
                <a:spcPts val="4700"/>
              </a:lnSpc>
              <a:buNone/>
            </a:pPr>
            <a:r>
              <a:rPr lang="en-US" sz="3750" dirty="0">
                <a:solidFill>
                  <a:srgbClr val="152D47"/>
                </a:solidFill>
                <a:latin typeface="Crimson Pro Semi Bold" pitchFamily="34" charset="0"/>
                <a:ea typeface="Crimson Pro Semi Bold" pitchFamily="34" charset="-122"/>
                <a:cs typeface="Crimson Pro Semi Bold" pitchFamily="34" charset="-120"/>
              </a:rPr>
              <a:t>Integration with Business Systems</a:t>
            </a:r>
            <a:endParaRPr lang="en-US" sz="3750" dirty="0"/>
          </a:p>
        </p:txBody>
      </p:sp>
      <p:sp>
        <p:nvSpPr>
          <p:cNvPr id="3" name="Text 1"/>
          <p:cNvSpPr/>
          <p:nvPr/>
        </p:nvSpPr>
        <p:spPr>
          <a:xfrm>
            <a:off x="2301597" y="2087999"/>
            <a:ext cx="2400538" cy="300038"/>
          </a:xfrm>
          <a:prstGeom prst="rect">
            <a:avLst/>
          </a:prstGeom>
          <a:noFill/>
          <a:ln/>
        </p:spPr>
        <p:txBody>
          <a:bodyPr wrap="none" lIns="0" tIns="0" rIns="0" bIns="0" rtlCol="0" anchor="t"/>
          <a:lstStyle/>
          <a:p>
            <a:pPr marL="0" indent="0" algn="r">
              <a:lnSpc>
                <a:spcPts val="2350"/>
              </a:lnSpc>
              <a:buNone/>
            </a:pPr>
            <a:r>
              <a:rPr lang="en-US" sz="1850" dirty="0">
                <a:solidFill>
                  <a:srgbClr val="4C4C4D"/>
                </a:solidFill>
                <a:latin typeface="Crimson Pro Semi Bold" pitchFamily="34" charset="0"/>
                <a:ea typeface="Crimson Pro Semi Bold" pitchFamily="34" charset="-122"/>
                <a:cs typeface="Crimson Pro Semi Bold" pitchFamily="34" charset="-120"/>
              </a:rPr>
              <a:t>Financial Systems</a:t>
            </a:r>
            <a:endParaRPr lang="en-US" sz="1850" dirty="0"/>
          </a:p>
        </p:txBody>
      </p:sp>
      <p:sp>
        <p:nvSpPr>
          <p:cNvPr id="4" name="Text 2"/>
          <p:cNvSpPr/>
          <p:nvPr/>
        </p:nvSpPr>
        <p:spPr>
          <a:xfrm>
            <a:off x="672108" y="2503170"/>
            <a:ext cx="4030028" cy="614363"/>
          </a:xfrm>
          <a:prstGeom prst="rect">
            <a:avLst/>
          </a:prstGeom>
          <a:noFill/>
          <a:ln/>
        </p:spPr>
        <p:txBody>
          <a:bodyPr wrap="square" lIns="0" tIns="0" rIns="0" bIns="0" rtlCol="0" anchor="t"/>
          <a:lstStyle/>
          <a:p>
            <a:pPr marL="0" indent="0" algn="r">
              <a:lnSpc>
                <a:spcPts val="2400"/>
              </a:lnSpc>
              <a:buNone/>
            </a:pPr>
            <a:r>
              <a:rPr lang="en-US" sz="1500" dirty="0">
                <a:solidFill>
                  <a:srgbClr val="4C4C4D"/>
                </a:solidFill>
                <a:latin typeface="Heebo" pitchFamily="34" charset="0"/>
                <a:ea typeface="Heebo" pitchFamily="34" charset="-122"/>
                <a:cs typeface="Heebo" pitchFamily="34" charset="-120"/>
              </a:rPr>
              <a:t>Bidirectional sync with ERP systems for seamless accounting integration</a:t>
            </a:r>
            <a:endParaRPr lang="en-US" sz="1500" dirty="0"/>
          </a:p>
        </p:txBody>
      </p:sp>
      <p:pic>
        <p:nvPicPr>
          <p:cNvPr id="5" name="Image 0" descr="preencoded.png"/>
          <p:cNvPicPr>
            <a:picLocks noChangeAspect="1"/>
          </p:cNvPicPr>
          <p:nvPr/>
        </p:nvPicPr>
        <p:blipFill>
          <a:blip r:embed="rId3"/>
          <a:stretch>
            <a:fillRect/>
          </a:stretch>
        </p:blipFill>
        <p:spPr>
          <a:xfrm>
            <a:off x="4990148" y="1512332"/>
            <a:ext cx="4650105" cy="4650105"/>
          </a:xfrm>
          <a:prstGeom prst="rect">
            <a:avLst/>
          </a:prstGeom>
        </p:spPr>
      </p:pic>
      <p:pic>
        <p:nvPicPr>
          <p:cNvPr id="6" name="Image 1" descr="preencoded.png"/>
          <p:cNvPicPr>
            <a:picLocks noChangeAspect="1"/>
          </p:cNvPicPr>
          <p:nvPr/>
        </p:nvPicPr>
        <p:blipFill>
          <a:blip r:embed="rId4"/>
          <a:stretch>
            <a:fillRect/>
          </a:stretch>
        </p:blipFill>
        <p:spPr>
          <a:xfrm>
            <a:off x="6235541" y="2326243"/>
            <a:ext cx="287298" cy="359092"/>
          </a:xfrm>
          <a:prstGeom prst="rect">
            <a:avLst/>
          </a:prstGeom>
        </p:spPr>
      </p:pic>
      <p:sp>
        <p:nvSpPr>
          <p:cNvPr id="7" name="Text 3"/>
          <p:cNvSpPr/>
          <p:nvPr/>
        </p:nvSpPr>
        <p:spPr>
          <a:xfrm>
            <a:off x="9928265" y="2087999"/>
            <a:ext cx="2400538" cy="300038"/>
          </a:xfrm>
          <a:prstGeom prst="rect">
            <a:avLst/>
          </a:prstGeom>
          <a:noFill/>
          <a:ln/>
        </p:spPr>
        <p:txBody>
          <a:bodyPr wrap="none" lIns="0" tIns="0" rIns="0" bIns="0" rtlCol="0" anchor="t"/>
          <a:lstStyle/>
          <a:p>
            <a:pPr marL="0" indent="0" algn="l">
              <a:lnSpc>
                <a:spcPts val="2350"/>
              </a:lnSpc>
              <a:buNone/>
            </a:pPr>
            <a:r>
              <a:rPr lang="en-US" sz="1850" dirty="0">
                <a:solidFill>
                  <a:srgbClr val="4C4C4D"/>
                </a:solidFill>
                <a:latin typeface="Crimson Pro Semi Bold" pitchFamily="34" charset="0"/>
                <a:ea typeface="Crimson Pro Semi Bold" pitchFamily="34" charset="-122"/>
                <a:cs typeface="Crimson Pro Semi Bold" pitchFamily="34" charset="-120"/>
              </a:rPr>
              <a:t>Human Resources</a:t>
            </a:r>
            <a:endParaRPr lang="en-US" sz="1850" dirty="0"/>
          </a:p>
        </p:txBody>
      </p:sp>
      <p:sp>
        <p:nvSpPr>
          <p:cNvPr id="8" name="Text 4"/>
          <p:cNvSpPr/>
          <p:nvPr/>
        </p:nvSpPr>
        <p:spPr>
          <a:xfrm>
            <a:off x="9928265" y="2503170"/>
            <a:ext cx="4030028" cy="614363"/>
          </a:xfrm>
          <a:prstGeom prst="rect">
            <a:avLst/>
          </a:prstGeom>
          <a:noFill/>
          <a:ln/>
        </p:spPr>
        <p:txBody>
          <a:bodyPr wrap="square" lIns="0" tIns="0" rIns="0" bIns="0" rtlCol="0" anchor="t"/>
          <a:lstStyle/>
          <a:p>
            <a:pPr marL="0" indent="0" algn="l">
              <a:lnSpc>
                <a:spcPts val="2400"/>
              </a:lnSpc>
              <a:buNone/>
            </a:pPr>
            <a:r>
              <a:rPr lang="en-US" sz="1500" dirty="0">
                <a:solidFill>
                  <a:srgbClr val="4C4C4D"/>
                </a:solidFill>
                <a:latin typeface="Heebo" pitchFamily="34" charset="0"/>
                <a:ea typeface="Heebo" pitchFamily="34" charset="-122"/>
                <a:cs typeface="Heebo" pitchFamily="34" charset="-120"/>
              </a:rPr>
              <a:t>Connect with HR platforms to maintain accurate resource profiles</a:t>
            </a:r>
            <a:endParaRPr lang="en-US" sz="1500" dirty="0"/>
          </a:p>
        </p:txBody>
      </p:sp>
      <p:pic>
        <p:nvPicPr>
          <p:cNvPr id="9" name="Image 2" descr="preencoded.png"/>
          <p:cNvPicPr>
            <a:picLocks noChangeAspect="1"/>
          </p:cNvPicPr>
          <p:nvPr/>
        </p:nvPicPr>
        <p:blipFill>
          <a:blip r:embed="rId5"/>
          <a:stretch>
            <a:fillRect/>
          </a:stretch>
        </p:blipFill>
        <p:spPr>
          <a:xfrm>
            <a:off x="4990148" y="1512332"/>
            <a:ext cx="4650105" cy="4650105"/>
          </a:xfrm>
          <a:prstGeom prst="rect">
            <a:avLst/>
          </a:prstGeom>
        </p:spPr>
      </p:pic>
      <p:pic>
        <p:nvPicPr>
          <p:cNvPr id="10" name="Image 3" descr="preencoded.png"/>
          <p:cNvPicPr>
            <a:picLocks noChangeAspect="1"/>
          </p:cNvPicPr>
          <p:nvPr/>
        </p:nvPicPr>
        <p:blipFill>
          <a:blip r:embed="rId6"/>
          <a:stretch>
            <a:fillRect/>
          </a:stretch>
        </p:blipFill>
        <p:spPr>
          <a:xfrm>
            <a:off x="8502968" y="2721888"/>
            <a:ext cx="287298" cy="359092"/>
          </a:xfrm>
          <a:prstGeom prst="rect">
            <a:avLst/>
          </a:prstGeom>
        </p:spPr>
      </p:pic>
      <p:sp>
        <p:nvSpPr>
          <p:cNvPr id="11" name="Text 5"/>
          <p:cNvSpPr/>
          <p:nvPr/>
        </p:nvSpPr>
        <p:spPr>
          <a:xfrm>
            <a:off x="9928265" y="4557117"/>
            <a:ext cx="2400538" cy="300038"/>
          </a:xfrm>
          <a:prstGeom prst="rect">
            <a:avLst/>
          </a:prstGeom>
          <a:noFill/>
          <a:ln/>
        </p:spPr>
        <p:txBody>
          <a:bodyPr wrap="none" lIns="0" tIns="0" rIns="0" bIns="0" rtlCol="0" anchor="t"/>
          <a:lstStyle/>
          <a:p>
            <a:pPr marL="0" indent="0" algn="l">
              <a:lnSpc>
                <a:spcPts val="2350"/>
              </a:lnSpc>
              <a:buNone/>
            </a:pPr>
            <a:r>
              <a:rPr lang="en-US" sz="1850" dirty="0">
                <a:solidFill>
                  <a:srgbClr val="4C4C4D"/>
                </a:solidFill>
                <a:latin typeface="Crimson Pro Semi Bold" pitchFamily="34" charset="0"/>
                <a:ea typeface="Crimson Pro Semi Bold" pitchFamily="34" charset="-122"/>
                <a:cs typeface="Crimson Pro Semi Bold" pitchFamily="34" charset="-120"/>
              </a:rPr>
              <a:t>CRM Systems</a:t>
            </a:r>
            <a:endParaRPr lang="en-US" sz="1850" dirty="0"/>
          </a:p>
        </p:txBody>
      </p:sp>
      <p:sp>
        <p:nvSpPr>
          <p:cNvPr id="12" name="Text 6"/>
          <p:cNvSpPr/>
          <p:nvPr/>
        </p:nvSpPr>
        <p:spPr>
          <a:xfrm>
            <a:off x="9928265" y="4972288"/>
            <a:ext cx="4030028" cy="614363"/>
          </a:xfrm>
          <a:prstGeom prst="rect">
            <a:avLst/>
          </a:prstGeom>
          <a:noFill/>
          <a:ln/>
        </p:spPr>
        <p:txBody>
          <a:bodyPr wrap="square" lIns="0" tIns="0" rIns="0" bIns="0" rtlCol="0" anchor="t"/>
          <a:lstStyle/>
          <a:p>
            <a:pPr marL="0" indent="0" algn="l">
              <a:lnSpc>
                <a:spcPts val="2400"/>
              </a:lnSpc>
              <a:buNone/>
            </a:pPr>
            <a:r>
              <a:rPr lang="en-US" sz="1500" dirty="0">
                <a:solidFill>
                  <a:srgbClr val="4C4C4D"/>
                </a:solidFill>
                <a:latin typeface="Heebo" pitchFamily="34" charset="0"/>
                <a:ea typeface="Heebo" pitchFamily="34" charset="-122"/>
                <a:cs typeface="Heebo" pitchFamily="34" charset="-120"/>
              </a:rPr>
              <a:t>Share client data with sales and service applications</a:t>
            </a:r>
            <a:endParaRPr lang="en-US" sz="1500" dirty="0"/>
          </a:p>
        </p:txBody>
      </p:sp>
      <p:pic>
        <p:nvPicPr>
          <p:cNvPr id="13" name="Image 4" descr="preencoded.png"/>
          <p:cNvPicPr>
            <a:picLocks noChangeAspect="1"/>
          </p:cNvPicPr>
          <p:nvPr/>
        </p:nvPicPr>
        <p:blipFill>
          <a:blip r:embed="rId7"/>
          <a:stretch>
            <a:fillRect/>
          </a:stretch>
        </p:blipFill>
        <p:spPr>
          <a:xfrm>
            <a:off x="4990148" y="1512332"/>
            <a:ext cx="4650105" cy="4650105"/>
          </a:xfrm>
          <a:prstGeom prst="rect">
            <a:avLst/>
          </a:prstGeom>
        </p:spPr>
      </p:pic>
      <p:pic>
        <p:nvPicPr>
          <p:cNvPr id="14" name="Image 5" descr="preencoded.png"/>
          <p:cNvPicPr>
            <a:picLocks noChangeAspect="1"/>
          </p:cNvPicPr>
          <p:nvPr/>
        </p:nvPicPr>
        <p:blipFill>
          <a:blip r:embed="rId8"/>
          <a:stretch>
            <a:fillRect/>
          </a:stretch>
        </p:blipFill>
        <p:spPr>
          <a:xfrm>
            <a:off x="8107323" y="4989314"/>
            <a:ext cx="287298" cy="359092"/>
          </a:xfrm>
          <a:prstGeom prst="rect">
            <a:avLst/>
          </a:prstGeom>
        </p:spPr>
      </p:pic>
      <p:sp>
        <p:nvSpPr>
          <p:cNvPr id="15" name="Text 7"/>
          <p:cNvSpPr/>
          <p:nvPr/>
        </p:nvSpPr>
        <p:spPr>
          <a:xfrm>
            <a:off x="2301597" y="4557117"/>
            <a:ext cx="2400538" cy="300038"/>
          </a:xfrm>
          <a:prstGeom prst="rect">
            <a:avLst/>
          </a:prstGeom>
          <a:noFill/>
          <a:ln/>
        </p:spPr>
        <p:txBody>
          <a:bodyPr wrap="none" lIns="0" tIns="0" rIns="0" bIns="0" rtlCol="0" anchor="t"/>
          <a:lstStyle/>
          <a:p>
            <a:pPr marL="0" indent="0" algn="r">
              <a:lnSpc>
                <a:spcPts val="2350"/>
              </a:lnSpc>
              <a:buNone/>
            </a:pPr>
            <a:r>
              <a:rPr lang="en-US" sz="1850" dirty="0">
                <a:solidFill>
                  <a:srgbClr val="4C4C4D"/>
                </a:solidFill>
                <a:latin typeface="Crimson Pro Semi Bold" pitchFamily="34" charset="0"/>
                <a:ea typeface="Crimson Pro Semi Bold" pitchFamily="34" charset="-122"/>
                <a:cs typeface="Crimson Pro Semi Bold" pitchFamily="34" charset="-120"/>
              </a:rPr>
              <a:t>Development Tools</a:t>
            </a:r>
            <a:endParaRPr lang="en-US" sz="1850" dirty="0"/>
          </a:p>
        </p:txBody>
      </p:sp>
      <p:sp>
        <p:nvSpPr>
          <p:cNvPr id="16" name="Text 8"/>
          <p:cNvSpPr/>
          <p:nvPr/>
        </p:nvSpPr>
        <p:spPr>
          <a:xfrm>
            <a:off x="672108" y="4972288"/>
            <a:ext cx="4030028" cy="614363"/>
          </a:xfrm>
          <a:prstGeom prst="rect">
            <a:avLst/>
          </a:prstGeom>
          <a:noFill/>
          <a:ln/>
        </p:spPr>
        <p:txBody>
          <a:bodyPr wrap="square" lIns="0" tIns="0" rIns="0" bIns="0" rtlCol="0" anchor="t"/>
          <a:lstStyle/>
          <a:p>
            <a:pPr marL="0" indent="0" algn="r">
              <a:lnSpc>
                <a:spcPts val="2400"/>
              </a:lnSpc>
              <a:buNone/>
            </a:pPr>
            <a:r>
              <a:rPr lang="en-US" sz="1500" dirty="0">
                <a:solidFill>
                  <a:srgbClr val="4C4C4D"/>
                </a:solidFill>
                <a:latin typeface="Heebo" pitchFamily="34" charset="0"/>
                <a:ea typeface="Heebo" pitchFamily="34" charset="-122"/>
                <a:cs typeface="Heebo" pitchFamily="34" charset="-120"/>
              </a:rPr>
              <a:t>Link to engineering systems for complete delivery visibility</a:t>
            </a:r>
            <a:endParaRPr lang="en-US" sz="1500" dirty="0"/>
          </a:p>
        </p:txBody>
      </p:sp>
      <p:pic>
        <p:nvPicPr>
          <p:cNvPr id="17" name="Image 6" descr="preencoded.png"/>
          <p:cNvPicPr>
            <a:picLocks noChangeAspect="1"/>
          </p:cNvPicPr>
          <p:nvPr/>
        </p:nvPicPr>
        <p:blipFill>
          <a:blip r:embed="rId9"/>
          <a:stretch>
            <a:fillRect/>
          </a:stretch>
        </p:blipFill>
        <p:spPr>
          <a:xfrm>
            <a:off x="4990148" y="1512332"/>
            <a:ext cx="4650105" cy="4650105"/>
          </a:xfrm>
          <a:prstGeom prst="rect">
            <a:avLst/>
          </a:prstGeom>
        </p:spPr>
      </p:pic>
      <p:pic>
        <p:nvPicPr>
          <p:cNvPr id="18" name="Image 7" descr="preencoded.png"/>
          <p:cNvPicPr>
            <a:picLocks noChangeAspect="1"/>
          </p:cNvPicPr>
          <p:nvPr/>
        </p:nvPicPr>
        <p:blipFill>
          <a:blip r:embed="rId10"/>
          <a:stretch>
            <a:fillRect/>
          </a:stretch>
        </p:blipFill>
        <p:spPr>
          <a:xfrm>
            <a:off x="5839897" y="4593669"/>
            <a:ext cx="287298" cy="359092"/>
          </a:xfrm>
          <a:prstGeom prst="rect">
            <a:avLst/>
          </a:prstGeom>
        </p:spPr>
      </p:pic>
      <p:sp>
        <p:nvSpPr>
          <p:cNvPr id="19" name="Text 9"/>
          <p:cNvSpPr/>
          <p:nvPr/>
        </p:nvSpPr>
        <p:spPr>
          <a:xfrm>
            <a:off x="672108" y="6378416"/>
            <a:ext cx="13286184" cy="921544"/>
          </a:xfrm>
          <a:prstGeom prst="rect">
            <a:avLst/>
          </a:prstGeom>
          <a:noFill/>
          <a:ln/>
        </p:spPr>
        <p:txBody>
          <a:bodyPr wrap="square" lIns="0" tIns="0" rIns="0" bIns="0" rtlCol="0" anchor="t"/>
          <a:lstStyle/>
          <a:p>
            <a:pPr marL="0" indent="0" algn="l">
              <a:lnSpc>
                <a:spcPts val="2400"/>
              </a:lnSpc>
              <a:buNone/>
            </a:pPr>
            <a:r>
              <a:rPr lang="en-US" sz="1500" dirty="0">
                <a:solidFill>
                  <a:srgbClr val="4C4C4D"/>
                </a:solidFill>
                <a:latin typeface="Heebo" pitchFamily="34" charset="0"/>
                <a:ea typeface="Heebo" pitchFamily="34" charset="-122"/>
                <a:cs typeface="Heebo" pitchFamily="34" charset="-120"/>
              </a:rPr>
              <a:t>Dynamics 365 Project Operations doesn't exist in isolation—it's designed to connect with your organization's broader technology ecosystem. Through pre-built connectors and the Power Platform, the system exchanges data with financial, HR, CRM, and specialized operational systems, creating a unified information environment.</a:t>
            </a:r>
            <a:endParaRPr lang="en-US" sz="1500" dirty="0"/>
          </a:p>
        </p:txBody>
      </p:sp>
      <p:sp>
        <p:nvSpPr>
          <p:cNvPr id="20" name="Text 10"/>
          <p:cNvSpPr/>
          <p:nvPr/>
        </p:nvSpPr>
        <p:spPr>
          <a:xfrm>
            <a:off x="672108" y="7515939"/>
            <a:ext cx="13286184" cy="614363"/>
          </a:xfrm>
          <a:prstGeom prst="rect">
            <a:avLst/>
          </a:prstGeom>
          <a:noFill/>
          <a:ln/>
        </p:spPr>
        <p:txBody>
          <a:bodyPr wrap="square" lIns="0" tIns="0" rIns="0" bIns="0" rtlCol="0" anchor="t"/>
          <a:lstStyle/>
          <a:p>
            <a:pPr marL="0" indent="0" algn="l">
              <a:lnSpc>
                <a:spcPts val="2400"/>
              </a:lnSpc>
              <a:buNone/>
            </a:pPr>
            <a:r>
              <a:rPr lang="en-US" sz="1500" dirty="0">
                <a:solidFill>
                  <a:srgbClr val="4C4C4D"/>
                </a:solidFill>
                <a:latin typeface="Heebo" pitchFamily="34" charset="0"/>
                <a:ea typeface="Heebo" pitchFamily="34" charset="-122"/>
                <a:cs typeface="Heebo" pitchFamily="34" charset="-120"/>
              </a:rPr>
              <a:t>This seamless integration eliminates double-entry, ensures data consistency across systems, and provides the comprehensive visibility that modern businesses need to operate efficiently.</a:t>
            </a:r>
            <a:endParaRPr lang="en-US" sz="15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724019" y="692467"/>
            <a:ext cx="9278898" cy="517088"/>
          </a:xfrm>
          <a:prstGeom prst="rect">
            <a:avLst/>
          </a:prstGeom>
          <a:noFill/>
          <a:ln/>
        </p:spPr>
        <p:txBody>
          <a:bodyPr wrap="none" lIns="0" tIns="0" rIns="0" bIns="0" rtlCol="0" anchor="t"/>
          <a:lstStyle/>
          <a:p>
            <a:pPr marL="0" indent="0" algn="l">
              <a:lnSpc>
                <a:spcPts val="4050"/>
              </a:lnSpc>
              <a:buNone/>
            </a:pPr>
            <a:r>
              <a:rPr lang="en-US" sz="3250" dirty="0">
                <a:solidFill>
                  <a:srgbClr val="152D47"/>
                </a:solidFill>
                <a:latin typeface="Crimson Pro Semi Bold" pitchFamily="34" charset="0"/>
                <a:ea typeface="Crimson Pro Semi Bold" pitchFamily="34" charset="-122"/>
                <a:cs typeface="Crimson Pro Semi Bold" pitchFamily="34" charset="-120"/>
              </a:rPr>
              <a:t>Getting Started with Dynamics 365 Project Operations</a:t>
            </a:r>
            <a:endParaRPr lang="en-US" sz="3250" dirty="0"/>
          </a:p>
        </p:txBody>
      </p:sp>
      <p:sp>
        <p:nvSpPr>
          <p:cNvPr id="3" name="Shape 1"/>
          <p:cNvSpPr/>
          <p:nvPr/>
        </p:nvSpPr>
        <p:spPr>
          <a:xfrm>
            <a:off x="724019" y="2243971"/>
            <a:ext cx="4187190" cy="206812"/>
          </a:xfrm>
          <a:prstGeom prst="roundRect">
            <a:avLst>
              <a:gd name="adj" fmla="val 15006"/>
            </a:avLst>
          </a:prstGeom>
          <a:solidFill>
            <a:srgbClr val="F2EEEE"/>
          </a:solidFill>
          <a:ln/>
        </p:spPr>
        <p:txBody>
          <a:bodyPr/>
          <a:lstStyle/>
          <a:p>
            <a:endParaRPr lang="en-US"/>
          </a:p>
        </p:txBody>
      </p:sp>
      <p:sp>
        <p:nvSpPr>
          <p:cNvPr id="4" name="Text 2"/>
          <p:cNvSpPr/>
          <p:nvPr/>
        </p:nvSpPr>
        <p:spPr>
          <a:xfrm>
            <a:off x="724019" y="2761059"/>
            <a:ext cx="2586038" cy="323255"/>
          </a:xfrm>
          <a:prstGeom prst="rect">
            <a:avLst/>
          </a:prstGeom>
          <a:noFill/>
          <a:ln/>
        </p:spPr>
        <p:txBody>
          <a:bodyPr wrap="none" lIns="0" tIns="0" rIns="0" bIns="0" rtlCol="0" anchor="t"/>
          <a:lstStyle/>
          <a:p>
            <a:pPr marL="0" indent="0" algn="l">
              <a:lnSpc>
                <a:spcPts val="2500"/>
              </a:lnSpc>
              <a:buNone/>
            </a:pPr>
            <a:r>
              <a:rPr lang="en-US" sz="2000" dirty="0">
                <a:solidFill>
                  <a:srgbClr val="4C4C4D"/>
                </a:solidFill>
                <a:latin typeface="Crimson Pro Semi Bold" pitchFamily="34" charset="0"/>
                <a:ea typeface="Crimson Pro Semi Bold" pitchFamily="34" charset="-122"/>
                <a:cs typeface="Crimson Pro Semi Bold" pitchFamily="34" charset="-120"/>
              </a:rPr>
              <a:t>Assessment</a:t>
            </a:r>
            <a:endParaRPr lang="en-US" sz="2000" dirty="0"/>
          </a:p>
        </p:txBody>
      </p:sp>
      <p:sp>
        <p:nvSpPr>
          <p:cNvPr id="5" name="Text 3"/>
          <p:cNvSpPr/>
          <p:nvPr/>
        </p:nvSpPr>
        <p:spPr>
          <a:xfrm>
            <a:off x="724019" y="3208377"/>
            <a:ext cx="4187190" cy="1654969"/>
          </a:xfrm>
          <a:prstGeom prst="rect">
            <a:avLst/>
          </a:prstGeom>
          <a:noFill/>
          <a:ln/>
        </p:spPr>
        <p:txBody>
          <a:bodyPr wrap="square" lIns="0" tIns="0" rIns="0" bIns="0" rtlCol="0" anchor="t"/>
          <a:lstStyle/>
          <a:p>
            <a:pPr marL="0" indent="0" algn="l">
              <a:lnSpc>
                <a:spcPts val="2600"/>
              </a:lnSpc>
              <a:buNone/>
            </a:pPr>
            <a:r>
              <a:rPr lang="en-US" sz="1600" dirty="0">
                <a:solidFill>
                  <a:srgbClr val="4C4C4D"/>
                </a:solidFill>
                <a:latin typeface="Heebo" pitchFamily="34" charset="0"/>
                <a:ea typeface="Heebo" pitchFamily="34" charset="-122"/>
                <a:cs typeface="Heebo" pitchFamily="34" charset="-120"/>
              </a:rPr>
              <a:t>Evaluate your current project management processes and identify key improvement opportunities. Define your unique requirements and success criteria to guide implementation planning.</a:t>
            </a:r>
            <a:endParaRPr lang="en-US" sz="1600" dirty="0"/>
          </a:p>
        </p:txBody>
      </p:sp>
      <p:sp>
        <p:nvSpPr>
          <p:cNvPr id="6" name="Text 4"/>
          <p:cNvSpPr/>
          <p:nvPr/>
        </p:nvSpPr>
        <p:spPr>
          <a:xfrm>
            <a:off x="724019" y="4987409"/>
            <a:ext cx="4187190" cy="1323975"/>
          </a:xfrm>
          <a:prstGeom prst="rect">
            <a:avLst/>
          </a:prstGeom>
          <a:noFill/>
          <a:ln/>
        </p:spPr>
        <p:txBody>
          <a:bodyPr wrap="square" lIns="0" tIns="0" rIns="0" bIns="0" rtlCol="0" anchor="t"/>
          <a:lstStyle/>
          <a:p>
            <a:pPr marL="0" indent="0" algn="l">
              <a:lnSpc>
                <a:spcPts val="2600"/>
              </a:lnSpc>
              <a:buNone/>
            </a:pPr>
            <a:r>
              <a:rPr lang="en-US" sz="1600" dirty="0">
                <a:solidFill>
                  <a:srgbClr val="4C4C4D"/>
                </a:solidFill>
                <a:latin typeface="Heebo" pitchFamily="34" charset="0"/>
                <a:ea typeface="Heebo" pitchFamily="34" charset="-122"/>
                <a:cs typeface="Heebo" pitchFamily="34" charset="-120"/>
              </a:rPr>
              <a:t>This discovery phase typically involves workshops with stakeholders from project management, finance, and delivery teams to ensure all perspectives are considered.</a:t>
            </a:r>
            <a:endParaRPr lang="en-US" sz="1600" dirty="0"/>
          </a:p>
        </p:txBody>
      </p:sp>
      <p:sp>
        <p:nvSpPr>
          <p:cNvPr id="7" name="Shape 5"/>
          <p:cNvSpPr/>
          <p:nvPr/>
        </p:nvSpPr>
        <p:spPr>
          <a:xfrm>
            <a:off x="5221486" y="1933575"/>
            <a:ext cx="4187309" cy="206812"/>
          </a:xfrm>
          <a:prstGeom prst="roundRect">
            <a:avLst>
              <a:gd name="adj" fmla="val 15006"/>
            </a:avLst>
          </a:prstGeom>
          <a:solidFill>
            <a:srgbClr val="F2EEEE"/>
          </a:solidFill>
          <a:ln/>
        </p:spPr>
        <p:txBody>
          <a:bodyPr/>
          <a:lstStyle/>
          <a:p>
            <a:endParaRPr lang="en-US"/>
          </a:p>
        </p:txBody>
      </p:sp>
      <p:sp>
        <p:nvSpPr>
          <p:cNvPr id="8" name="Text 6"/>
          <p:cNvSpPr/>
          <p:nvPr/>
        </p:nvSpPr>
        <p:spPr>
          <a:xfrm>
            <a:off x="5221486" y="2450663"/>
            <a:ext cx="2586038" cy="323255"/>
          </a:xfrm>
          <a:prstGeom prst="rect">
            <a:avLst/>
          </a:prstGeom>
          <a:noFill/>
          <a:ln/>
        </p:spPr>
        <p:txBody>
          <a:bodyPr wrap="none" lIns="0" tIns="0" rIns="0" bIns="0" rtlCol="0" anchor="t"/>
          <a:lstStyle/>
          <a:p>
            <a:pPr marL="0" indent="0" algn="l">
              <a:lnSpc>
                <a:spcPts val="2500"/>
              </a:lnSpc>
              <a:buNone/>
            </a:pPr>
            <a:r>
              <a:rPr lang="en-US" sz="2000" dirty="0">
                <a:solidFill>
                  <a:srgbClr val="4C4C4D"/>
                </a:solidFill>
                <a:latin typeface="Crimson Pro Semi Bold" pitchFamily="34" charset="0"/>
                <a:ea typeface="Crimson Pro Semi Bold" pitchFamily="34" charset="-122"/>
                <a:cs typeface="Crimson Pro Semi Bold" pitchFamily="34" charset="-120"/>
              </a:rPr>
              <a:t>Implementation</a:t>
            </a:r>
            <a:endParaRPr lang="en-US" sz="2000" dirty="0"/>
          </a:p>
        </p:txBody>
      </p:sp>
      <p:sp>
        <p:nvSpPr>
          <p:cNvPr id="9" name="Text 7"/>
          <p:cNvSpPr/>
          <p:nvPr/>
        </p:nvSpPr>
        <p:spPr>
          <a:xfrm>
            <a:off x="5221486" y="2897981"/>
            <a:ext cx="4187309" cy="1654969"/>
          </a:xfrm>
          <a:prstGeom prst="rect">
            <a:avLst/>
          </a:prstGeom>
          <a:noFill/>
          <a:ln/>
        </p:spPr>
        <p:txBody>
          <a:bodyPr wrap="square" lIns="0" tIns="0" rIns="0" bIns="0" rtlCol="0" anchor="t"/>
          <a:lstStyle/>
          <a:p>
            <a:pPr marL="0" indent="0" algn="l">
              <a:lnSpc>
                <a:spcPts val="2600"/>
              </a:lnSpc>
              <a:buNone/>
            </a:pPr>
            <a:r>
              <a:rPr lang="en-US" sz="1600" dirty="0">
                <a:solidFill>
                  <a:srgbClr val="4C4C4D"/>
                </a:solidFill>
                <a:latin typeface="Heebo" pitchFamily="34" charset="0"/>
                <a:ea typeface="Heebo" pitchFamily="34" charset="-122"/>
                <a:cs typeface="Heebo" pitchFamily="34" charset="-120"/>
              </a:rPr>
              <a:t>Work with a Microsoft partner to configure the system according to your requirements. Start with core functionality and phase in advanced features as your team becomes proficient.</a:t>
            </a:r>
            <a:endParaRPr lang="en-US" sz="1600" dirty="0"/>
          </a:p>
        </p:txBody>
      </p:sp>
      <p:sp>
        <p:nvSpPr>
          <p:cNvPr id="10" name="Text 8"/>
          <p:cNvSpPr/>
          <p:nvPr/>
        </p:nvSpPr>
        <p:spPr>
          <a:xfrm>
            <a:off x="5221486" y="4677013"/>
            <a:ext cx="4187309" cy="1323975"/>
          </a:xfrm>
          <a:prstGeom prst="rect">
            <a:avLst/>
          </a:prstGeom>
          <a:noFill/>
          <a:ln/>
        </p:spPr>
        <p:txBody>
          <a:bodyPr wrap="square" lIns="0" tIns="0" rIns="0" bIns="0" rtlCol="0" anchor="t"/>
          <a:lstStyle/>
          <a:p>
            <a:pPr marL="0" indent="0" algn="l">
              <a:lnSpc>
                <a:spcPts val="2600"/>
              </a:lnSpc>
              <a:buNone/>
            </a:pPr>
            <a:r>
              <a:rPr lang="en-US" sz="1600" dirty="0">
                <a:solidFill>
                  <a:srgbClr val="4C4C4D"/>
                </a:solidFill>
                <a:latin typeface="Heebo" pitchFamily="34" charset="0"/>
                <a:ea typeface="Heebo" pitchFamily="34" charset="-122"/>
                <a:cs typeface="Heebo" pitchFamily="34" charset="-120"/>
              </a:rPr>
              <a:t>Implementation typically takes 2-4 months depending on complexity and the extent of customization needed to match your business processes.</a:t>
            </a:r>
            <a:endParaRPr lang="en-US" sz="1600" dirty="0"/>
          </a:p>
        </p:txBody>
      </p:sp>
      <p:sp>
        <p:nvSpPr>
          <p:cNvPr id="11" name="Shape 9"/>
          <p:cNvSpPr/>
          <p:nvPr/>
        </p:nvSpPr>
        <p:spPr>
          <a:xfrm>
            <a:off x="9719072" y="1623298"/>
            <a:ext cx="4187309" cy="206812"/>
          </a:xfrm>
          <a:prstGeom prst="roundRect">
            <a:avLst>
              <a:gd name="adj" fmla="val 15006"/>
            </a:avLst>
          </a:prstGeom>
          <a:solidFill>
            <a:srgbClr val="F2EEEE"/>
          </a:solidFill>
          <a:ln/>
        </p:spPr>
        <p:txBody>
          <a:bodyPr/>
          <a:lstStyle/>
          <a:p>
            <a:endParaRPr lang="en-US"/>
          </a:p>
        </p:txBody>
      </p:sp>
      <p:sp>
        <p:nvSpPr>
          <p:cNvPr id="12" name="Text 10"/>
          <p:cNvSpPr/>
          <p:nvPr/>
        </p:nvSpPr>
        <p:spPr>
          <a:xfrm>
            <a:off x="9719072" y="2140387"/>
            <a:ext cx="2586038" cy="323255"/>
          </a:xfrm>
          <a:prstGeom prst="rect">
            <a:avLst/>
          </a:prstGeom>
          <a:noFill/>
          <a:ln/>
        </p:spPr>
        <p:txBody>
          <a:bodyPr wrap="none" lIns="0" tIns="0" rIns="0" bIns="0" rtlCol="0" anchor="t"/>
          <a:lstStyle/>
          <a:p>
            <a:pPr marL="0" indent="0" algn="l">
              <a:lnSpc>
                <a:spcPts val="2500"/>
              </a:lnSpc>
              <a:buNone/>
            </a:pPr>
            <a:r>
              <a:rPr lang="en-US" sz="2000" dirty="0">
                <a:solidFill>
                  <a:srgbClr val="4C4C4D"/>
                </a:solidFill>
                <a:latin typeface="Crimson Pro Semi Bold" pitchFamily="34" charset="0"/>
                <a:ea typeface="Crimson Pro Semi Bold" pitchFamily="34" charset="-122"/>
                <a:cs typeface="Crimson Pro Semi Bold" pitchFamily="34" charset="-120"/>
              </a:rPr>
              <a:t>Adoption</a:t>
            </a:r>
            <a:endParaRPr lang="en-US" sz="2000" dirty="0"/>
          </a:p>
        </p:txBody>
      </p:sp>
      <p:sp>
        <p:nvSpPr>
          <p:cNvPr id="13" name="Text 11"/>
          <p:cNvSpPr/>
          <p:nvPr/>
        </p:nvSpPr>
        <p:spPr>
          <a:xfrm>
            <a:off x="9719072" y="2587704"/>
            <a:ext cx="4187309" cy="1654969"/>
          </a:xfrm>
          <a:prstGeom prst="rect">
            <a:avLst/>
          </a:prstGeom>
          <a:noFill/>
          <a:ln/>
        </p:spPr>
        <p:txBody>
          <a:bodyPr wrap="square" lIns="0" tIns="0" rIns="0" bIns="0" rtlCol="0" anchor="t"/>
          <a:lstStyle/>
          <a:p>
            <a:pPr marL="0" indent="0" algn="l">
              <a:lnSpc>
                <a:spcPts val="2600"/>
              </a:lnSpc>
              <a:buNone/>
            </a:pPr>
            <a:r>
              <a:rPr lang="en-US" sz="1600" dirty="0">
                <a:solidFill>
                  <a:srgbClr val="4C4C4D"/>
                </a:solidFill>
                <a:latin typeface="Heebo" pitchFamily="34" charset="0"/>
                <a:ea typeface="Heebo" pitchFamily="34" charset="-122"/>
                <a:cs typeface="Heebo" pitchFamily="34" charset="-120"/>
              </a:rPr>
              <a:t>Train your teams and establish new workflows that leverage the system's capabilities. Monitor usage patterns and gather feedback to continuously refine the configuration.</a:t>
            </a:r>
            <a:endParaRPr lang="en-US" sz="1600" dirty="0"/>
          </a:p>
        </p:txBody>
      </p:sp>
      <p:sp>
        <p:nvSpPr>
          <p:cNvPr id="14" name="Text 12"/>
          <p:cNvSpPr/>
          <p:nvPr/>
        </p:nvSpPr>
        <p:spPr>
          <a:xfrm>
            <a:off x="9719072" y="4366736"/>
            <a:ext cx="4187309" cy="1323975"/>
          </a:xfrm>
          <a:prstGeom prst="rect">
            <a:avLst/>
          </a:prstGeom>
          <a:noFill/>
          <a:ln/>
        </p:spPr>
        <p:txBody>
          <a:bodyPr wrap="square" lIns="0" tIns="0" rIns="0" bIns="0" rtlCol="0" anchor="t"/>
          <a:lstStyle/>
          <a:p>
            <a:pPr marL="0" indent="0" algn="l">
              <a:lnSpc>
                <a:spcPts val="2600"/>
              </a:lnSpc>
              <a:buNone/>
            </a:pPr>
            <a:r>
              <a:rPr lang="en-US" sz="1600" dirty="0">
                <a:solidFill>
                  <a:srgbClr val="4C4C4D"/>
                </a:solidFill>
                <a:latin typeface="Heebo" pitchFamily="34" charset="0"/>
                <a:ea typeface="Heebo" pitchFamily="34" charset="-122"/>
                <a:cs typeface="Heebo" pitchFamily="34" charset="-120"/>
              </a:rPr>
              <a:t>Successful adoption requires executive sponsorship, clear communication of benefits, and accessible support resources for end users.</a:t>
            </a:r>
            <a:endParaRPr lang="en-US" sz="1600" dirty="0"/>
          </a:p>
        </p:txBody>
      </p:sp>
      <p:sp>
        <p:nvSpPr>
          <p:cNvPr id="15" name="Text 13"/>
          <p:cNvSpPr/>
          <p:nvPr/>
        </p:nvSpPr>
        <p:spPr>
          <a:xfrm>
            <a:off x="724019" y="6544032"/>
            <a:ext cx="13182362" cy="992981"/>
          </a:xfrm>
          <a:prstGeom prst="rect">
            <a:avLst/>
          </a:prstGeom>
          <a:noFill/>
          <a:ln/>
        </p:spPr>
        <p:txBody>
          <a:bodyPr wrap="square" lIns="0" tIns="0" rIns="0" bIns="0" rtlCol="0" anchor="t"/>
          <a:lstStyle/>
          <a:p>
            <a:pPr marL="0" indent="0" algn="l">
              <a:lnSpc>
                <a:spcPts val="2600"/>
              </a:lnSpc>
              <a:buNone/>
            </a:pPr>
            <a:r>
              <a:rPr lang="en-US" sz="1600" dirty="0">
                <a:solidFill>
                  <a:srgbClr val="4C4C4D"/>
                </a:solidFill>
                <a:latin typeface="Heebo" pitchFamily="34" charset="0"/>
                <a:ea typeface="Heebo" pitchFamily="34" charset="-122"/>
                <a:cs typeface="Heebo" pitchFamily="34" charset="-120"/>
              </a:rPr>
              <a:t>Implementing Microsoft Dynamics 365 Project Operations represents a strategic investment in your organization's project delivery capabilities. While the system offers immediate benefits in terms of visibility and control, realizing its full potential requires thoughtful implementation and change management.</a:t>
            </a:r>
            <a:endParaRPr 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683073"/>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Final Thoughts</a:t>
            </a:r>
            <a:endParaRPr lang="en-US" sz="4450" dirty="0"/>
          </a:p>
        </p:txBody>
      </p:sp>
      <p:sp>
        <p:nvSpPr>
          <p:cNvPr id="4" name="Text 1"/>
          <p:cNvSpPr/>
          <p:nvPr/>
        </p:nvSpPr>
        <p:spPr>
          <a:xfrm>
            <a:off x="793790" y="3732014"/>
            <a:ext cx="7556421" cy="1814513"/>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If you're managing complex, fast-moving projects and struggling to gain a 360-degree view of timelines, budgets, and resources, </a:t>
            </a:r>
            <a:r>
              <a:rPr lang="en-US" sz="1750" b="1" dirty="0">
                <a:solidFill>
                  <a:srgbClr val="4C4C4D"/>
                </a:solidFill>
                <a:latin typeface="Heebo" pitchFamily="34" charset="0"/>
                <a:ea typeface="Heebo" pitchFamily="34" charset="-122"/>
                <a:cs typeface="Heebo" pitchFamily="34" charset="-120"/>
              </a:rPr>
              <a:t>Microsoft Dynamics 365 Project Operations</a:t>
            </a:r>
            <a:r>
              <a:rPr lang="en-US" sz="1750" dirty="0">
                <a:solidFill>
                  <a:srgbClr val="4C4C4D"/>
                </a:solidFill>
                <a:latin typeface="Heebo" pitchFamily="34" charset="0"/>
                <a:ea typeface="Heebo" pitchFamily="34" charset="-122"/>
                <a:cs typeface="Heebo" pitchFamily="34" charset="-120"/>
              </a:rPr>
              <a:t> may be your competitive edge. It transforms project management from reactive to strategic—aligning delivery with business goals and driving value across the entire project lifecycle.</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1006078"/>
            <a:ext cx="9385221" cy="1133951"/>
          </a:xfrm>
          <a:prstGeom prst="rect">
            <a:avLst/>
          </a:prstGeom>
          <a:noFill/>
          <a:ln/>
        </p:spPr>
        <p:txBody>
          <a:bodyPr wrap="square" lIns="0" tIns="0" rIns="0" bIns="0" rtlCol="0" anchor="t"/>
          <a:lstStyle/>
          <a:p>
            <a:pPr marL="0" indent="0" algn="l">
              <a:lnSpc>
                <a:spcPts val="4450"/>
              </a:lnSpc>
              <a:buNone/>
            </a:pPr>
            <a:r>
              <a:rPr lang="en-US" sz="3550" dirty="0">
                <a:solidFill>
                  <a:srgbClr val="152D47"/>
                </a:solidFill>
                <a:latin typeface="Crimson Pro Semi Bold" pitchFamily="34" charset="0"/>
                <a:ea typeface="Crimson Pro Semi Bold" pitchFamily="34" charset="-122"/>
                <a:cs typeface="Crimson Pro Semi Bold" pitchFamily="34" charset="-120"/>
              </a:rPr>
              <a:t>Understanding Microsoft Dynamics 365 Project Operations</a:t>
            </a:r>
            <a:endParaRPr lang="en-US" sz="3550" dirty="0"/>
          </a:p>
        </p:txBody>
      </p:sp>
      <p:sp>
        <p:nvSpPr>
          <p:cNvPr id="4" name="Shape 1"/>
          <p:cNvSpPr/>
          <p:nvPr/>
        </p:nvSpPr>
        <p:spPr>
          <a:xfrm>
            <a:off x="793790" y="2395180"/>
            <a:ext cx="2977158" cy="3121462"/>
          </a:xfrm>
          <a:prstGeom prst="roundRect">
            <a:avLst>
              <a:gd name="adj" fmla="val 1143"/>
            </a:avLst>
          </a:prstGeom>
          <a:solidFill>
            <a:srgbClr val="F2EEEE"/>
          </a:solidFill>
          <a:ln/>
        </p:spPr>
        <p:txBody>
          <a:bodyPr/>
          <a:lstStyle/>
          <a:p>
            <a:endParaRPr lang="en-US"/>
          </a:p>
        </p:txBody>
      </p:sp>
      <p:sp>
        <p:nvSpPr>
          <p:cNvPr id="5" name="Text 2"/>
          <p:cNvSpPr/>
          <p:nvPr/>
        </p:nvSpPr>
        <p:spPr>
          <a:xfrm>
            <a:off x="1020604" y="2621994"/>
            <a:ext cx="2523530"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Purpose-Built Design</a:t>
            </a:r>
            <a:endParaRPr lang="en-US" sz="2200" dirty="0"/>
          </a:p>
        </p:txBody>
      </p:sp>
      <p:sp>
        <p:nvSpPr>
          <p:cNvPr id="6" name="Text 3"/>
          <p:cNvSpPr/>
          <p:nvPr/>
        </p:nvSpPr>
        <p:spPr>
          <a:xfrm>
            <a:off x="1020604" y="3112413"/>
            <a:ext cx="2523530" cy="2177415"/>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Specifically created for project-based organizations to manage the entire project lifecycle from initial quote to final invoice</a:t>
            </a:r>
            <a:endParaRPr lang="en-US" sz="1750" dirty="0"/>
          </a:p>
        </p:txBody>
      </p:sp>
      <p:sp>
        <p:nvSpPr>
          <p:cNvPr id="7" name="Shape 4"/>
          <p:cNvSpPr/>
          <p:nvPr/>
        </p:nvSpPr>
        <p:spPr>
          <a:xfrm>
            <a:off x="3997762" y="2395180"/>
            <a:ext cx="2977158" cy="3121462"/>
          </a:xfrm>
          <a:prstGeom prst="roundRect">
            <a:avLst>
              <a:gd name="adj" fmla="val 1143"/>
            </a:avLst>
          </a:prstGeom>
          <a:solidFill>
            <a:srgbClr val="F2EEEE"/>
          </a:solidFill>
          <a:ln/>
        </p:spPr>
        <p:txBody>
          <a:bodyPr/>
          <a:lstStyle/>
          <a:p>
            <a:endParaRPr lang="en-US"/>
          </a:p>
        </p:txBody>
      </p:sp>
      <p:sp>
        <p:nvSpPr>
          <p:cNvPr id="8" name="Text 5"/>
          <p:cNvSpPr/>
          <p:nvPr/>
        </p:nvSpPr>
        <p:spPr>
          <a:xfrm>
            <a:off x="4224576" y="2621994"/>
            <a:ext cx="2523530"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Unified Platform</a:t>
            </a:r>
            <a:endParaRPr lang="en-US" sz="2200" dirty="0"/>
          </a:p>
        </p:txBody>
      </p:sp>
      <p:sp>
        <p:nvSpPr>
          <p:cNvPr id="9" name="Text 6"/>
          <p:cNvSpPr/>
          <p:nvPr/>
        </p:nvSpPr>
        <p:spPr>
          <a:xfrm>
            <a:off x="4224576" y="3112413"/>
            <a:ext cx="2523530" cy="1814513"/>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Combines project planning, finance, sales, and resource management functions into a centralized system</a:t>
            </a:r>
            <a:endParaRPr lang="en-US" sz="1750" dirty="0"/>
          </a:p>
        </p:txBody>
      </p:sp>
      <p:sp>
        <p:nvSpPr>
          <p:cNvPr id="10" name="Shape 7"/>
          <p:cNvSpPr/>
          <p:nvPr/>
        </p:nvSpPr>
        <p:spPr>
          <a:xfrm>
            <a:off x="7201733" y="2395180"/>
            <a:ext cx="2977158" cy="3121462"/>
          </a:xfrm>
          <a:prstGeom prst="roundRect">
            <a:avLst>
              <a:gd name="adj" fmla="val 1143"/>
            </a:avLst>
          </a:prstGeom>
          <a:solidFill>
            <a:srgbClr val="F2EEEE"/>
          </a:solidFill>
          <a:ln/>
        </p:spPr>
        <p:txBody>
          <a:bodyPr/>
          <a:lstStyle/>
          <a:p>
            <a:endParaRPr lang="en-US"/>
          </a:p>
        </p:txBody>
      </p:sp>
      <p:sp>
        <p:nvSpPr>
          <p:cNvPr id="11" name="Text 8"/>
          <p:cNvSpPr/>
          <p:nvPr/>
        </p:nvSpPr>
        <p:spPr>
          <a:xfrm>
            <a:off x="7428548" y="2621994"/>
            <a:ext cx="2523530" cy="708660"/>
          </a:xfrm>
          <a:prstGeom prst="rect">
            <a:avLst/>
          </a:prstGeom>
          <a:noFill/>
          <a:ln/>
        </p:spPr>
        <p:txBody>
          <a:bodyPr wrap="squar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Microsoft Integration</a:t>
            </a:r>
            <a:endParaRPr lang="en-US" sz="2200" dirty="0"/>
          </a:p>
        </p:txBody>
      </p:sp>
      <p:sp>
        <p:nvSpPr>
          <p:cNvPr id="12" name="Text 9"/>
          <p:cNvSpPr/>
          <p:nvPr/>
        </p:nvSpPr>
        <p:spPr>
          <a:xfrm>
            <a:off x="7428548" y="3466743"/>
            <a:ext cx="2523530" cy="1814513"/>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Seamlessly works with Teams, Power BI, Outlook, and Excel to create an intelligent workspace</a:t>
            </a:r>
            <a:endParaRPr lang="en-US" sz="1750" dirty="0"/>
          </a:p>
        </p:txBody>
      </p:sp>
      <p:sp>
        <p:nvSpPr>
          <p:cNvPr id="13" name="Text 10"/>
          <p:cNvSpPr/>
          <p:nvPr/>
        </p:nvSpPr>
        <p:spPr>
          <a:xfrm>
            <a:off x="793790" y="5771793"/>
            <a:ext cx="9385221" cy="1451610"/>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Unlike traditional project management tools that operate in isolation, Project Operations creates a cohesive ecosystem where data flows freely between functions. This integration eliminates silos and provides real-time insights that enable faster, more informed decision-making across your organization.</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40331" y="752118"/>
            <a:ext cx="4288155" cy="528876"/>
          </a:xfrm>
          <a:prstGeom prst="rect">
            <a:avLst/>
          </a:prstGeom>
          <a:noFill/>
          <a:ln/>
        </p:spPr>
        <p:txBody>
          <a:bodyPr wrap="none" lIns="0" tIns="0" rIns="0" bIns="0" rtlCol="0" anchor="t"/>
          <a:lstStyle/>
          <a:p>
            <a:pPr marL="0" indent="0" algn="l">
              <a:lnSpc>
                <a:spcPts val="4150"/>
              </a:lnSpc>
              <a:buNone/>
            </a:pPr>
            <a:r>
              <a:rPr lang="en-US" sz="3300" dirty="0">
                <a:solidFill>
                  <a:srgbClr val="152D47"/>
                </a:solidFill>
                <a:latin typeface="Crimson Pro Semi Bold" pitchFamily="34" charset="0"/>
                <a:ea typeface="Crimson Pro Semi Bold" pitchFamily="34" charset="-122"/>
                <a:cs typeface="Crimson Pro Semi Bold" pitchFamily="34" charset="-120"/>
              </a:rPr>
              <a:t>Unified Project Planning</a:t>
            </a:r>
            <a:endParaRPr lang="en-US" sz="3300" dirty="0"/>
          </a:p>
        </p:txBody>
      </p:sp>
      <p:sp>
        <p:nvSpPr>
          <p:cNvPr id="4" name="Shape 1"/>
          <p:cNvSpPr/>
          <p:nvPr/>
        </p:nvSpPr>
        <p:spPr>
          <a:xfrm>
            <a:off x="978218" y="1518880"/>
            <a:ext cx="22860" cy="3451741"/>
          </a:xfrm>
          <a:prstGeom prst="roundRect">
            <a:avLst>
              <a:gd name="adj" fmla="val 138812"/>
            </a:avLst>
          </a:prstGeom>
          <a:solidFill>
            <a:srgbClr val="D8D4D4"/>
          </a:solidFill>
          <a:ln/>
        </p:spPr>
        <p:txBody>
          <a:bodyPr/>
          <a:lstStyle/>
          <a:p>
            <a:endParaRPr lang="en-US"/>
          </a:p>
        </p:txBody>
      </p:sp>
      <p:sp>
        <p:nvSpPr>
          <p:cNvPr id="5" name="Shape 2"/>
          <p:cNvSpPr/>
          <p:nvPr/>
        </p:nvSpPr>
        <p:spPr>
          <a:xfrm>
            <a:off x="1193304" y="1745337"/>
            <a:ext cx="634603" cy="22860"/>
          </a:xfrm>
          <a:prstGeom prst="roundRect">
            <a:avLst>
              <a:gd name="adj" fmla="val 138812"/>
            </a:avLst>
          </a:prstGeom>
          <a:solidFill>
            <a:srgbClr val="D8D4D4"/>
          </a:solidFill>
          <a:ln/>
        </p:spPr>
        <p:txBody>
          <a:bodyPr/>
          <a:lstStyle/>
          <a:p>
            <a:endParaRPr lang="en-US"/>
          </a:p>
        </p:txBody>
      </p:sp>
      <p:sp>
        <p:nvSpPr>
          <p:cNvPr id="6" name="Shape 3"/>
          <p:cNvSpPr/>
          <p:nvPr/>
        </p:nvSpPr>
        <p:spPr>
          <a:xfrm>
            <a:off x="740271" y="1518880"/>
            <a:ext cx="475893" cy="475893"/>
          </a:xfrm>
          <a:prstGeom prst="roundRect">
            <a:avLst>
              <a:gd name="adj" fmla="val 6668"/>
            </a:avLst>
          </a:prstGeom>
          <a:solidFill>
            <a:srgbClr val="F2EEEE"/>
          </a:solidFill>
          <a:ln/>
        </p:spPr>
        <p:txBody>
          <a:bodyPr/>
          <a:lstStyle/>
          <a:p>
            <a:endParaRPr lang="en-US"/>
          </a:p>
        </p:txBody>
      </p:sp>
      <p:pic>
        <p:nvPicPr>
          <p:cNvPr id="7" name="Image 1" descr="preencoded.png"/>
          <p:cNvPicPr>
            <a:picLocks noChangeAspect="1"/>
          </p:cNvPicPr>
          <p:nvPr/>
        </p:nvPicPr>
        <p:blipFill>
          <a:blip r:embed="rId4"/>
          <a:stretch>
            <a:fillRect/>
          </a:stretch>
        </p:blipFill>
        <p:spPr>
          <a:xfrm>
            <a:off x="819507" y="1558469"/>
            <a:ext cx="317302" cy="396597"/>
          </a:xfrm>
          <a:prstGeom prst="rect">
            <a:avLst/>
          </a:prstGeom>
        </p:spPr>
      </p:pic>
      <p:sp>
        <p:nvSpPr>
          <p:cNvPr id="8" name="Text 4"/>
          <p:cNvSpPr/>
          <p:nvPr/>
        </p:nvSpPr>
        <p:spPr>
          <a:xfrm>
            <a:off x="2035969" y="1591508"/>
            <a:ext cx="2644259" cy="330517"/>
          </a:xfrm>
          <a:prstGeom prst="rect">
            <a:avLst/>
          </a:prstGeom>
          <a:noFill/>
          <a:ln/>
        </p:spPr>
        <p:txBody>
          <a:bodyPr wrap="none" lIns="0" tIns="0" rIns="0" bIns="0" rtlCol="0" anchor="t"/>
          <a:lstStyle/>
          <a:p>
            <a:pPr marL="0" indent="0" algn="l">
              <a:lnSpc>
                <a:spcPts val="2600"/>
              </a:lnSpc>
              <a:buNone/>
            </a:pPr>
            <a:r>
              <a:rPr lang="en-US" sz="2050" dirty="0">
                <a:solidFill>
                  <a:srgbClr val="4C4C4D"/>
                </a:solidFill>
                <a:latin typeface="Crimson Pro Semi Bold" pitchFamily="34" charset="0"/>
                <a:ea typeface="Crimson Pro Semi Bold" pitchFamily="34" charset="-122"/>
                <a:cs typeface="Crimson Pro Semi Bold" pitchFamily="34" charset="-120"/>
              </a:rPr>
              <a:t>Create Visual Timelines</a:t>
            </a:r>
            <a:endParaRPr lang="en-US" sz="2050" dirty="0"/>
          </a:p>
        </p:txBody>
      </p:sp>
      <p:sp>
        <p:nvSpPr>
          <p:cNvPr id="9" name="Text 5"/>
          <p:cNvSpPr/>
          <p:nvPr/>
        </p:nvSpPr>
        <p:spPr>
          <a:xfrm>
            <a:off x="2035969" y="2048947"/>
            <a:ext cx="8196501" cy="338495"/>
          </a:xfrm>
          <a:prstGeom prst="rect">
            <a:avLst/>
          </a:prstGeom>
          <a:noFill/>
          <a:ln/>
        </p:spPr>
        <p:txBody>
          <a:bodyPr wrap="none" lIns="0" tIns="0" rIns="0" bIns="0" rtlCol="0" anchor="t"/>
          <a:lstStyle/>
          <a:p>
            <a:pPr marL="0" indent="0" algn="l">
              <a:lnSpc>
                <a:spcPts val="2650"/>
              </a:lnSpc>
              <a:buNone/>
            </a:pPr>
            <a:r>
              <a:rPr lang="en-US" sz="1650" dirty="0">
                <a:solidFill>
                  <a:srgbClr val="4C4C4D"/>
                </a:solidFill>
                <a:latin typeface="Heebo" pitchFamily="34" charset="0"/>
                <a:ea typeface="Heebo" pitchFamily="34" charset="-122"/>
                <a:cs typeface="Heebo" pitchFamily="34" charset="-120"/>
              </a:rPr>
              <a:t>Build comprehensive project schedules using visual task boards and Gantt charts</a:t>
            </a:r>
            <a:endParaRPr lang="en-US" sz="1650" dirty="0"/>
          </a:p>
        </p:txBody>
      </p:sp>
      <p:sp>
        <p:nvSpPr>
          <p:cNvPr id="10" name="Shape 6"/>
          <p:cNvSpPr/>
          <p:nvPr/>
        </p:nvSpPr>
        <p:spPr>
          <a:xfrm>
            <a:off x="1193304" y="3036927"/>
            <a:ext cx="634603" cy="22860"/>
          </a:xfrm>
          <a:prstGeom prst="roundRect">
            <a:avLst>
              <a:gd name="adj" fmla="val 138812"/>
            </a:avLst>
          </a:prstGeom>
          <a:solidFill>
            <a:srgbClr val="D8D4D4"/>
          </a:solidFill>
          <a:ln/>
        </p:spPr>
        <p:txBody>
          <a:bodyPr/>
          <a:lstStyle/>
          <a:p>
            <a:endParaRPr lang="en-US"/>
          </a:p>
        </p:txBody>
      </p:sp>
      <p:sp>
        <p:nvSpPr>
          <p:cNvPr id="11" name="Shape 7"/>
          <p:cNvSpPr/>
          <p:nvPr/>
        </p:nvSpPr>
        <p:spPr>
          <a:xfrm>
            <a:off x="740271" y="2810470"/>
            <a:ext cx="475893" cy="475893"/>
          </a:xfrm>
          <a:prstGeom prst="roundRect">
            <a:avLst>
              <a:gd name="adj" fmla="val 6668"/>
            </a:avLst>
          </a:prstGeom>
          <a:solidFill>
            <a:srgbClr val="F2EEEE"/>
          </a:solidFill>
          <a:ln/>
        </p:spPr>
        <p:txBody>
          <a:bodyPr/>
          <a:lstStyle/>
          <a:p>
            <a:endParaRPr lang="en-US"/>
          </a:p>
        </p:txBody>
      </p:sp>
      <p:pic>
        <p:nvPicPr>
          <p:cNvPr id="12" name="Image 2" descr="preencoded.png"/>
          <p:cNvPicPr>
            <a:picLocks noChangeAspect="1"/>
          </p:cNvPicPr>
          <p:nvPr/>
        </p:nvPicPr>
        <p:blipFill>
          <a:blip r:embed="rId5"/>
          <a:stretch>
            <a:fillRect/>
          </a:stretch>
        </p:blipFill>
        <p:spPr>
          <a:xfrm>
            <a:off x="819507" y="2850059"/>
            <a:ext cx="317302" cy="396597"/>
          </a:xfrm>
          <a:prstGeom prst="rect">
            <a:avLst/>
          </a:prstGeom>
        </p:spPr>
      </p:pic>
      <p:sp>
        <p:nvSpPr>
          <p:cNvPr id="13" name="Text 8"/>
          <p:cNvSpPr/>
          <p:nvPr/>
        </p:nvSpPr>
        <p:spPr>
          <a:xfrm>
            <a:off x="2035969" y="2883098"/>
            <a:ext cx="2644259" cy="330517"/>
          </a:xfrm>
          <a:prstGeom prst="rect">
            <a:avLst/>
          </a:prstGeom>
          <a:noFill/>
          <a:ln/>
        </p:spPr>
        <p:txBody>
          <a:bodyPr wrap="none" lIns="0" tIns="0" rIns="0" bIns="0" rtlCol="0" anchor="t"/>
          <a:lstStyle/>
          <a:p>
            <a:pPr marL="0" indent="0" algn="l">
              <a:lnSpc>
                <a:spcPts val="2600"/>
              </a:lnSpc>
              <a:buNone/>
            </a:pPr>
            <a:r>
              <a:rPr lang="en-US" sz="2050" dirty="0">
                <a:solidFill>
                  <a:srgbClr val="4C4C4D"/>
                </a:solidFill>
                <a:latin typeface="Crimson Pro Semi Bold" pitchFamily="34" charset="0"/>
                <a:ea typeface="Crimson Pro Semi Bold" pitchFamily="34" charset="-122"/>
                <a:cs typeface="Crimson Pro Semi Bold" pitchFamily="34" charset="-120"/>
              </a:rPr>
              <a:t>Define Dependencies</a:t>
            </a:r>
            <a:endParaRPr lang="en-US" sz="2050" dirty="0"/>
          </a:p>
        </p:txBody>
      </p:sp>
      <p:sp>
        <p:nvSpPr>
          <p:cNvPr id="14" name="Text 9"/>
          <p:cNvSpPr/>
          <p:nvPr/>
        </p:nvSpPr>
        <p:spPr>
          <a:xfrm>
            <a:off x="2035969" y="3340537"/>
            <a:ext cx="8196501" cy="338495"/>
          </a:xfrm>
          <a:prstGeom prst="rect">
            <a:avLst/>
          </a:prstGeom>
          <a:noFill/>
          <a:ln/>
        </p:spPr>
        <p:txBody>
          <a:bodyPr wrap="none" lIns="0" tIns="0" rIns="0" bIns="0" rtlCol="0" anchor="t"/>
          <a:lstStyle/>
          <a:p>
            <a:pPr marL="0" indent="0" algn="l">
              <a:lnSpc>
                <a:spcPts val="2650"/>
              </a:lnSpc>
              <a:buNone/>
            </a:pPr>
            <a:r>
              <a:rPr lang="en-US" sz="1650" dirty="0">
                <a:solidFill>
                  <a:srgbClr val="4C4C4D"/>
                </a:solidFill>
                <a:latin typeface="Heebo" pitchFamily="34" charset="0"/>
                <a:ea typeface="Heebo" pitchFamily="34" charset="-122"/>
                <a:cs typeface="Heebo" pitchFamily="34" charset="-120"/>
              </a:rPr>
              <a:t>Establish task relationships, critical paths, and key milestones</a:t>
            </a:r>
            <a:endParaRPr lang="en-US" sz="1650" dirty="0"/>
          </a:p>
        </p:txBody>
      </p:sp>
      <p:sp>
        <p:nvSpPr>
          <p:cNvPr id="15" name="Shape 10"/>
          <p:cNvSpPr/>
          <p:nvPr/>
        </p:nvSpPr>
        <p:spPr>
          <a:xfrm>
            <a:off x="1193304" y="4328517"/>
            <a:ext cx="634603" cy="22860"/>
          </a:xfrm>
          <a:prstGeom prst="roundRect">
            <a:avLst>
              <a:gd name="adj" fmla="val 138812"/>
            </a:avLst>
          </a:prstGeom>
          <a:solidFill>
            <a:srgbClr val="D8D4D4"/>
          </a:solidFill>
          <a:ln/>
        </p:spPr>
        <p:txBody>
          <a:bodyPr/>
          <a:lstStyle/>
          <a:p>
            <a:endParaRPr lang="en-US"/>
          </a:p>
        </p:txBody>
      </p:sp>
      <p:sp>
        <p:nvSpPr>
          <p:cNvPr id="16" name="Shape 11"/>
          <p:cNvSpPr/>
          <p:nvPr/>
        </p:nvSpPr>
        <p:spPr>
          <a:xfrm>
            <a:off x="740271" y="4102060"/>
            <a:ext cx="475893" cy="475893"/>
          </a:xfrm>
          <a:prstGeom prst="roundRect">
            <a:avLst>
              <a:gd name="adj" fmla="val 6668"/>
            </a:avLst>
          </a:prstGeom>
          <a:solidFill>
            <a:srgbClr val="F2EEEE"/>
          </a:solidFill>
          <a:ln/>
        </p:spPr>
        <p:txBody>
          <a:bodyPr/>
          <a:lstStyle/>
          <a:p>
            <a:endParaRPr lang="en-US"/>
          </a:p>
        </p:txBody>
      </p:sp>
      <p:pic>
        <p:nvPicPr>
          <p:cNvPr id="17" name="Image 3" descr="preencoded.png"/>
          <p:cNvPicPr>
            <a:picLocks noChangeAspect="1"/>
          </p:cNvPicPr>
          <p:nvPr/>
        </p:nvPicPr>
        <p:blipFill>
          <a:blip r:embed="rId6"/>
          <a:stretch>
            <a:fillRect/>
          </a:stretch>
        </p:blipFill>
        <p:spPr>
          <a:xfrm>
            <a:off x="819507" y="4141649"/>
            <a:ext cx="317302" cy="396597"/>
          </a:xfrm>
          <a:prstGeom prst="rect">
            <a:avLst/>
          </a:prstGeom>
        </p:spPr>
      </p:pic>
      <p:sp>
        <p:nvSpPr>
          <p:cNvPr id="18" name="Text 12"/>
          <p:cNvSpPr/>
          <p:nvPr/>
        </p:nvSpPr>
        <p:spPr>
          <a:xfrm>
            <a:off x="2035969" y="4174688"/>
            <a:ext cx="2644259" cy="330517"/>
          </a:xfrm>
          <a:prstGeom prst="rect">
            <a:avLst/>
          </a:prstGeom>
          <a:noFill/>
          <a:ln/>
        </p:spPr>
        <p:txBody>
          <a:bodyPr wrap="none" lIns="0" tIns="0" rIns="0" bIns="0" rtlCol="0" anchor="t"/>
          <a:lstStyle/>
          <a:p>
            <a:pPr marL="0" indent="0" algn="l">
              <a:lnSpc>
                <a:spcPts val="2600"/>
              </a:lnSpc>
              <a:buNone/>
            </a:pPr>
            <a:r>
              <a:rPr lang="en-US" sz="2050" dirty="0">
                <a:solidFill>
                  <a:srgbClr val="4C4C4D"/>
                </a:solidFill>
                <a:latin typeface="Crimson Pro Semi Bold" pitchFamily="34" charset="0"/>
                <a:ea typeface="Crimson Pro Semi Bold" pitchFamily="34" charset="-122"/>
                <a:cs typeface="Crimson Pro Semi Bold" pitchFamily="34" charset="-120"/>
              </a:rPr>
              <a:t>Adjust in Real-Time</a:t>
            </a:r>
            <a:endParaRPr lang="en-US" sz="2050" dirty="0"/>
          </a:p>
        </p:txBody>
      </p:sp>
      <p:sp>
        <p:nvSpPr>
          <p:cNvPr id="19" name="Text 13"/>
          <p:cNvSpPr/>
          <p:nvPr/>
        </p:nvSpPr>
        <p:spPr>
          <a:xfrm>
            <a:off x="2035969" y="4632127"/>
            <a:ext cx="8196501" cy="338495"/>
          </a:xfrm>
          <a:prstGeom prst="rect">
            <a:avLst/>
          </a:prstGeom>
          <a:noFill/>
          <a:ln/>
        </p:spPr>
        <p:txBody>
          <a:bodyPr wrap="none" lIns="0" tIns="0" rIns="0" bIns="0" rtlCol="0" anchor="t"/>
          <a:lstStyle/>
          <a:p>
            <a:pPr marL="0" indent="0" algn="l">
              <a:lnSpc>
                <a:spcPts val="2650"/>
              </a:lnSpc>
              <a:buNone/>
            </a:pPr>
            <a:r>
              <a:rPr lang="en-US" sz="1650" dirty="0">
                <a:solidFill>
                  <a:srgbClr val="4C4C4D"/>
                </a:solidFill>
                <a:latin typeface="Heebo" pitchFamily="34" charset="0"/>
                <a:ea typeface="Heebo" pitchFamily="34" charset="-122"/>
                <a:cs typeface="Heebo" pitchFamily="34" charset="-120"/>
              </a:rPr>
              <a:t>Modify timelines based on actual resource availability and changing priorities</a:t>
            </a:r>
            <a:endParaRPr lang="en-US" sz="1650" dirty="0"/>
          </a:p>
        </p:txBody>
      </p:sp>
      <p:sp>
        <p:nvSpPr>
          <p:cNvPr id="20" name="Text 14"/>
          <p:cNvSpPr/>
          <p:nvPr/>
        </p:nvSpPr>
        <p:spPr>
          <a:xfrm>
            <a:off x="740331" y="5208508"/>
            <a:ext cx="9492139" cy="1353979"/>
          </a:xfrm>
          <a:prstGeom prst="rect">
            <a:avLst/>
          </a:prstGeom>
          <a:noFill/>
          <a:ln/>
        </p:spPr>
        <p:txBody>
          <a:bodyPr wrap="square" lIns="0" tIns="0" rIns="0" bIns="0" rtlCol="0" anchor="t"/>
          <a:lstStyle/>
          <a:p>
            <a:pPr marL="0" indent="0" algn="l">
              <a:lnSpc>
                <a:spcPts val="2650"/>
              </a:lnSpc>
              <a:buNone/>
            </a:pPr>
            <a:r>
              <a:rPr lang="en-US" sz="1650" dirty="0">
                <a:solidFill>
                  <a:srgbClr val="4C4C4D"/>
                </a:solidFill>
                <a:latin typeface="Heebo" pitchFamily="34" charset="0"/>
                <a:ea typeface="Heebo" pitchFamily="34" charset="-122"/>
                <a:cs typeface="Heebo" pitchFamily="34" charset="-120"/>
              </a:rPr>
              <a:t>With Dynamics 365 Project Operations, you can finally say goodbye to disconnected spreadsheets and fragmented planning tools. The built-in scheduling capabilities, powered by Microsoft Project for the web, provide a single source of truth that all team members and stakeholders can access and understand.</a:t>
            </a:r>
            <a:endParaRPr lang="en-US" sz="1650" dirty="0"/>
          </a:p>
        </p:txBody>
      </p:sp>
      <p:sp>
        <p:nvSpPr>
          <p:cNvPr id="21" name="Text 15"/>
          <p:cNvSpPr/>
          <p:nvPr/>
        </p:nvSpPr>
        <p:spPr>
          <a:xfrm>
            <a:off x="740331" y="6800374"/>
            <a:ext cx="9492139" cy="676989"/>
          </a:xfrm>
          <a:prstGeom prst="rect">
            <a:avLst/>
          </a:prstGeom>
          <a:noFill/>
          <a:ln/>
        </p:spPr>
        <p:txBody>
          <a:bodyPr wrap="square" lIns="0" tIns="0" rIns="0" bIns="0" rtlCol="0" anchor="t"/>
          <a:lstStyle/>
          <a:p>
            <a:pPr marL="0" indent="0" algn="l">
              <a:lnSpc>
                <a:spcPts val="2650"/>
              </a:lnSpc>
              <a:buNone/>
            </a:pPr>
            <a:r>
              <a:rPr lang="en-US" sz="1650" dirty="0">
                <a:solidFill>
                  <a:srgbClr val="4C4C4D"/>
                </a:solidFill>
                <a:latin typeface="Heebo" pitchFamily="34" charset="0"/>
                <a:ea typeface="Heebo" pitchFamily="34" charset="-122"/>
                <a:cs typeface="Heebo" pitchFamily="34" charset="-120"/>
              </a:rPr>
              <a:t>This unified approach ensures everyone works from the same plan, reducing miscommunications and keeping projects on track even as conditions change.</a:t>
            </a:r>
            <a:endParaRPr lang="en-US" sz="16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71049" y="605790"/>
            <a:ext cx="6297811" cy="550783"/>
          </a:xfrm>
          <a:prstGeom prst="rect">
            <a:avLst/>
          </a:prstGeom>
          <a:noFill/>
          <a:ln/>
        </p:spPr>
        <p:txBody>
          <a:bodyPr wrap="none" lIns="0" tIns="0" rIns="0" bIns="0" rtlCol="0" anchor="t"/>
          <a:lstStyle/>
          <a:p>
            <a:pPr marL="0" indent="0" algn="l">
              <a:lnSpc>
                <a:spcPts val="4300"/>
              </a:lnSpc>
              <a:buNone/>
            </a:pPr>
            <a:r>
              <a:rPr lang="en-US" sz="3450" dirty="0">
                <a:solidFill>
                  <a:srgbClr val="152D47"/>
                </a:solidFill>
                <a:latin typeface="Crimson Pro Semi Bold" pitchFamily="34" charset="0"/>
                <a:ea typeface="Crimson Pro Semi Bold" pitchFamily="34" charset="-122"/>
                <a:cs typeface="Crimson Pro Semi Bold" pitchFamily="34" charset="-120"/>
              </a:rPr>
              <a:t>Real-Time Budget &amp; Cost Tracking</a:t>
            </a:r>
            <a:endParaRPr lang="en-US" sz="3450" dirty="0"/>
          </a:p>
        </p:txBody>
      </p:sp>
      <p:pic>
        <p:nvPicPr>
          <p:cNvPr id="3" name="Image 0" descr="preencoded.png"/>
          <p:cNvPicPr>
            <a:picLocks noChangeAspect="1"/>
          </p:cNvPicPr>
          <p:nvPr/>
        </p:nvPicPr>
        <p:blipFill>
          <a:blip r:embed="rId3"/>
          <a:stretch>
            <a:fillRect/>
          </a:stretch>
        </p:blipFill>
        <p:spPr>
          <a:xfrm>
            <a:off x="771049" y="1404342"/>
            <a:ext cx="1101447" cy="1321713"/>
          </a:xfrm>
          <a:prstGeom prst="rect">
            <a:avLst/>
          </a:prstGeom>
        </p:spPr>
      </p:pic>
      <p:sp>
        <p:nvSpPr>
          <p:cNvPr id="4" name="Text 1"/>
          <p:cNvSpPr/>
          <p:nvPr/>
        </p:nvSpPr>
        <p:spPr>
          <a:xfrm>
            <a:off x="2202894" y="1624608"/>
            <a:ext cx="3310533" cy="344210"/>
          </a:xfrm>
          <a:prstGeom prst="rect">
            <a:avLst/>
          </a:prstGeom>
          <a:noFill/>
          <a:ln/>
        </p:spPr>
        <p:txBody>
          <a:bodyPr wrap="none" lIns="0" tIns="0" rIns="0" bIns="0" rtlCol="0" anchor="t"/>
          <a:lstStyle/>
          <a:p>
            <a:pPr marL="0" indent="0" algn="l">
              <a:lnSpc>
                <a:spcPts val="2700"/>
              </a:lnSpc>
              <a:buNone/>
            </a:pPr>
            <a:r>
              <a:rPr lang="en-US" sz="2150" dirty="0">
                <a:solidFill>
                  <a:srgbClr val="4C4C4D"/>
                </a:solidFill>
                <a:latin typeface="Crimson Pro Semi Bold" pitchFamily="34" charset="0"/>
                <a:ea typeface="Crimson Pro Semi Bold" pitchFamily="34" charset="-122"/>
                <a:cs typeface="Crimson Pro Semi Bold" pitchFamily="34" charset="-120"/>
              </a:rPr>
              <a:t>Monitor Cost-to-Completion</a:t>
            </a:r>
            <a:endParaRPr lang="en-US" sz="2150" dirty="0"/>
          </a:p>
        </p:txBody>
      </p:sp>
      <p:sp>
        <p:nvSpPr>
          <p:cNvPr id="5" name="Text 2"/>
          <p:cNvSpPr/>
          <p:nvPr/>
        </p:nvSpPr>
        <p:spPr>
          <a:xfrm>
            <a:off x="2202894" y="2100977"/>
            <a:ext cx="11656457" cy="352425"/>
          </a:xfrm>
          <a:prstGeom prst="rect">
            <a:avLst/>
          </a:prstGeom>
          <a:noFill/>
          <a:ln/>
        </p:spPr>
        <p:txBody>
          <a:bodyPr wrap="none" lIns="0" tIns="0" rIns="0" bIns="0" rtlCol="0" anchor="t"/>
          <a:lstStyle/>
          <a:p>
            <a:pPr marL="0" indent="0" algn="l">
              <a:lnSpc>
                <a:spcPts val="2750"/>
              </a:lnSpc>
              <a:buNone/>
            </a:pPr>
            <a:r>
              <a:rPr lang="en-US" sz="1700" dirty="0">
                <a:solidFill>
                  <a:srgbClr val="4C4C4D"/>
                </a:solidFill>
                <a:latin typeface="Heebo" pitchFamily="34" charset="0"/>
                <a:ea typeface="Heebo" pitchFamily="34" charset="-122"/>
                <a:cs typeface="Heebo" pitchFamily="34" charset="-120"/>
              </a:rPr>
              <a:t>Track project expenses as they occur with automatic updates to financial forecasts</a:t>
            </a:r>
            <a:endParaRPr lang="en-US" sz="1700" dirty="0"/>
          </a:p>
        </p:txBody>
      </p:sp>
      <p:pic>
        <p:nvPicPr>
          <p:cNvPr id="6" name="Image 1" descr="preencoded.png"/>
          <p:cNvPicPr>
            <a:picLocks noChangeAspect="1"/>
          </p:cNvPicPr>
          <p:nvPr/>
        </p:nvPicPr>
        <p:blipFill>
          <a:blip r:embed="rId4"/>
          <a:stretch>
            <a:fillRect/>
          </a:stretch>
        </p:blipFill>
        <p:spPr>
          <a:xfrm>
            <a:off x="771049" y="2726055"/>
            <a:ext cx="1101447" cy="1321713"/>
          </a:xfrm>
          <a:prstGeom prst="rect">
            <a:avLst/>
          </a:prstGeom>
        </p:spPr>
      </p:pic>
      <p:sp>
        <p:nvSpPr>
          <p:cNvPr id="7" name="Text 3"/>
          <p:cNvSpPr/>
          <p:nvPr/>
        </p:nvSpPr>
        <p:spPr>
          <a:xfrm>
            <a:off x="2202894" y="2946321"/>
            <a:ext cx="3032046" cy="344210"/>
          </a:xfrm>
          <a:prstGeom prst="rect">
            <a:avLst/>
          </a:prstGeom>
          <a:noFill/>
          <a:ln/>
        </p:spPr>
        <p:txBody>
          <a:bodyPr wrap="none" lIns="0" tIns="0" rIns="0" bIns="0" rtlCol="0" anchor="t"/>
          <a:lstStyle/>
          <a:p>
            <a:pPr marL="0" indent="0" algn="l">
              <a:lnSpc>
                <a:spcPts val="2700"/>
              </a:lnSpc>
              <a:buNone/>
            </a:pPr>
            <a:r>
              <a:rPr lang="en-US" sz="2150" dirty="0">
                <a:solidFill>
                  <a:srgbClr val="4C4C4D"/>
                </a:solidFill>
                <a:latin typeface="Crimson Pro Semi Bold" pitchFamily="34" charset="0"/>
                <a:ea typeface="Crimson Pro Semi Bold" pitchFamily="34" charset="-122"/>
                <a:cs typeface="Crimson Pro Semi Bold" pitchFamily="34" charset="-120"/>
              </a:rPr>
              <a:t>Analyze Budget vs. Actuals</a:t>
            </a:r>
            <a:endParaRPr lang="en-US" sz="2150" dirty="0"/>
          </a:p>
        </p:txBody>
      </p:sp>
      <p:sp>
        <p:nvSpPr>
          <p:cNvPr id="8" name="Text 4"/>
          <p:cNvSpPr/>
          <p:nvPr/>
        </p:nvSpPr>
        <p:spPr>
          <a:xfrm>
            <a:off x="2202894" y="3422690"/>
            <a:ext cx="11656457" cy="352425"/>
          </a:xfrm>
          <a:prstGeom prst="rect">
            <a:avLst/>
          </a:prstGeom>
          <a:noFill/>
          <a:ln/>
        </p:spPr>
        <p:txBody>
          <a:bodyPr wrap="none" lIns="0" tIns="0" rIns="0" bIns="0" rtlCol="0" anchor="t"/>
          <a:lstStyle/>
          <a:p>
            <a:pPr marL="0" indent="0" algn="l">
              <a:lnSpc>
                <a:spcPts val="2750"/>
              </a:lnSpc>
              <a:buNone/>
            </a:pPr>
            <a:r>
              <a:rPr lang="en-US" sz="1700" dirty="0">
                <a:solidFill>
                  <a:srgbClr val="4C4C4D"/>
                </a:solidFill>
                <a:latin typeface="Heebo" pitchFamily="34" charset="0"/>
                <a:ea typeface="Heebo" pitchFamily="34" charset="-122"/>
                <a:cs typeface="Heebo" pitchFamily="34" charset="-120"/>
              </a:rPr>
              <a:t>Compare planned spending against real expenditures with intuitive dashboards</a:t>
            </a:r>
            <a:endParaRPr lang="en-US" sz="1700" dirty="0"/>
          </a:p>
        </p:txBody>
      </p:sp>
      <p:pic>
        <p:nvPicPr>
          <p:cNvPr id="9" name="Image 2" descr="preencoded.png"/>
          <p:cNvPicPr>
            <a:picLocks noChangeAspect="1"/>
          </p:cNvPicPr>
          <p:nvPr/>
        </p:nvPicPr>
        <p:blipFill>
          <a:blip r:embed="rId5"/>
          <a:stretch>
            <a:fillRect/>
          </a:stretch>
        </p:blipFill>
        <p:spPr>
          <a:xfrm>
            <a:off x="771049" y="4047768"/>
            <a:ext cx="1101447" cy="1321713"/>
          </a:xfrm>
          <a:prstGeom prst="rect">
            <a:avLst/>
          </a:prstGeom>
        </p:spPr>
      </p:pic>
      <p:sp>
        <p:nvSpPr>
          <p:cNvPr id="10" name="Text 5"/>
          <p:cNvSpPr/>
          <p:nvPr/>
        </p:nvSpPr>
        <p:spPr>
          <a:xfrm>
            <a:off x="2202894" y="4268033"/>
            <a:ext cx="2753678" cy="344210"/>
          </a:xfrm>
          <a:prstGeom prst="rect">
            <a:avLst/>
          </a:prstGeom>
          <a:noFill/>
          <a:ln/>
        </p:spPr>
        <p:txBody>
          <a:bodyPr wrap="none" lIns="0" tIns="0" rIns="0" bIns="0" rtlCol="0" anchor="t"/>
          <a:lstStyle/>
          <a:p>
            <a:pPr marL="0" indent="0" algn="l">
              <a:lnSpc>
                <a:spcPts val="2700"/>
              </a:lnSpc>
              <a:buNone/>
            </a:pPr>
            <a:r>
              <a:rPr lang="en-US" sz="2150" dirty="0">
                <a:solidFill>
                  <a:srgbClr val="4C4C4D"/>
                </a:solidFill>
                <a:latin typeface="Crimson Pro Semi Bold" pitchFamily="34" charset="0"/>
                <a:ea typeface="Crimson Pro Semi Bold" pitchFamily="34" charset="-122"/>
                <a:cs typeface="Crimson Pro Semi Bold" pitchFamily="34" charset="-120"/>
              </a:rPr>
              <a:t>Predict Profitability</a:t>
            </a:r>
            <a:endParaRPr lang="en-US" sz="2150" dirty="0"/>
          </a:p>
        </p:txBody>
      </p:sp>
      <p:sp>
        <p:nvSpPr>
          <p:cNvPr id="11" name="Text 6"/>
          <p:cNvSpPr/>
          <p:nvPr/>
        </p:nvSpPr>
        <p:spPr>
          <a:xfrm>
            <a:off x="2202894" y="4744403"/>
            <a:ext cx="11656457" cy="352425"/>
          </a:xfrm>
          <a:prstGeom prst="rect">
            <a:avLst/>
          </a:prstGeom>
          <a:noFill/>
          <a:ln/>
        </p:spPr>
        <p:txBody>
          <a:bodyPr wrap="none" lIns="0" tIns="0" rIns="0" bIns="0" rtlCol="0" anchor="t"/>
          <a:lstStyle/>
          <a:p>
            <a:pPr marL="0" indent="0" algn="l">
              <a:lnSpc>
                <a:spcPts val="2750"/>
              </a:lnSpc>
              <a:buNone/>
            </a:pPr>
            <a:r>
              <a:rPr lang="en-US" sz="1700" dirty="0">
                <a:solidFill>
                  <a:srgbClr val="4C4C4D"/>
                </a:solidFill>
                <a:latin typeface="Heebo" pitchFamily="34" charset="0"/>
                <a:ea typeface="Heebo" pitchFamily="34" charset="-122"/>
                <a:cs typeface="Heebo" pitchFamily="34" charset="-120"/>
              </a:rPr>
              <a:t>Forecast financial outcomes using integrated revenue and expense data</a:t>
            </a:r>
            <a:endParaRPr lang="en-US" sz="1700" dirty="0"/>
          </a:p>
        </p:txBody>
      </p:sp>
      <p:sp>
        <p:nvSpPr>
          <p:cNvPr id="12" name="Text 7"/>
          <p:cNvSpPr/>
          <p:nvPr/>
        </p:nvSpPr>
        <p:spPr>
          <a:xfrm>
            <a:off x="771049" y="5617250"/>
            <a:ext cx="13088303" cy="1057275"/>
          </a:xfrm>
          <a:prstGeom prst="rect">
            <a:avLst/>
          </a:prstGeom>
          <a:noFill/>
          <a:ln/>
        </p:spPr>
        <p:txBody>
          <a:bodyPr wrap="square" lIns="0" tIns="0" rIns="0" bIns="0" rtlCol="0" anchor="t"/>
          <a:lstStyle/>
          <a:p>
            <a:pPr marL="0" indent="0" algn="l">
              <a:lnSpc>
                <a:spcPts val="2750"/>
              </a:lnSpc>
              <a:buNone/>
            </a:pPr>
            <a:r>
              <a:rPr lang="en-US" sz="1700" dirty="0">
                <a:solidFill>
                  <a:srgbClr val="4C4C4D"/>
                </a:solidFill>
                <a:latin typeface="Heebo" pitchFamily="34" charset="0"/>
                <a:ea typeface="Heebo" pitchFamily="34" charset="-122"/>
                <a:cs typeface="Heebo" pitchFamily="34" charset="-120"/>
              </a:rPr>
              <a:t>Financial visibility is critical for project success, yet many management tools treat budgeting as an afterthought. Dynamics 365 Project Operations puts financial control at the center of project management, tracking cost accruals, actuals, forecasts, and billing in real-time.</a:t>
            </a:r>
            <a:endParaRPr lang="en-US" sz="1700" dirty="0"/>
          </a:p>
        </p:txBody>
      </p:sp>
      <p:sp>
        <p:nvSpPr>
          <p:cNvPr id="13" name="Text 8"/>
          <p:cNvSpPr/>
          <p:nvPr/>
        </p:nvSpPr>
        <p:spPr>
          <a:xfrm>
            <a:off x="771049" y="6922294"/>
            <a:ext cx="13088303" cy="704850"/>
          </a:xfrm>
          <a:prstGeom prst="rect">
            <a:avLst/>
          </a:prstGeom>
          <a:noFill/>
          <a:ln/>
        </p:spPr>
        <p:txBody>
          <a:bodyPr wrap="square" lIns="0" tIns="0" rIns="0" bIns="0" rtlCol="0" anchor="t"/>
          <a:lstStyle/>
          <a:p>
            <a:pPr marL="0" indent="0" algn="l">
              <a:lnSpc>
                <a:spcPts val="2750"/>
              </a:lnSpc>
              <a:buNone/>
            </a:pPr>
            <a:r>
              <a:rPr lang="en-US" sz="1700" dirty="0">
                <a:solidFill>
                  <a:srgbClr val="4C4C4D"/>
                </a:solidFill>
                <a:latin typeface="Heebo" pitchFamily="34" charset="0"/>
                <a:ea typeface="Heebo" pitchFamily="34" charset="-122"/>
                <a:cs typeface="Heebo" pitchFamily="34" charset="-120"/>
              </a:rPr>
              <a:t>This integrated approach eliminates financial surprises during reviews or audits, enabling proactive management of project economics and more predictable delivery outcomes.</a:t>
            </a:r>
            <a:endParaRPr lang="en-US" sz="1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254919"/>
            <a:ext cx="8126016" cy="566976"/>
          </a:xfrm>
          <a:prstGeom prst="rect">
            <a:avLst/>
          </a:prstGeom>
          <a:noFill/>
          <a:ln/>
        </p:spPr>
        <p:txBody>
          <a:bodyPr wrap="none" lIns="0" tIns="0" rIns="0" bIns="0" rtlCol="0" anchor="t"/>
          <a:lstStyle/>
          <a:p>
            <a:pPr marL="0" indent="0" algn="l">
              <a:lnSpc>
                <a:spcPts val="4450"/>
              </a:lnSpc>
              <a:buNone/>
            </a:pPr>
            <a:r>
              <a:rPr lang="en-US" sz="3550" dirty="0">
                <a:solidFill>
                  <a:srgbClr val="152D47"/>
                </a:solidFill>
                <a:latin typeface="Crimson Pro Semi Bold" pitchFamily="34" charset="0"/>
                <a:ea typeface="Crimson Pro Semi Bold" pitchFamily="34" charset="-122"/>
                <a:cs typeface="Crimson Pro Semi Bold" pitchFamily="34" charset="-120"/>
              </a:rPr>
              <a:t>Resource Utilization and Capacity Planning</a:t>
            </a:r>
            <a:endParaRPr lang="en-US" sz="3550" dirty="0"/>
          </a:p>
        </p:txBody>
      </p:sp>
      <p:sp>
        <p:nvSpPr>
          <p:cNvPr id="3" name="Shape 1"/>
          <p:cNvSpPr/>
          <p:nvPr/>
        </p:nvSpPr>
        <p:spPr>
          <a:xfrm>
            <a:off x="793790" y="2275523"/>
            <a:ext cx="510302" cy="510302"/>
          </a:xfrm>
          <a:prstGeom prst="roundRect">
            <a:avLst>
              <a:gd name="adj" fmla="val 6667"/>
            </a:avLst>
          </a:prstGeom>
          <a:solidFill>
            <a:srgbClr val="F2EEEE"/>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878860" y="2318028"/>
            <a:ext cx="340162" cy="425291"/>
          </a:xfrm>
          <a:prstGeom prst="rect">
            <a:avLst/>
          </a:prstGeom>
        </p:spPr>
      </p:pic>
      <p:sp>
        <p:nvSpPr>
          <p:cNvPr id="5" name="Text 2"/>
          <p:cNvSpPr/>
          <p:nvPr/>
        </p:nvSpPr>
        <p:spPr>
          <a:xfrm>
            <a:off x="1530906" y="2353389"/>
            <a:ext cx="2311003" cy="708660"/>
          </a:xfrm>
          <a:prstGeom prst="rect">
            <a:avLst/>
          </a:prstGeom>
          <a:noFill/>
          <a:ln/>
        </p:spPr>
        <p:txBody>
          <a:bodyPr wrap="squar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Skill-Based Assignment</a:t>
            </a:r>
            <a:endParaRPr lang="en-US" sz="2200" dirty="0"/>
          </a:p>
        </p:txBody>
      </p:sp>
      <p:sp>
        <p:nvSpPr>
          <p:cNvPr id="6" name="Text 3"/>
          <p:cNvSpPr/>
          <p:nvPr/>
        </p:nvSpPr>
        <p:spPr>
          <a:xfrm>
            <a:off x="1530906" y="3198138"/>
            <a:ext cx="2311003" cy="1451610"/>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Match team members to tasks based on expertise, certification, and experience levels</a:t>
            </a:r>
            <a:endParaRPr lang="en-US" sz="1750" dirty="0"/>
          </a:p>
        </p:txBody>
      </p:sp>
      <p:sp>
        <p:nvSpPr>
          <p:cNvPr id="7" name="Shape 4"/>
          <p:cNvSpPr/>
          <p:nvPr/>
        </p:nvSpPr>
        <p:spPr>
          <a:xfrm>
            <a:off x="4125397" y="2275523"/>
            <a:ext cx="510302" cy="510302"/>
          </a:xfrm>
          <a:prstGeom prst="roundRect">
            <a:avLst>
              <a:gd name="adj" fmla="val 6667"/>
            </a:avLst>
          </a:prstGeom>
          <a:solidFill>
            <a:srgbClr val="F2EEEE"/>
          </a:solidFill>
          <a:ln/>
        </p:spPr>
        <p:txBody>
          <a:bodyPr/>
          <a:lstStyle/>
          <a:p>
            <a:endParaRPr lang="en-US"/>
          </a:p>
        </p:txBody>
      </p:sp>
      <p:pic>
        <p:nvPicPr>
          <p:cNvPr id="8" name="Image 1" descr="preencoded.png"/>
          <p:cNvPicPr>
            <a:picLocks noChangeAspect="1"/>
          </p:cNvPicPr>
          <p:nvPr/>
        </p:nvPicPr>
        <p:blipFill>
          <a:blip r:embed="rId4"/>
          <a:stretch>
            <a:fillRect/>
          </a:stretch>
        </p:blipFill>
        <p:spPr>
          <a:xfrm>
            <a:off x="4210467" y="2318028"/>
            <a:ext cx="340162" cy="425291"/>
          </a:xfrm>
          <a:prstGeom prst="rect">
            <a:avLst/>
          </a:prstGeom>
        </p:spPr>
      </p:pic>
      <p:sp>
        <p:nvSpPr>
          <p:cNvPr id="9" name="Text 5"/>
          <p:cNvSpPr/>
          <p:nvPr/>
        </p:nvSpPr>
        <p:spPr>
          <a:xfrm>
            <a:off x="4862513" y="2353389"/>
            <a:ext cx="2311003" cy="708660"/>
          </a:xfrm>
          <a:prstGeom prst="rect">
            <a:avLst/>
          </a:prstGeom>
          <a:noFill/>
          <a:ln/>
        </p:spPr>
        <p:txBody>
          <a:bodyPr wrap="squar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Availability Management</a:t>
            </a:r>
            <a:endParaRPr lang="en-US" sz="2200" dirty="0"/>
          </a:p>
        </p:txBody>
      </p:sp>
      <p:sp>
        <p:nvSpPr>
          <p:cNvPr id="10" name="Text 6"/>
          <p:cNvSpPr/>
          <p:nvPr/>
        </p:nvSpPr>
        <p:spPr>
          <a:xfrm>
            <a:off x="4862513" y="3198138"/>
            <a:ext cx="2311003" cy="1814513"/>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View real-time resource calendars to prevent overbooking and identify capacity gaps</a:t>
            </a:r>
            <a:endParaRPr lang="en-US" sz="1750" dirty="0"/>
          </a:p>
        </p:txBody>
      </p:sp>
      <p:sp>
        <p:nvSpPr>
          <p:cNvPr id="11" name="Shape 7"/>
          <p:cNvSpPr/>
          <p:nvPr/>
        </p:nvSpPr>
        <p:spPr>
          <a:xfrm>
            <a:off x="7457003" y="2275523"/>
            <a:ext cx="510302" cy="510302"/>
          </a:xfrm>
          <a:prstGeom prst="roundRect">
            <a:avLst>
              <a:gd name="adj" fmla="val 6667"/>
            </a:avLst>
          </a:prstGeom>
          <a:solidFill>
            <a:srgbClr val="F2EEEE"/>
          </a:solidFill>
          <a:ln/>
        </p:spPr>
        <p:txBody>
          <a:bodyPr/>
          <a:lstStyle/>
          <a:p>
            <a:endParaRPr lang="en-US"/>
          </a:p>
        </p:txBody>
      </p:sp>
      <p:pic>
        <p:nvPicPr>
          <p:cNvPr id="12" name="Image 2" descr="preencoded.png"/>
          <p:cNvPicPr>
            <a:picLocks noChangeAspect="1"/>
          </p:cNvPicPr>
          <p:nvPr/>
        </p:nvPicPr>
        <p:blipFill>
          <a:blip r:embed="rId5"/>
          <a:stretch>
            <a:fillRect/>
          </a:stretch>
        </p:blipFill>
        <p:spPr>
          <a:xfrm>
            <a:off x="7542074" y="2318028"/>
            <a:ext cx="340162" cy="425291"/>
          </a:xfrm>
          <a:prstGeom prst="rect">
            <a:avLst/>
          </a:prstGeom>
        </p:spPr>
      </p:pic>
      <p:sp>
        <p:nvSpPr>
          <p:cNvPr id="13" name="Text 8"/>
          <p:cNvSpPr/>
          <p:nvPr/>
        </p:nvSpPr>
        <p:spPr>
          <a:xfrm>
            <a:off x="8194119" y="2353389"/>
            <a:ext cx="2311003" cy="708660"/>
          </a:xfrm>
          <a:prstGeom prst="rect">
            <a:avLst/>
          </a:prstGeom>
          <a:noFill/>
          <a:ln/>
        </p:spPr>
        <p:txBody>
          <a:bodyPr wrap="squar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Future Capacity Forecasting</a:t>
            </a:r>
            <a:endParaRPr lang="en-US" sz="2200" dirty="0"/>
          </a:p>
        </p:txBody>
      </p:sp>
      <p:sp>
        <p:nvSpPr>
          <p:cNvPr id="14" name="Text 9"/>
          <p:cNvSpPr/>
          <p:nvPr/>
        </p:nvSpPr>
        <p:spPr>
          <a:xfrm>
            <a:off x="8194119" y="3198138"/>
            <a:ext cx="2311003" cy="1451610"/>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Project staffing needs weeks or months ahead to ensure adequate resources</a:t>
            </a:r>
            <a:endParaRPr lang="en-US" sz="1750" dirty="0"/>
          </a:p>
        </p:txBody>
      </p:sp>
      <p:sp>
        <p:nvSpPr>
          <p:cNvPr id="15" name="Shape 10"/>
          <p:cNvSpPr/>
          <p:nvPr/>
        </p:nvSpPr>
        <p:spPr>
          <a:xfrm>
            <a:off x="10788610" y="2275523"/>
            <a:ext cx="510302" cy="510302"/>
          </a:xfrm>
          <a:prstGeom prst="roundRect">
            <a:avLst>
              <a:gd name="adj" fmla="val 6667"/>
            </a:avLst>
          </a:prstGeom>
          <a:solidFill>
            <a:srgbClr val="F2EEEE"/>
          </a:solidFill>
          <a:ln/>
        </p:spPr>
        <p:txBody>
          <a:bodyPr/>
          <a:lstStyle/>
          <a:p>
            <a:endParaRPr lang="en-US"/>
          </a:p>
        </p:txBody>
      </p:sp>
      <p:pic>
        <p:nvPicPr>
          <p:cNvPr id="16" name="Image 3" descr="preencoded.png"/>
          <p:cNvPicPr>
            <a:picLocks noChangeAspect="1"/>
          </p:cNvPicPr>
          <p:nvPr/>
        </p:nvPicPr>
        <p:blipFill>
          <a:blip r:embed="rId6"/>
          <a:stretch>
            <a:fillRect/>
          </a:stretch>
        </p:blipFill>
        <p:spPr>
          <a:xfrm>
            <a:off x="10873680" y="2318028"/>
            <a:ext cx="340162" cy="425291"/>
          </a:xfrm>
          <a:prstGeom prst="rect">
            <a:avLst/>
          </a:prstGeom>
        </p:spPr>
      </p:pic>
      <p:sp>
        <p:nvSpPr>
          <p:cNvPr id="17" name="Text 11"/>
          <p:cNvSpPr/>
          <p:nvPr/>
        </p:nvSpPr>
        <p:spPr>
          <a:xfrm>
            <a:off x="11525726" y="2353389"/>
            <a:ext cx="2311003" cy="708660"/>
          </a:xfrm>
          <a:prstGeom prst="rect">
            <a:avLst/>
          </a:prstGeom>
          <a:noFill/>
          <a:ln/>
        </p:spPr>
        <p:txBody>
          <a:bodyPr wrap="squar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Utilization Monitoring</a:t>
            </a:r>
            <a:endParaRPr lang="en-US" sz="2200" dirty="0"/>
          </a:p>
        </p:txBody>
      </p:sp>
      <p:sp>
        <p:nvSpPr>
          <p:cNvPr id="18" name="Text 12"/>
          <p:cNvSpPr/>
          <p:nvPr/>
        </p:nvSpPr>
        <p:spPr>
          <a:xfrm>
            <a:off x="11525726" y="3198138"/>
            <a:ext cx="2311003" cy="1451610"/>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Track billable hours against capacity to maximize productivity and profitability</a:t>
            </a:r>
            <a:endParaRPr lang="en-US" sz="1750" dirty="0"/>
          </a:p>
        </p:txBody>
      </p:sp>
      <p:sp>
        <p:nvSpPr>
          <p:cNvPr id="19" name="Text 13"/>
          <p:cNvSpPr/>
          <p:nvPr/>
        </p:nvSpPr>
        <p:spPr>
          <a:xfrm>
            <a:off x="793790" y="5267801"/>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Finding the right people with the right skills at the right time often determines project success. Dynamics 365 Project Operations transforms resource management with powerful filters and heat maps that visualize capacity across your organization.</a:t>
            </a:r>
            <a:endParaRPr lang="en-US" sz="1750" dirty="0"/>
          </a:p>
        </p:txBody>
      </p:sp>
      <p:sp>
        <p:nvSpPr>
          <p:cNvPr id="20" name="Text 14"/>
          <p:cNvSpPr/>
          <p:nvPr/>
        </p:nvSpPr>
        <p:spPr>
          <a:xfrm>
            <a:off x="793790" y="6248757"/>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This comprehensive view allows project managers to optimize team assignments, avoid resource conflicts, and ensure team members aren't overworked—ultimately improving morale while minimizing delivery risks.</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972145"/>
            <a:ext cx="6004203" cy="566976"/>
          </a:xfrm>
          <a:prstGeom prst="rect">
            <a:avLst/>
          </a:prstGeom>
          <a:noFill/>
          <a:ln/>
        </p:spPr>
        <p:txBody>
          <a:bodyPr wrap="none" lIns="0" tIns="0" rIns="0" bIns="0" rtlCol="0" anchor="t"/>
          <a:lstStyle/>
          <a:p>
            <a:pPr marL="0" indent="0" algn="l">
              <a:lnSpc>
                <a:spcPts val="4450"/>
              </a:lnSpc>
              <a:buNone/>
            </a:pPr>
            <a:r>
              <a:rPr lang="en-US" sz="3550" dirty="0">
                <a:solidFill>
                  <a:srgbClr val="152D47"/>
                </a:solidFill>
                <a:latin typeface="Crimson Pro Semi Bold" pitchFamily="34" charset="0"/>
                <a:ea typeface="Crimson Pro Semi Bold" pitchFamily="34" charset="-122"/>
                <a:cs typeface="Crimson Pro Semi Bold" pitchFamily="34" charset="-120"/>
              </a:rPr>
              <a:t>Time and Expense Management</a:t>
            </a:r>
            <a:endParaRPr lang="en-US" sz="3550" dirty="0"/>
          </a:p>
        </p:txBody>
      </p:sp>
      <p:sp>
        <p:nvSpPr>
          <p:cNvPr id="3" name="Text 1"/>
          <p:cNvSpPr/>
          <p:nvPr/>
        </p:nvSpPr>
        <p:spPr>
          <a:xfrm>
            <a:off x="793790" y="2021086"/>
            <a:ext cx="2860596" cy="354330"/>
          </a:xfrm>
          <a:prstGeom prst="rect">
            <a:avLst/>
          </a:prstGeom>
          <a:noFill/>
          <a:ln/>
        </p:spPr>
        <p:txBody>
          <a:bodyPr wrap="none" lIns="0" tIns="0" rIns="0" bIns="0" rtlCol="0" anchor="t"/>
          <a:lstStyle/>
          <a:p>
            <a:pPr marL="0" indent="0" algn="l">
              <a:lnSpc>
                <a:spcPts val="2750"/>
              </a:lnSpc>
              <a:buNone/>
            </a:pPr>
            <a:r>
              <a:rPr lang="en-US" sz="2200" dirty="0">
                <a:solidFill>
                  <a:srgbClr val="152D47"/>
                </a:solidFill>
                <a:latin typeface="Crimson Pro Semi Bold" pitchFamily="34" charset="0"/>
                <a:ea typeface="Crimson Pro Semi Bold" pitchFamily="34" charset="-122"/>
                <a:cs typeface="Crimson Pro Semi Bold" pitchFamily="34" charset="-120"/>
              </a:rPr>
              <a:t>Streamlined Submission</a:t>
            </a:r>
            <a:endParaRPr lang="en-US" sz="2200" dirty="0"/>
          </a:p>
        </p:txBody>
      </p:sp>
      <p:sp>
        <p:nvSpPr>
          <p:cNvPr id="4" name="Text 2"/>
          <p:cNvSpPr/>
          <p:nvPr/>
        </p:nvSpPr>
        <p:spPr>
          <a:xfrm>
            <a:off x="793790" y="2602230"/>
            <a:ext cx="3978116" cy="1451610"/>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Team members can log hours and expenses from any device, with intuitive interfaces that minimize administrative burden.</a:t>
            </a:r>
            <a:endParaRPr lang="en-US" sz="1750" dirty="0"/>
          </a:p>
        </p:txBody>
      </p:sp>
      <p:sp>
        <p:nvSpPr>
          <p:cNvPr id="5" name="Text 3"/>
          <p:cNvSpPr/>
          <p:nvPr/>
        </p:nvSpPr>
        <p:spPr>
          <a:xfrm>
            <a:off x="793790" y="4257913"/>
            <a:ext cx="3978116" cy="1451610"/>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The system supports various input methods, including mobile apps for capturing receipts on the go and automated time tracking integrations.</a:t>
            </a:r>
            <a:endParaRPr lang="en-US" sz="1750" dirty="0"/>
          </a:p>
        </p:txBody>
      </p:sp>
      <p:sp>
        <p:nvSpPr>
          <p:cNvPr id="6" name="Text 4"/>
          <p:cNvSpPr/>
          <p:nvPr/>
        </p:nvSpPr>
        <p:spPr>
          <a:xfrm>
            <a:off x="5332928" y="202108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D47"/>
                </a:solidFill>
                <a:latin typeface="Crimson Pro Semi Bold" pitchFamily="34" charset="0"/>
                <a:ea typeface="Crimson Pro Semi Bold" pitchFamily="34" charset="-122"/>
                <a:cs typeface="Crimson Pro Semi Bold" pitchFamily="34" charset="-120"/>
              </a:rPr>
              <a:t>Automated Workflows</a:t>
            </a:r>
            <a:endParaRPr lang="en-US" sz="2200" dirty="0"/>
          </a:p>
        </p:txBody>
      </p:sp>
      <p:sp>
        <p:nvSpPr>
          <p:cNvPr id="7" name="Text 5"/>
          <p:cNvSpPr/>
          <p:nvPr/>
        </p:nvSpPr>
        <p:spPr>
          <a:xfrm>
            <a:off x="5332928" y="2602230"/>
            <a:ext cx="3978116" cy="1451610"/>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Customizable approval routes ensure proper oversight while accelerating the review process through automated notifications and reminders.</a:t>
            </a:r>
            <a:endParaRPr lang="en-US" sz="1750" dirty="0"/>
          </a:p>
        </p:txBody>
      </p:sp>
      <p:sp>
        <p:nvSpPr>
          <p:cNvPr id="8" name="Text 6"/>
          <p:cNvSpPr/>
          <p:nvPr/>
        </p:nvSpPr>
        <p:spPr>
          <a:xfrm>
            <a:off x="5332928" y="4257913"/>
            <a:ext cx="3978116" cy="1451610"/>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Rules-based validation helps prevent common errors, ensuring that submissions align with organizational policies and client billing requirements.</a:t>
            </a:r>
            <a:endParaRPr lang="en-US" sz="1750" dirty="0"/>
          </a:p>
        </p:txBody>
      </p:sp>
      <p:sp>
        <p:nvSpPr>
          <p:cNvPr id="9" name="Text 7"/>
          <p:cNvSpPr/>
          <p:nvPr/>
        </p:nvSpPr>
        <p:spPr>
          <a:xfrm>
            <a:off x="9872067" y="202108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D47"/>
                </a:solidFill>
                <a:latin typeface="Crimson Pro Semi Bold" pitchFamily="34" charset="0"/>
                <a:ea typeface="Crimson Pro Semi Bold" pitchFamily="34" charset="-122"/>
                <a:cs typeface="Crimson Pro Semi Bold" pitchFamily="34" charset="-120"/>
              </a:rPr>
              <a:t>Task-Level Tracking</a:t>
            </a:r>
            <a:endParaRPr lang="en-US" sz="2200" dirty="0"/>
          </a:p>
        </p:txBody>
      </p:sp>
      <p:sp>
        <p:nvSpPr>
          <p:cNvPr id="10" name="Text 8"/>
          <p:cNvSpPr/>
          <p:nvPr/>
        </p:nvSpPr>
        <p:spPr>
          <a:xfrm>
            <a:off x="9872067" y="2602230"/>
            <a:ext cx="3978116" cy="1451610"/>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Hours logged against specific tasks provide granular visibility into effort distribution and enable accurate velocity metrics.</a:t>
            </a:r>
            <a:endParaRPr lang="en-US" sz="1750" dirty="0"/>
          </a:p>
        </p:txBody>
      </p:sp>
      <p:sp>
        <p:nvSpPr>
          <p:cNvPr id="11" name="Text 9"/>
          <p:cNvSpPr/>
          <p:nvPr/>
        </p:nvSpPr>
        <p:spPr>
          <a:xfrm>
            <a:off x="9872067" y="4257913"/>
            <a:ext cx="3978116" cy="1451610"/>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This detailed tracking creates a historical database of effort estimates versus actuals, continuously improving the accuracy of future project plans.</a:t>
            </a:r>
            <a:endParaRPr lang="en-US" sz="1750" dirty="0"/>
          </a:p>
        </p:txBody>
      </p:sp>
      <p:sp>
        <p:nvSpPr>
          <p:cNvPr id="12" name="Text 10"/>
          <p:cNvSpPr/>
          <p:nvPr/>
        </p:nvSpPr>
        <p:spPr>
          <a:xfrm>
            <a:off x="793790" y="6168747"/>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Accurate time and expense data forms the foundation of project tracking, billing, and future estimating. With Dynamics 365 Project Operations, these critical processes become seamless parts of the daily workflow rather than burdensome administrative tasks.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303734"/>
            <a:ext cx="4671536" cy="566976"/>
          </a:xfrm>
          <a:prstGeom prst="rect">
            <a:avLst/>
          </a:prstGeom>
          <a:noFill/>
          <a:ln/>
        </p:spPr>
        <p:txBody>
          <a:bodyPr wrap="none" lIns="0" tIns="0" rIns="0" bIns="0" rtlCol="0" anchor="t"/>
          <a:lstStyle/>
          <a:p>
            <a:pPr marL="0" indent="0" algn="l">
              <a:lnSpc>
                <a:spcPts val="4450"/>
              </a:lnSpc>
              <a:buNone/>
            </a:pPr>
            <a:r>
              <a:rPr lang="en-US" sz="3550" dirty="0">
                <a:solidFill>
                  <a:srgbClr val="152D47"/>
                </a:solidFill>
                <a:latin typeface="Crimson Pro Semi Bold" pitchFamily="34" charset="0"/>
                <a:ea typeface="Crimson Pro Semi Bold" pitchFamily="34" charset="-122"/>
                <a:cs typeface="Crimson Pro Semi Bold" pitchFamily="34" charset="-120"/>
              </a:rPr>
              <a:t>Data-Driven Dashboards</a:t>
            </a:r>
            <a:endParaRPr lang="en-US" sz="3550" dirty="0"/>
          </a:p>
        </p:txBody>
      </p:sp>
      <p:pic>
        <p:nvPicPr>
          <p:cNvPr id="3" name="Image 0" descr="preencoded.png"/>
          <p:cNvPicPr>
            <a:picLocks noChangeAspect="1"/>
          </p:cNvPicPr>
          <p:nvPr/>
        </p:nvPicPr>
        <p:blipFill>
          <a:blip r:embed="rId3"/>
          <a:stretch>
            <a:fillRect/>
          </a:stretch>
        </p:blipFill>
        <p:spPr>
          <a:xfrm>
            <a:off x="3073718" y="2470309"/>
            <a:ext cx="1984653" cy="1984653"/>
          </a:xfrm>
          <a:prstGeom prst="rect">
            <a:avLst/>
          </a:prstGeom>
        </p:spPr>
      </p:pic>
      <p:pic>
        <p:nvPicPr>
          <p:cNvPr id="4" name="Image 1" descr="preencoded.png"/>
          <p:cNvPicPr>
            <a:picLocks noChangeAspect="1"/>
          </p:cNvPicPr>
          <p:nvPr/>
        </p:nvPicPr>
        <p:blipFill>
          <a:blip r:embed="rId4"/>
          <a:stretch>
            <a:fillRect/>
          </a:stretch>
        </p:blipFill>
        <p:spPr>
          <a:xfrm>
            <a:off x="5239822" y="2470309"/>
            <a:ext cx="1984653" cy="1984653"/>
          </a:xfrm>
          <a:prstGeom prst="rect">
            <a:avLst/>
          </a:prstGeom>
        </p:spPr>
      </p:pic>
      <p:pic>
        <p:nvPicPr>
          <p:cNvPr id="5" name="Image 2" descr="preencoded.png"/>
          <p:cNvPicPr>
            <a:picLocks noChangeAspect="1"/>
          </p:cNvPicPr>
          <p:nvPr/>
        </p:nvPicPr>
        <p:blipFill>
          <a:blip r:embed="rId5"/>
          <a:stretch>
            <a:fillRect/>
          </a:stretch>
        </p:blipFill>
        <p:spPr>
          <a:xfrm>
            <a:off x="7405926" y="2470309"/>
            <a:ext cx="1984653" cy="1984653"/>
          </a:xfrm>
          <a:prstGeom prst="rect">
            <a:avLst/>
          </a:prstGeom>
        </p:spPr>
      </p:pic>
      <p:pic>
        <p:nvPicPr>
          <p:cNvPr id="6" name="Image 3" descr="preencoded.png"/>
          <p:cNvPicPr>
            <a:picLocks noChangeAspect="1"/>
          </p:cNvPicPr>
          <p:nvPr/>
        </p:nvPicPr>
        <p:blipFill>
          <a:blip r:embed="rId6"/>
          <a:stretch>
            <a:fillRect/>
          </a:stretch>
        </p:blipFill>
        <p:spPr>
          <a:xfrm>
            <a:off x="9572030" y="2470309"/>
            <a:ext cx="1984653" cy="1984653"/>
          </a:xfrm>
          <a:prstGeom prst="rect">
            <a:avLst/>
          </a:prstGeom>
        </p:spPr>
      </p:pic>
      <p:sp>
        <p:nvSpPr>
          <p:cNvPr id="7" name="Text 1"/>
          <p:cNvSpPr/>
          <p:nvPr/>
        </p:nvSpPr>
        <p:spPr>
          <a:xfrm>
            <a:off x="793790" y="4856083"/>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Through native integration with Power BI, Dynamics 365 Project Operations transforms raw project data into actionable visual insights. Project managers can monitor health indicators, budget burn rates, team velocity, milestone progress, and risk trends—all through customizable dashboards that highlight what matters most.</a:t>
            </a:r>
            <a:endParaRPr lang="en-US" sz="1750" dirty="0"/>
          </a:p>
        </p:txBody>
      </p:sp>
      <p:sp>
        <p:nvSpPr>
          <p:cNvPr id="8" name="Text 2"/>
          <p:cNvSpPr/>
          <p:nvPr/>
        </p:nvSpPr>
        <p:spPr>
          <a:xfrm>
            <a:off x="793790" y="6199942"/>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These real-time visualizations enable stakeholders at all levels to quickly understand project status without wading through detailed reports, facilitating faster decision-making and more effective governance.</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0218" y="622697"/>
            <a:ext cx="5504259" cy="564475"/>
          </a:xfrm>
          <a:prstGeom prst="rect">
            <a:avLst/>
          </a:prstGeom>
          <a:noFill/>
          <a:ln/>
        </p:spPr>
        <p:txBody>
          <a:bodyPr wrap="none" lIns="0" tIns="0" rIns="0" bIns="0" rtlCol="0" anchor="t"/>
          <a:lstStyle/>
          <a:p>
            <a:pPr marL="0" indent="0" algn="l">
              <a:lnSpc>
                <a:spcPts val="4400"/>
              </a:lnSpc>
              <a:buNone/>
            </a:pPr>
            <a:r>
              <a:rPr lang="en-US" sz="3550" dirty="0">
                <a:solidFill>
                  <a:srgbClr val="152D47"/>
                </a:solidFill>
                <a:latin typeface="Crimson Pro Semi Bold" pitchFamily="34" charset="0"/>
                <a:ea typeface="Crimson Pro Semi Bold" pitchFamily="34" charset="-122"/>
                <a:cs typeface="Crimson Pro Semi Bold" pitchFamily="34" charset="-120"/>
              </a:rPr>
              <a:t>Seamless Team Collaboration</a:t>
            </a:r>
            <a:endParaRPr lang="en-US" sz="3550" dirty="0"/>
          </a:p>
        </p:txBody>
      </p:sp>
      <p:pic>
        <p:nvPicPr>
          <p:cNvPr id="3" name="Image 0" descr="preencoded.png"/>
          <p:cNvPicPr>
            <a:picLocks noChangeAspect="1"/>
          </p:cNvPicPr>
          <p:nvPr/>
        </p:nvPicPr>
        <p:blipFill>
          <a:blip r:embed="rId3"/>
          <a:stretch>
            <a:fillRect/>
          </a:stretch>
        </p:blipFill>
        <p:spPr>
          <a:xfrm>
            <a:off x="790218" y="1480542"/>
            <a:ext cx="564356" cy="564356"/>
          </a:xfrm>
          <a:prstGeom prst="rect">
            <a:avLst/>
          </a:prstGeom>
        </p:spPr>
      </p:pic>
      <p:sp>
        <p:nvSpPr>
          <p:cNvPr id="4" name="Text 1"/>
          <p:cNvSpPr/>
          <p:nvPr/>
        </p:nvSpPr>
        <p:spPr>
          <a:xfrm>
            <a:off x="1580317" y="1575078"/>
            <a:ext cx="3332440" cy="352663"/>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Microsoft Teams Integration</a:t>
            </a:r>
            <a:endParaRPr lang="en-US" sz="2200" dirty="0"/>
          </a:p>
        </p:txBody>
      </p:sp>
      <p:sp>
        <p:nvSpPr>
          <p:cNvPr id="5" name="Text 2"/>
          <p:cNvSpPr/>
          <p:nvPr/>
        </p:nvSpPr>
        <p:spPr>
          <a:xfrm>
            <a:off x="1580317" y="2063115"/>
            <a:ext cx="12259866" cy="361117"/>
          </a:xfrm>
          <a:prstGeom prst="rect">
            <a:avLst/>
          </a:prstGeom>
          <a:noFill/>
          <a:ln/>
        </p:spPr>
        <p:txBody>
          <a:bodyPr wrap="none" lIns="0" tIns="0" rIns="0" bIns="0" rtlCol="0" anchor="t"/>
          <a:lstStyle/>
          <a:p>
            <a:pPr marL="0" indent="0" algn="l">
              <a:lnSpc>
                <a:spcPts val="2800"/>
              </a:lnSpc>
              <a:buNone/>
            </a:pPr>
            <a:r>
              <a:rPr lang="en-US" sz="1750" dirty="0">
                <a:solidFill>
                  <a:srgbClr val="4C4C4D"/>
                </a:solidFill>
                <a:latin typeface="Heebo" pitchFamily="34" charset="0"/>
                <a:ea typeface="Heebo" pitchFamily="34" charset="-122"/>
                <a:cs typeface="Heebo" pitchFamily="34" charset="-120"/>
              </a:rPr>
              <a:t>Access project documents, conversations, and updates directly within Teams workspaces linked to specific projects</a:t>
            </a:r>
            <a:endParaRPr lang="en-US" sz="1750" dirty="0"/>
          </a:p>
        </p:txBody>
      </p:sp>
      <p:pic>
        <p:nvPicPr>
          <p:cNvPr id="6" name="Image 1" descr="preencoded.png"/>
          <p:cNvPicPr>
            <a:picLocks noChangeAspect="1"/>
          </p:cNvPicPr>
          <p:nvPr/>
        </p:nvPicPr>
        <p:blipFill>
          <a:blip r:embed="rId4"/>
          <a:stretch>
            <a:fillRect/>
          </a:stretch>
        </p:blipFill>
        <p:spPr>
          <a:xfrm>
            <a:off x="790218" y="2915126"/>
            <a:ext cx="564356" cy="564356"/>
          </a:xfrm>
          <a:prstGeom prst="rect">
            <a:avLst/>
          </a:prstGeom>
        </p:spPr>
      </p:pic>
      <p:sp>
        <p:nvSpPr>
          <p:cNvPr id="7" name="Text 3"/>
          <p:cNvSpPr/>
          <p:nvPr/>
        </p:nvSpPr>
        <p:spPr>
          <a:xfrm>
            <a:off x="1580317" y="3009662"/>
            <a:ext cx="2945368" cy="352663"/>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Outlook Synchronization</a:t>
            </a:r>
            <a:endParaRPr lang="en-US" sz="2200" dirty="0"/>
          </a:p>
        </p:txBody>
      </p:sp>
      <p:sp>
        <p:nvSpPr>
          <p:cNvPr id="8" name="Text 4"/>
          <p:cNvSpPr/>
          <p:nvPr/>
        </p:nvSpPr>
        <p:spPr>
          <a:xfrm>
            <a:off x="1580317" y="3497699"/>
            <a:ext cx="12259866" cy="361117"/>
          </a:xfrm>
          <a:prstGeom prst="rect">
            <a:avLst/>
          </a:prstGeom>
          <a:noFill/>
          <a:ln/>
        </p:spPr>
        <p:txBody>
          <a:bodyPr wrap="none" lIns="0" tIns="0" rIns="0" bIns="0" rtlCol="0" anchor="t"/>
          <a:lstStyle/>
          <a:p>
            <a:pPr marL="0" indent="0" algn="l">
              <a:lnSpc>
                <a:spcPts val="2800"/>
              </a:lnSpc>
              <a:buNone/>
            </a:pPr>
            <a:r>
              <a:rPr lang="en-US" sz="1750" dirty="0">
                <a:solidFill>
                  <a:srgbClr val="4C4C4D"/>
                </a:solidFill>
                <a:latin typeface="Heebo" pitchFamily="34" charset="0"/>
                <a:ea typeface="Heebo" pitchFamily="34" charset="-122"/>
                <a:cs typeface="Heebo" pitchFamily="34" charset="-120"/>
              </a:rPr>
              <a:t>Schedule project meetings and manage task assignments without leaving your email environment</a:t>
            </a:r>
            <a:endParaRPr lang="en-US" sz="1750" dirty="0"/>
          </a:p>
        </p:txBody>
      </p:sp>
      <p:pic>
        <p:nvPicPr>
          <p:cNvPr id="9" name="Image 2" descr="preencoded.png"/>
          <p:cNvPicPr>
            <a:picLocks noChangeAspect="1"/>
          </p:cNvPicPr>
          <p:nvPr/>
        </p:nvPicPr>
        <p:blipFill>
          <a:blip r:embed="rId5"/>
          <a:stretch>
            <a:fillRect/>
          </a:stretch>
        </p:blipFill>
        <p:spPr>
          <a:xfrm>
            <a:off x="790218" y="4349710"/>
            <a:ext cx="564356" cy="564356"/>
          </a:xfrm>
          <a:prstGeom prst="rect">
            <a:avLst/>
          </a:prstGeom>
        </p:spPr>
      </p:pic>
      <p:sp>
        <p:nvSpPr>
          <p:cNvPr id="10" name="Text 5"/>
          <p:cNvSpPr/>
          <p:nvPr/>
        </p:nvSpPr>
        <p:spPr>
          <a:xfrm>
            <a:off x="1580317" y="4444246"/>
            <a:ext cx="2843570" cy="352663"/>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Document Management</a:t>
            </a:r>
            <a:endParaRPr lang="en-US" sz="2200" dirty="0"/>
          </a:p>
        </p:txBody>
      </p:sp>
      <p:sp>
        <p:nvSpPr>
          <p:cNvPr id="11" name="Text 6"/>
          <p:cNvSpPr/>
          <p:nvPr/>
        </p:nvSpPr>
        <p:spPr>
          <a:xfrm>
            <a:off x="1580317" y="4932283"/>
            <a:ext cx="12259866" cy="361117"/>
          </a:xfrm>
          <a:prstGeom prst="rect">
            <a:avLst/>
          </a:prstGeom>
          <a:noFill/>
          <a:ln/>
        </p:spPr>
        <p:txBody>
          <a:bodyPr wrap="none" lIns="0" tIns="0" rIns="0" bIns="0" rtlCol="0" anchor="t"/>
          <a:lstStyle/>
          <a:p>
            <a:pPr marL="0" indent="0" algn="l">
              <a:lnSpc>
                <a:spcPts val="2800"/>
              </a:lnSpc>
              <a:buNone/>
            </a:pPr>
            <a:r>
              <a:rPr lang="en-US" sz="1750" dirty="0">
                <a:solidFill>
                  <a:srgbClr val="4C4C4D"/>
                </a:solidFill>
                <a:latin typeface="Heebo" pitchFamily="34" charset="0"/>
                <a:ea typeface="Heebo" pitchFamily="34" charset="-122"/>
                <a:cs typeface="Heebo" pitchFamily="34" charset="-120"/>
              </a:rPr>
              <a:t>Store and version-control project deliverables with SharePoint integration for comprehensive document governance</a:t>
            </a:r>
            <a:endParaRPr lang="en-US" sz="1750" dirty="0"/>
          </a:p>
        </p:txBody>
      </p:sp>
      <p:sp>
        <p:nvSpPr>
          <p:cNvPr id="12" name="Text 7"/>
          <p:cNvSpPr/>
          <p:nvPr/>
        </p:nvSpPr>
        <p:spPr>
          <a:xfrm>
            <a:off x="790218" y="5547360"/>
            <a:ext cx="13049964" cy="1083350"/>
          </a:xfrm>
          <a:prstGeom prst="rect">
            <a:avLst/>
          </a:prstGeom>
          <a:noFill/>
          <a:ln/>
        </p:spPr>
        <p:txBody>
          <a:bodyPr wrap="square" lIns="0" tIns="0" rIns="0" bIns="0" rtlCol="0" anchor="t"/>
          <a:lstStyle/>
          <a:p>
            <a:pPr marL="0" indent="0" algn="l">
              <a:lnSpc>
                <a:spcPts val="2800"/>
              </a:lnSpc>
              <a:buNone/>
            </a:pPr>
            <a:r>
              <a:rPr lang="en-US" sz="1750" dirty="0">
                <a:solidFill>
                  <a:srgbClr val="4C4C4D"/>
                </a:solidFill>
                <a:latin typeface="Heebo" pitchFamily="34" charset="0"/>
                <a:ea typeface="Heebo" pitchFamily="34" charset="-122"/>
                <a:cs typeface="Heebo" pitchFamily="34" charset="-120"/>
              </a:rPr>
              <a:t>Dynamics 365 Project Operations leverages the Microsoft ecosystem to create a collaborative workspace where communication flows naturally. Team members can share updates, documents, and insights without switching between applications, reducing friction and information silos.</a:t>
            </a:r>
            <a:endParaRPr lang="en-US" sz="1750" dirty="0"/>
          </a:p>
        </p:txBody>
      </p:sp>
      <p:sp>
        <p:nvSpPr>
          <p:cNvPr id="13" name="Text 8"/>
          <p:cNvSpPr/>
          <p:nvPr/>
        </p:nvSpPr>
        <p:spPr>
          <a:xfrm>
            <a:off x="790218" y="6884670"/>
            <a:ext cx="13049964" cy="722233"/>
          </a:xfrm>
          <a:prstGeom prst="rect">
            <a:avLst/>
          </a:prstGeom>
          <a:noFill/>
          <a:ln/>
        </p:spPr>
        <p:txBody>
          <a:bodyPr wrap="square" lIns="0" tIns="0" rIns="0" bIns="0" rtlCol="0" anchor="t"/>
          <a:lstStyle/>
          <a:p>
            <a:pPr marL="0" indent="0" algn="l">
              <a:lnSpc>
                <a:spcPts val="2800"/>
              </a:lnSpc>
              <a:buNone/>
            </a:pPr>
            <a:r>
              <a:rPr lang="en-US" sz="1750" dirty="0">
                <a:solidFill>
                  <a:srgbClr val="4C4C4D"/>
                </a:solidFill>
                <a:latin typeface="Heebo" pitchFamily="34" charset="0"/>
                <a:ea typeface="Heebo" pitchFamily="34" charset="-122"/>
                <a:cs typeface="Heebo" pitchFamily="34" charset="-120"/>
              </a:rPr>
              <a:t>This integrated approach to collaboration ensures that critical project information doesn't get lost in email threads or chat messages, creating a comprehensive audit trail that connects conversations directly to project artifacts.</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672465" y="989528"/>
            <a:ext cx="4708565" cy="480179"/>
          </a:xfrm>
          <a:prstGeom prst="rect">
            <a:avLst/>
          </a:prstGeom>
          <a:noFill/>
          <a:ln/>
        </p:spPr>
        <p:txBody>
          <a:bodyPr wrap="none" lIns="0" tIns="0" rIns="0" bIns="0" rtlCol="0" anchor="t"/>
          <a:lstStyle/>
          <a:p>
            <a:pPr marL="0" indent="0" algn="l">
              <a:lnSpc>
                <a:spcPts val="3750"/>
              </a:lnSpc>
              <a:buNone/>
            </a:pPr>
            <a:r>
              <a:rPr lang="en-US" sz="3000" dirty="0">
                <a:solidFill>
                  <a:srgbClr val="152D47"/>
                </a:solidFill>
                <a:latin typeface="Crimson Pro Semi Bold" pitchFamily="34" charset="0"/>
                <a:ea typeface="Crimson Pro Semi Bold" pitchFamily="34" charset="-122"/>
                <a:cs typeface="Crimson Pro Semi Bold" pitchFamily="34" charset="-120"/>
              </a:rPr>
              <a:t>Advanced Project Intelligence</a:t>
            </a:r>
            <a:endParaRPr lang="en-US" sz="3000" dirty="0"/>
          </a:p>
        </p:txBody>
      </p:sp>
      <p:pic>
        <p:nvPicPr>
          <p:cNvPr id="3" name="Image 0" descr="preencoded.png"/>
          <p:cNvPicPr>
            <a:picLocks noChangeAspect="1"/>
          </p:cNvPicPr>
          <p:nvPr/>
        </p:nvPicPr>
        <p:blipFill>
          <a:blip r:embed="rId3"/>
          <a:stretch>
            <a:fillRect/>
          </a:stretch>
        </p:blipFill>
        <p:spPr>
          <a:xfrm>
            <a:off x="2897743" y="1853922"/>
            <a:ext cx="2192060" cy="1106924"/>
          </a:xfrm>
          <a:prstGeom prst="rect">
            <a:avLst/>
          </a:prstGeom>
        </p:spPr>
      </p:pic>
      <p:pic>
        <p:nvPicPr>
          <p:cNvPr id="4" name="Image 1" descr="preencoded.png"/>
          <p:cNvPicPr>
            <a:picLocks noChangeAspect="1"/>
          </p:cNvPicPr>
          <p:nvPr/>
        </p:nvPicPr>
        <p:blipFill>
          <a:blip r:embed="rId4"/>
          <a:stretch>
            <a:fillRect/>
          </a:stretch>
        </p:blipFill>
        <p:spPr>
          <a:xfrm>
            <a:off x="3858697" y="2375654"/>
            <a:ext cx="270153" cy="337661"/>
          </a:xfrm>
          <a:prstGeom prst="rect">
            <a:avLst/>
          </a:prstGeom>
        </p:spPr>
      </p:pic>
      <p:sp>
        <p:nvSpPr>
          <p:cNvPr id="5" name="Text 1"/>
          <p:cNvSpPr/>
          <p:nvPr/>
        </p:nvSpPr>
        <p:spPr>
          <a:xfrm>
            <a:off x="5281851" y="2045970"/>
            <a:ext cx="2401610" cy="300157"/>
          </a:xfrm>
          <a:prstGeom prst="rect">
            <a:avLst/>
          </a:prstGeom>
          <a:noFill/>
          <a:ln/>
        </p:spPr>
        <p:txBody>
          <a:bodyPr wrap="none" lIns="0" tIns="0" rIns="0" bIns="0" rtlCol="0" anchor="t"/>
          <a:lstStyle/>
          <a:p>
            <a:pPr marL="0" indent="0" algn="l">
              <a:lnSpc>
                <a:spcPts val="2350"/>
              </a:lnSpc>
              <a:buNone/>
            </a:pPr>
            <a:r>
              <a:rPr lang="en-US" sz="1850" dirty="0">
                <a:solidFill>
                  <a:srgbClr val="4C4C4D"/>
                </a:solidFill>
                <a:latin typeface="Crimson Pro Semi Bold" pitchFamily="34" charset="0"/>
                <a:ea typeface="Crimson Pro Semi Bold" pitchFamily="34" charset="-122"/>
                <a:cs typeface="Crimson Pro Semi Bold" pitchFamily="34" charset="-120"/>
              </a:rPr>
              <a:t>AI-Powered Insights</a:t>
            </a:r>
            <a:endParaRPr lang="en-US" sz="1850" dirty="0"/>
          </a:p>
        </p:txBody>
      </p:sp>
      <p:sp>
        <p:nvSpPr>
          <p:cNvPr id="6" name="Text 2"/>
          <p:cNvSpPr/>
          <p:nvPr/>
        </p:nvSpPr>
        <p:spPr>
          <a:xfrm>
            <a:off x="5281851" y="2461379"/>
            <a:ext cx="6732389" cy="307419"/>
          </a:xfrm>
          <a:prstGeom prst="rect">
            <a:avLst/>
          </a:prstGeom>
          <a:noFill/>
          <a:ln/>
        </p:spPr>
        <p:txBody>
          <a:bodyPr wrap="none" lIns="0" tIns="0" rIns="0" bIns="0" rtlCol="0" anchor="t"/>
          <a:lstStyle/>
          <a:p>
            <a:pPr marL="0" indent="0" algn="l">
              <a:lnSpc>
                <a:spcPts val="2400"/>
              </a:lnSpc>
              <a:buNone/>
            </a:pPr>
            <a:r>
              <a:rPr lang="en-US" sz="1500" dirty="0">
                <a:solidFill>
                  <a:srgbClr val="4C4C4D"/>
                </a:solidFill>
                <a:latin typeface="Heebo" pitchFamily="34" charset="0"/>
                <a:ea typeface="Heebo" pitchFamily="34" charset="-122"/>
                <a:cs typeface="Heebo" pitchFamily="34" charset="-120"/>
              </a:rPr>
              <a:t>Predictive analytics that identify potential issues before they impact the project</a:t>
            </a:r>
            <a:endParaRPr lang="en-US" sz="1500" dirty="0"/>
          </a:p>
        </p:txBody>
      </p:sp>
      <p:sp>
        <p:nvSpPr>
          <p:cNvPr id="7" name="Shape 3"/>
          <p:cNvSpPr/>
          <p:nvPr/>
        </p:nvSpPr>
        <p:spPr>
          <a:xfrm>
            <a:off x="5137785" y="2975253"/>
            <a:ext cx="8772168" cy="11430"/>
          </a:xfrm>
          <a:prstGeom prst="roundRect">
            <a:avLst>
              <a:gd name="adj" fmla="val 252148"/>
            </a:avLst>
          </a:prstGeom>
          <a:solidFill>
            <a:srgbClr val="D8D4D4"/>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801654" y="3008828"/>
            <a:ext cx="4384119" cy="1106924"/>
          </a:xfrm>
          <a:prstGeom prst="rect">
            <a:avLst/>
          </a:prstGeom>
        </p:spPr>
      </p:pic>
      <p:pic>
        <p:nvPicPr>
          <p:cNvPr id="9" name="Image 3" descr="preencoded.png"/>
          <p:cNvPicPr>
            <a:picLocks noChangeAspect="1"/>
          </p:cNvPicPr>
          <p:nvPr/>
        </p:nvPicPr>
        <p:blipFill>
          <a:blip r:embed="rId6"/>
          <a:stretch>
            <a:fillRect/>
          </a:stretch>
        </p:blipFill>
        <p:spPr>
          <a:xfrm>
            <a:off x="3858578" y="3393400"/>
            <a:ext cx="270153" cy="337661"/>
          </a:xfrm>
          <a:prstGeom prst="rect">
            <a:avLst/>
          </a:prstGeom>
        </p:spPr>
      </p:pic>
      <p:sp>
        <p:nvSpPr>
          <p:cNvPr id="10" name="Text 4"/>
          <p:cNvSpPr/>
          <p:nvPr/>
        </p:nvSpPr>
        <p:spPr>
          <a:xfrm>
            <a:off x="6377821" y="3200876"/>
            <a:ext cx="2401610" cy="300157"/>
          </a:xfrm>
          <a:prstGeom prst="rect">
            <a:avLst/>
          </a:prstGeom>
          <a:noFill/>
          <a:ln/>
        </p:spPr>
        <p:txBody>
          <a:bodyPr wrap="none" lIns="0" tIns="0" rIns="0" bIns="0" rtlCol="0" anchor="t"/>
          <a:lstStyle/>
          <a:p>
            <a:pPr marL="0" indent="0" algn="l">
              <a:lnSpc>
                <a:spcPts val="2350"/>
              </a:lnSpc>
              <a:buNone/>
            </a:pPr>
            <a:r>
              <a:rPr lang="en-US" sz="1850" dirty="0">
                <a:solidFill>
                  <a:srgbClr val="4C4C4D"/>
                </a:solidFill>
                <a:latin typeface="Crimson Pro Semi Bold" pitchFamily="34" charset="0"/>
                <a:ea typeface="Crimson Pro Semi Bold" pitchFamily="34" charset="-122"/>
                <a:cs typeface="Crimson Pro Semi Bold" pitchFamily="34" charset="-120"/>
              </a:rPr>
              <a:t>Pattern Recognition</a:t>
            </a:r>
            <a:endParaRPr lang="en-US" sz="1850" dirty="0"/>
          </a:p>
        </p:txBody>
      </p:sp>
      <p:sp>
        <p:nvSpPr>
          <p:cNvPr id="11" name="Text 5"/>
          <p:cNvSpPr/>
          <p:nvPr/>
        </p:nvSpPr>
        <p:spPr>
          <a:xfrm>
            <a:off x="6377821" y="3616285"/>
            <a:ext cx="5732383" cy="307419"/>
          </a:xfrm>
          <a:prstGeom prst="rect">
            <a:avLst/>
          </a:prstGeom>
          <a:noFill/>
          <a:ln/>
        </p:spPr>
        <p:txBody>
          <a:bodyPr wrap="none" lIns="0" tIns="0" rIns="0" bIns="0" rtlCol="0" anchor="t"/>
          <a:lstStyle/>
          <a:p>
            <a:pPr marL="0" indent="0" algn="l">
              <a:lnSpc>
                <a:spcPts val="2400"/>
              </a:lnSpc>
              <a:buNone/>
            </a:pPr>
            <a:r>
              <a:rPr lang="en-US" sz="1500" dirty="0">
                <a:solidFill>
                  <a:srgbClr val="4C4C4D"/>
                </a:solidFill>
                <a:latin typeface="Heebo" pitchFamily="34" charset="0"/>
                <a:ea typeface="Heebo" pitchFamily="34" charset="-122"/>
                <a:cs typeface="Heebo" pitchFamily="34" charset="-120"/>
              </a:rPr>
              <a:t>System learns from historical project data to suggest optimizations</a:t>
            </a:r>
            <a:endParaRPr lang="en-US" sz="1500" dirty="0"/>
          </a:p>
        </p:txBody>
      </p:sp>
      <p:sp>
        <p:nvSpPr>
          <p:cNvPr id="12" name="Shape 6"/>
          <p:cNvSpPr/>
          <p:nvPr/>
        </p:nvSpPr>
        <p:spPr>
          <a:xfrm>
            <a:off x="6233755" y="4130159"/>
            <a:ext cx="7676198" cy="11430"/>
          </a:xfrm>
          <a:prstGeom prst="roundRect">
            <a:avLst>
              <a:gd name="adj" fmla="val 252148"/>
            </a:avLst>
          </a:prstGeom>
          <a:solidFill>
            <a:srgbClr val="D8D4D4"/>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705564" y="4163735"/>
            <a:ext cx="6576298" cy="1106924"/>
          </a:xfrm>
          <a:prstGeom prst="rect">
            <a:avLst/>
          </a:prstGeom>
        </p:spPr>
      </p:pic>
      <p:pic>
        <p:nvPicPr>
          <p:cNvPr id="14" name="Image 5" descr="preencoded.png"/>
          <p:cNvPicPr>
            <a:picLocks noChangeAspect="1"/>
          </p:cNvPicPr>
          <p:nvPr/>
        </p:nvPicPr>
        <p:blipFill>
          <a:blip r:embed="rId8"/>
          <a:stretch>
            <a:fillRect/>
          </a:stretch>
        </p:blipFill>
        <p:spPr>
          <a:xfrm>
            <a:off x="3858578" y="4548307"/>
            <a:ext cx="270153" cy="337661"/>
          </a:xfrm>
          <a:prstGeom prst="rect">
            <a:avLst/>
          </a:prstGeom>
        </p:spPr>
      </p:pic>
      <p:sp>
        <p:nvSpPr>
          <p:cNvPr id="15" name="Text 7"/>
          <p:cNvSpPr/>
          <p:nvPr/>
        </p:nvSpPr>
        <p:spPr>
          <a:xfrm>
            <a:off x="7473910" y="4355783"/>
            <a:ext cx="3276124" cy="300157"/>
          </a:xfrm>
          <a:prstGeom prst="rect">
            <a:avLst/>
          </a:prstGeom>
          <a:noFill/>
          <a:ln/>
        </p:spPr>
        <p:txBody>
          <a:bodyPr wrap="none" lIns="0" tIns="0" rIns="0" bIns="0" rtlCol="0" anchor="t"/>
          <a:lstStyle/>
          <a:p>
            <a:pPr marL="0" indent="0" algn="l">
              <a:lnSpc>
                <a:spcPts val="2350"/>
              </a:lnSpc>
              <a:buNone/>
            </a:pPr>
            <a:r>
              <a:rPr lang="en-US" sz="1850" dirty="0">
                <a:solidFill>
                  <a:srgbClr val="4C4C4D"/>
                </a:solidFill>
                <a:latin typeface="Crimson Pro Semi Bold" pitchFamily="34" charset="0"/>
                <a:ea typeface="Crimson Pro Semi Bold" pitchFamily="34" charset="-122"/>
                <a:cs typeface="Crimson Pro Semi Bold" pitchFamily="34" charset="-120"/>
              </a:rPr>
              <a:t>Comprehensive Data Foundation</a:t>
            </a:r>
            <a:endParaRPr lang="en-US" sz="1850" dirty="0"/>
          </a:p>
        </p:txBody>
      </p:sp>
      <p:sp>
        <p:nvSpPr>
          <p:cNvPr id="16" name="Text 8"/>
          <p:cNvSpPr/>
          <p:nvPr/>
        </p:nvSpPr>
        <p:spPr>
          <a:xfrm>
            <a:off x="7473910" y="4771192"/>
            <a:ext cx="6232922" cy="307419"/>
          </a:xfrm>
          <a:prstGeom prst="rect">
            <a:avLst/>
          </a:prstGeom>
          <a:noFill/>
          <a:ln/>
        </p:spPr>
        <p:txBody>
          <a:bodyPr wrap="none" lIns="0" tIns="0" rIns="0" bIns="0" rtlCol="0" anchor="t"/>
          <a:lstStyle/>
          <a:p>
            <a:pPr marL="0" indent="0" algn="l">
              <a:lnSpc>
                <a:spcPts val="2400"/>
              </a:lnSpc>
              <a:buNone/>
            </a:pPr>
            <a:r>
              <a:rPr lang="en-US" sz="1500" dirty="0">
                <a:solidFill>
                  <a:srgbClr val="4C4C4D"/>
                </a:solidFill>
                <a:latin typeface="Heebo" pitchFamily="34" charset="0"/>
                <a:ea typeface="Heebo" pitchFamily="34" charset="-122"/>
                <a:cs typeface="Heebo" pitchFamily="34" charset="-120"/>
              </a:rPr>
              <a:t>Unified platform that connects all project information for holistic analysis</a:t>
            </a:r>
            <a:endParaRPr lang="en-US" sz="1500" dirty="0"/>
          </a:p>
        </p:txBody>
      </p:sp>
      <p:sp>
        <p:nvSpPr>
          <p:cNvPr id="17" name="Text 9"/>
          <p:cNvSpPr/>
          <p:nvPr/>
        </p:nvSpPr>
        <p:spPr>
          <a:xfrm>
            <a:off x="672465" y="5486757"/>
            <a:ext cx="13285470" cy="922258"/>
          </a:xfrm>
          <a:prstGeom prst="rect">
            <a:avLst/>
          </a:prstGeom>
          <a:noFill/>
          <a:ln/>
        </p:spPr>
        <p:txBody>
          <a:bodyPr wrap="square" lIns="0" tIns="0" rIns="0" bIns="0" rtlCol="0" anchor="t"/>
          <a:lstStyle/>
          <a:p>
            <a:pPr marL="0" indent="0" algn="l">
              <a:lnSpc>
                <a:spcPts val="2400"/>
              </a:lnSpc>
              <a:buNone/>
            </a:pPr>
            <a:r>
              <a:rPr lang="en-US" sz="1500" dirty="0">
                <a:solidFill>
                  <a:srgbClr val="4C4C4D"/>
                </a:solidFill>
                <a:latin typeface="Heebo" pitchFamily="34" charset="0"/>
                <a:ea typeface="Heebo" pitchFamily="34" charset="-122"/>
                <a:cs typeface="Heebo" pitchFamily="34" charset="-120"/>
              </a:rPr>
              <a:t>Beyond simply tracking project metrics, Dynamics 365 Project Operations leverages Microsoft's AI capabilities to deliver predictive insights. The system analyzes patterns across historical project data to forecast potential risks, suggest resource optimizations, and highlight areas where intervention might be needed.</a:t>
            </a:r>
            <a:endParaRPr lang="en-US" sz="1500" dirty="0"/>
          </a:p>
        </p:txBody>
      </p:sp>
      <p:sp>
        <p:nvSpPr>
          <p:cNvPr id="18" name="Text 10"/>
          <p:cNvSpPr/>
          <p:nvPr/>
        </p:nvSpPr>
        <p:spPr>
          <a:xfrm>
            <a:off x="672465" y="6625114"/>
            <a:ext cx="13285470" cy="614839"/>
          </a:xfrm>
          <a:prstGeom prst="rect">
            <a:avLst/>
          </a:prstGeom>
          <a:noFill/>
          <a:ln/>
        </p:spPr>
        <p:txBody>
          <a:bodyPr wrap="square" lIns="0" tIns="0" rIns="0" bIns="0" rtlCol="0" anchor="t"/>
          <a:lstStyle/>
          <a:p>
            <a:pPr marL="0" indent="0" algn="l">
              <a:lnSpc>
                <a:spcPts val="2400"/>
              </a:lnSpc>
              <a:buNone/>
            </a:pPr>
            <a:r>
              <a:rPr lang="en-US" sz="1500" dirty="0">
                <a:solidFill>
                  <a:srgbClr val="4C4C4D"/>
                </a:solidFill>
                <a:latin typeface="Heebo" pitchFamily="34" charset="0"/>
                <a:ea typeface="Heebo" pitchFamily="34" charset="-122"/>
                <a:cs typeface="Heebo" pitchFamily="34" charset="-120"/>
              </a:rPr>
              <a:t>These intelligent capabilities transform project management from a reactive discipline into a proactive practice, allowing teams to address issues before they become problems and continuously improve delivery approaches.</a:t>
            </a:r>
            <a:endParaRPr lang="en-US" sz="15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1898</Words>
  <Application>Microsoft Office PowerPoint</Application>
  <PresentationFormat>Custom</PresentationFormat>
  <Paragraphs>147</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Heebo Medium</vt:lpstr>
      <vt:lpstr>Crimson Pro Semi Bold</vt:lpstr>
      <vt:lpstr>Heebo</vt:lpstr>
      <vt:lpstr>Arial</vt:lpstr>
      <vt:lpstr>Heebo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2025-05-03T19:30:26Z</dcterms:created>
  <dcterms:modified xsi:type="dcterms:W3CDTF">2025-05-03T19:31:44Z</dcterms:modified>
</cp:coreProperties>
</file>