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745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17533"/>
            <a:ext cx="7556421" cy="2480310"/>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Measuring What Matters: Leveraging Velocity and Burn Down Charts for True Transparency</a:t>
            </a:r>
            <a:endParaRPr lang="en-US" sz="3900" dirty="0"/>
          </a:p>
        </p:txBody>
      </p:sp>
      <p:sp>
        <p:nvSpPr>
          <p:cNvPr id="4" name="Text 1"/>
          <p:cNvSpPr/>
          <p:nvPr/>
        </p:nvSpPr>
        <p:spPr>
          <a:xfrm>
            <a:off x="793790" y="3995499"/>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 thrives on transparency. Yet too often, teams focus on metrics as checkboxes rather than tools for learning and improvement. When used intentionally, velocity charts and burn down charts become powerful lenses into team health, predictability, and delivery confidence.</a:t>
            </a:r>
            <a:endParaRPr lang="en-US" sz="1550" dirty="0"/>
          </a:p>
        </p:txBody>
      </p:sp>
      <p:sp>
        <p:nvSpPr>
          <p:cNvPr id="5" name="Shape 2"/>
          <p:cNvSpPr/>
          <p:nvPr/>
        </p:nvSpPr>
        <p:spPr>
          <a:xfrm>
            <a:off x="793790" y="5503783"/>
            <a:ext cx="317540" cy="317540"/>
          </a:xfrm>
          <a:prstGeom prst="roundRect">
            <a:avLst>
              <a:gd name="adj" fmla="val 28793492"/>
            </a:avLst>
          </a:prstGeom>
          <a:solidFill>
            <a:srgbClr val="7BCC95"/>
          </a:solidFill>
          <a:ln w="7620">
            <a:solidFill>
              <a:srgbClr val="FFFFFF"/>
            </a:solidFill>
            <a:prstDash val="solid"/>
          </a:ln>
        </p:spPr>
        <p:txBody>
          <a:bodyPr/>
          <a:lstStyle/>
          <a:p>
            <a:endParaRPr lang="en-US"/>
          </a:p>
        </p:txBody>
      </p:sp>
      <p:sp>
        <p:nvSpPr>
          <p:cNvPr id="6" name="Text 3"/>
          <p:cNvSpPr/>
          <p:nvPr/>
        </p:nvSpPr>
        <p:spPr>
          <a:xfrm>
            <a:off x="869871" y="5613797"/>
            <a:ext cx="165378"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Nobile Medium" pitchFamily="34" charset="0"/>
                <a:ea typeface="Nobile Medium" pitchFamily="34" charset="-122"/>
                <a:cs typeface="Nobile Medium" pitchFamily="34" charset="-120"/>
              </a:rPr>
              <a:t>kW</a:t>
            </a:r>
            <a:endParaRPr lang="en-US" sz="750" dirty="0"/>
          </a:p>
        </p:txBody>
      </p:sp>
      <p:sp>
        <p:nvSpPr>
          <p:cNvPr id="7" name="Text 4"/>
          <p:cNvSpPr/>
          <p:nvPr/>
        </p:nvSpPr>
        <p:spPr>
          <a:xfrm>
            <a:off x="1210508" y="5488900"/>
            <a:ext cx="2749034" cy="347305"/>
          </a:xfrm>
          <a:prstGeom prst="rect">
            <a:avLst/>
          </a:prstGeom>
          <a:noFill/>
          <a:ln/>
        </p:spPr>
        <p:txBody>
          <a:bodyPr wrap="none" lIns="0" tIns="0" rIns="0" bIns="0" rtlCol="0" anchor="t"/>
          <a:lstStyle/>
          <a:p>
            <a:pPr marL="0" indent="0" algn="l">
              <a:lnSpc>
                <a:spcPts val="2700"/>
              </a:lnSpc>
              <a:buNone/>
            </a:pPr>
            <a:r>
              <a:rPr lang="en-US" sz="1950" b="1" dirty="0">
                <a:solidFill>
                  <a:srgbClr val="404155"/>
                </a:solidFill>
                <a:latin typeface="Nobile Bold" pitchFamily="34" charset="0"/>
                <a:ea typeface="Nobile Bold" pitchFamily="34" charset="-122"/>
                <a:cs typeface="Nobile Bold" pitchFamily="34" charset="-120"/>
              </a:rPr>
              <a:t>by Kimberly Wiethoff, MBA, PMP, PMI-ACP</a:t>
            </a:r>
            <a:endParaRPr lang="en-US" sz="1950" dirty="0"/>
          </a:p>
        </p:txBody>
      </p:sp>
      <p:sp>
        <p:nvSpPr>
          <p:cNvPr id="8" name="Text 5"/>
          <p:cNvSpPr/>
          <p:nvPr/>
        </p:nvSpPr>
        <p:spPr>
          <a:xfrm>
            <a:off x="793790" y="605944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#AgileLeadership #ScrumEngineer #AgileMetrics #Velocity #BurnDownCharts #Transparency #TeamSuccess #ContinuousImprovement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2950918"/>
            <a:ext cx="1285839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Building Organizational Trust Through Transparency</a:t>
            </a:r>
            <a:endParaRPr lang="en-US" sz="3900" dirty="0"/>
          </a:p>
        </p:txBody>
      </p:sp>
      <p:sp>
        <p:nvSpPr>
          <p:cNvPr id="4" name="Text 1"/>
          <p:cNvSpPr/>
          <p:nvPr/>
        </p:nvSpPr>
        <p:spPr>
          <a:xfrm>
            <a:off x="793790" y="386865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Velocity and burn down metrics serve a dual purpose: they help teams improve their processes while building organizational confidence in delivery capabilities. When leaders see consistent, transparent data, it establishes trust in the team's ability to deliver on commitments.</a:t>
            </a:r>
            <a:endParaRPr lang="en-US" sz="1550" dirty="0"/>
          </a:p>
        </p:txBody>
      </p:sp>
      <p:sp>
        <p:nvSpPr>
          <p:cNvPr id="5" name="Text 2"/>
          <p:cNvSpPr/>
          <p:nvPr/>
        </p:nvSpPr>
        <p:spPr>
          <a:xfrm>
            <a:off x="793790" y="472697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transparency works both ways. Teams feel empowered when their reality is visible and respected rather than questioned or micromanaged. Honest metrics create space for authentic conversations about capacity, challenges, and support needs.</a:t>
            </a:r>
            <a:endParaRPr lang="en-US" sz="1550" dirty="0"/>
          </a:p>
        </p:txBody>
      </p:sp>
      <p:sp>
        <p:nvSpPr>
          <p:cNvPr id="6" name="Shape 3"/>
          <p:cNvSpPr/>
          <p:nvPr/>
        </p:nvSpPr>
        <p:spPr>
          <a:xfrm>
            <a:off x="793790" y="5585295"/>
            <a:ext cx="13042821" cy="1160740"/>
          </a:xfrm>
          <a:prstGeom prst="roundRect">
            <a:avLst>
              <a:gd name="adj" fmla="val 7182"/>
            </a:avLst>
          </a:prstGeom>
          <a:solidFill>
            <a:srgbClr val="B6FCB8"/>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992148" y="5872950"/>
            <a:ext cx="248007" cy="198358"/>
          </a:xfrm>
          <a:prstGeom prst="rect">
            <a:avLst/>
          </a:prstGeom>
        </p:spPr>
      </p:pic>
      <p:sp>
        <p:nvSpPr>
          <p:cNvPr id="8" name="Text 4"/>
          <p:cNvSpPr/>
          <p:nvPr/>
        </p:nvSpPr>
        <p:spPr>
          <a:xfrm>
            <a:off x="1438513" y="5833183"/>
            <a:ext cx="12199739"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Transparency through metrics transforms the relationship between teams and leadership from one of reporting to one of collaborative problem-solving.</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316375"/>
            <a:ext cx="1064216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Scrum Master's Role in Metrics Success</a:t>
            </a:r>
            <a:endParaRPr lang="en-US" sz="3900" dirty="0"/>
          </a:p>
        </p:txBody>
      </p:sp>
      <p:sp>
        <p:nvSpPr>
          <p:cNvPr id="3" name="Text 1"/>
          <p:cNvSpPr/>
          <p:nvPr/>
        </p:nvSpPr>
        <p:spPr>
          <a:xfrm>
            <a:off x="793790" y="133328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4" name="Shape 2"/>
          <p:cNvSpPr/>
          <p:nvPr/>
        </p:nvSpPr>
        <p:spPr>
          <a:xfrm>
            <a:off x="793790" y="1647613"/>
            <a:ext cx="6422231" cy="22860"/>
          </a:xfrm>
          <a:prstGeom prst="rect">
            <a:avLst/>
          </a:prstGeom>
          <a:solidFill>
            <a:srgbClr val="1B54DA"/>
          </a:solidFill>
          <a:ln/>
        </p:spPr>
        <p:txBody>
          <a:bodyPr/>
          <a:lstStyle/>
          <a:p>
            <a:endParaRPr lang="en-US"/>
          </a:p>
        </p:txBody>
      </p:sp>
      <p:sp>
        <p:nvSpPr>
          <p:cNvPr id="5" name="Text 3"/>
          <p:cNvSpPr/>
          <p:nvPr/>
        </p:nvSpPr>
        <p:spPr>
          <a:xfrm>
            <a:off x="793790" y="1792512"/>
            <a:ext cx="326755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Consistent Data Collection</a:t>
            </a:r>
            <a:endParaRPr lang="en-US" sz="1950" dirty="0"/>
          </a:p>
        </p:txBody>
      </p:sp>
      <p:sp>
        <p:nvSpPr>
          <p:cNvPr id="6" name="Text 4"/>
          <p:cNvSpPr/>
          <p:nvPr/>
        </p:nvSpPr>
        <p:spPr>
          <a:xfrm>
            <a:off x="793790" y="2221733"/>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Establish reliable processes for capturing velocity and burn down data. Ensure accuracy and consistency across sprints to enable meaningful trend analysis.</a:t>
            </a:r>
            <a:endParaRPr lang="en-US" sz="1550" dirty="0"/>
          </a:p>
        </p:txBody>
      </p:sp>
      <p:sp>
        <p:nvSpPr>
          <p:cNvPr id="7" name="Text 5"/>
          <p:cNvSpPr/>
          <p:nvPr/>
        </p:nvSpPr>
        <p:spPr>
          <a:xfrm>
            <a:off x="7414379" y="133328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8" name="Shape 6"/>
          <p:cNvSpPr/>
          <p:nvPr/>
        </p:nvSpPr>
        <p:spPr>
          <a:xfrm>
            <a:off x="7414379" y="1647613"/>
            <a:ext cx="6422231" cy="22860"/>
          </a:xfrm>
          <a:prstGeom prst="rect">
            <a:avLst/>
          </a:prstGeom>
          <a:solidFill>
            <a:srgbClr val="1B54DA"/>
          </a:solidFill>
          <a:ln/>
        </p:spPr>
        <p:txBody>
          <a:bodyPr/>
          <a:lstStyle/>
          <a:p>
            <a:endParaRPr lang="en-US"/>
          </a:p>
        </p:txBody>
      </p:sp>
      <p:sp>
        <p:nvSpPr>
          <p:cNvPr id="9" name="Text 7"/>
          <p:cNvSpPr/>
          <p:nvPr/>
        </p:nvSpPr>
        <p:spPr>
          <a:xfrm>
            <a:off x="7414379" y="1792512"/>
            <a:ext cx="265318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Contextual Reporting</a:t>
            </a:r>
            <a:endParaRPr lang="en-US" sz="1950" dirty="0"/>
          </a:p>
        </p:txBody>
      </p:sp>
      <p:sp>
        <p:nvSpPr>
          <p:cNvPr id="10" name="Text 8"/>
          <p:cNvSpPr/>
          <p:nvPr/>
        </p:nvSpPr>
        <p:spPr>
          <a:xfrm>
            <a:off x="7414379" y="2221733"/>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Present metrics with appropriate context about team dynamics, external factors, and process changes. Raw numbers without context can be misinterpreted or weaponized.</a:t>
            </a:r>
            <a:endParaRPr lang="en-US" sz="1550" dirty="0"/>
          </a:p>
        </p:txBody>
      </p:sp>
      <p:sp>
        <p:nvSpPr>
          <p:cNvPr id="11" name="Text 9"/>
          <p:cNvSpPr/>
          <p:nvPr/>
        </p:nvSpPr>
        <p:spPr>
          <a:xfrm>
            <a:off x="793790" y="352153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2" name="Shape 10"/>
          <p:cNvSpPr/>
          <p:nvPr/>
        </p:nvSpPr>
        <p:spPr>
          <a:xfrm>
            <a:off x="793790" y="3835863"/>
            <a:ext cx="6422231" cy="22860"/>
          </a:xfrm>
          <a:prstGeom prst="rect">
            <a:avLst/>
          </a:prstGeom>
          <a:solidFill>
            <a:srgbClr val="1B54DA"/>
          </a:solidFill>
          <a:ln/>
        </p:spPr>
        <p:txBody>
          <a:bodyPr/>
          <a:lstStyle/>
          <a:p>
            <a:endParaRPr lang="en-US"/>
          </a:p>
        </p:txBody>
      </p:sp>
      <p:sp>
        <p:nvSpPr>
          <p:cNvPr id="13" name="Text 11"/>
          <p:cNvSpPr/>
          <p:nvPr/>
        </p:nvSpPr>
        <p:spPr>
          <a:xfrm>
            <a:off x="793790" y="398076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Facilitated Learning</a:t>
            </a:r>
            <a:endParaRPr lang="en-US" sz="1950" dirty="0"/>
          </a:p>
        </p:txBody>
      </p:sp>
      <p:sp>
        <p:nvSpPr>
          <p:cNvPr id="14" name="Text 12"/>
          <p:cNvSpPr/>
          <p:nvPr/>
        </p:nvSpPr>
        <p:spPr>
          <a:xfrm>
            <a:off x="793790" y="4409982"/>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Use metric insights to drive retrospective discussions and process improvements. Help teams identify patterns and experiment with solutions.</a:t>
            </a:r>
            <a:endParaRPr lang="en-US" sz="1550" dirty="0"/>
          </a:p>
        </p:txBody>
      </p:sp>
      <p:sp>
        <p:nvSpPr>
          <p:cNvPr id="15" name="Text 13"/>
          <p:cNvSpPr/>
          <p:nvPr/>
        </p:nvSpPr>
        <p:spPr>
          <a:xfrm>
            <a:off x="7414379" y="352153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6" name="Shape 14"/>
          <p:cNvSpPr/>
          <p:nvPr/>
        </p:nvSpPr>
        <p:spPr>
          <a:xfrm>
            <a:off x="7414379" y="3835863"/>
            <a:ext cx="6422231" cy="22860"/>
          </a:xfrm>
          <a:prstGeom prst="rect">
            <a:avLst/>
          </a:prstGeom>
          <a:solidFill>
            <a:srgbClr val="1B54DA"/>
          </a:solidFill>
          <a:ln/>
        </p:spPr>
        <p:txBody>
          <a:bodyPr/>
          <a:lstStyle/>
          <a:p>
            <a:endParaRPr lang="en-US"/>
          </a:p>
        </p:txBody>
      </p:sp>
      <p:sp>
        <p:nvSpPr>
          <p:cNvPr id="17" name="Text 15"/>
          <p:cNvSpPr/>
          <p:nvPr/>
        </p:nvSpPr>
        <p:spPr>
          <a:xfrm>
            <a:off x="7414379" y="3980762"/>
            <a:ext cx="282582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Stakeholder Education</a:t>
            </a:r>
            <a:endParaRPr lang="en-US" sz="1950" dirty="0"/>
          </a:p>
        </p:txBody>
      </p:sp>
      <p:sp>
        <p:nvSpPr>
          <p:cNvPr id="18" name="Text 16"/>
          <p:cNvSpPr/>
          <p:nvPr/>
        </p:nvSpPr>
        <p:spPr>
          <a:xfrm>
            <a:off x="7414379" y="4409982"/>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Teach stakeholders how to interpret and use velocity data appropriately. Prevent misuse of metrics for team comparison or performance evaluation.</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376316"/>
            <a:ext cx="836937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Avoiding Common Metrics Pitfalls</a:t>
            </a:r>
            <a:endParaRPr lang="en-US" sz="3900" dirty="0"/>
          </a:p>
        </p:txBody>
      </p:sp>
      <p:sp>
        <p:nvSpPr>
          <p:cNvPr id="3" name="Shape 1"/>
          <p:cNvSpPr/>
          <p:nvPr/>
        </p:nvSpPr>
        <p:spPr>
          <a:xfrm>
            <a:off x="793790" y="1393229"/>
            <a:ext cx="4215289"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99768" y="159920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Team Comparisons</a:t>
            </a:r>
            <a:endParaRPr lang="en-US" sz="1950" dirty="0"/>
          </a:p>
        </p:txBody>
      </p:sp>
      <p:sp>
        <p:nvSpPr>
          <p:cNvPr id="5" name="Text 3"/>
          <p:cNvSpPr/>
          <p:nvPr/>
        </p:nvSpPr>
        <p:spPr>
          <a:xfrm>
            <a:off x="999768" y="2028428"/>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Never use velocity to compare different teams. Each team has unique contexts, skillsets, and technical environments that make comparisons meaningless and harmful.</a:t>
            </a:r>
            <a:endParaRPr lang="en-US" sz="1550" dirty="0"/>
          </a:p>
        </p:txBody>
      </p:sp>
      <p:sp>
        <p:nvSpPr>
          <p:cNvPr id="6" name="Shape 4"/>
          <p:cNvSpPr/>
          <p:nvPr/>
        </p:nvSpPr>
        <p:spPr>
          <a:xfrm>
            <a:off x="5207437" y="1393229"/>
            <a:ext cx="4215408"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7" name="Text 5"/>
          <p:cNvSpPr/>
          <p:nvPr/>
        </p:nvSpPr>
        <p:spPr>
          <a:xfrm>
            <a:off x="5413415" y="159920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Gaming Behaviors</a:t>
            </a:r>
            <a:endParaRPr lang="en-US" sz="1950" dirty="0"/>
          </a:p>
        </p:txBody>
      </p:sp>
      <p:sp>
        <p:nvSpPr>
          <p:cNvPr id="8" name="Text 6"/>
          <p:cNvSpPr/>
          <p:nvPr/>
        </p:nvSpPr>
        <p:spPr>
          <a:xfrm>
            <a:off x="5413415" y="2028428"/>
            <a:ext cx="380345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velocity becomes a target rather than a measurement, teams may inflate estimates or sacrifice quality to hit numbers. Focus on sustainable delivery.</a:t>
            </a:r>
            <a:endParaRPr lang="en-US" sz="1550" dirty="0"/>
          </a:p>
        </p:txBody>
      </p:sp>
      <p:sp>
        <p:nvSpPr>
          <p:cNvPr id="9" name="Shape 7"/>
          <p:cNvSpPr/>
          <p:nvPr/>
        </p:nvSpPr>
        <p:spPr>
          <a:xfrm>
            <a:off x="9621203" y="1393229"/>
            <a:ext cx="4215289"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9827181" y="159920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Ignoring Context</a:t>
            </a:r>
            <a:endParaRPr lang="en-US" sz="1950" dirty="0"/>
          </a:p>
        </p:txBody>
      </p:sp>
      <p:sp>
        <p:nvSpPr>
          <p:cNvPr id="11" name="Text 9"/>
          <p:cNvSpPr/>
          <p:nvPr/>
        </p:nvSpPr>
        <p:spPr>
          <a:xfrm>
            <a:off x="9827181" y="2028428"/>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Metrics without context are dangerous. Always consider team changes, technology shifts, requirement complexity, and external dependencies when interpreting data.</a:t>
            </a:r>
            <a:endParaRPr lang="en-US" sz="1550" dirty="0"/>
          </a:p>
        </p:txBody>
      </p:sp>
      <p:sp>
        <p:nvSpPr>
          <p:cNvPr id="12" name="Text 10"/>
          <p:cNvSpPr/>
          <p:nvPr/>
        </p:nvSpPr>
        <p:spPr>
          <a:xfrm>
            <a:off x="793790" y="404534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goal is to create a culture where metrics serve learning and improvement rather than judgment and control. When teams feel safe sharing honest data, everyone benefits from increased visibility and collaborative problem-solving.</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007031"/>
            <a:ext cx="8008620"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Measuring What Matters: Key Takeaways</a:t>
            </a:r>
            <a:endParaRPr lang="en-US" sz="3100" dirty="0"/>
          </a:p>
        </p:txBody>
      </p:sp>
      <p:sp>
        <p:nvSpPr>
          <p:cNvPr id="4" name="Shape 1"/>
          <p:cNvSpPr/>
          <p:nvPr/>
        </p:nvSpPr>
        <p:spPr>
          <a:xfrm>
            <a:off x="793790" y="1726406"/>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5" name="Text 2"/>
          <p:cNvSpPr/>
          <p:nvPr/>
        </p:nvSpPr>
        <p:spPr>
          <a:xfrm>
            <a:off x="1438632" y="1794629"/>
            <a:ext cx="269069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Metrics Enable Clarity</a:t>
            </a:r>
            <a:endParaRPr lang="en-US" sz="1950" dirty="0"/>
          </a:p>
        </p:txBody>
      </p:sp>
      <p:sp>
        <p:nvSpPr>
          <p:cNvPr id="6" name="Text 3"/>
          <p:cNvSpPr/>
          <p:nvPr/>
        </p:nvSpPr>
        <p:spPr>
          <a:xfrm>
            <a:off x="1438632" y="2223849"/>
            <a:ext cx="874037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Velocity and burn down charts provide shared language for teams and stakeholders to assess progress, identify risks, and celebrate achievements with objective data.</a:t>
            </a:r>
            <a:endParaRPr lang="en-US" sz="1550" dirty="0"/>
          </a:p>
        </p:txBody>
      </p:sp>
      <p:sp>
        <p:nvSpPr>
          <p:cNvPr id="7" name="Shape 4"/>
          <p:cNvSpPr/>
          <p:nvPr/>
        </p:nvSpPr>
        <p:spPr>
          <a:xfrm>
            <a:off x="793790" y="3255764"/>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8" name="Text 5"/>
          <p:cNvSpPr/>
          <p:nvPr/>
        </p:nvSpPr>
        <p:spPr>
          <a:xfrm>
            <a:off x="1438632" y="3323987"/>
            <a:ext cx="315813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Transparency Builds Trust</a:t>
            </a:r>
            <a:endParaRPr lang="en-US" sz="1950" dirty="0"/>
          </a:p>
        </p:txBody>
      </p:sp>
      <p:sp>
        <p:nvSpPr>
          <p:cNvPr id="9" name="Text 6"/>
          <p:cNvSpPr/>
          <p:nvPr/>
        </p:nvSpPr>
        <p:spPr>
          <a:xfrm>
            <a:off x="1438632" y="3753207"/>
            <a:ext cx="874037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Consistent, honest reporting creates organizational confidence while empowering teams to focus on value delivery rather than defensive reporting.</a:t>
            </a:r>
            <a:endParaRPr lang="en-US" sz="1550" dirty="0"/>
          </a:p>
        </p:txBody>
      </p:sp>
      <p:sp>
        <p:nvSpPr>
          <p:cNvPr id="10" name="Shape 7"/>
          <p:cNvSpPr/>
          <p:nvPr/>
        </p:nvSpPr>
        <p:spPr>
          <a:xfrm>
            <a:off x="793790" y="4785122"/>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1" name="Text 8"/>
          <p:cNvSpPr/>
          <p:nvPr/>
        </p:nvSpPr>
        <p:spPr>
          <a:xfrm>
            <a:off x="1438632" y="4853345"/>
            <a:ext cx="365224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Learning Drives Improvement</a:t>
            </a:r>
            <a:endParaRPr lang="en-US" sz="1950" dirty="0"/>
          </a:p>
        </p:txBody>
      </p:sp>
      <p:sp>
        <p:nvSpPr>
          <p:cNvPr id="12" name="Text 9"/>
          <p:cNvSpPr/>
          <p:nvPr/>
        </p:nvSpPr>
        <p:spPr>
          <a:xfrm>
            <a:off x="1438632" y="5282565"/>
            <a:ext cx="874037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used intentionally, these metrics become catalysts for process improvements, capacity planning, and team development rather than mere status reporting.</a:t>
            </a:r>
            <a:endParaRPr lang="en-US" sz="1550" dirty="0"/>
          </a:p>
        </p:txBody>
      </p:sp>
      <p:sp>
        <p:nvSpPr>
          <p:cNvPr id="13" name="Text 10"/>
          <p:cNvSpPr/>
          <p:nvPr/>
        </p:nvSpPr>
        <p:spPr>
          <a:xfrm>
            <a:off x="1091446" y="6364129"/>
            <a:ext cx="6863834" cy="635079"/>
          </a:xfrm>
          <a:prstGeom prst="rect">
            <a:avLst/>
          </a:prstGeom>
          <a:noFill/>
          <a:ln/>
        </p:spPr>
        <p:txBody>
          <a:bodyPr wrap="square" lIns="0" tIns="0" rIns="0" bIns="0" rtlCol="0" anchor="t"/>
          <a:lstStyle/>
          <a:p>
            <a:pPr marL="0" indent="0" algn="ctr">
              <a:lnSpc>
                <a:spcPts val="2500"/>
              </a:lnSpc>
              <a:buNone/>
            </a:pPr>
            <a:r>
              <a:rPr lang="en-US" sz="1550" dirty="0">
                <a:solidFill>
                  <a:srgbClr val="1B54DA"/>
                </a:solidFill>
                <a:latin typeface="Nobile" pitchFamily="34" charset="0"/>
                <a:ea typeface="Nobile" pitchFamily="34" charset="-122"/>
                <a:cs typeface="Nobile" pitchFamily="34" charset="-120"/>
              </a:rPr>
              <a:t>When we measure what matters, we don't just track work—we build </a:t>
            </a:r>
            <a:r>
              <a:rPr lang="en-US" sz="1550" dirty="0">
                <a:solidFill>
                  <a:srgbClr val="404155"/>
                </a:solidFill>
                <a:latin typeface="Nobile" pitchFamily="34" charset="0"/>
                <a:ea typeface="Nobile" pitchFamily="34" charset="-122"/>
                <a:cs typeface="Nobile" pitchFamily="34" charset="-120"/>
              </a:rPr>
              <a:t>trust, predictability, and momentum.</a:t>
            </a:r>
            <a:endParaRPr lang="en-US" sz="1550" dirty="0"/>
          </a:p>
        </p:txBody>
      </p:sp>
      <p:sp>
        <p:nvSpPr>
          <p:cNvPr id="14" name="Shape 11"/>
          <p:cNvSpPr/>
          <p:nvPr/>
        </p:nvSpPr>
        <p:spPr>
          <a:xfrm>
            <a:off x="793790" y="6140887"/>
            <a:ext cx="22860" cy="1081564"/>
          </a:xfrm>
          <a:prstGeom prst="rect">
            <a:avLst/>
          </a:prstGeom>
          <a:solidFill>
            <a:srgbClr val="1B54DA"/>
          </a:solidFill>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69407"/>
            <a:ext cx="827258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Current State of Agile Metrics</a:t>
            </a:r>
            <a:endParaRPr lang="en-US" sz="3900" dirty="0"/>
          </a:p>
        </p:txBody>
      </p:sp>
      <p:sp>
        <p:nvSpPr>
          <p:cNvPr id="3" name="Text 1"/>
          <p:cNvSpPr/>
          <p:nvPr/>
        </p:nvSpPr>
        <p:spPr>
          <a:xfrm>
            <a:off x="793790" y="2065734"/>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Many organizations fall into the trap of treating metrics as mere reporting artifacts—numbers presented in slide decks for leadership consumption. This approach misses the fundamental purpose of measurement in Agile: to enable learning, adaptation, and continuous improvement.</a:t>
            </a:r>
            <a:endParaRPr lang="en-US" sz="1550" dirty="0"/>
          </a:p>
        </p:txBody>
      </p:sp>
      <p:sp>
        <p:nvSpPr>
          <p:cNvPr id="4" name="Text 2"/>
          <p:cNvSpPr/>
          <p:nvPr/>
        </p:nvSpPr>
        <p:spPr>
          <a:xfrm>
            <a:off x="793790" y="351448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challenge lies not in the absence of data, but in the overwhelming abundance of it. Teams often find themselves drowning in vanity metrics that provide little actionable insight into their actual effectiveness or ability to deliver value to stakeholders.</a:t>
            </a:r>
            <a:endParaRPr lang="en-US" sz="1550" dirty="0"/>
          </a:p>
        </p:txBody>
      </p:sp>
      <p:sp>
        <p:nvSpPr>
          <p:cNvPr id="5" name="Shape 3"/>
          <p:cNvSpPr/>
          <p:nvPr/>
        </p:nvSpPr>
        <p:spPr>
          <a:xfrm>
            <a:off x="793790" y="5007888"/>
            <a:ext cx="7632025" cy="1478280"/>
          </a:xfrm>
          <a:prstGeom prst="roundRect">
            <a:avLst>
              <a:gd name="adj" fmla="val 5639"/>
            </a:avLst>
          </a:prstGeom>
          <a:solidFill>
            <a:srgbClr val="FCF2B5"/>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992148" y="5295543"/>
            <a:ext cx="248007" cy="198358"/>
          </a:xfrm>
          <a:prstGeom prst="rect">
            <a:avLst/>
          </a:prstGeom>
        </p:spPr>
      </p:pic>
      <p:sp>
        <p:nvSpPr>
          <p:cNvPr id="7" name="Text 4"/>
          <p:cNvSpPr/>
          <p:nvPr/>
        </p:nvSpPr>
        <p:spPr>
          <a:xfrm>
            <a:off x="1438513" y="5255776"/>
            <a:ext cx="6788944"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Without proper context and intentional use, even the best metrics become meaningless numbers that can actually harm team morale and organizational trust.</a:t>
            </a:r>
            <a:endParaRPr lang="en-US" sz="1550" dirty="0"/>
          </a:p>
        </p:txBody>
      </p:sp>
      <p:pic>
        <p:nvPicPr>
          <p:cNvPr id="8" name="Image 1" descr="preencoded.png"/>
          <p:cNvPicPr>
            <a:picLocks noChangeAspect="1"/>
          </p:cNvPicPr>
          <p:nvPr/>
        </p:nvPicPr>
        <p:blipFill>
          <a:blip r:embed="rId4"/>
          <a:stretch>
            <a:fillRect/>
          </a:stretch>
        </p:blipFill>
        <p:spPr>
          <a:xfrm>
            <a:off x="8917543" y="2110383"/>
            <a:ext cx="4926568" cy="4926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460228"/>
            <a:ext cx="1155001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Beyond Vanity Metrics: Focus on Value Delivery</a:t>
            </a:r>
            <a:endParaRPr lang="en-US" sz="3900" dirty="0"/>
          </a:p>
        </p:txBody>
      </p:sp>
      <p:sp>
        <p:nvSpPr>
          <p:cNvPr id="3" name="Shape 1"/>
          <p:cNvSpPr/>
          <p:nvPr/>
        </p:nvSpPr>
        <p:spPr>
          <a:xfrm>
            <a:off x="793790" y="1477141"/>
            <a:ext cx="4215289" cy="2459355"/>
          </a:xfrm>
          <a:prstGeom prst="roundRect">
            <a:avLst>
              <a:gd name="adj" fmla="val 3389"/>
            </a:avLst>
          </a:prstGeom>
          <a:solidFill>
            <a:srgbClr val="F9F9FF"/>
          </a:solidFill>
          <a:ln w="22860">
            <a:solidFill>
              <a:srgbClr val="B8C3DF"/>
            </a:solidFill>
            <a:prstDash val="solid"/>
          </a:ln>
        </p:spPr>
        <p:txBody>
          <a:bodyPr/>
          <a:lstStyle/>
          <a:p>
            <a:endParaRPr lang="en-US"/>
          </a:p>
        </p:txBody>
      </p:sp>
      <p:sp>
        <p:nvSpPr>
          <p:cNvPr id="4" name="Shape 2"/>
          <p:cNvSpPr/>
          <p:nvPr/>
        </p:nvSpPr>
        <p:spPr>
          <a:xfrm>
            <a:off x="793790" y="1477141"/>
            <a:ext cx="91440" cy="2459355"/>
          </a:xfrm>
          <a:prstGeom prst="roundRect">
            <a:avLst>
              <a:gd name="adj" fmla="val 91163"/>
            </a:avLst>
          </a:prstGeom>
          <a:solidFill>
            <a:srgbClr val="1B54DA"/>
          </a:solidFill>
          <a:ln/>
        </p:spPr>
        <p:txBody>
          <a:bodyPr/>
          <a:lstStyle/>
          <a:p>
            <a:endParaRPr lang="en-US"/>
          </a:p>
        </p:txBody>
      </p:sp>
      <p:sp>
        <p:nvSpPr>
          <p:cNvPr id="5" name="Text 3"/>
          <p:cNvSpPr/>
          <p:nvPr/>
        </p:nvSpPr>
        <p:spPr>
          <a:xfrm>
            <a:off x="1106448" y="16983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Defect Counts</a:t>
            </a:r>
            <a:endParaRPr lang="en-US" sz="1950" dirty="0"/>
          </a:p>
        </p:txBody>
      </p:sp>
      <p:sp>
        <p:nvSpPr>
          <p:cNvPr id="6" name="Text 4"/>
          <p:cNvSpPr/>
          <p:nvPr/>
        </p:nvSpPr>
        <p:spPr>
          <a:xfrm>
            <a:off x="1106448" y="2127580"/>
            <a:ext cx="368141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While important for quality, raw defect numbers without context don't indicate whether the team is improving or delivering value effectively.</a:t>
            </a:r>
            <a:endParaRPr lang="en-US" sz="1550" dirty="0"/>
          </a:p>
        </p:txBody>
      </p:sp>
      <p:sp>
        <p:nvSpPr>
          <p:cNvPr id="7" name="Shape 5"/>
          <p:cNvSpPr/>
          <p:nvPr/>
        </p:nvSpPr>
        <p:spPr>
          <a:xfrm>
            <a:off x="5207437" y="1477141"/>
            <a:ext cx="4215408" cy="2459355"/>
          </a:xfrm>
          <a:prstGeom prst="roundRect">
            <a:avLst>
              <a:gd name="adj" fmla="val 3389"/>
            </a:avLst>
          </a:prstGeom>
          <a:solidFill>
            <a:srgbClr val="F9F9FF"/>
          </a:solidFill>
          <a:ln w="22860">
            <a:solidFill>
              <a:srgbClr val="B8C3DF"/>
            </a:solidFill>
            <a:prstDash val="solid"/>
          </a:ln>
        </p:spPr>
        <p:txBody>
          <a:bodyPr/>
          <a:lstStyle/>
          <a:p>
            <a:endParaRPr lang="en-US"/>
          </a:p>
        </p:txBody>
      </p:sp>
      <p:sp>
        <p:nvSpPr>
          <p:cNvPr id="8" name="Shape 6"/>
          <p:cNvSpPr/>
          <p:nvPr/>
        </p:nvSpPr>
        <p:spPr>
          <a:xfrm>
            <a:off x="5207437" y="1477141"/>
            <a:ext cx="91440" cy="2459355"/>
          </a:xfrm>
          <a:prstGeom prst="roundRect">
            <a:avLst>
              <a:gd name="adj" fmla="val 91163"/>
            </a:avLst>
          </a:prstGeom>
          <a:solidFill>
            <a:srgbClr val="1B54DA"/>
          </a:solidFill>
          <a:ln/>
        </p:spPr>
        <p:txBody>
          <a:bodyPr/>
          <a:lstStyle/>
          <a:p>
            <a:endParaRPr lang="en-US"/>
          </a:p>
        </p:txBody>
      </p:sp>
      <p:sp>
        <p:nvSpPr>
          <p:cNvPr id="9" name="Text 7"/>
          <p:cNvSpPr/>
          <p:nvPr/>
        </p:nvSpPr>
        <p:spPr>
          <a:xfrm>
            <a:off x="5520095" y="1698359"/>
            <a:ext cx="327898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Test Coverage Percentages</a:t>
            </a:r>
            <a:endParaRPr lang="en-US" sz="1950" dirty="0"/>
          </a:p>
        </p:txBody>
      </p:sp>
      <p:sp>
        <p:nvSpPr>
          <p:cNvPr id="10" name="Text 8"/>
          <p:cNvSpPr/>
          <p:nvPr/>
        </p:nvSpPr>
        <p:spPr>
          <a:xfrm>
            <a:off x="5520095" y="2127580"/>
            <a:ext cx="368153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High coverage doesn't guarantee quality. Teams can achieve 90% coverage with meaningless tests while missing critical functionality.</a:t>
            </a:r>
            <a:endParaRPr lang="en-US" sz="1550" dirty="0"/>
          </a:p>
        </p:txBody>
      </p:sp>
      <p:sp>
        <p:nvSpPr>
          <p:cNvPr id="11" name="Shape 9"/>
          <p:cNvSpPr/>
          <p:nvPr/>
        </p:nvSpPr>
        <p:spPr>
          <a:xfrm>
            <a:off x="9621203" y="1477141"/>
            <a:ext cx="4215289" cy="2459355"/>
          </a:xfrm>
          <a:prstGeom prst="roundRect">
            <a:avLst>
              <a:gd name="adj" fmla="val 3389"/>
            </a:avLst>
          </a:prstGeom>
          <a:solidFill>
            <a:srgbClr val="F9F9FF"/>
          </a:solidFill>
          <a:ln w="22860">
            <a:solidFill>
              <a:srgbClr val="B8C3DF"/>
            </a:solidFill>
            <a:prstDash val="solid"/>
          </a:ln>
        </p:spPr>
        <p:txBody>
          <a:bodyPr/>
          <a:lstStyle/>
          <a:p>
            <a:endParaRPr lang="en-US"/>
          </a:p>
        </p:txBody>
      </p:sp>
      <p:sp>
        <p:nvSpPr>
          <p:cNvPr id="12" name="Shape 10"/>
          <p:cNvSpPr/>
          <p:nvPr/>
        </p:nvSpPr>
        <p:spPr>
          <a:xfrm>
            <a:off x="9621203" y="1477141"/>
            <a:ext cx="91440" cy="2459355"/>
          </a:xfrm>
          <a:prstGeom prst="roundRect">
            <a:avLst>
              <a:gd name="adj" fmla="val 91163"/>
            </a:avLst>
          </a:prstGeom>
          <a:solidFill>
            <a:srgbClr val="1B54DA"/>
          </a:solidFill>
          <a:ln/>
        </p:spPr>
        <p:txBody>
          <a:bodyPr/>
          <a:lstStyle/>
          <a:p>
            <a:endParaRPr lang="en-US"/>
          </a:p>
        </p:txBody>
      </p:sp>
      <p:sp>
        <p:nvSpPr>
          <p:cNvPr id="13" name="Text 11"/>
          <p:cNvSpPr/>
          <p:nvPr/>
        </p:nvSpPr>
        <p:spPr>
          <a:xfrm>
            <a:off x="9933861" y="16983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Lines of Code</a:t>
            </a:r>
            <a:endParaRPr lang="en-US" sz="1950" dirty="0"/>
          </a:p>
        </p:txBody>
      </p:sp>
      <p:sp>
        <p:nvSpPr>
          <p:cNvPr id="14" name="Text 12"/>
          <p:cNvSpPr/>
          <p:nvPr/>
        </p:nvSpPr>
        <p:spPr>
          <a:xfrm>
            <a:off x="9933861" y="2127580"/>
            <a:ext cx="368141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Measuring productivity by code volume incentivizes the wrong behaviors and tells us nothing about value creation or problem-solving effectiveness.</a:t>
            </a:r>
            <a:endParaRPr lang="en-US" sz="1550" dirty="0"/>
          </a:p>
        </p:txBody>
      </p:sp>
      <p:sp>
        <p:nvSpPr>
          <p:cNvPr id="15" name="Text 13"/>
          <p:cNvSpPr/>
          <p:nvPr/>
        </p:nvSpPr>
        <p:spPr>
          <a:xfrm>
            <a:off x="793790" y="415973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 is fundamentally about delivering </a:t>
            </a:r>
            <a:r>
              <a:rPr lang="en-US" sz="1550" i="1" dirty="0">
                <a:solidFill>
                  <a:srgbClr val="404155"/>
                </a:solidFill>
                <a:latin typeface="Nobile" pitchFamily="34" charset="0"/>
                <a:ea typeface="Nobile" pitchFamily="34" charset="-122"/>
                <a:cs typeface="Nobile" pitchFamily="34" charset="-120"/>
              </a:rPr>
              <a:t>value</a:t>
            </a:r>
            <a:r>
              <a:rPr lang="en-US" sz="1550" dirty="0">
                <a:solidFill>
                  <a:srgbClr val="404155"/>
                </a:solidFill>
                <a:latin typeface="Nobile" pitchFamily="34" charset="0"/>
                <a:ea typeface="Nobile" pitchFamily="34" charset="-122"/>
                <a:cs typeface="Nobile" pitchFamily="34" charset="-120"/>
              </a:rPr>
              <a:t> to stakeholders. The most effective metrics highlight whether teams are working efficiently toward that goal. Velocity and burn down charts excel in this area because they directly connect to delivery outcomes and team capacity.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771715"/>
            <a:ext cx="1072896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Why Velocity and Burn Down Charts Matter</a:t>
            </a:r>
            <a:endParaRPr lang="en-US" sz="3900" dirty="0"/>
          </a:p>
        </p:txBody>
      </p:sp>
      <p:pic>
        <p:nvPicPr>
          <p:cNvPr id="3" name="Image 0" descr="preencoded.png"/>
          <p:cNvPicPr>
            <a:picLocks noChangeAspect="1"/>
          </p:cNvPicPr>
          <p:nvPr/>
        </p:nvPicPr>
        <p:blipFill>
          <a:blip r:embed="rId3"/>
          <a:stretch>
            <a:fillRect/>
          </a:stretch>
        </p:blipFill>
        <p:spPr>
          <a:xfrm>
            <a:off x="793790" y="1788628"/>
            <a:ext cx="496133" cy="496133"/>
          </a:xfrm>
          <a:prstGeom prst="rect">
            <a:avLst/>
          </a:prstGeom>
        </p:spPr>
      </p:pic>
      <p:sp>
        <p:nvSpPr>
          <p:cNvPr id="4" name="Text 1"/>
          <p:cNvSpPr/>
          <p:nvPr/>
        </p:nvSpPr>
        <p:spPr>
          <a:xfrm>
            <a:off x="1537930" y="1906381"/>
            <a:ext cx="276034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Reflect Team Capacity</a:t>
            </a:r>
            <a:endParaRPr lang="en-US" sz="1950" dirty="0"/>
          </a:p>
        </p:txBody>
      </p:sp>
      <p:sp>
        <p:nvSpPr>
          <p:cNvPr id="5" name="Text 2"/>
          <p:cNvSpPr/>
          <p:nvPr/>
        </p:nvSpPr>
        <p:spPr>
          <a:xfrm>
            <a:off x="1537930" y="2335601"/>
            <a:ext cx="3438049"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metrics provide a realistic view of what the team can accomplish over time, helping establish sustainable work patterns and preventing burnout through overcommitment.</a:t>
            </a:r>
            <a:endParaRPr lang="en-US" sz="1550" dirty="0"/>
          </a:p>
        </p:txBody>
      </p:sp>
      <p:pic>
        <p:nvPicPr>
          <p:cNvPr id="6" name="Image 1" descr="preencoded.png"/>
          <p:cNvPicPr>
            <a:picLocks noChangeAspect="1"/>
          </p:cNvPicPr>
          <p:nvPr/>
        </p:nvPicPr>
        <p:blipFill>
          <a:blip r:embed="rId4"/>
          <a:stretch>
            <a:fillRect/>
          </a:stretch>
        </p:blipFill>
        <p:spPr>
          <a:xfrm>
            <a:off x="5223986" y="1788628"/>
            <a:ext cx="496133" cy="496133"/>
          </a:xfrm>
          <a:prstGeom prst="rect">
            <a:avLst/>
          </a:prstGeom>
        </p:spPr>
      </p:pic>
      <p:sp>
        <p:nvSpPr>
          <p:cNvPr id="7" name="Text 3"/>
          <p:cNvSpPr/>
          <p:nvPr/>
        </p:nvSpPr>
        <p:spPr>
          <a:xfrm>
            <a:off x="5968127" y="1906381"/>
            <a:ext cx="3438168"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Reveal Predictability Patterns</a:t>
            </a:r>
            <a:endParaRPr lang="en-US" sz="1950" dirty="0"/>
          </a:p>
        </p:txBody>
      </p:sp>
      <p:sp>
        <p:nvSpPr>
          <p:cNvPr id="8" name="Text 4"/>
          <p:cNvSpPr/>
          <p:nvPr/>
        </p:nvSpPr>
        <p:spPr>
          <a:xfrm>
            <a:off x="5968127" y="2645759"/>
            <a:ext cx="3438168"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Consistent patterns in these charts indicate a team's ability to deliver reliably, while fluctuations highlight areas needing attention or process improvement.</a:t>
            </a:r>
            <a:endParaRPr lang="en-US" sz="1550" dirty="0"/>
          </a:p>
        </p:txBody>
      </p:sp>
      <p:pic>
        <p:nvPicPr>
          <p:cNvPr id="9" name="Image 2" descr="preencoded.png"/>
          <p:cNvPicPr>
            <a:picLocks noChangeAspect="1"/>
          </p:cNvPicPr>
          <p:nvPr/>
        </p:nvPicPr>
        <p:blipFill>
          <a:blip r:embed="rId5"/>
          <a:stretch>
            <a:fillRect/>
          </a:stretch>
        </p:blipFill>
        <p:spPr>
          <a:xfrm>
            <a:off x="9654302" y="1788628"/>
            <a:ext cx="496133" cy="496133"/>
          </a:xfrm>
          <a:prstGeom prst="rect">
            <a:avLst/>
          </a:prstGeom>
        </p:spPr>
      </p:pic>
      <p:sp>
        <p:nvSpPr>
          <p:cNvPr id="10" name="Text 5"/>
          <p:cNvSpPr/>
          <p:nvPr/>
        </p:nvSpPr>
        <p:spPr>
          <a:xfrm>
            <a:off x="10398443" y="1906381"/>
            <a:ext cx="339947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Enable Early Risk Detection</a:t>
            </a:r>
            <a:endParaRPr lang="en-US" sz="1950" dirty="0"/>
          </a:p>
        </p:txBody>
      </p:sp>
      <p:sp>
        <p:nvSpPr>
          <p:cNvPr id="11" name="Text 6"/>
          <p:cNvSpPr/>
          <p:nvPr/>
        </p:nvSpPr>
        <p:spPr>
          <a:xfrm>
            <a:off x="10398443" y="2335601"/>
            <a:ext cx="3438168"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Changes in velocity trends or burn down patterns serve as early warning systems, allowing teams and stakeholders to address issues before they become critical problems.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72734"/>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Understanding Velocity: Beyond the Numbers</a:t>
            </a:r>
            <a:endParaRPr lang="en-US" sz="3900" dirty="0"/>
          </a:p>
        </p:txBody>
      </p:sp>
      <p:sp>
        <p:nvSpPr>
          <p:cNvPr id="4" name="Text 1"/>
          <p:cNvSpPr/>
          <p:nvPr/>
        </p:nvSpPr>
        <p:spPr>
          <a:xfrm>
            <a:off x="793790" y="221054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Velocity isn't about comparing teams or chasing higher numbers sprint after sprint. It's about </a:t>
            </a:r>
            <a:r>
              <a:rPr lang="en-US" sz="1550" b="1" dirty="0">
                <a:solidFill>
                  <a:srgbClr val="404155"/>
                </a:solidFill>
                <a:latin typeface="Nobile" pitchFamily="34" charset="0"/>
                <a:ea typeface="Nobile" pitchFamily="34" charset="-122"/>
                <a:cs typeface="Nobile" pitchFamily="34" charset="-120"/>
              </a:rPr>
              <a:t>understanding the team's natural rhythm</a:t>
            </a:r>
            <a:r>
              <a:rPr lang="en-US" sz="1550" dirty="0">
                <a:solidFill>
                  <a:srgbClr val="404155"/>
                </a:solidFill>
                <a:latin typeface="Nobile" pitchFamily="34" charset="0"/>
                <a:ea typeface="Nobile" pitchFamily="34" charset="-122"/>
                <a:cs typeface="Nobile" pitchFamily="34" charset="-120"/>
              </a:rPr>
              <a:t> and using that insight to make better decisions about capacity and commitment.</a:t>
            </a:r>
            <a:endParaRPr lang="en-US" sz="1550" dirty="0"/>
          </a:p>
        </p:txBody>
      </p:sp>
      <p:sp>
        <p:nvSpPr>
          <p:cNvPr id="5" name="Text 2"/>
          <p:cNvSpPr/>
          <p:nvPr/>
        </p:nvSpPr>
        <p:spPr>
          <a:xfrm>
            <a:off x="793790" y="3386406"/>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common misconception about velocity is treating it as a performance metric. In reality, velocity is a planning tool that helps teams and stakeholders set realistic expectations based on historical evidence rather than wishful thinking.</a:t>
            </a:r>
            <a:endParaRPr lang="en-US" sz="1550" dirty="0"/>
          </a:p>
        </p:txBody>
      </p:sp>
      <p:sp>
        <p:nvSpPr>
          <p:cNvPr id="6" name="Text 3"/>
          <p:cNvSpPr/>
          <p:nvPr/>
        </p:nvSpPr>
        <p:spPr>
          <a:xfrm>
            <a:off x="1091446" y="5103049"/>
            <a:ext cx="725876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"Velocity becomes meaningful when used to spark the right conversations: Are we overcommitting? Do we need to refine requirements better? Are external dependencies slowing us down?"</a:t>
            </a:r>
            <a:endParaRPr lang="en-US" sz="1550" dirty="0"/>
          </a:p>
        </p:txBody>
      </p:sp>
      <p:sp>
        <p:nvSpPr>
          <p:cNvPr id="7" name="Shape 4"/>
          <p:cNvSpPr/>
          <p:nvPr/>
        </p:nvSpPr>
        <p:spPr>
          <a:xfrm>
            <a:off x="793790" y="4879807"/>
            <a:ext cx="22860" cy="1399103"/>
          </a:xfrm>
          <a:prstGeom prst="rect">
            <a:avLst/>
          </a:prstGeom>
          <a:solidFill>
            <a:srgbClr val="1B54DA"/>
          </a:solidFill>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478387"/>
            <a:ext cx="1047690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Three Critical Applications of Velocity Data</a:t>
            </a:r>
            <a:endParaRPr lang="en-US" sz="3900" dirty="0"/>
          </a:p>
        </p:txBody>
      </p:sp>
      <p:pic>
        <p:nvPicPr>
          <p:cNvPr id="3" name="Image 0" descr="preencoded.png"/>
          <p:cNvPicPr>
            <a:picLocks noChangeAspect="1"/>
          </p:cNvPicPr>
          <p:nvPr/>
        </p:nvPicPr>
        <p:blipFill>
          <a:blip r:embed="rId3"/>
          <a:stretch>
            <a:fillRect/>
          </a:stretch>
        </p:blipFill>
        <p:spPr>
          <a:xfrm>
            <a:off x="793790" y="1495300"/>
            <a:ext cx="992267" cy="1461016"/>
          </a:xfrm>
          <a:prstGeom prst="rect">
            <a:avLst/>
          </a:prstGeom>
        </p:spPr>
      </p:pic>
      <p:sp>
        <p:nvSpPr>
          <p:cNvPr id="4" name="Text 1"/>
          <p:cNvSpPr/>
          <p:nvPr/>
        </p:nvSpPr>
        <p:spPr>
          <a:xfrm>
            <a:off x="1984415" y="169365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Trend Tracking</a:t>
            </a:r>
            <a:endParaRPr lang="en-US" sz="1950" dirty="0"/>
          </a:p>
        </p:txBody>
      </p:sp>
      <p:sp>
        <p:nvSpPr>
          <p:cNvPr id="5" name="Text 2"/>
          <p:cNvSpPr/>
          <p:nvPr/>
        </p:nvSpPr>
        <p:spPr>
          <a:xfrm>
            <a:off x="1984415" y="2122878"/>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 stable velocity trend demonstrates consistency in delivery capability. Look for patterns over 6-8 sprints rather than focusing on individual sprint variations. Consistent trends indicate mature processes and realistic planning.</a:t>
            </a:r>
            <a:endParaRPr lang="en-US" sz="1550" dirty="0"/>
          </a:p>
        </p:txBody>
      </p:sp>
      <p:pic>
        <p:nvPicPr>
          <p:cNvPr id="6" name="Image 1" descr="preencoded.png"/>
          <p:cNvPicPr>
            <a:picLocks noChangeAspect="1"/>
          </p:cNvPicPr>
          <p:nvPr/>
        </p:nvPicPr>
        <p:blipFill>
          <a:blip r:embed="rId4"/>
          <a:stretch>
            <a:fillRect/>
          </a:stretch>
        </p:blipFill>
        <p:spPr>
          <a:xfrm>
            <a:off x="793790" y="2956315"/>
            <a:ext cx="992267" cy="1461016"/>
          </a:xfrm>
          <a:prstGeom prst="rect">
            <a:avLst/>
          </a:prstGeom>
        </p:spPr>
      </p:pic>
      <p:sp>
        <p:nvSpPr>
          <p:cNvPr id="7" name="Text 3"/>
          <p:cNvSpPr/>
          <p:nvPr/>
        </p:nvSpPr>
        <p:spPr>
          <a:xfrm>
            <a:off x="1984415" y="315467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Capacity Planning</a:t>
            </a:r>
            <a:endParaRPr lang="en-US" sz="1950" dirty="0"/>
          </a:p>
        </p:txBody>
      </p:sp>
      <p:sp>
        <p:nvSpPr>
          <p:cNvPr id="8" name="Text 4"/>
          <p:cNvSpPr/>
          <p:nvPr/>
        </p:nvSpPr>
        <p:spPr>
          <a:xfrm>
            <a:off x="1984415" y="3583894"/>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Historical velocity data enables accurate forecasting for release planning and stakeholder communication. Teams can confidently commit to deliverables based on proven capacity rather than optimistic estimates.</a:t>
            </a:r>
            <a:endParaRPr lang="en-US" sz="1550" dirty="0"/>
          </a:p>
        </p:txBody>
      </p:sp>
      <p:pic>
        <p:nvPicPr>
          <p:cNvPr id="9" name="Image 2" descr="preencoded.png"/>
          <p:cNvPicPr>
            <a:picLocks noChangeAspect="1"/>
          </p:cNvPicPr>
          <p:nvPr/>
        </p:nvPicPr>
        <p:blipFill>
          <a:blip r:embed="rId5"/>
          <a:stretch>
            <a:fillRect/>
          </a:stretch>
        </p:blipFill>
        <p:spPr>
          <a:xfrm>
            <a:off x="793790" y="4417331"/>
            <a:ext cx="992267" cy="1461016"/>
          </a:xfrm>
          <a:prstGeom prst="rect">
            <a:avLst/>
          </a:prstGeom>
        </p:spPr>
      </p:pic>
      <p:sp>
        <p:nvSpPr>
          <p:cNvPr id="10" name="Text 5"/>
          <p:cNvSpPr/>
          <p:nvPr/>
        </p:nvSpPr>
        <p:spPr>
          <a:xfrm>
            <a:off x="1984415" y="4615690"/>
            <a:ext cx="270283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Early Warning System</a:t>
            </a:r>
            <a:endParaRPr lang="en-US" sz="1950" dirty="0"/>
          </a:p>
        </p:txBody>
      </p:sp>
      <p:sp>
        <p:nvSpPr>
          <p:cNvPr id="11" name="Text 6"/>
          <p:cNvSpPr/>
          <p:nvPr/>
        </p:nvSpPr>
        <p:spPr>
          <a:xfrm>
            <a:off x="1984415" y="5044910"/>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Significant fluctuations in velocity signal underlying issues: unclear requirements, team impediments, technical debt, or external dependencies. These variations prompt investigation and process improvement.</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583807"/>
            <a:ext cx="837235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Velocity Trend Analysis in Practice</a:t>
            </a:r>
            <a:endParaRPr lang="en-US" sz="3900" dirty="0"/>
          </a:p>
        </p:txBody>
      </p:sp>
      <p:pic>
        <p:nvPicPr>
          <p:cNvPr id="3" name="Image 0" descr="preencoded.png"/>
          <p:cNvPicPr>
            <a:picLocks noChangeAspect="1"/>
          </p:cNvPicPr>
          <p:nvPr/>
        </p:nvPicPr>
        <p:blipFill>
          <a:blip r:embed="rId3"/>
          <a:stretch>
            <a:fillRect/>
          </a:stretch>
        </p:blipFill>
        <p:spPr>
          <a:xfrm>
            <a:off x="793790" y="1724783"/>
            <a:ext cx="8846225" cy="3537823"/>
          </a:xfrm>
          <a:prstGeom prst="rect">
            <a:avLst/>
          </a:prstGeom>
        </p:spPr>
      </p:pic>
      <p:sp>
        <p:nvSpPr>
          <p:cNvPr id="4" name="Shape 1"/>
          <p:cNvSpPr/>
          <p:nvPr/>
        </p:nvSpPr>
        <p:spPr>
          <a:xfrm>
            <a:off x="2632353" y="5262606"/>
            <a:ext cx="198358" cy="198358"/>
          </a:xfrm>
          <a:prstGeom prst="roundRect">
            <a:avLst>
              <a:gd name="adj" fmla="val 9220"/>
            </a:avLst>
          </a:prstGeom>
          <a:solidFill>
            <a:srgbClr val="081A44"/>
          </a:solidFill>
          <a:ln/>
        </p:spPr>
        <p:txBody>
          <a:bodyPr/>
          <a:lstStyle/>
          <a:p>
            <a:endParaRPr lang="en-US"/>
          </a:p>
        </p:txBody>
      </p:sp>
      <p:sp>
        <p:nvSpPr>
          <p:cNvPr id="5" name="Text 2"/>
          <p:cNvSpPr/>
          <p:nvPr/>
        </p:nvSpPr>
        <p:spPr>
          <a:xfrm>
            <a:off x="2891671" y="5262606"/>
            <a:ext cx="2248972" cy="198477"/>
          </a:xfrm>
          <a:prstGeom prst="rect">
            <a:avLst/>
          </a:prstGeom>
          <a:noFill/>
          <a:ln/>
        </p:spPr>
        <p:txBody>
          <a:bodyPr wrap="none" lIns="0" tIns="0" rIns="0" bIns="0" rtlCol="0" anchor="t"/>
          <a:lstStyle/>
          <a:p>
            <a:pPr marL="0" indent="0" algn="l">
              <a:lnSpc>
                <a:spcPts val="1550"/>
              </a:lnSpc>
              <a:buNone/>
            </a:pPr>
            <a:r>
              <a:rPr lang="en-US" sz="1550" dirty="0">
                <a:solidFill>
                  <a:srgbClr val="404155"/>
                </a:solidFill>
                <a:latin typeface="Nobile" pitchFamily="34" charset="0"/>
                <a:ea typeface="Nobile" pitchFamily="34" charset="-122"/>
                <a:cs typeface="Nobile" pitchFamily="34" charset="-120"/>
              </a:rPr>
              <a:t>Story Points Completed</a:t>
            </a:r>
            <a:endParaRPr lang="en-US" sz="1550" dirty="0"/>
          </a:p>
        </p:txBody>
      </p:sp>
      <p:sp>
        <p:nvSpPr>
          <p:cNvPr id="6" name="Shape 3"/>
          <p:cNvSpPr/>
          <p:nvPr/>
        </p:nvSpPr>
        <p:spPr>
          <a:xfrm>
            <a:off x="5293043" y="5262606"/>
            <a:ext cx="198358" cy="198358"/>
          </a:xfrm>
          <a:prstGeom prst="roundRect">
            <a:avLst>
              <a:gd name="adj" fmla="val 9220"/>
            </a:avLst>
          </a:prstGeom>
          <a:solidFill>
            <a:srgbClr val="1646B6"/>
          </a:solidFill>
          <a:ln/>
        </p:spPr>
        <p:txBody>
          <a:bodyPr/>
          <a:lstStyle/>
          <a:p>
            <a:endParaRPr lang="en-US"/>
          </a:p>
        </p:txBody>
      </p:sp>
      <p:sp>
        <p:nvSpPr>
          <p:cNvPr id="7" name="Text 4"/>
          <p:cNvSpPr/>
          <p:nvPr/>
        </p:nvSpPr>
        <p:spPr>
          <a:xfrm>
            <a:off x="5552361" y="5262606"/>
            <a:ext cx="2880717" cy="198477"/>
          </a:xfrm>
          <a:prstGeom prst="rect">
            <a:avLst/>
          </a:prstGeom>
          <a:noFill/>
          <a:ln/>
        </p:spPr>
        <p:txBody>
          <a:bodyPr wrap="none" lIns="0" tIns="0" rIns="0" bIns="0" rtlCol="0" anchor="t"/>
          <a:lstStyle/>
          <a:p>
            <a:pPr marL="0" indent="0" algn="l">
              <a:lnSpc>
                <a:spcPts val="1550"/>
              </a:lnSpc>
              <a:buNone/>
            </a:pPr>
            <a:r>
              <a:rPr lang="en-US" sz="1550" dirty="0">
                <a:solidFill>
                  <a:srgbClr val="404155"/>
                </a:solidFill>
                <a:latin typeface="Nobile" pitchFamily="34" charset="0"/>
                <a:ea typeface="Nobile" pitchFamily="34" charset="-122"/>
                <a:cs typeface="Nobile" pitchFamily="34" charset="-120"/>
              </a:rPr>
              <a:t>Team Capacity (Available Ho...</a:t>
            </a:r>
            <a:endParaRPr lang="en-US" sz="1550" dirty="0"/>
          </a:p>
        </p:txBody>
      </p:sp>
      <p:sp>
        <p:nvSpPr>
          <p:cNvPr id="8" name="Text 5"/>
          <p:cNvSpPr/>
          <p:nvPr/>
        </p:nvSpPr>
        <p:spPr>
          <a:xfrm>
            <a:off x="10134957" y="1680135"/>
            <a:ext cx="3709154" cy="254031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example shows a healthy velocity pattern with minor variations around a 25-26 point average. The dip in Sprint 3 correlates with reduced team capacity, demonstrating how external factors influence delivery. This data supports planning future sprints with 24-28 point commitments.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569852"/>
            <a:ext cx="1099292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Burn Down Charts: Visualizing Progress Flow</a:t>
            </a:r>
            <a:endParaRPr lang="en-US" sz="3900" dirty="0"/>
          </a:p>
        </p:txBody>
      </p:sp>
      <p:pic>
        <p:nvPicPr>
          <p:cNvPr id="3" name="Image 0" descr="preencoded.png"/>
          <p:cNvPicPr>
            <a:picLocks noChangeAspect="1"/>
          </p:cNvPicPr>
          <p:nvPr/>
        </p:nvPicPr>
        <p:blipFill>
          <a:blip r:embed="rId3"/>
          <a:stretch>
            <a:fillRect/>
          </a:stretch>
        </p:blipFill>
        <p:spPr>
          <a:xfrm>
            <a:off x="793790" y="1710828"/>
            <a:ext cx="3654385" cy="3654385"/>
          </a:xfrm>
          <a:prstGeom prst="rect">
            <a:avLst/>
          </a:prstGeom>
        </p:spPr>
      </p:pic>
      <p:sp>
        <p:nvSpPr>
          <p:cNvPr id="4" name="Text 1"/>
          <p:cNvSpPr/>
          <p:nvPr/>
        </p:nvSpPr>
        <p:spPr>
          <a:xfrm>
            <a:off x="5671066" y="1666179"/>
            <a:ext cx="817304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Burn down charts tell the story of how efficiently teams work through sprint backlogs. They provide visibility into delivery flow patterns that raw velocity numbers cannot capture.</a:t>
            </a:r>
            <a:endParaRPr lang="en-US" sz="1550" dirty="0"/>
          </a:p>
        </p:txBody>
      </p:sp>
      <p:sp>
        <p:nvSpPr>
          <p:cNvPr id="5" name="Text 2"/>
          <p:cNvSpPr/>
          <p:nvPr/>
        </p:nvSpPr>
        <p:spPr>
          <a:xfrm>
            <a:off x="5671066" y="2797392"/>
            <a:ext cx="817304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chart's power lies not just in whether the line reaches zero by sprint end, but in the </a:t>
            </a:r>
            <a:r>
              <a:rPr lang="en-US" sz="1550" b="1" dirty="0">
                <a:solidFill>
                  <a:srgbClr val="404155"/>
                </a:solidFill>
                <a:latin typeface="Nobile" pitchFamily="34" charset="0"/>
                <a:ea typeface="Nobile" pitchFamily="34" charset="-122"/>
                <a:cs typeface="Nobile" pitchFamily="34" charset="-120"/>
              </a:rPr>
              <a:t>shape and consistency of progress</a:t>
            </a:r>
            <a:r>
              <a:rPr lang="en-US" sz="1550" dirty="0">
                <a:solidFill>
                  <a:srgbClr val="404155"/>
                </a:solidFill>
                <a:latin typeface="Nobile" pitchFamily="34" charset="0"/>
                <a:ea typeface="Nobile" pitchFamily="34" charset="-122"/>
                <a:cs typeface="Nobile" pitchFamily="34" charset="-120"/>
              </a:rPr>
              <a:t> throughout the sprint. Different patterns reveal different insights about team dynamics and process effectiveness.</a:t>
            </a:r>
            <a:endParaRPr lang="en-US" sz="1550" dirty="0"/>
          </a:p>
        </p:txBody>
      </p:sp>
      <p:sp>
        <p:nvSpPr>
          <p:cNvPr id="6" name="Text 3"/>
          <p:cNvSpPr/>
          <p:nvPr/>
        </p:nvSpPr>
        <p:spPr>
          <a:xfrm>
            <a:off x="5671066" y="3928605"/>
            <a:ext cx="817304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Regular review of burn down patterns in retrospectives helps teams identify execution improvements and optimize their approach to sprint work.</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405179"/>
            <a:ext cx="961370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Interpreting Burn Down Chart Patterns</a:t>
            </a:r>
            <a:endParaRPr lang="en-US" sz="3900" dirty="0"/>
          </a:p>
        </p:txBody>
      </p:sp>
      <p:sp>
        <p:nvSpPr>
          <p:cNvPr id="3" name="Shape 1"/>
          <p:cNvSpPr/>
          <p:nvPr/>
        </p:nvSpPr>
        <p:spPr>
          <a:xfrm>
            <a:off x="793790" y="1719748"/>
            <a:ext cx="6422231" cy="2099191"/>
          </a:xfrm>
          <a:prstGeom prst="roundRect">
            <a:avLst>
              <a:gd name="adj" fmla="val 5227"/>
            </a:avLst>
          </a:prstGeom>
          <a:solidFill>
            <a:srgbClr val="F9F9FF"/>
          </a:solidFill>
          <a:ln/>
        </p:spPr>
        <p:txBody>
          <a:bodyPr/>
          <a:lstStyle/>
          <a:p>
            <a:endParaRPr lang="en-US"/>
          </a:p>
        </p:txBody>
      </p:sp>
      <p:sp>
        <p:nvSpPr>
          <p:cNvPr id="4" name="Shape 2"/>
          <p:cNvSpPr/>
          <p:nvPr/>
        </p:nvSpPr>
        <p:spPr>
          <a:xfrm>
            <a:off x="793790" y="1696888"/>
            <a:ext cx="6422231" cy="91440"/>
          </a:xfrm>
          <a:prstGeom prst="roundRect">
            <a:avLst>
              <a:gd name="adj" fmla="val 91163"/>
            </a:avLst>
          </a:prstGeom>
          <a:solidFill>
            <a:srgbClr val="1B54DA"/>
          </a:solidFill>
          <a:ln/>
        </p:spPr>
        <p:txBody>
          <a:bodyPr/>
          <a:lstStyle/>
          <a:p>
            <a:endParaRPr lang="en-US"/>
          </a:p>
        </p:txBody>
      </p:sp>
      <p:sp>
        <p:nvSpPr>
          <p:cNvPr id="5" name="Shape 3"/>
          <p:cNvSpPr/>
          <p:nvPr/>
        </p:nvSpPr>
        <p:spPr>
          <a:xfrm>
            <a:off x="3707249" y="1422092"/>
            <a:ext cx="595313" cy="595313"/>
          </a:xfrm>
          <a:prstGeom prst="roundRect">
            <a:avLst>
              <a:gd name="adj" fmla="val 153600"/>
            </a:avLst>
          </a:prstGeom>
          <a:solidFill>
            <a:srgbClr val="1B54DA"/>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3885843" y="1570920"/>
            <a:ext cx="238125" cy="297656"/>
          </a:xfrm>
          <a:prstGeom prst="rect">
            <a:avLst/>
          </a:prstGeom>
        </p:spPr>
      </p:pic>
      <p:sp>
        <p:nvSpPr>
          <p:cNvPr id="7" name="Text 4"/>
          <p:cNvSpPr/>
          <p:nvPr/>
        </p:nvSpPr>
        <p:spPr>
          <a:xfrm>
            <a:off x="1015008" y="221588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Flat Lines</a:t>
            </a:r>
            <a:endParaRPr lang="en-US" sz="1950" dirty="0"/>
          </a:p>
        </p:txBody>
      </p:sp>
      <p:sp>
        <p:nvSpPr>
          <p:cNvPr id="8" name="Text 5"/>
          <p:cNvSpPr/>
          <p:nvPr/>
        </p:nvSpPr>
        <p:spPr>
          <a:xfrm>
            <a:off x="1015008" y="2645102"/>
            <a:ext cx="597979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Extended periods without progress may indicate blockers, unclear requirements, or team members working on unplanned tasks. Investigation required to identify impediments.</a:t>
            </a:r>
            <a:endParaRPr lang="en-US" sz="1550" dirty="0"/>
          </a:p>
        </p:txBody>
      </p:sp>
      <p:sp>
        <p:nvSpPr>
          <p:cNvPr id="9" name="Shape 6"/>
          <p:cNvSpPr/>
          <p:nvPr/>
        </p:nvSpPr>
        <p:spPr>
          <a:xfrm>
            <a:off x="7414379" y="1719748"/>
            <a:ext cx="6422231" cy="2099191"/>
          </a:xfrm>
          <a:prstGeom prst="roundRect">
            <a:avLst>
              <a:gd name="adj" fmla="val 5227"/>
            </a:avLst>
          </a:prstGeom>
          <a:solidFill>
            <a:srgbClr val="F9F9FF"/>
          </a:solidFill>
          <a:ln/>
        </p:spPr>
        <p:txBody>
          <a:bodyPr/>
          <a:lstStyle/>
          <a:p>
            <a:endParaRPr lang="en-US"/>
          </a:p>
        </p:txBody>
      </p:sp>
      <p:sp>
        <p:nvSpPr>
          <p:cNvPr id="10" name="Shape 7"/>
          <p:cNvSpPr/>
          <p:nvPr/>
        </p:nvSpPr>
        <p:spPr>
          <a:xfrm>
            <a:off x="7414379" y="1696888"/>
            <a:ext cx="6422231" cy="91440"/>
          </a:xfrm>
          <a:prstGeom prst="roundRect">
            <a:avLst>
              <a:gd name="adj" fmla="val 91163"/>
            </a:avLst>
          </a:prstGeom>
          <a:solidFill>
            <a:srgbClr val="1B54DA"/>
          </a:solidFill>
          <a:ln/>
        </p:spPr>
        <p:txBody>
          <a:bodyPr/>
          <a:lstStyle/>
          <a:p>
            <a:endParaRPr lang="en-US"/>
          </a:p>
        </p:txBody>
      </p:sp>
      <p:sp>
        <p:nvSpPr>
          <p:cNvPr id="11" name="Shape 8"/>
          <p:cNvSpPr/>
          <p:nvPr/>
        </p:nvSpPr>
        <p:spPr>
          <a:xfrm>
            <a:off x="10327838" y="1422092"/>
            <a:ext cx="595313" cy="595313"/>
          </a:xfrm>
          <a:prstGeom prst="roundRect">
            <a:avLst>
              <a:gd name="adj" fmla="val 153600"/>
            </a:avLst>
          </a:prstGeom>
          <a:solidFill>
            <a:srgbClr val="1B54DA"/>
          </a:solidFill>
          <a:ln/>
        </p:spPr>
        <p:txBody>
          <a:bodyPr/>
          <a:lstStyle/>
          <a:p>
            <a:endParaRPr lang="en-US"/>
          </a:p>
        </p:txBody>
      </p:sp>
      <p:pic>
        <p:nvPicPr>
          <p:cNvPr id="12" name="Image 1" descr="preencoded.png"/>
          <p:cNvPicPr>
            <a:picLocks noChangeAspect="1"/>
          </p:cNvPicPr>
          <p:nvPr/>
        </p:nvPicPr>
        <p:blipFill>
          <a:blip r:embed="rId4"/>
          <a:stretch>
            <a:fillRect/>
          </a:stretch>
        </p:blipFill>
        <p:spPr>
          <a:xfrm>
            <a:off x="10506432" y="1570920"/>
            <a:ext cx="238125" cy="297656"/>
          </a:xfrm>
          <a:prstGeom prst="rect">
            <a:avLst/>
          </a:prstGeom>
        </p:spPr>
      </p:pic>
      <p:sp>
        <p:nvSpPr>
          <p:cNvPr id="13" name="Text 9"/>
          <p:cNvSpPr/>
          <p:nvPr/>
        </p:nvSpPr>
        <p:spPr>
          <a:xfrm>
            <a:off x="7635597" y="221588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Steep Drops</a:t>
            </a:r>
            <a:endParaRPr lang="en-US" sz="1950" dirty="0"/>
          </a:p>
        </p:txBody>
      </p:sp>
      <p:sp>
        <p:nvSpPr>
          <p:cNvPr id="14" name="Text 10"/>
          <p:cNvSpPr/>
          <p:nvPr/>
        </p:nvSpPr>
        <p:spPr>
          <a:xfrm>
            <a:off x="7635597" y="2645102"/>
            <a:ext cx="597979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Sudden large decreases often signal batch completion of work items. While meeting sprint goals, this pattern may indicate opportunities for more incremental delivery.</a:t>
            </a:r>
            <a:endParaRPr lang="en-US" sz="1550" dirty="0"/>
          </a:p>
        </p:txBody>
      </p:sp>
      <p:sp>
        <p:nvSpPr>
          <p:cNvPr id="15" name="Shape 11"/>
          <p:cNvSpPr/>
          <p:nvPr/>
        </p:nvSpPr>
        <p:spPr>
          <a:xfrm>
            <a:off x="793790" y="4314953"/>
            <a:ext cx="6422231" cy="2099191"/>
          </a:xfrm>
          <a:prstGeom prst="roundRect">
            <a:avLst>
              <a:gd name="adj" fmla="val 5227"/>
            </a:avLst>
          </a:prstGeom>
          <a:solidFill>
            <a:srgbClr val="F9F9FF"/>
          </a:solidFill>
          <a:ln/>
        </p:spPr>
        <p:txBody>
          <a:bodyPr/>
          <a:lstStyle/>
          <a:p>
            <a:endParaRPr lang="en-US"/>
          </a:p>
        </p:txBody>
      </p:sp>
      <p:sp>
        <p:nvSpPr>
          <p:cNvPr id="16" name="Shape 12"/>
          <p:cNvSpPr/>
          <p:nvPr/>
        </p:nvSpPr>
        <p:spPr>
          <a:xfrm>
            <a:off x="793790" y="4292093"/>
            <a:ext cx="6422231" cy="91440"/>
          </a:xfrm>
          <a:prstGeom prst="roundRect">
            <a:avLst>
              <a:gd name="adj" fmla="val 91163"/>
            </a:avLst>
          </a:prstGeom>
          <a:solidFill>
            <a:srgbClr val="1B54DA"/>
          </a:solidFill>
          <a:ln/>
        </p:spPr>
        <p:txBody>
          <a:bodyPr/>
          <a:lstStyle/>
          <a:p>
            <a:endParaRPr lang="en-US"/>
          </a:p>
        </p:txBody>
      </p:sp>
      <p:sp>
        <p:nvSpPr>
          <p:cNvPr id="17" name="Shape 13"/>
          <p:cNvSpPr/>
          <p:nvPr/>
        </p:nvSpPr>
        <p:spPr>
          <a:xfrm>
            <a:off x="3707249" y="4017297"/>
            <a:ext cx="595313" cy="595313"/>
          </a:xfrm>
          <a:prstGeom prst="roundRect">
            <a:avLst>
              <a:gd name="adj" fmla="val 153600"/>
            </a:avLst>
          </a:prstGeom>
          <a:solidFill>
            <a:srgbClr val="1B54DA"/>
          </a:solidFill>
          <a:ln/>
        </p:spPr>
        <p:txBody>
          <a:bodyPr/>
          <a:lstStyle/>
          <a:p>
            <a:endParaRPr lang="en-US"/>
          </a:p>
        </p:txBody>
      </p:sp>
      <p:pic>
        <p:nvPicPr>
          <p:cNvPr id="18" name="Image 2" descr="preencoded.png"/>
          <p:cNvPicPr>
            <a:picLocks noChangeAspect="1"/>
          </p:cNvPicPr>
          <p:nvPr/>
        </p:nvPicPr>
        <p:blipFill>
          <a:blip r:embed="rId5"/>
          <a:stretch>
            <a:fillRect/>
          </a:stretch>
        </p:blipFill>
        <p:spPr>
          <a:xfrm>
            <a:off x="3885843" y="4166125"/>
            <a:ext cx="238125" cy="297656"/>
          </a:xfrm>
          <a:prstGeom prst="rect">
            <a:avLst/>
          </a:prstGeom>
        </p:spPr>
      </p:pic>
      <p:sp>
        <p:nvSpPr>
          <p:cNvPr id="19" name="Text 14"/>
          <p:cNvSpPr/>
          <p:nvPr/>
        </p:nvSpPr>
        <p:spPr>
          <a:xfrm>
            <a:off x="1015008" y="481108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Consistent Flow</a:t>
            </a:r>
            <a:endParaRPr lang="en-US" sz="1950" dirty="0"/>
          </a:p>
        </p:txBody>
      </p:sp>
      <p:sp>
        <p:nvSpPr>
          <p:cNvPr id="20" name="Text 15"/>
          <p:cNvSpPr/>
          <p:nvPr/>
        </p:nvSpPr>
        <p:spPr>
          <a:xfrm>
            <a:off x="1015008" y="5240307"/>
            <a:ext cx="597979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Steady, predictable progress indicates balanced work distribution, clear requirements, and effective daily standups. This pattern reflects sprint health.</a:t>
            </a:r>
            <a:endParaRPr lang="en-US" sz="1550" dirty="0"/>
          </a:p>
        </p:txBody>
      </p:sp>
      <p:sp>
        <p:nvSpPr>
          <p:cNvPr id="21" name="Shape 16"/>
          <p:cNvSpPr/>
          <p:nvPr/>
        </p:nvSpPr>
        <p:spPr>
          <a:xfrm>
            <a:off x="7414379" y="4314953"/>
            <a:ext cx="6422231" cy="2099191"/>
          </a:xfrm>
          <a:prstGeom prst="roundRect">
            <a:avLst>
              <a:gd name="adj" fmla="val 5227"/>
            </a:avLst>
          </a:prstGeom>
          <a:solidFill>
            <a:srgbClr val="F9F9FF"/>
          </a:solidFill>
          <a:ln/>
        </p:spPr>
        <p:txBody>
          <a:bodyPr/>
          <a:lstStyle/>
          <a:p>
            <a:endParaRPr lang="en-US"/>
          </a:p>
        </p:txBody>
      </p:sp>
      <p:sp>
        <p:nvSpPr>
          <p:cNvPr id="22" name="Shape 17"/>
          <p:cNvSpPr/>
          <p:nvPr/>
        </p:nvSpPr>
        <p:spPr>
          <a:xfrm>
            <a:off x="7414379" y="4292093"/>
            <a:ext cx="6422231" cy="91440"/>
          </a:xfrm>
          <a:prstGeom prst="roundRect">
            <a:avLst>
              <a:gd name="adj" fmla="val 91163"/>
            </a:avLst>
          </a:prstGeom>
          <a:solidFill>
            <a:srgbClr val="1B54DA"/>
          </a:solidFill>
          <a:ln/>
        </p:spPr>
        <p:txBody>
          <a:bodyPr/>
          <a:lstStyle/>
          <a:p>
            <a:endParaRPr lang="en-US"/>
          </a:p>
        </p:txBody>
      </p:sp>
      <p:sp>
        <p:nvSpPr>
          <p:cNvPr id="23" name="Shape 18"/>
          <p:cNvSpPr/>
          <p:nvPr/>
        </p:nvSpPr>
        <p:spPr>
          <a:xfrm>
            <a:off x="10327838" y="4017297"/>
            <a:ext cx="595313" cy="595313"/>
          </a:xfrm>
          <a:prstGeom prst="roundRect">
            <a:avLst>
              <a:gd name="adj" fmla="val 153600"/>
            </a:avLst>
          </a:prstGeom>
          <a:solidFill>
            <a:srgbClr val="1B54DA"/>
          </a:solidFill>
          <a:ln/>
        </p:spPr>
        <p:txBody>
          <a:bodyPr/>
          <a:lstStyle/>
          <a:p>
            <a:endParaRPr lang="en-US"/>
          </a:p>
        </p:txBody>
      </p:sp>
      <p:pic>
        <p:nvPicPr>
          <p:cNvPr id="24" name="Image 3" descr="preencoded.png"/>
          <p:cNvPicPr>
            <a:picLocks noChangeAspect="1"/>
          </p:cNvPicPr>
          <p:nvPr/>
        </p:nvPicPr>
        <p:blipFill>
          <a:blip r:embed="rId6"/>
          <a:stretch>
            <a:fillRect/>
          </a:stretch>
        </p:blipFill>
        <p:spPr>
          <a:xfrm>
            <a:off x="10506432" y="4166125"/>
            <a:ext cx="238125" cy="297656"/>
          </a:xfrm>
          <a:prstGeom prst="rect">
            <a:avLst/>
          </a:prstGeom>
        </p:spPr>
      </p:pic>
      <p:sp>
        <p:nvSpPr>
          <p:cNvPr id="25" name="Text 19"/>
          <p:cNvSpPr/>
          <p:nvPr/>
        </p:nvSpPr>
        <p:spPr>
          <a:xfrm>
            <a:off x="7635597" y="481108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Erratic Movement</a:t>
            </a:r>
            <a:endParaRPr lang="en-US" sz="1950" dirty="0"/>
          </a:p>
        </p:txBody>
      </p:sp>
      <p:sp>
        <p:nvSpPr>
          <p:cNvPr id="26" name="Text 20"/>
          <p:cNvSpPr/>
          <p:nvPr/>
        </p:nvSpPr>
        <p:spPr>
          <a:xfrm>
            <a:off x="7635597" y="5240307"/>
            <a:ext cx="597979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Frequent ups and downs suggest scope changes, task complexity underestimation, or integration challenges. Teams should review planning and refinement practices.</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1356</Words>
  <Application>Microsoft Office PowerPoint</Application>
  <PresentationFormat>Custom</PresentationFormat>
  <Paragraphs>98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Alexandria</vt:lpstr>
      <vt:lpstr>Nobile</vt:lpstr>
      <vt:lpstr>Nobile Medium</vt:lpstr>
      <vt:lpstr>Arial</vt:lpstr>
      <vt:lpstr>Nobile Bold</vt:lpstr>
      <vt:lpstr>Alexandria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2025-09-04T15:46:39Z</dcterms:created>
  <dcterms:modified xsi:type="dcterms:W3CDTF">2025-09-04T15:48:39Z</dcterms:modified>
</cp:coreProperties>
</file>