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Bitter Medium" panose="020B0604020202020204" charset="0"/>
      <p:regular r:id="rId12"/>
    </p:embeddedFont>
    <p:embeddedFont>
      <p:font typeface="Open Sans" panose="020B0606030504020204" pitchFamily="34" charset="0"/>
      <p:regular r:id="rId13"/>
      <p:bold r:id="rId14"/>
    </p:embeddedFont>
    <p:embeddedFont>
      <p:font typeface="Open Sans Bold" panose="020B0806030504020204" pitchFamily="34" charset="0"/>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6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49310"/>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Top Tips for Project Management</a:t>
            </a:r>
            <a:endParaRPr lang="en-US" sz="4450" dirty="0"/>
          </a:p>
        </p:txBody>
      </p:sp>
      <p:sp>
        <p:nvSpPr>
          <p:cNvPr id="4" name="Text 1"/>
          <p:cNvSpPr/>
          <p:nvPr/>
        </p:nvSpPr>
        <p:spPr>
          <a:xfrm>
            <a:off x="6280190" y="2907030"/>
            <a:ext cx="7556421"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In the fast-paced world of project management, staying ahead of the curve is essential for delivering successful projects on time, within scope, and on budget. This presentation </a:t>
            </a:r>
            <a:r>
              <a:rPr lang="en-US" sz="1750" kern="0" spc="-36">
                <a:solidFill>
                  <a:srgbClr val="2B2E3C"/>
                </a:solidFill>
                <a:latin typeface="Open Sans" pitchFamily="34" charset="0"/>
                <a:ea typeface="Open Sans" pitchFamily="34" charset="-122"/>
                <a:cs typeface="Open Sans" pitchFamily="34" charset="-120"/>
              </a:rPr>
              <a:t>covers top </a:t>
            </a:r>
            <a:r>
              <a:rPr lang="en-US" sz="1750" kern="0" spc="-36" dirty="0">
                <a:solidFill>
                  <a:srgbClr val="2B2E3C"/>
                </a:solidFill>
                <a:latin typeface="Open Sans" pitchFamily="34" charset="0"/>
                <a:ea typeface="Open Sans" pitchFamily="34" charset="-122"/>
                <a:cs typeface="Open Sans" pitchFamily="34" charset="-120"/>
              </a:rPr>
              <a:t>tips for project management, from planning and risk management to communication and team leadership.</a:t>
            </a:r>
            <a:endParaRPr lang="en-US" sz="1750" dirty="0"/>
          </a:p>
        </p:txBody>
      </p:sp>
      <p:sp>
        <p:nvSpPr>
          <p:cNvPr id="5" name="Text 2"/>
          <p:cNvSpPr/>
          <p:nvPr/>
        </p:nvSpPr>
        <p:spPr>
          <a:xfrm>
            <a:off x="6280190" y="4976693"/>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These actionable insights are designed to help you sharpen your skills, boost productivity, and achieve your project goals with confidence. Let's dive in to discover practical advice that will elevate your project management game!</a:t>
            </a:r>
            <a:endParaRPr lang="en-US" sz="1750" dirty="0"/>
          </a:p>
        </p:txBody>
      </p:sp>
      <p:sp>
        <p:nvSpPr>
          <p:cNvPr id="6" name="Shape 3"/>
          <p:cNvSpPr/>
          <p:nvPr/>
        </p:nvSpPr>
        <p:spPr>
          <a:xfrm>
            <a:off x="6280190" y="670036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90084" y="6832997"/>
            <a:ext cx="143113"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8" name="Text 5"/>
          <p:cNvSpPr/>
          <p:nvPr/>
        </p:nvSpPr>
        <p:spPr>
          <a:xfrm>
            <a:off x="6756440" y="6683454"/>
            <a:ext cx="2892623"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B2E3C"/>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79684"/>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Planning &amp; Initiation</a:t>
            </a:r>
            <a:endParaRPr lang="en-US" sz="4450" dirty="0"/>
          </a:p>
        </p:txBody>
      </p:sp>
      <p:sp>
        <p:nvSpPr>
          <p:cNvPr id="4" name="Shape 1"/>
          <p:cNvSpPr/>
          <p:nvPr/>
        </p:nvSpPr>
        <p:spPr>
          <a:xfrm>
            <a:off x="793790" y="2583775"/>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5" name="Text 2"/>
          <p:cNvSpPr/>
          <p:nvPr/>
        </p:nvSpPr>
        <p:spPr>
          <a:xfrm>
            <a:off x="983456" y="2668786"/>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6" name="Text 3"/>
          <p:cNvSpPr/>
          <p:nvPr/>
        </p:nvSpPr>
        <p:spPr>
          <a:xfrm>
            <a:off x="1530906" y="258377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Define Project Goals</a:t>
            </a:r>
            <a:endParaRPr lang="en-US" sz="2200" dirty="0"/>
          </a:p>
        </p:txBody>
      </p:sp>
      <p:sp>
        <p:nvSpPr>
          <p:cNvPr id="7" name="Text 4"/>
          <p:cNvSpPr/>
          <p:nvPr/>
        </p:nvSpPr>
        <p:spPr>
          <a:xfrm>
            <a:off x="1530906" y="3074194"/>
            <a:ext cx="2927747"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Clearly define project goals before starting to ensure alignment with strategic objectives.</a:t>
            </a:r>
            <a:endParaRPr lang="en-US" sz="1750" dirty="0"/>
          </a:p>
        </p:txBody>
      </p:sp>
      <p:sp>
        <p:nvSpPr>
          <p:cNvPr id="8" name="Shape 5"/>
          <p:cNvSpPr/>
          <p:nvPr/>
        </p:nvSpPr>
        <p:spPr>
          <a:xfrm>
            <a:off x="4685467" y="2583775"/>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9" name="Text 6"/>
          <p:cNvSpPr/>
          <p:nvPr/>
        </p:nvSpPr>
        <p:spPr>
          <a:xfrm>
            <a:off x="4852154" y="2668786"/>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0" name="Text 7"/>
          <p:cNvSpPr/>
          <p:nvPr/>
        </p:nvSpPr>
        <p:spPr>
          <a:xfrm>
            <a:off x="5422583" y="258377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Create Detailed Plan</a:t>
            </a:r>
            <a:endParaRPr lang="en-US" sz="2200" dirty="0"/>
          </a:p>
        </p:txBody>
      </p:sp>
      <p:sp>
        <p:nvSpPr>
          <p:cNvPr id="11" name="Text 8"/>
          <p:cNvSpPr/>
          <p:nvPr/>
        </p:nvSpPr>
        <p:spPr>
          <a:xfrm>
            <a:off x="5422583" y="3074194"/>
            <a:ext cx="29277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Develop a comprehensive project plan outlining scope, timeline, and resources.</a:t>
            </a:r>
            <a:endParaRPr lang="en-US" sz="1750" dirty="0"/>
          </a:p>
        </p:txBody>
      </p:sp>
      <p:sp>
        <p:nvSpPr>
          <p:cNvPr id="12" name="Shape 9"/>
          <p:cNvSpPr/>
          <p:nvPr/>
        </p:nvSpPr>
        <p:spPr>
          <a:xfrm>
            <a:off x="793790" y="5007769"/>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13" name="Text 10"/>
          <p:cNvSpPr/>
          <p:nvPr/>
        </p:nvSpPr>
        <p:spPr>
          <a:xfrm>
            <a:off x="956667" y="5092779"/>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4" name="Text 11"/>
          <p:cNvSpPr/>
          <p:nvPr/>
        </p:nvSpPr>
        <p:spPr>
          <a:xfrm>
            <a:off x="1530906" y="5007769"/>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Identify Stakeholders</a:t>
            </a:r>
            <a:endParaRPr lang="en-US" sz="2200" dirty="0"/>
          </a:p>
        </p:txBody>
      </p:sp>
      <p:sp>
        <p:nvSpPr>
          <p:cNvPr id="15" name="Text 12"/>
          <p:cNvSpPr/>
          <p:nvPr/>
        </p:nvSpPr>
        <p:spPr>
          <a:xfrm>
            <a:off x="1530906" y="5498187"/>
            <a:ext cx="29277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Identify and engage project stakeholders early in the process.</a:t>
            </a:r>
            <a:endParaRPr lang="en-US" sz="1750" dirty="0"/>
          </a:p>
        </p:txBody>
      </p:sp>
      <p:sp>
        <p:nvSpPr>
          <p:cNvPr id="16" name="Shape 13"/>
          <p:cNvSpPr/>
          <p:nvPr/>
        </p:nvSpPr>
        <p:spPr>
          <a:xfrm>
            <a:off x="4685467" y="5007769"/>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17" name="Text 14"/>
          <p:cNvSpPr/>
          <p:nvPr/>
        </p:nvSpPr>
        <p:spPr>
          <a:xfrm>
            <a:off x="4845010" y="5092779"/>
            <a:ext cx="191214"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4</a:t>
            </a:r>
            <a:endParaRPr lang="en-US" sz="2650" dirty="0"/>
          </a:p>
        </p:txBody>
      </p:sp>
      <p:sp>
        <p:nvSpPr>
          <p:cNvPr id="18" name="Text 15"/>
          <p:cNvSpPr/>
          <p:nvPr/>
        </p:nvSpPr>
        <p:spPr>
          <a:xfrm>
            <a:off x="5422583" y="5007769"/>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Assess Risks</a:t>
            </a:r>
            <a:endParaRPr lang="en-US" sz="2200" dirty="0"/>
          </a:p>
        </p:txBody>
      </p:sp>
      <p:sp>
        <p:nvSpPr>
          <p:cNvPr id="19" name="Text 16"/>
          <p:cNvSpPr/>
          <p:nvPr/>
        </p:nvSpPr>
        <p:spPr>
          <a:xfrm>
            <a:off x="5422583" y="5498187"/>
            <a:ext cx="2927747"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Conduct a thorough risk assessment during project initiation to anticipate potential challenges.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95682"/>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Team Management</a:t>
            </a:r>
            <a:endParaRPr lang="en-US" sz="4450" dirty="0"/>
          </a:p>
        </p:txBody>
      </p:sp>
      <p:pic>
        <p:nvPicPr>
          <p:cNvPr id="4" name="Image 1" descr="preencoded.png"/>
          <p:cNvPicPr>
            <a:picLocks noChangeAspect="1"/>
          </p:cNvPicPr>
          <p:nvPr/>
        </p:nvPicPr>
        <p:blipFill>
          <a:blip r:embed="rId4"/>
          <a:stretch>
            <a:fillRect/>
          </a:stretch>
        </p:blipFill>
        <p:spPr>
          <a:xfrm>
            <a:off x="6280190" y="1744623"/>
            <a:ext cx="566976" cy="566976"/>
          </a:xfrm>
          <a:prstGeom prst="rect">
            <a:avLst/>
          </a:prstGeom>
        </p:spPr>
      </p:pic>
      <p:sp>
        <p:nvSpPr>
          <p:cNvPr id="5" name="Text 1"/>
          <p:cNvSpPr/>
          <p:nvPr/>
        </p:nvSpPr>
        <p:spPr>
          <a:xfrm>
            <a:off x="6280190" y="253841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Build Skilled Team</a:t>
            </a:r>
            <a:endParaRPr lang="en-US" sz="2200" dirty="0"/>
          </a:p>
        </p:txBody>
      </p:sp>
      <p:sp>
        <p:nvSpPr>
          <p:cNvPr id="6" name="Text 2"/>
          <p:cNvSpPr/>
          <p:nvPr/>
        </p:nvSpPr>
        <p:spPr>
          <a:xfrm>
            <a:off x="6280190" y="3028831"/>
            <a:ext cx="3608070"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Assemble a diverse and skilled project team to tackle various aspects of the project.</a:t>
            </a:r>
            <a:endParaRPr lang="en-US" sz="1750" dirty="0"/>
          </a:p>
        </p:txBody>
      </p:sp>
      <p:pic>
        <p:nvPicPr>
          <p:cNvPr id="7" name="Image 2" descr="preencoded.png"/>
          <p:cNvPicPr>
            <a:picLocks noChangeAspect="1"/>
          </p:cNvPicPr>
          <p:nvPr/>
        </p:nvPicPr>
        <p:blipFill>
          <a:blip r:embed="rId5"/>
          <a:stretch>
            <a:fillRect/>
          </a:stretch>
        </p:blipFill>
        <p:spPr>
          <a:xfrm>
            <a:off x="10228421" y="1744623"/>
            <a:ext cx="566976" cy="566976"/>
          </a:xfrm>
          <a:prstGeom prst="rect">
            <a:avLst/>
          </a:prstGeom>
        </p:spPr>
      </p:pic>
      <p:sp>
        <p:nvSpPr>
          <p:cNvPr id="8" name="Text 3"/>
          <p:cNvSpPr/>
          <p:nvPr/>
        </p:nvSpPr>
        <p:spPr>
          <a:xfrm>
            <a:off x="10228421" y="2538413"/>
            <a:ext cx="2869049"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Foster Communication</a:t>
            </a:r>
            <a:endParaRPr lang="en-US" sz="2200" dirty="0"/>
          </a:p>
        </p:txBody>
      </p:sp>
      <p:sp>
        <p:nvSpPr>
          <p:cNvPr id="9" name="Text 4"/>
          <p:cNvSpPr/>
          <p:nvPr/>
        </p:nvSpPr>
        <p:spPr>
          <a:xfrm>
            <a:off x="10228421" y="3028831"/>
            <a:ext cx="360818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Encourage open communication within the team to ensure smooth collaboration.</a:t>
            </a:r>
            <a:endParaRPr lang="en-US" sz="1750" dirty="0"/>
          </a:p>
        </p:txBody>
      </p:sp>
      <p:pic>
        <p:nvPicPr>
          <p:cNvPr id="10" name="Image 3" descr="preencoded.png"/>
          <p:cNvPicPr>
            <a:picLocks noChangeAspect="1"/>
          </p:cNvPicPr>
          <p:nvPr/>
        </p:nvPicPr>
        <p:blipFill>
          <a:blip r:embed="rId6"/>
          <a:stretch>
            <a:fillRect/>
          </a:stretch>
        </p:blipFill>
        <p:spPr>
          <a:xfrm>
            <a:off x="6280190" y="4797981"/>
            <a:ext cx="566976" cy="566976"/>
          </a:xfrm>
          <a:prstGeom prst="rect">
            <a:avLst/>
          </a:prstGeom>
        </p:spPr>
      </p:pic>
      <p:sp>
        <p:nvSpPr>
          <p:cNvPr id="11" name="Text 5"/>
          <p:cNvSpPr/>
          <p:nvPr/>
        </p:nvSpPr>
        <p:spPr>
          <a:xfrm>
            <a:off x="6280190" y="559177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Delegate Effectively</a:t>
            </a:r>
            <a:endParaRPr lang="en-US" sz="2200" dirty="0"/>
          </a:p>
        </p:txBody>
      </p:sp>
      <p:sp>
        <p:nvSpPr>
          <p:cNvPr id="12" name="Text 6"/>
          <p:cNvSpPr/>
          <p:nvPr/>
        </p:nvSpPr>
        <p:spPr>
          <a:xfrm>
            <a:off x="6280190" y="6082189"/>
            <a:ext cx="3608070"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Assign tasks based on team members' expertise and current workload.</a:t>
            </a:r>
            <a:endParaRPr lang="en-US" sz="1750" dirty="0"/>
          </a:p>
        </p:txBody>
      </p:sp>
      <p:pic>
        <p:nvPicPr>
          <p:cNvPr id="13" name="Image 4" descr="preencoded.png"/>
          <p:cNvPicPr>
            <a:picLocks noChangeAspect="1"/>
          </p:cNvPicPr>
          <p:nvPr/>
        </p:nvPicPr>
        <p:blipFill>
          <a:blip r:embed="rId7"/>
          <a:stretch>
            <a:fillRect/>
          </a:stretch>
        </p:blipFill>
        <p:spPr>
          <a:xfrm>
            <a:off x="10228421" y="4797981"/>
            <a:ext cx="566976" cy="566976"/>
          </a:xfrm>
          <a:prstGeom prst="rect">
            <a:avLst/>
          </a:prstGeom>
        </p:spPr>
      </p:pic>
      <p:sp>
        <p:nvSpPr>
          <p:cNvPr id="14" name="Text 7"/>
          <p:cNvSpPr/>
          <p:nvPr/>
        </p:nvSpPr>
        <p:spPr>
          <a:xfrm>
            <a:off x="10228421" y="559177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Motivate Team</a:t>
            </a:r>
            <a:endParaRPr lang="en-US" sz="2200" dirty="0"/>
          </a:p>
        </p:txBody>
      </p:sp>
      <p:sp>
        <p:nvSpPr>
          <p:cNvPr id="15" name="Text 8"/>
          <p:cNvSpPr/>
          <p:nvPr/>
        </p:nvSpPr>
        <p:spPr>
          <a:xfrm>
            <a:off x="10228421" y="6082189"/>
            <a:ext cx="3608189"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Recognize achievements and promote a collaborative work environment to keep the team motivated.</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3F8FD8D9-55FA-73CB-8ECE-79E97474C0BF}"/>
              </a:ext>
            </a:extLst>
          </p:cNvPr>
          <p:cNvSpPr/>
          <p:nvPr/>
        </p:nvSpPr>
        <p:spPr>
          <a:xfrm>
            <a:off x="620486" y="3474517"/>
            <a:ext cx="4246560" cy="2850084"/>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10" name="Shape 1">
            <a:extLst>
              <a:ext uri="{FF2B5EF4-FFF2-40B4-BE49-F238E27FC236}">
                <a16:creationId xmlns:a16="http://schemas.microsoft.com/office/drawing/2014/main" id="{0A5650A1-F899-B618-00D1-D328935A8835}"/>
              </a:ext>
            </a:extLst>
          </p:cNvPr>
          <p:cNvSpPr/>
          <p:nvPr/>
        </p:nvSpPr>
        <p:spPr>
          <a:xfrm>
            <a:off x="5019242" y="3474517"/>
            <a:ext cx="4420733" cy="2850084"/>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11" name="Shape 1">
            <a:extLst>
              <a:ext uri="{FF2B5EF4-FFF2-40B4-BE49-F238E27FC236}">
                <a16:creationId xmlns:a16="http://schemas.microsoft.com/office/drawing/2014/main" id="{1669C4CE-126E-1AB3-187E-532CEB583EC6}"/>
              </a:ext>
            </a:extLst>
          </p:cNvPr>
          <p:cNvSpPr/>
          <p:nvPr/>
        </p:nvSpPr>
        <p:spPr>
          <a:xfrm>
            <a:off x="9558380" y="3474517"/>
            <a:ext cx="4157619" cy="2850084"/>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2" name="Text 0"/>
          <p:cNvSpPr/>
          <p:nvPr/>
        </p:nvSpPr>
        <p:spPr>
          <a:xfrm>
            <a:off x="793790" y="2539960"/>
            <a:ext cx="6689765"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Communication Strategies</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Clear Objectives</a:t>
            </a:r>
            <a:endParaRPr lang="en-US" sz="2200" dirty="0"/>
          </a:p>
        </p:txBody>
      </p:sp>
      <p:sp>
        <p:nvSpPr>
          <p:cNvPr id="4" name="Text 2"/>
          <p:cNvSpPr/>
          <p:nvPr/>
        </p:nvSpPr>
        <p:spPr>
          <a:xfrm>
            <a:off x="793790" y="4396859"/>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Communicate project objectives clearly to all stakeholders to ensure everyone is on the same page.</a:t>
            </a:r>
            <a:endParaRPr lang="en-US" sz="1750" dirty="0"/>
          </a:p>
        </p:txBody>
      </p:sp>
      <p:sp>
        <p:nvSpPr>
          <p:cNvPr id="5" name="Text 3"/>
          <p:cNvSpPr/>
          <p:nvPr/>
        </p:nvSpPr>
        <p:spPr>
          <a:xfrm>
            <a:off x="5332928" y="381571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Regular Channels</a:t>
            </a:r>
            <a:endParaRPr lang="en-US" sz="2200" dirty="0"/>
          </a:p>
        </p:txBody>
      </p:sp>
      <p:sp>
        <p:nvSpPr>
          <p:cNvPr id="6" name="Text 4"/>
          <p:cNvSpPr/>
          <p:nvPr/>
        </p:nvSpPr>
        <p:spPr>
          <a:xfrm>
            <a:off x="5332928" y="4396859"/>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Establish regular communication channels such as meetings and emails to keep information flowing.</a:t>
            </a:r>
            <a:endParaRPr lang="en-US" sz="1750" dirty="0"/>
          </a:p>
        </p:txBody>
      </p:sp>
      <p:sp>
        <p:nvSpPr>
          <p:cNvPr id="7" name="Text 5"/>
          <p:cNvSpPr/>
          <p:nvPr/>
        </p:nvSpPr>
        <p:spPr>
          <a:xfrm>
            <a:off x="9872067" y="381571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Tailored Approach</a:t>
            </a:r>
            <a:endParaRPr lang="en-US" sz="2200" dirty="0"/>
          </a:p>
        </p:txBody>
      </p:sp>
      <p:sp>
        <p:nvSpPr>
          <p:cNvPr id="8" name="Text 6"/>
          <p:cNvSpPr/>
          <p:nvPr/>
        </p:nvSpPr>
        <p:spPr>
          <a:xfrm>
            <a:off x="9872067" y="4396859"/>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Adapt your communication style to different audiences for effective message delivery.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34628"/>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Risk Management</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sp>
        <p:nvSpPr>
          <p:cNvPr id="4" name="Text 1"/>
          <p:cNvSpPr/>
          <p:nvPr/>
        </p:nvSpPr>
        <p:spPr>
          <a:xfrm>
            <a:off x="3999786" y="2585680"/>
            <a:ext cx="109180" cy="453509"/>
          </a:xfrm>
          <a:prstGeom prst="rect">
            <a:avLst/>
          </a:prstGeom>
          <a:noFill/>
          <a:ln/>
        </p:spPr>
        <p:txBody>
          <a:bodyPr wrap="none" lIns="0" tIns="0" rIns="0" bIns="0" rtlCol="0" anchor="t"/>
          <a:lstStyle/>
          <a:p>
            <a:pPr marL="0" indent="0" algn="ctr">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1</a:t>
            </a:r>
            <a:endParaRPr lang="en-US" sz="2200" dirty="0"/>
          </a:p>
        </p:txBody>
      </p:sp>
      <p:sp>
        <p:nvSpPr>
          <p:cNvPr id="5" name="Text 2"/>
          <p:cNvSpPr/>
          <p:nvPr/>
        </p:nvSpPr>
        <p:spPr>
          <a:xfrm>
            <a:off x="5088255" y="2223849"/>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Identify Risks</a:t>
            </a:r>
            <a:endParaRPr lang="en-US" sz="2200" dirty="0"/>
          </a:p>
        </p:txBody>
      </p:sp>
      <p:sp>
        <p:nvSpPr>
          <p:cNvPr id="6" name="Text 3"/>
          <p:cNvSpPr/>
          <p:nvPr/>
        </p:nvSpPr>
        <p:spPr>
          <a:xfrm>
            <a:off x="5088255" y="2714268"/>
            <a:ext cx="477952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Spot potential risks early in the project lifecycle.</a:t>
            </a:r>
            <a:endParaRPr lang="en-US" sz="1750" dirty="0"/>
          </a:p>
        </p:txBody>
      </p:sp>
      <p:sp>
        <p:nvSpPr>
          <p:cNvPr id="7" name="Shape 4"/>
          <p:cNvSpPr/>
          <p:nvPr/>
        </p:nvSpPr>
        <p:spPr>
          <a:xfrm>
            <a:off x="4918115" y="3317081"/>
            <a:ext cx="8861822" cy="15240"/>
          </a:xfrm>
          <a:prstGeom prst="roundRect">
            <a:avLst>
              <a:gd name="adj" fmla="val 625116"/>
            </a:avLst>
          </a:prstGeom>
          <a:solidFill>
            <a:srgbClr val="E2C8B5"/>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440424" y="3360658"/>
            <a:ext cx="3228022" cy="1306949"/>
          </a:xfrm>
          <a:prstGeom prst="rect">
            <a:avLst/>
          </a:prstGeom>
        </p:spPr>
      </p:pic>
      <p:sp>
        <p:nvSpPr>
          <p:cNvPr id="9" name="Text 5"/>
          <p:cNvSpPr/>
          <p:nvPr/>
        </p:nvSpPr>
        <p:spPr>
          <a:xfrm>
            <a:off x="3980736" y="3787378"/>
            <a:ext cx="147399" cy="453509"/>
          </a:xfrm>
          <a:prstGeom prst="rect">
            <a:avLst/>
          </a:prstGeom>
          <a:noFill/>
          <a:ln/>
        </p:spPr>
        <p:txBody>
          <a:bodyPr wrap="none" lIns="0" tIns="0" rIns="0" bIns="0" rtlCol="0" anchor="t"/>
          <a:lstStyle/>
          <a:p>
            <a:pPr marL="0" indent="0" algn="ctr">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2</a:t>
            </a:r>
            <a:endParaRPr lang="en-US" sz="2200" dirty="0"/>
          </a:p>
        </p:txBody>
      </p:sp>
      <p:sp>
        <p:nvSpPr>
          <p:cNvPr id="10" name="Text 6"/>
          <p:cNvSpPr/>
          <p:nvPr/>
        </p:nvSpPr>
        <p:spPr>
          <a:xfrm>
            <a:off x="5895261" y="3587472"/>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Develop Plan</a:t>
            </a:r>
            <a:endParaRPr lang="en-US" sz="2200" dirty="0"/>
          </a:p>
        </p:txBody>
      </p:sp>
      <p:sp>
        <p:nvSpPr>
          <p:cNvPr id="11" name="Text 7"/>
          <p:cNvSpPr/>
          <p:nvPr/>
        </p:nvSpPr>
        <p:spPr>
          <a:xfrm>
            <a:off x="5895261" y="4077891"/>
            <a:ext cx="522112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Create a comprehensive risk management strategy.</a:t>
            </a:r>
            <a:endParaRPr lang="en-US" sz="1750" dirty="0"/>
          </a:p>
        </p:txBody>
      </p:sp>
      <p:sp>
        <p:nvSpPr>
          <p:cNvPr id="12" name="Shape 8"/>
          <p:cNvSpPr/>
          <p:nvPr/>
        </p:nvSpPr>
        <p:spPr>
          <a:xfrm>
            <a:off x="5725120" y="4680704"/>
            <a:ext cx="8054816" cy="15240"/>
          </a:xfrm>
          <a:prstGeom prst="roundRect">
            <a:avLst>
              <a:gd name="adj" fmla="val 625116"/>
            </a:avLst>
          </a:prstGeom>
          <a:solidFill>
            <a:srgbClr val="E2C8B5"/>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1633418" y="4724281"/>
            <a:ext cx="4842034" cy="1306949"/>
          </a:xfrm>
          <a:prstGeom prst="rect">
            <a:avLst/>
          </a:prstGeom>
        </p:spPr>
      </p:pic>
      <p:sp>
        <p:nvSpPr>
          <p:cNvPr id="14" name="Text 9"/>
          <p:cNvSpPr/>
          <p:nvPr/>
        </p:nvSpPr>
        <p:spPr>
          <a:xfrm>
            <a:off x="3977640" y="5151001"/>
            <a:ext cx="153591" cy="453509"/>
          </a:xfrm>
          <a:prstGeom prst="rect">
            <a:avLst/>
          </a:prstGeom>
          <a:noFill/>
          <a:ln/>
        </p:spPr>
        <p:txBody>
          <a:bodyPr wrap="none" lIns="0" tIns="0" rIns="0" bIns="0" rtlCol="0" anchor="t"/>
          <a:lstStyle/>
          <a:p>
            <a:pPr marL="0" indent="0" algn="ctr">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3</a:t>
            </a:r>
            <a:endParaRPr lang="en-US" sz="2200" dirty="0"/>
          </a:p>
        </p:txBody>
      </p:sp>
      <p:sp>
        <p:nvSpPr>
          <p:cNvPr id="15" name="Text 10"/>
          <p:cNvSpPr/>
          <p:nvPr/>
        </p:nvSpPr>
        <p:spPr>
          <a:xfrm>
            <a:off x="6702266" y="495109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Assign Owners</a:t>
            </a:r>
            <a:endParaRPr lang="en-US" sz="2200" dirty="0"/>
          </a:p>
        </p:txBody>
      </p:sp>
      <p:sp>
        <p:nvSpPr>
          <p:cNvPr id="16" name="Text 11"/>
          <p:cNvSpPr/>
          <p:nvPr/>
        </p:nvSpPr>
        <p:spPr>
          <a:xfrm>
            <a:off x="6702266" y="5441513"/>
            <a:ext cx="5896808"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Delegate responsibility for specific risks to team members.</a:t>
            </a:r>
            <a:endParaRPr lang="en-US" sz="1750" dirty="0"/>
          </a:p>
        </p:txBody>
      </p:sp>
      <p:sp>
        <p:nvSpPr>
          <p:cNvPr id="17" name="Shape 12"/>
          <p:cNvSpPr/>
          <p:nvPr/>
        </p:nvSpPr>
        <p:spPr>
          <a:xfrm>
            <a:off x="6532126" y="6044327"/>
            <a:ext cx="7247811" cy="15240"/>
          </a:xfrm>
          <a:prstGeom prst="roundRect">
            <a:avLst>
              <a:gd name="adj" fmla="val 625116"/>
            </a:avLst>
          </a:prstGeom>
          <a:solidFill>
            <a:srgbClr val="E2C8B5"/>
          </a:solidFill>
          <a:ln/>
        </p:spPr>
        <p:txBody>
          <a:bodyPr/>
          <a:lstStyle/>
          <a:p>
            <a:endParaRPr lang="en-US"/>
          </a:p>
        </p:txBody>
      </p:sp>
      <p:pic>
        <p:nvPicPr>
          <p:cNvPr id="18" name="Image 3" descr="preencoded.png"/>
          <p:cNvPicPr>
            <a:picLocks noChangeAspect="1"/>
          </p:cNvPicPr>
          <p:nvPr/>
        </p:nvPicPr>
        <p:blipFill>
          <a:blip r:embed="rId6"/>
          <a:stretch>
            <a:fillRect/>
          </a:stretch>
        </p:blipFill>
        <p:spPr>
          <a:xfrm>
            <a:off x="826294" y="6087904"/>
            <a:ext cx="6456164" cy="1306949"/>
          </a:xfrm>
          <a:prstGeom prst="rect">
            <a:avLst/>
          </a:prstGeom>
        </p:spPr>
      </p:pic>
      <p:sp>
        <p:nvSpPr>
          <p:cNvPr id="19" name="Text 13"/>
          <p:cNvSpPr/>
          <p:nvPr/>
        </p:nvSpPr>
        <p:spPr>
          <a:xfrm>
            <a:off x="3974663" y="6514624"/>
            <a:ext cx="159306" cy="453509"/>
          </a:xfrm>
          <a:prstGeom prst="rect">
            <a:avLst/>
          </a:prstGeom>
          <a:noFill/>
          <a:ln/>
        </p:spPr>
        <p:txBody>
          <a:bodyPr wrap="none" lIns="0" tIns="0" rIns="0" bIns="0" rtlCol="0" anchor="t"/>
          <a:lstStyle/>
          <a:p>
            <a:pPr marL="0" indent="0" algn="ctr">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4</a:t>
            </a:r>
            <a:endParaRPr lang="en-US" sz="2200" dirty="0"/>
          </a:p>
        </p:txBody>
      </p:sp>
      <p:sp>
        <p:nvSpPr>
          <p:cNvPr id="20" name="Text 14"/>
          <p:cNvSpPr/>
          <p:nvPr/>
        </p:nvSpPr>
        <p:spPr>
          <a:xfrm>
            <a:off x="7509272" y="6314718"/>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Monitor &amp; Adapt</a:t>
            </a:r>
            <a:endParaRPr lang="en-US" sz="2200" dirty="0"/>
          </a:p>
        </p:txBody>
      </p:sp>
      <p:sp>
        <p:nvSpPr>
          <p:cNvPr id="21" name="Text 15"/>
          <p:cNvSpPr/>
          <p:nvPr/>
        </p:nvSpPr>
        <p:spPr>
          <a:xfrm>
            <a:off x="7509272" y="6805136"/>
            <a:ext cx="548568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Regularly assess risks and adjust strategies as needed.</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74539"/>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Budget &amp; Resource Management</a:t>
            </a:r>
            <a:endParaRPr lang="en-US" sz="4450" dirty="0"/>
          </a:p>
        </p:txBody>
      </p:sp>
      <p:sp>
        <p:nvSpPr>
          <p:cNvPr id="4" name="Shape 1"/>
          <p:cNvSpPr/>
          <p:nvPr/>
        </p:nvSpPr>
        <p:spPr>
          <a:xfrm>
            <a:off x="793790" y="2832259"/>
            <a:ext cx="3664863" cy="2410897"/>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5" name="Text 2"/>
          <p:cNvSpPr/>
          <p:nvPr/>
        </p:nvSpPr>
        <p:spPr>
          <a:xfrm>
            <a:off x="1028224" y="306669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Detailed Budgeting</a:t>
            </a:r>
            <a:endParaRPr lang="en-US" sz="2200" dirty="0"/>
          </a:p>
        </p:txBody>
      </p:sp>
      <p:sp>
        <p:nvSpPr>
          <p:cNvPr id="6" name="Text 3"/>
          <p:cNvSpPr/>
          <p:nvPr/>
        </p:nvSpPr>
        <p:spPr>
          <a:xfrm>
            <a:off x="1028224" y="3557111"/>
            <a:ext cx="3195995"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Create a comprehensive project budget upfront and track expenses regularly to avoid overruns.</a:t>
            </a:r>
            <a:endParaRPr lang="en-US" sz="1750" dirty="0"/>
          </a:p>
        </p:txBody>
      </p:sp>
      <p:sp>
        <p:nvSpPr>
          <p:cNvPr id="7" name="Shape 4"/>
          <p:cNvSpPr/>
          <p:nvPr/>
        </p:nvSpPr>
        <p:spPr>
          <a:xfrm>
            <a:off x="4685467" y="2832259"/>
            <a:ext cx="3664863" cy="2410897"/>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8" name="Text 5"/>
          <p:cNvSpPr/>
          <p:nvPr/>
        </p:nvSpPr>
        <p:spPr>
          <a:xfrm>
            <a:off x="4919901" y="306669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Resource Allocation</a:t>
            </a:r>
            <a:endParaRPr lang="en-US" sz="2200" dirty="0"/>
          </a:p>
        </p:txBody>
      </p:sp>
      <p:sp>
        <p:nvSpPr>
          <p:cNvPr id="9" name="Text 6"/>
          <p:cNvSpPr/>
          <p:nvPr/>
        </p:nvSpPr>
        <p:spPr>
          <a:xfrm>
            <a:off x="4919901" y="3557111"/>
            <a:ext cx="3195995"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Allocate resources effectively and negotiate when competing with other projects.</a:t>
            </a:r>
            <a:endParaRPr lang="en-US" sz="1750" dirty="0"/>
          </a:p>
        </p:txBody>
      </p:sp>
      <p:sp>
        <p:nvSpPr>
          <p:cNvPr id="10" name="Shape 7"/>
          <p:cNvSpPr/>
          <p:nvPr/>
        </p:nvSpPr>
        <p:spPr>
          <a:xfrm>
            <a:off x="793790" y="5469969"/>
            <a:ext cx="7556421" cy="1685092"/>
          </a:xfrm>
          <a:prstGeom prst="roundRect">
            <a:avLst>
              <a:gd name="adj" fmla="val 5654"/>
            </a:avLst>
          </a:prstGeom>
          <a:solidFill>
            <a:srgbClr val="FCE2CF"/>
          </a:solidFill>
          <a:ln w="7620">
            <a:solidFill>
              <a:srgbClr val="E2C8B5"/>
            </a:solidFill>
            <a:prstDash val="solid"/>
          </a:ln>
        </p:spPr>
        <p:txBody>
          <a:bodyPr/>
          <a:lstStyle/>
          <a:p>
            <a:endParaRPr lang="en-US"/>
          </a:p>
        </p:txBody>
      </p:sp>
      <p:sp>
        <p:nvSpPr>
          <p:cNvPr id="11" name="Text 8"/>
          <p:cNvSpPr/>
          <p:nvPr/>
        </p:nvSpPr>
        <p:spPr>
          <a:xfrm>
            <a:off x="1028224" y="5704403"/>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Regular Reviews</a:t>
            </a:r>
            <a:endParaRPr lang="en-US" sz="2200" dirty="0"/>
          </a:p>
        </p:txBody>
      </p:sp>
      <p:sp>
        <p:nvSpPr>
          <p:cNvPr id="12" name="Text 9"/>
          <p:cNvSpPr/>
          <p:nvPr/>
        </p:nvSpPr>
        <p:spPr>
          <a:xfrm>
            <a:off x="1028224" y="6194822"/>
            <a:ext cx="7087553"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Conduct periodic budget reviews to spot discrepancies and identify savings opportunities.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148"/>
          </a:xfrm>
          <a:prstGeom prst="rect">
            <a:avLst/>
          </a:prstGeom>
        </p:spPr>
      </p:pic>
      <p:sp>
        <p:nvSpPr>
          <p:cNvPr id="3" name="Text 0"/>
          <p:cNvSpPr/>
          <p:nvPr/>
        </p:nvSpPr>
        <p:spPr>
          <a:xfrm>
            <a:off x="6258044" y="606266"/>
            <a:ext cx="7600712" cy="1378029"/>
          </a:xfrm>
          <a:prstGeom prst="rect">
            <a:avLst/>
          </a:prstGeom>
          <a:noFill/>
          <a:ln/>
        </p:spPr>
        <p:txBody>
          <a:bodyPr wrap="square" lIns="0" tIns="0" rIns="0" bIns="0" rtlCol="0" anchor="t"/>
          <a:lstStyle/>
          <a:p>
            <a:pPr marL="0" indent="0">
              <a:lnSpc>
                <a:spcPts val="5400"/>
              </a:lnSpc>
              <a:buNone/>
            </a:pPr>
            <a:r>
              <a:rPr lang="en-US" sz="4300" kern="0" spc="-130" dirty="0">
                <a:solidFill>
                  <a:srgbClr val="2C3F42"/>
                </a:solidFill>
                <a:latin typeface="Bitter Medium" pitchFamily="34" charset="0"/>
                <a:ea typeface="Bitter Medium" pitchFamily="34" charset="-122"/>
                <a:cs typeface="Bitter Medium" pitchFamily="34" charset="-120"/>
              </a:rPr>
              <a:t>Time Management &amp; Monitoring</a:t>
            </a:r>
            <a:endParaRPr lang="en-US" sz="4300" dirty="0"/>
          </a:p>
        </p:txBody>
      </p:sp>
      <p:sp>
        <p:nvSpPr>
          <p:cNvPr id="4" name="Shape 1"/>
          <p:cNvSpPr/>
          <p:nvPr/>
        </p:nvSpPr>
        <p:spPr>
          <a:xfrm>
            <a:off x="6573441" y="2314932"/>
            <a:ext cx="30480" cy="5309949"/>
          </a:xfrm>
          <a:prstGeom prst="roundRect">
            <a:avLst>
              <a:gd name="adj" fmla="val 303837"/>
            </a:avLst>
          </a:prstGeom>
          <a:solidFill>
            <a:srgbClr val="E2C8B5"/>
          </a:solidFill>
          <a:ln/>
        </p:spPr>
        <p:txBody>
          <a:bodyPr/>
          <a:lstStyle/>
          <a:p>
            <a:endParaRPr lang="en-US"/>
          </a:p>
        </p:txBody>
      </p:sp>
      <p:sp>
        <p:nvSpPr>
          <p:cNvPr id="5" name="Shape 2"/>
          <p:cNvSpPr/>
          <p:nvPr/>
        </p:nvSpPr>
        <p:spPr>
          <a:xfrm>
            <a:off x="6806208" y="2795707"/>
            <a:ext cx="771644" cy="30480"/>
          </a:xfrm>
          <a:prstGeom prst="roundRect">
            <a:avLst>
              <a:gd name="adj" fmla="val 303837"/>
            </a:avLst>
          </a:prstGeom>
          <a:solidFill>
            <a:srgbClr val="E2C8B5"/>
          </a:solidFill>
          <a:ln/>
        </p:spPr>
        <p:txBody>
          <a:bodyPr/>
          <a:lstStyle/>
          <a:p>
            <a:endParaRPr lang="en-US"/>
          </a:p>
        </p:txBody>
      </p:sp>
      <p:sp>
        <p:nvSpPr>
          <p:cNvPr id="6" name="Shape 3"/>
          <p:cNvSpPr/>
          <p:nvPr/>
        </p:nvSpPr>
        <p:spPr>
          <a:xfrm>
            <a:off x="6340673" y="2562939"/>
            <a:ext cx="496014" cy="496014"/>
          </a:xfrm>
          <a:prstGeom prst="roundRect">
            <a:avLst>
              <a:gd name="adj" fmla="val 18671"/>
            </a:avLst>
          </a:prstGeom>
          <a:solidFill>
            <a:srgbClr val="FCE2CF"/>
          </a:solidFill>
          <a:ln w="7620">
            <a:solidFill>
              <a:srgbClr val="E2C8B5"/>
            </a:solidFill>
            <a:prstDash val="solid"/>
          </a:ln>
        </p:spPr>
        <p:txBody>
          <a:bodyPr/>
          <a:lstStyle/>
          <a:p>
            <a:endParaRPr lang="en-US"/>
          </a:p>
        </p:txBody>
      </p:sp>
      <p:sp>
        <p:nvSpPr>
          <p:cNvPr id="7" name="Text 4"/>
          <p:cNvSpPr/>
          <p:nvPr/>
        </p:nvSpPr>
        <p:spPr>
          <a:xfrm>
            <a:off x="6524982" y="2645569"/>
            <a:ext cx="127397" cy="330756"/>
          </a:xfrm>
          <a:prstGeom prst="rect">
            <a:avLst/>
          </a:prstGeom>
          <a:noFill/>
          <a:ln/>
        </p:spPr>
        <p:txBody>
          <a:bodyPr wrap="none" lIns="0" tIns="0" rIns="0" bIns="0" rtlCol="0" anchor="t"/>
          <a:lstStyle/>
          <a:p>
            <a:pPr marL="0" indent="0" algn="ctr">
              <a:lnSpc>
                <a:spcPts val="2600"/>
              </a:lnSpc>
              <a:buNone/>
            </a:pPr>
            <a:r>
              <a:rPr lang="en-US" sz="2600" kern="0" spc="-78" dirty="0">
                <a:solidFill>
                  <a:srgbClr val="2B2E3C"/>
                </a:solidFill>
                <a:latin typeface="Bitter Medium" pitchFamily="34" charset="0"/>
                <a:ea typeface="Bitter Medium" pitchFamily="34" charset="-122"/>
                <a:cs typeface="Bitter Medium" pitchFamily="34" charset="-120"/>
              </a:rPr>
              <a:t>1</a:t>
            </a:r>
            <a:endParaRPr lang="en-US" sz="2600" dirty="0"/>
          </a:p>
        </p:txBody>
      </p:sp>
      <p:sp>
        <p:nvSpPr>
          <p:cNvPr id="8" name="Text 5"/>
          <p:cNvSpPr/>
          <p:nvPr/>
        </p:nvSpPr>
        <p:spPr>
          <a:xfrm>
            <a:off x="7801332" y="2535317"/>
            <a:ext cx="2756178" cy="344448"/>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Create Timeline</a:t>
            </a:r>
            <a:endParaRPr lang="en-US" sz="2150" dirty="0"/>
          </a:p>
        </p:txBody>
      </p:sp>
      <p:sp>
        <p:nvSpPr>
          <p:cNvPr id="9" name="Text 6"/>
          <p:cNvSpPr/>
          <p:nvPr/>
        </p:nvSpPr>
        <p:spPr>
          <a:xfrm>
            <a:off x="7801332" y="3012043"/>
            <a:ext cx="6057424" cy="705564"/>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Develop a project timeline with clear milestones using project management tools.</a:t>
            </a:r>
            <a:endParaRPr lang="en-US" sz="1700" dirty="0"/>
          </a:p>
        </p:txBody>
      </p:sp>
      <p:sp>
        <p:nvSpPr>
          <p:cNvPr id="10" name="Shape 7"/>
          <p:cNvSpPr/>
          <p:nvPr/>
        </p:nvSpPr>
        <p:spPr>
          <a:xfrm>
            <a:off x="6806208" y="4639151"/>
            <a:ext cx="771644" cy="30480"/>
          </a:xfrm>
          <a:prstGeom prst="roundRect">
            <a:avLst>
              <a:gd name="adj" fmla="val 303837"/>
            </a:avLst>
          </a:prstGeom>
          <a:solidFill>
            <a:srgbClr val="E2C8B5"/>
          </a:solidFill>
          <a:ln/>
        </p:spPr>
        <p:txBody>
          <a:bodyPr/>
          <a:lstStyle/>
          <a:p>
            <a:endParaRPr lang="en-US"/>
          </a:p>
        </p:txBody>
      </p:sp>
      <p:sp>
        <p:nvSpPr>
          <p:cNvPr id="11" name="Shape 8"/>
          <p:cNvSpPr/>
          <p:nvPr/>
        </p:nvSpPr>
        <p:spPr>
          <a:xfrm>
            <a:off x="6340673" y="4406384"/>
            <a:ext cx="496014" cy="496014"/>
          </a:xfrm>
          <a:prstGeom prst="roundRect">
            <a:avLst>
              <a:gd name="adj" fmla="val 18671"/>
            </a:avLst>
          </a:prstGeom>
          <a:solidFill>
            <a:srgbClr val="FCE2CF"/>
          </a:solidFill>
          <a:ln w="7620">
            <a:solidFill>
              <a:srgbClr val="E2C8B5"/>
            </a:solidFill>
            <a:prstDash val="solid"/>
          </a:ln>
        </p:spPr>
        <p:txBody>
          <a:bodyPr/>
          <a:lstStyle/>
          <a:p>
            <a:endParaRPr lang="en-US"/>
          </a:p>
        </p:txBody>
      </p:sp>
      <p:sp>
        <p:nvSpPr>
          <p:cNvPr id="12" name="Text 9"/>
          <p:cNvSpPr/>
          <p:nvPr/>
        </p:nvSpPr>
        <p:spPr>
          <a:xfrm>
            <a:off x="6502598" y="4489013"/>
            <a:ext cx="172045" cy="330756"/>
          </a:xfrm>
          <a:prstGeom prst="rect">
            <a:avLst/>
          </a:prstGeom>
          <a:noFill/>
          <a:ln/>
        </p:spPr>
        <p:txBody>
          <a:bodyPr wrap="none" lIns="0" tIns="0" rIns="0" bIns="0" rtlCol="0" anchor="t"/>
          <a:lstStyle/>
          <a:p>
            <a:pPr marL="0" indent="0" algn="ctr">
              <a:lnSpc>
                <a:spcPts val="2600"/>
              </a:lnSpc>
              <a:buNone/>
            </a:pPr>
            <a:r>
              <a:rPr lang="en-US" sz="2600" kern="0" spc="-78" dirty="0">
                <a:solidFill>
                  <a:srgbClr val="2B2E3C"/>
                </a:solidFill>
                <a:latin typeface="Bitter Medium" pitchFamily="34" charset="0"/>
                <a:ea typeface="Bitter Medium" pitchFamily="34" charset="-122"/>
                <a:cs typeface="Bitter Medium" pitchFamily="34" charset="-120"/>
              </a:rPr>
              <a:t>2</a:t>
            </a:r>
            <a:endParaRPr lang="en-US" sz="2600" dirty="0"/>
          </a:p>
        </p:txBody>
      </p:sp>
      <p:sp>
        <p:nvSpPr>
          <p:cNvPr id="13" name="Text 10"/>
          <p:cNvSpPr/>
          <p:nvPr/>
        </p:nvSpPr>
        <p:spPr>
          <a:xfrm>
            <a:off x="7801332" y="4378762"/>
            <a:ext cx="2756178" cy="344448"/>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Track Progress</a:t>
            </a:r>
            <a:endParaRPr lang="en-US" sz="2150" dirty="0"/>
          </a:p>
        </p:txBody>
      </p:sp>
      <p:sp>
        <p:nvSpPr>
          <p:cNvPr id="14" name="Text 11"/>
          <p:cNvSpPr/>
          <p:nvPr/>
        </p:nvSpPr>
        <p:spPr>
          <a:xfrm>
            <a:off x="7801332" y="4855488"/>
            <a:ext cx="6057424" cy="705564"/>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Regularly monitor task progress and hold team members accountable for deadlines.</a:t>
            </a:r>
            <a:endParaRPr lang="en-US" sz="1700" dirty="0"/>
          </a:p>
        </p:txBody>
      </p:sp>
      <p:sp>
        <p:nvSpPr>
          <p:cNvPr id="15" name="Shape 12"/>
          <p:cNvSpPr/>
          <p:nvPr/>
        </p:nvSpPr>
        <p:spPr>
          <a:xfrm>
            <a:off x="6806208" y="6482596"/>
            <a:ext cx="771644" cy="30480"/>
          </a:xfrm>
          <a:prstGeom prst="roundRect">
            <a:avLst>
              <a:gd name="adj" fmla="val 303837"/>
            </a:avLst>
          </a:prstGeom>
          <a:solidFill>
            <a:srgbClr val="E2C8B5"/>
          </a:solidFill>
          <a:ln/>
        </p:spPr>
        <p:txBody>
          <a:bodyPr/>
          <a:lstStyle/>
          <a:p>
            <a:endParaRPr lang="en-US"/>
          </a:p>
        </p:txBody>
      </p:sp>
      <p:sp>
        <p:nvSpPr>
          <p:cNvPr id="16" name="Shape 13"/>
          <p:cNvSpPr/>
          <p:nvPr/>
        </p:nvSpPr>
        <p:spPr>
          <a:xfrm>
            <a:off x="6340673" y="6249829"/>
            <a:ext cx="496014" cy="496014"/>
          </a:xfrm>
          <a:prstGeom prst="roundRect">
            <a:avLst>
              <a:gd name="adj" fmla="val 18671"/>
            </a:avLst>
          </a:prstGeom>
          <a:solidFill>
            <a:srgbClr val="FCE2CF"/>
          </a:solidFill>
          <a:ln w="7620">
            <a:solidFill>
              <a:srgbClr val="E2C8B5"/>
            </a:solidFill>
            <a:prstDash val="solid"/>
          </a:ln>
        </p:spPr>
        <p:txBody>
          <a:bodyPr/>
          <a:lstStyle/>
          <a:p>
            <a:endParaRPr lang="en-US"/>
          </a:p>
        </p:txBody>
      </p:sp>
      <p:sp>
        <p:nvSpPr>
          <p:cNvPr id="17" name="Text 14"/>
          <p:cNvSpPr/>
          <p:nvPr/>
        </p:nvSpPr>
        <p:spPr>
          <a:xfrm>
            <a:off x="6499027" y="6332458"/>
            <a:ext cx="179308" cy="330756"/>
          </a:xfrm>
          <a:prstGeom prst="rect">
            <a:avLst/>
          </a:prstGeom>
          <a:noFill/>
          <a:ln/>
        </p:spPr>
        <p:txBody>
          <a:bodyPr wrap="none" lIns="0" tIns="0" rIns="0" bIns="0" rtlCol="0" anchor="t"/>
          <a:lstStyle/>
          <a:p>
            <a:pPr marL="0" indent="0" algn="ctr">
              <a:lnSpc>
                <a:spcPts val="2600"/>
              </a:lnSpc>
              <a:buNone/>
            </a:pPr>
            <a:r>
              <a:rPr lang="en-US" sz="2600" kern="0" spc="-78" dirty="0">
                <a:solidFill>
                  <a:srgbClr val="2B2E3C"/>
                </a:solidFill>
                <a:latin typeface="Bitter Medium" pitchFamily="34" charset="0"/>
                <a:ea typeface="Bitter Medium" pitchFamily="34" charset="-122"/>
                <a:cs typeface="Bitter Medium" pitchFamily="34" charset="-120"/>
              </a:rPr>
              <a:t>3</a:t>
            </a:r>
            <a:endParaRPr lang="en-US" sz="2600" dirty="0"/>
          </a:p>
        </p:txBody>
      </p:sp>
      <p:sp>
        <p:nvSpPr>
          <p:cNvPr id="18" name="Text 15"/>
          <p:cNvSpPr/>
          <p:nvPr/>
        </p:nvSpPr>
        <p:spPr>
          <a:xfrm>
            <a:off x="7801332" y="6222206"/>
            <a:ext cx="2756178" cy="344448"/>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Adjust as Needed</a:t>
            </a:r>
            <a:endParaRPr lang="en-US" sz="2150" dirty="0"/>
          </a:p>
        </p:txBody>
      </p:sp>
      <p:sp>
        <p:nvSpPr>
          <p:cNvPr id="19" name="Text 16"/>
          <p:cNvSpPr/>
          <p:nvPr/>
        </p:nvSpPr>
        <p:spPr>
          <a:xfrm>
            <a:off x="7801332" y="6698933"/>
            <a:ext cx="6057424" cy="705564"/>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Review timelines periodically and make necessary adjustments to ensure project success.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70057" y="537448"/>
            <a:ext cx="5243989" cy="610433"/>
          </a:xfrm>
          <a:prstGeom prst="rect">
            <a:avLst/>
          </a:prstGeom>
          <a:noFill/>
          <a:ln/>
        </p:spPr>
        <p:txBody>
          <a:bodyPr wrap="none" lIns="0" tIns="0" rIns="0" bIns="0" rtlCol="0" anchor="t"/>
          <a:lstStyle/>
          <a:p>
            <a:pPr marL="0" indent="0">
              <a:lnSpc>
                <a:spcPts val="4800"/>
              </a:lnSpc>
              <a:buNone/>
            </a:pPr>
            <a:r>
              <a:rPr lang="en-US" sz="3800" kern="0" spc="-115" dirty="0">
                <a:solidFill>
                  <a:srgbClr val="2C3F42"/>
                </a:solidFill>
                <a:latin typeface="Bitter Medium" pitchFamily="34" charset="0"/>
                <a:ea typeface="Bitter Medium" pitchFamily="34" charset="-122"/>
                <a:cs typeface="Bitter Medium" pitchFamily="34" charset="-120"/>
              </a:rPr>
              <a:t>Project Closure &amp; Review</a:t>
            </a:r>
            <a:endParaRPr lang="en-US" sz="3800" dirty="0"/>
          </a:p>
        </p:txBody>
      </p:sp>
      <p:pic>
        <p:nvPicPr>
          <p:cNvPr id="4" name="Image 1" descr="preencoded.png"/>
          <p:cNvPicPr>
            <a:picLocks noChangeAspect="1"/>
          </p:cNvPicPr>
          <p:nvPr/>
        </p:nvPicPr>
        <p:blipFill>
          <a:blip r:embed="rId4"/>
          <a:stretch>
            <a:fillRect/>
          </a:stretch>
        </p:blipFill>
        <p:spPr>
          <a:xfrm>
            <a:off x="6170057" y="1440894"/>
            <a:ext cx="976670" cy="1562814"/>
          </a:xfrm>
          <a:prstGeom prst="rect">
            <a:avLst/>
          </a:prstGeom>
        </p:spPr>
      </p:pic>
      <p:sp>
        <p:nvSpPr>
          <p:cNvPr id="5" name="Text 1"/>
          <p:cNvSpPr/>
          <p:nvPr/>
        </p:nvSpPr>
        <p:spPr>
          <a:xfrm>
            <a:off x="7439739" y="1636157"/>
            <a:ext cx="2441853"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Review Deliverables</a:t>
            </a:r>
            <a:endParaRPr lang="en-US" sz="1900" dirty="0"/>
          </a:p>
        </p:txBody>
      </p:sp>
      <p:sp>
        <p:nvSpPr>
          <p:cNvPr id="6" name="Text 2"/>
          <p:cNvSpPr/>
          <p:nvPr/>
        </p:nvSpPr>
        <p:spPr>
          <a:xfrm>
            <a:off x="7439739" y="2058472"/>
            <a:ext cx="6507004" cy="625078"/>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Ensure all project deliverables meet requirements and contractual obligations.</a:t>
            </a:r>
            <a:endParaRPr lang="en-US" sz="1500" dirty="0"/>
          </a:p>
        </p:txBody>
      </p:sp>
      <p:pic>
        <p:nvPicPr>
          <p:cNvPr id="7" name="Image 2" descr="preencoded.png"/>
          <p:cNvPicPr>
            <a:picLocks noChangeAspect="1"/>
          </p:cNvPicPr>
          <p:nvPr/>
        </p:nvPicPr>
        <p:blipFill>
          <a:blip r:embed="rId5"/>
          <a:stretch>
            <a:fillRect/>
          </a:stretch>
        </p:blipFill>
        <p:spPr>
          <a:xfrm>
            <a:off x="6170057" y="3003709"/>
            <a:ext cx="976670" cy="1562814"/>
          </a:xfrm>
          <a:prstGeom prst="rect">
            <a:avLst/>
          </a:prstGeom>
        </p:spPr>
      </p:pic>
      <p:sp>
        <p:nvSpPr>
          <p:cNvPr id="8" name="Text 3"/>
          <p:cNvSpPr/>
          <p:nvPr/>
        </p:nvSpPr>
        <p:spPr>
          <a:xfrm>
            <a:off x="7439739" y="3198971"/>
            <a:ext cx="2690932"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Conduct Closure Meeting</a:t>
            </a:r>
            <a:endParaRPr lang="en-US" sz="1900" dirty="0"/>
          </a:p>
        </p:txBody>
      </p:sp>
      <p:sp>
        <p:nvSpPr>
          <p:cNvPr id="9" name="Text 4"/>
          <p:cNvSpPr/>
          <p:nvPr/>
        </p:nvSpPr>
        <p:spPr>
          <a:xfrm>
            <a:off x="7439739" y="3621286"/>
            <a:ext cx="6507004" cy="312539"/>
          </a:xfrm>
          <a:prstGeom prst="rect">
            <a:avLst/>
          </a:prstGeom>
          <a:noFill/>
          <a:ln/>
        </p:spPr>
        <p:txBody>
          <a:bodyPr wrap="non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Hold a formal project closure meeting to wrap up and collect feedback.</a:t>
            </a:r>
            <a:endParaRPr lang="en-US" sz="1500" dirty="0"/>
          </a:p>
        </p:txBody>
      </p:sp>
      <p:pic>
        <p:nvPicPr>
          <p:cNvPr id="10" name="Image 3" descr="preencoded.png"/>
          <p:cNvPicPr>
            <a:picLocks noChangeAspect="1"/>
          </p:cNvPicPr>
          <p:nvPr/>
        </p:nvPicPr>
        <p:blipFill>
          <a:blip r:embed="rId6"/>
          <a:stretch>
            <a:fillRect/>
          </a:stretch>
        </p:blipFill>
        <p:spPr>
          <a:xfrm>
            <a:off x="6170057" y="4566523"/>
            <a:ext cx="976670" cy="1562814"/>
          </a:xfrm>
          <a:prstGeom prst="rect">
            <a:avLst/>
          </a:prstGeom>
        </p:spPr>
      </p:pic>
      <p:sp>
        <p:nvSpPr>
          <p:cNvPr id="11" name="Text 5"/>
          <p:cNvSpPr/>
          <p:nvPr/>
        </p:nvSpPr>
        <p:spPr>
          <a:xfrm>
            <a:off x="7439739" y="4761786"/>
            <a:ext cx="2441853"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Document Lessons</a:t>
            </a:r>
            <a:endParaRPr lang="en-US" sz="1900" dirty="0"/>
          </a:p>
        </p:txBody>
      </p:sp>
      <p:sp>
        <p:nvSpPr>
          <p:cNvPr id="12" name="Text 6"/>
          <p:cNvSpPr/>
          <p:nvPr/>
        </p:nvSpPr>
        <p:spPr>
          <a:xfrm>
            <a:off x="7439739" y="5184100"/>
            <a:ext cx="6507004" cy="625078"/>
          </a:xfrm>
          <a:prstGeom prst="rect">
            <a:avLst/>
          </a:prstGeom>
          <a:noFill/>
          <a:ln/>
        </p:spPr>
        <p:txBody>
          <a:bodyPr wrap="squar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Record lessons learned and create a final project report for future reference.</a:t>
            </a:r>
            <a:endParaRPr lang="en-US" sz="1500" dirty="0"/>
          </a:p>
        </p:txBody>
      </p:sp>
      <p:pic>
        <p:nvPicPr>
          <p:cNvPr id="13" name="Image 4" descr="preencoded.png"/>
          <p:cNvPicPr>
            <a:picLocks noChangeAspect="1"/>
          </p:cNvPicPr>
          <p:nvPr/>
        </p:nvPicPr>
        <p:blipFill>
          <a:blip r:embed="rId7"/>
          <a:stretch>
            <a:fillRect/>
          </a:stretch>
        </p:blipFill>
        <p:spPr>
          <a:xfrm>
            <a:off x="6170057" y="6129338"/>
            <a:ext cx="976670" cy="1562814"/>
          </a:xfrm>
          <a:prstGeom prst="rect">
            <a:avLst/>
          </a:prstGeom>
        </p:spPr>
      </p:pic>
      <p:sp>
        <p:nvSpPr>
          <p:cNvPr id="14" name="Text 7"/>
          <p:cNvSpPr/>
          <p:nvPr/>
        </p:nvSpPr>
        <p:spPr>
          <a:xfrm>
            <a:off x="7439739" y="6324600"/>
            <a:ext cx="2441853" cy="305157"/>
          </a:xfrm>
          <a:prstGeom prst="rect">
            <a:avLst/>
          </a:prstGeom>
          <a:noFill/>
          <a:ln/>
        </p:spPr>
        <p:txBody>
          <a:bodyPr wrap="none" lIns="0" tIns="0" rIns="0" bIns="0" rtlCol="0" anchor="t"/>
          <a:lstStyle/>
          <a:p>
            <a:pPr marL="0" indent="0" algn="l">
              <a:lnSpc>
                <a:spcPts val="2400"/>
              </a:lnSpc>
              <a:buNone/>
            </a:pPr>
            <a:r>
              <a:rPr lang="en-US" sz="1900" kern="0" spc="-58" dirty="0">
                <a:solidFill>
                  <a:srgbClr val="2B2E3C"/>
                </a:solidFill>
                <a:latin typeface="Bitter Medium" pitchFamily="34" charset="0"/>
                <a:ea typeface="Bitter Medium" pitchFamily="34" charset="-122"/>
                <a:cs typeface="Bitter Medium" pitchFamily="34" charset="-120"/>
              </a:rPr>
              <a:t>Celebrate Success</a:t>
            </a:r>
            <a:endParaRPr lang="en-US" sz="1900" dirty="0"/>
          </a:p>
        </p:txBody>
      </p:sp>
      <p:sp>
        <p:nvSpPr>
          <p:cNvPr id="15" name="Text 8"/>
          <p:cNvSpPr/>
          <p:nvPr/>
        </p:nvSpPr>
        <p:spPr>
          <a:xfrm>
            <a:off x="7439739" y="6746915"/>
            <a:ext cx="6507004" cy="312539"/>
          </a:xfrm>
          <a:prstGeom prst="rect">
            <a:avLst/>
          </a:prstGeom>
          <a:noFill/>
          <a:ln/>
        </p:spPr>
        <p:txBody>
          <a:bodyPr wrap="none" lIns="0" tIns="0" rIns="0" bIns="0" rtlCol="0" anchor="t"/>
          <a:lstStyle/>
          <a:p>
            <a:pPr marL="0" indent="0" algn="l">
              <a:lnSpc>
                <a:spcPts val="2450"/>
              </a:lnSpc>
              <a:buNone/>
            </a:pPr>
            <a:r>
              <a:rPr lang="en-US" sz="1500" kern="0" spc="-31" dirty="0">
                <a:solidFill>
                  <a:srgbClr val="2B2E3C"/>
                </a:solidFill>
                <a:latin typeface="Open Sans" pitchFamily="34" charset="0"/>
                <a:ea typeface="Open Sans" pitchFamily="34" charset="-122"/>
                <a:cs typeface="Open Sans" pitchFamily="34" charset="-120"/>
              </a:rPr>
              <a:t>Recognize team efforts and celebrate project completion to boost morale.</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937723F8-A43F-E0C8-1DF5-FF8226F3D8DD}"/>
              </a:ext>
            </a:extLst>
          </p:cNvPr>
          <p:cNvSpPr/>
          <p:nvPr/>
        </p:nvSpPr>
        <p:spPr>
          <a:xfrm>
            <a:off x="609601" y="4053551"/>
            <a:ext cx="13607142" cy="2684705"/>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4" name="Shape 1">
            <a:extLst>
              <a:ext uri="{FF2B5EF4-FFF2-40B4-BE49-F238E27FC236}">
                <a16:creationId xmlns:a16="http://schemas.microsoft.com/office/drawing/2014/main" id="{CC3B1051-5B09-C474-8306-24952145DD94}"/>
              </a:ext>
            </a:extLst>
          </p:cNvPr>
          <p:cNvSpPr/>
          <p:nvPr/>
        </p:nvSpPr>
        <p:spPr>
          <a:xfrm>
            <a:off x="609601" y="1819884"/>
            <a:ext cx="13607142" cy="1979230"/>
          </a:xfrm>
          <a:prstGeom prst="roundRect">
            <a:avLst>
              <a:gd name="adj" fmla="val 3952"/>
            </a:avLst>
          </a:prstGeom>
          <a:solidFill>
            <a:srgbClr val="FCE2CF"/>
          </a:solidFill>
          <a:ln w="7620">
            <a:solidFill>
              <a:srgbClr val="E2C8B5"/>
            </a:solidFill>
            <a:prstDash val="solid"/>
          </a:ln>
        </p:spPr>
        <p:txBody>
          <a:bodyPr/>
          <a:lstStyle/>
          <a:p>
            <a:endParaRPr lang="en-US"/>
          </a:p>
        </p:txBody>
      </p:sp>
      <p:sp>
        <p:nvSpPr>
          <p:cNvPr id="2" name="Text 0"/>
          <p:cNvSpPr/>
          <p:nvPr/>
        </p:nvSpPr>
        <p:spPr>
          <a:xfrm>
            <a:off x="793790" y="886587"/>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Final Thoughts</a:t>
            </a:r>
            <a:endParaRPr lang="en-US" sz="4450" dirty="0"/>
          </a:p>
        </p:txBody>
      </p:sp>
      <p:sp>
        <p:nvSpPr>
          <p:cNvPr id="3" name="Text 1"/>
          <p:cNvSpPr/>
          <p:nvPr/>
        </p:nvSpPr>
        <p:spPr>
          <a:xfrm>
            <a:off x="1173922" y="2235637"/>
            <a:ext cx="13042821" cy="1432849"/>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Mastering project management requires a blend of strategic planning, effective communication, and the ability to adapt to challenges. The tips outlined are designed to serve as a practical guide for both new and experienced project managers, empowering you to navigate complexities with confidence. </a:t>
            </a:r>
          </a:p>
          <a:p>
            <a:pPr marL="0" indent="0">
              <a:lnSpc>
                <a:spcPts val="2850"/>
              </a:lnSpc>
              <a:buNone/>
            </a:pPr>
            <a:endParaRPr lang="en-US" sz="1750" kern="0" spc="-36" dirty="0">
              <a:solidFill>
                <a:srgbClr val="2B2E3C"/>
              </a:solidFill>
              <a:latin typeface="Open Sans" pitchFamily="34" charset="0"/>
              <a:ea typeface="Open Sans" pitchFamily="34" charset="-122"/>
              <a:cs typeface="Open Sans" pitchFamily="34" charset="-120"/>
            </a:endParaRPr>
          </a:p>
        </p:txBody>
      </p:sp>
      <p:sp>
        <p:nvSpPr>
          <p:cNvPr id="8" name="TextBox 7">
            <a:extLst>
              <a:ext uri="{FF2B5EF4-FFF2-40B4-BE49-F238E27FC236}">
                <a16:creationId xmlns:a16="http://schemas.microsoft.com/office/drawing/2014/main" id="{9F900925-466E-B971-9F44-B222B9EC8732}"/>
              </a:ext>
            </a:extLst>
          </p:cNvPr>
          <p:cNvSpPr txBox="1"/>
          <p:nvPr/>
        </p:nvSpPr>
        <p:spPr>
          <a:xfrm>
            <a:off x="1055914" y="4535753"/>
            <a:ext cx="12518573" cy="1547603"/>
          </a:xfrm>
          <a:prstGeom prst="rect">
            <a:avLst/>
          </a:prstGeom>
          <a:noFill/>
        </p:spPr>
        <p:txBody>
          <a:bodyPr wrap="square">
            <a:spAutoFit/>
          </a:bodyPr>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Remember, successful project management is about continuous learning and improvement—leveraging lessons from past projects to refine your approach. By incorporating these tips into your daily practice, you’ll not only drive your projects to successful completion but also enhance your leadership skills and foster stronger team collaboration. Here's to managing projects the agile way and achieving success one milestone at a time!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608</Words>
  <Application>Microsoft Office PowerPoint</Application>
  <PresentationFormat>Custom</PresentationFormat>
  <Paragraphs>85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Bitter Medium</vt:lpstr>
      <vt:lpstr>Open Sans</vt:lpstr>
      <vt:lpstr>Open Sans Medium</vt:lpstr>
      <vt:lpstr>Arial</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5</cp:revision>
  <dcterms:created xsi:type="dcterms:W3CDTF">2025-01-14T19:52:27Z</dcterms:created>
  <dcterms:modified xsi:type="dcterms:W3CDTF">2025-01-15T22:23:32Z</dcterms:modified>
</cp:coreProperties>
</file>