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Alice" panose="020B0604020202020204" charset="0"/>
      <p:regular r:id="rId16"/>
    </p:embeddedFont>
    <p:embeddedFont>
      <p:font typeface="Lora" pitchFamily="2" charset="0"/>
      <p:regular r:id="rId17"/>
      <p:bold r:id="rId18"/>
    </p:embeddedFont>
    <p:embeddedFont>
      <p:font typeface="Lora Bold" pitchFamily="2" charset="0"/>
      <p:bold r:id="rId19"/>
    </p:embeddedFont>
    <p:embeddedFont>
      <p:font typeface="Lora Medium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85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Digital Transformation Metrics That Matter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Proving ROI to executives requires metrics that speak their language. This presentation reveals how to measure and communicate digital transformation value in ways that secure trust, budget, and buy-in.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8893" y="5616654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Lora Medium" pitchFamily="34" charset="0"/>
                <a:ea typeface="Lora Medium" pitchFamily="34" charset="-122"/>
                <a:cs typeface="Lora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28654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6061"/>
            <a:ext cx="66603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Implementation Roadmap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1915001"/>
            <a:ext cx="30480" cy="5448538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154912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19150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1957507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1992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Baseline Assessment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483287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Establish current metrics. Identify key improvement opportunities.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390263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36627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705225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74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Goal Setting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423100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Define specific KPIs. Align with business objectives.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28744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50475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090041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Implementation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61582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Deploy solutions. Gather data continuously.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6722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80190" y="64323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474857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510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Analysis &amp; Reporting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700063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Measure outcomes. Communicate results to executives.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Industry Benchmarks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Industry Leaders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48626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Setting new standards for digital performance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High Performers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4602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Exceeding industry averages across metrics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Average Performers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6721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Meeting typical industry standards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Laggards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1350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Falling behind competitive benchmarks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61956"/>
            <a:ext cx="776680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Executive Communication Framework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84083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184083"/>
            <a:ext cx="2858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Link to Strategic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674501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Connect metrics to company vision. Show how transformation supports key initiatives.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62712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627120"/>
            <a:ext cx="31157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Present Business Impact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117538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Lead with financial outcomes. Translate technical wins into business language.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70725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7072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Provide Context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97673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Compare to industry benchmarks. Show progress over time.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8739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787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Offer Clear Next Steps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77808"/>
            <a:ext cx="78543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Recommend actions based on data. Present a forward-looking roadmap.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27609" y="2861548"/>
            <a:ext cx="28648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Measure What Matters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Focus on metrics that align with executive priorities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Quantify Value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Translate technical achievements into financial impact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31901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Communicate Effectively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visuals and business language that resonates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Build Momentum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metrics to secure ongoing support for transformation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935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Why Metrics Matter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69325"/>
            <a:ext cx="30868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The Executive Challenge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750469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Digital transformation initiatives often speak tech language. Executives think in business terms.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406152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They ask one critical question: "What's the ROI?"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3169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The Solution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56321" y="3750469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Align metrics with executive priorities. Measure what matters to the business.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5043249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Connect technical achievements to business outcomes. Prove value in their language.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660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Time-to-Value (TTV)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19150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195750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1992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483287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Executives don't want long timelines with vague promises. They want to see progress quickly.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6627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70522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74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How To Measure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4231005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lead time from project kickoff to first release.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50475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50900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Early Wins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615821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Highlight pilot deployments, automated workflows, or successful MVPs.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4323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474857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510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Supporting Tools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7000637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Agile burndown charts or velocity trends to visualize progress.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81908"/>
            <a:ext cx="579501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Operational Efficiency Gains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80403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030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Identify Bottlenecks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52126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Map existing processes. Find manual touchpoints and redundancies.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164919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391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 Solutions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882152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Apply automation, AI, and cloud tools to streamline workflows.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52580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752618"/>
            <a:ext cx="30102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Measure Improvements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243036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reduced cycle times. Measure increased throughput.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886688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113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Calculate Value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603921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Translate time savings into cost reductions and productivity gains.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0081"/>
            <a:ext cx="9341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Customer Experience Improvements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56" y="6217087"/>
            <a:ext cx="382667" cy="47839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1" y="4628912"/>
            <a:ext cx="382667" cy="47839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45" y="4628912"/>
            <a:ext cx="382667" cy="47839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20" y="6217087"/>
            <a:ext cx="382667" cy="47839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878919" y="27202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Satisfaction Scores</a:t>
            </a:r>
            <a:endParaRPr lang="en-US" sz="2200" dirty="0"/>
          </a:p>
        </p:txBody>
      </p:sp>
      <p:sp>
        <p:nvSpPr>
          <p:cNvPr id="12" name="Text 2"/>
          <p:cNvSpPr/>
          <p:nvPr/>
        </p:nvSpPr>
        <p:spPr>
          <a:xfrm>
            <a:off x="793790" y="3210639"/>
            <a:ext cx="30054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NPS and CSAT improvements. Compare before and after implementation.</a:t>
            </a:r>
            <a:endParaRPr lang="en-US" sz="1750" dirty="0"/>
          </a:p>
        </p:txBody>
      </p:sp>
      <p:sp>
        <p:nvSpPr>
          <p:cNvPr id="13" name="Text 3"/>
          <p:cNvSpPr/>
          <p:nvPr/>
        </p:nvSpPr>
        <p:spPr>
          <a:xfrm>
            <a:off x="4224576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Self-Service Adoption</a:t>
            </a:r>
            <a:endParaRPr lang="en-US" sz="2200" dirty="0"/>
          </a:p>
        </p:txBody>
      </p:sp>
      <p:sp>
        <p:nvSpPr>
          <p:cNvPr id="14" name="Text 4"/>
          <p:cNvSpPr/>
          <p:nvPr/>
        </p:nvSpPr>
        <p:spPr>
          <a:xfrm>
            <a:off x="4139446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Measure increased usage of digital portals, apps, and tools.</a:t>
            </a:r>
            <a:endParaRPr lang="en-US" sz="1750" dirty="0"/>
          </a:p>
        </p:txBody>
      </p:sp>
      <p:sp>
        <p:nvSpPr>
          <p:cNvPr id="15" name="Text 5"/>
          <p:cNvSpPr/>
          <p:nvPr/>
        </p:nvSpPr>
        <p:spPr>
          <a:xfrm>
            <a:off x="7570351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Support Metrics</a:t>
            </a:r>
            <a:endParaRPr lang="en-US" sz="2200" dirty="0"/>
          </a:p>
        </p:txBody>
      </p:sp>
      <p:sp>
        <p:nvSpPr>
          <p:cNvPr id="16" name="Text 6"/>
          <p:cNvSpPr/>
          <p:nvPr/>
        </p:nvSpPr>
        <p:spPr>
          <a:xfrm>
            <a:off x="7485221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Monitor reduced support tickets. Track shorter call center wait times.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10916126" y="3083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Retention Impact</a:t>
            </a:r>
            <a:endParaRPr lang="en-US" sz="2200" dirty="0"/>
          </a:p>
        </p:txBody>
      </p:sp>
      <p:sp>
        <p:nvSpPr>
          <p:cNvPr id="18" name="Text 8"/>
          <p:cNvSpPr/>
          <p:nvPr/>
        </p:nvSpPr>
        <p:spPr>
          <a:xfrm>
            <a:off x="10830997" y="3573542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Calculate improved customer retention rates and lifetime value.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6082"/>
            <a:ext cx="698765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Revenue Impact &amp; Cost Avoidance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80190" y="1858208"/>
            <a:ext cx="3664863" cy="2917150"/>
          </a:xfrm>
          <a:prstGeom prst="roundRect">
            <a:avLst>
              <a:gd name="adj" fmla="val 1166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2085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New Revenue Streams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2575441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Digital products and services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507004" y="3380542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Subscription models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07004" y="382274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Data monetization opportunities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1858208"/>
            <a:ext cx="3664863" cy="2917150"/>
          </a:xfrm>
          <a:prstGeom prst="roundRect">
            <a:avLst>
              <a:gd name="adj" fmla="val 1166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398681" y="2085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Cost Reductions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398681" y="2575441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Lower licensing fees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398681" y="3017639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Reduced infrastructure costs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398681" y="382274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Decreased maintenance expenses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0190" y="5002173"/>
            <a:ext cx="7556421" cy="2191345"/>
          </a:xfrm>
          <a:prstGeom prst="roundRect">
            <a:avLst>
              <a:gd name="adj" fmla="val 155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507004" y="5228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Risk Mitigation Value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507004" y="5719405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Avoided compliance penalties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507004" y="616160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Prevented outage costs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6507004" y="66038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Security breach prevention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88682"/>
            <a:ext cx="83198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Adoption &amp; Engagement Metrics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2050971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85%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2949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Active Users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51390" y="3573185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Percentage of eligible users regularly using new systems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314021" y="2050971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92%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1576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Training Completion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14021" y="3573185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Employees who completed digital skills training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451390" y="5092779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47%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529494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Feature Utilization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451390" y="6614993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Advanced features being regularly used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314021" y="5092779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78%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15769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Positive Sentiment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314021" y="6614993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Users reporting satisfaction with new tools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574715"/>
            <a:ext cx="6640830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Digital Maturity Assessment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1520" y="1645920"/>
            <a:ext cx="1316736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comprehensive evaluation measuring your organization's progress across five critical dimensions of digital transformation. The radar chart below shows significant improvements post-implementation.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549962"/>
            <a:ext cx="12018764" cy="3239691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57386" y="5789652"/>
            <a:ext cx="208955" cy="208955"/>
          </a:xfrm>
          <a:prstGeom prst="roundRect">
            <a:avLst>
              <a:gd name="adj" fmla="val 8752"/>
            </a:avLst>
          </a:prstGeom>
          <a:solidFill>
            <a:srgbClr val="113C2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027301" y="5789652"/>
            <a:ext cx="63734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Before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817043" y="5789652"/>
            <a:ext cx="208955" cy="208955"/>
          </a:xfrm>
          <a:prstGeom prst="roundRect">
            <a:avLst>
              <a:gd name="adj" fmla="val 8752"/>
            </a:avLst>
          </a:prstGeom>
          <a:solidFill>
            <a:srgbClr val="206F4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86957" y="5789652"/>
            <a:ext cx="48863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After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31520" y="6651903"/>
            <a:ext cx="13167360" cy="1003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assessment reveals dramatic improvement in all areas, with the most significant gains in Customer experience (150% increase) and moderate progress in Process and Data capabilities (200% increase). These metrics provide a quantifiable baseline for tracking ongoing transformation efforts and identifying future investment priorities.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6253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Risk Reduction &amp; Compliance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Enhanced Security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7041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Vulnerabilities remediated and attack surface reduced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Improved Compliance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7525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Regulatory requirements met with automated controls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467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Better Documentation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5215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Audit-ready systems with comprehensive logging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Reduced Exposure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3582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Financial and reputational risk minimized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Custom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Lora Bold</vt:lpstr>
      <vt:lpstr>Arial</vt:lpstr>
      <vt:lpstr>Lora Medium</vt:lpstr>
      <vt:lpstr>Lora</vt:lpstr>
      <vt:lpstr>Alice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2025-06-10T17:58:52Z</dcterms:created>
  <dcterms:modified xsi:type="dcterms:W3CDTF">2025-06-10T17:59:48Z</dcterms:modified>
</cp:coreProperties>
</file>