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1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6F4F4"/>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157764"/>
            <a:ext cx="9385221" cy="2126337"/>
          </a:xfrm>
          <a:prstGeom prst="rect">
            <a:avLst/>
          </a:prstGeom>
          <a:noFill/>
          <a:ln/>
        </p:spPr>
        <p:txBody>
          <a:bodyPr wrap="squar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Mastering Applied Epic: What Every Insurance Project Manager Should Know</a:t>
            </a:r>
            <a:endParaRPr lang="en-US" sz="4450" dirty="0"/>
          </a:p>
        </p:txBody>
      </p:sp>
      <p:sp>
        <p:nvSpPr>
          <p:cNvPr id="4" name="Text 1"/>
          <p:cNvSpPr/>
          <p:nvPr/>
        </p:nvSpPr>
        <p:spPr>
          <a:xfrm>
            <a:off x="4451390" y="3624263"/>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Applied Epic forms the backbone of operations for many insurance agencies, providing a unified platform for customer relationships, policy administration, accounting, and reporting. For project managers leading system implementations, migrations, or enhancements, understanding Epic's capabilities is essential for success.</a:t>
            </a:r>
            <a:endParaRPr lang="en-US" sz="1750" dirty="0"/>
          </a:p>
        </p:txBody>
      </p:sp>
      <p:sp>
        <p:nvSpPr>
          <p:cNvPr id="5" name="Text 2"/>
          <p:cNvSpPr/>
          <p:nvPr/>
        </p:nvSpPr>
        <p:spPr>
          <a:xfrm>
            <a:off x="4451390" y="5331023"/>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This presentation will guide you through the critical knowledge areas and strategies needed to effectively manage Applied Epic projects, from initial planning to successful implementation and adoption.</a:t>
            </a:r>
            <a:endParaRPr lang="en-US" sz="1750" dirty="0"/>
          </a:p>
        </p:txBody>
      </p:sp>
      <p:sp>
        <p:nvSpPr>
          <p:cNvPr id="6" name="Shape 3"/>
          <p:cNvSpPr/>
          <p:nvPr/>
        </p:nvSpPr>
        <p:spPr>
          <a:xfrm>
            <a:off x="4451390" y="669178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4550331" y="6824424"/>
            <a:ext cx="164902"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ter Medium" pitchFamily="34" charset="0"/>
                <a:ea typeface="Inter Medium" pitchFamily="34" charset="-122"/>
                <a:cs typeface="Inter Medium" pitchFamily="34" charset="-120"/>
              </a:rPr>
              <a:t>kW</a:t>
            </a:r>
            <a:endParaRPr lang="en-US" sz="750" dirty="0"/>
          </a:p>
        </p:txBody>
      </p:sp>
      <p:sp>
        <p:nvSpPr>
          <p:cNvPr id="8" name="Text 5"/>
          <p:cNvSpPr/>
          <p:nvPr/>
        </p:nvSpPr>
        <p:spPr>
          <a:xfrm>
            <a:off x="4927640" y="6674882"/>
            <a:ext cx="2903815" cy="396835"/>
          </a:xfrm>
          <a:prstGeom prst="rect">
            <a:avLst/>
          </a:prstGeom>
          <a:noFill/>
          <a:ln/>
        </p:spPr>
        <p:txBody>
          <a:bodyPr wrap="none" lIns="0" tIns="0" rIns="0" bIns="0" rtlCol="0" anchor="t"/>
          <a:lstStyle/>
          <a:p>
            <a:pPr marL="0" indent="0" algn="l">
              <a:lnSpc>
                <a:spcPts val="3100"/>
              </a:lnSpc>
              <a:buNone/>
            </a:pPr>
            <a:r>
              <a:rPr lang="en-US" sz="2200" b="1" dirty="0">
                <a:solidFill>
                  <a:srgbClr val="272525"/>
                </a:solidFill>
                <a:latin typeface="Inter Bold" pitchFamily="34" charset="0"/>
                <a:ea typeface="Inter Bold" pitchFamily="34" charset="-122"/>
                <a:cs typeface="Inter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42167"/>
            <a:ext cx="7677745"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Epic Workflow Optimization</a:t>
            </a:r>
            <a:endParaRPr lang="en-US" sz="4450" dirty="0"/>
          </a:p>
        </p:txBody>
      </p:sp>
      <p:sp>
        <p:nvSpPr>
          <p:cNvPr id="3" name="Text 1"/>
          <p:cNvSpPr/>
          <p:nvPr/>
        </p:nvSpPr>
        <p:spPr>
          <a:xfrm>
            <a:off x="793790" y="2417921"/>
            <a:ext cx="2851428" cy="354330"/>
          </a:xfrm>
          <a:prstGeom prst="rect">
            <a:avLst/>
          </a:prstGeom>
          <a:noFill/>
          <a:ln/>
        </p:spPr>
        <p:txBody>
          <a:bodyPr wrap="none" lIns="0" tIns="0" rIns="0" bIns="0" rtlCol="0" anchor="t"/>
          <a:lstStyle/>
          <a:p>
            <a:pPr marL="0" indent="0" algn="l">
              <a:lnSpc>
                <a:spcPts val="2750"/>
              </a:lnSpc>
              <a:buNone/>
            </a:pPr>
            <a:r>
              <a:rPr lang="en-US" sz="2200" b="1" dirty="0">
                <a:solidFill>
                  <a:srgbClr val="000000"/>
                </a:solidFill>
                <a:latin typeface="Inter Bold" pitchFamily="34" charset="0"/>
                <a:ea typeface="Inter Bold" pitchFamily="34" charset="-122"/>
                <a:cs typeface="Inter Bold" pitchFamily="34" charset="-120"/>
              </a:rPr>
              <a:t>Common Pain Points</a:t>
            </a:r>
            <a:endParaRPr lang="en-US" sz="2200" dirty="0"/>
          </a:p>
        </p:txBody>
      </p:sp>
      <p:sp>
        <p:nvSpPr>
          <p:cNvPr id="4" name="Text 2"/>
          <p:cNvSpPr/>
          <p:nvPr/>
        </p:nvSpPr>
        <p:spPr>
          <a:xfrm>
            <a:off x="793790" y="2999065"/>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Redundant data entry</a:t>
            </a:r>
            <a:endParaRPr lang="en-US" sz="1750" dirty="0"/>
          </a:p>
        </p:txBody>
      </p:sp>
      <p:sp>
        <p:nvSpPr>
          <p:cNvPr id="5" name="Text 3"/>
          <p:cNvSpPr/>
          <p:nvPr/>
        </p:nvSpPr>
        <p:spPr>
          <a:xfrm>
            <a:off x="793790" y="3441263"/>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Manual handoffs between teams</a:t>
            </a:r>
            <a:endParaRPr lang="en-US" sz="1750" dirty="0"/>
          </a:p>
        </p:txBody>
      </p:sp>
      <p:sp>
        <p:nvSpPr>
          <p:cNvPr id="6" name="Text 4"/>
          <p:cNvSpPr/>
          <p:nvPr/>
        </p:nvSpPr>
        <p:spPr>
          <a:xfrm>
            <a:off x="793790" y="3883462"/>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Inconsistent process adherence</a:t>
            </a:r>
            <a:endParaRPr lang="en-US" sz="1750" dirty="0"/>
          </a:p>
        </p:txBody>
      </p:sp>
      <p:sp>
        <p:nvSpPr>
          <p:cNvPr id="7" name="Text 5"/>
          <p:cNvSpPr/>
          <p:nvPr/>
        </p:nvSpPr>
        <p:spPr>
          <a:xfrm>
            <a:off x="793790" y="4325660"/>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Limited visibility into bottlenecks</a:t>
            </a:r>
            <a:endParaRPr lang="en-US" sz="1750" dirty="0"/>
          </a:p>
        </p:txBody>
      </p:sp>
      <p:sp>
        <p:nvSpPr>
          <p:cNvPr id="8" name="Text 6"/>
          <p:cNvSpPr/>
          <p:nvPr/>
        </p:nvSpPr>
        <p:spPr>
          <a:xfrm>
            <a:off x="793790" y="4767858"/>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Compliance documentation gaps</a:t>
            </a:r>
            <a:endParaRPr lang="en-US" sz="1750" dirty="0"/>
          </a:p>
        </p:txBody>
      </p:sp>
      <p:sp>
        <p:nvSpPr>
          <p:cNvPr id="9" name="Text 7"/>
          <p:cNvSpPr/>
          <p:nvPr/>
        </p:nvSpPr>
        <p:spPr>
          <a:xfrm>
            <a:off x="5332928" y="241792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000000"/>
                </a:solidFill>
                <a:latin typeface="Inter Bold" pitchFamily="34" charset="0"/>
                <a:ea typeface="Inter Bold" pitchFamily="34" charset="-122"/>
                <a:cs typeface="Inter Bold" pitchFamily="34" charset="-120"/>
              </a:rPr>
              <a:t>Epic Solutions</a:t>
            </a:r>
            <a:endParaRPr lang="en-US" sz="2200" dirty="0"/>
          </a:p>
        </p:txBody>
      </p:sp>
      <p:sp>
        <p:nvSpPr>
          <p:cNvPr id="10" name="Text 8"/>
          <p:cNvSpPr/>
          <p:nvPr/>
        </p:nvSpPr>
        <p:spPr>
          <a:xfrm>
            <a:off x="5332928" y="2999065"/>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Automated activity creation</a:t>
            </a:r>
            <a:endParaRPr lang="en-US" sz="1750" dirty="0"/>
          </a:p>
        </p:txBody>
      </p:sp>
      <p:sp>
        <p:nvSpPr>
          <p:cNvPr id="11" name="Text 9"/>
          <p:cNvSpPr/>
          <p:nvPr/>
        </p:nvSpPr>
        <p:spPr>
          <a:xfrm>
            <a:off x="5332928" y="3441263"/>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Role-based task assignment</a:t>
            </a:r>
            <a:endParaRPr lang="en-US" sz="1750" dirty="0"/>
          </a:p>
        </p:txBody>
      </p:sp>
      <p:sp>
        <p:nvSpPr>
          <p:cNvPr id="12" name="Text 10"/>
          <p:cNvSpPr/>
          <p:nvPr/>
        </p:nvSpPr>
        <p:spPr>
          <a:xfrm>
            <a:off x="5332928" y="3883462"/>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Standardized service workflows</a:t>
            </a:r>
            <a:endParaRPr lang="en-US" sz="1750" dirty="0"/>
          </a:p>
        </p:txBody>
      </p:sp>
      <p:sp>
        <p:nvSpPr>
          <p:cNvPr id="13" name="Text 11"/>
          <p:cNvSpPr/>
          <p:nvPr/>
        </p:nvSpPr>
        <p:spPr>
          <a:xfrm>
            <a:off x="5332928" y="4325660"/>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Real-time workload dashboards</a:t>
            </a:r>
            <a:endParaRPr lang="en-US" sz="1750" dirty="0"/>
          </a:p>
        </p:txBody>
      </p:sp>
      <p:sp>
        <p:nvSpPr>
          <p:cNvPr id="14" name="Text 12"/>
          <p:cNvSpPr/>
          <p:nvPr/>
        </p:nvSpPr>
        <p:spPr>
          <a:xfrm>
            <a:off x="5332928" y="4767858"/>
            <a:ext cx="3978116"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Built-in compliance tracking</a:t>
            </a:r>
            <a:endParaRPr lang="en-US" sz="1750" dirty="0"/>
          </a:p>
        </p:txBody>
      </p:sp>
      <p:sp>
        <p:nvSpPr>
          <p:cNvPr id="15" name="Text 13"/>
          <p:cNvSpPr/>
          <p:nvPr/>
        </p:nvSpPr>
        <p:spPr>
          <a:xfrm>
            <a:off x="9872067" y="2417921"/>
            <a:ext cx="3595330" cy="354330"/>
          </a:xfrm>
          <a:prstGeom prst="rect">
            <a:avLst/>
          </a:prstGeom>
          <a:noFill/>
          <a:ln/>
        </p:spPr>
        <p:txBody>
          <a:bodyPr wrap="none" lIns="0" tIns="0" rIns="0" bIns="0" rtlCol="0" anchor="t"/>
          <a:lstStyle/>
          <a:p>
            <a:pPr marL="0" indent="0" algn="l">
              <a:lnSpc>
                <a:spcPts val="2750"/>
              </a:lnSpc>
              <a:buNone/>
            </a:pPr>
            <a:r>
              <a:rPr lang="en-US" sz="2200" b="1" dirty="0">
                <a:solidFill>
                  <a:srgbClr val="000000"/>
                </a:solidFill>
                <a:latin typeface="Inter Bold" pitchFamily="34" charset="0"/>
                <a:ea typeface="Inter Bold" pitchFamily="34" charset="-122"/>
                <a:cs typeface="Inter Bold" pitchFamily="34" charset="-120"/>
              </a:rPr>
              <a:t>Implementation Approach</a:t>
            </a:r>
            <a:endParaRPr lang="en-US" sz="2200" dirty="0"/>
          </a:p>
        </p:txBody>
      </p:sp>
      <p:sp>
        <p:nvSpPr>
          <p:cNvPr id="16" name="Text 14"/>
          <p:cNvSpPr/>
          <p:nvPr/>
        </p:nvSpPr>
        <p:spPr>
          <a:xfrm>
            <a:off x="9872067" y="2999065"/>
            <a:ext cx="3978116" cy="254031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Map current workflows first, then design optimized processes in Epic that eliminate redundancies while maintaining necessary controls. Involve process owners in design sessions and develop clear transition plans from old to new workflows.</a:t>
            </a:r>
            <a:endParaRPr lang="en-US" sz="1750" dirty="0"/>
          </a:p>
        </p:txBody>
      </p:sp>
      <p:sp>
        <p:nvSpPr>
          <p:cNvPr id="17" name="Text 15"/>
          <p:cNvSpPr/>
          <p:nvPr/>
        </p:nvSpPr>
        <p:spPr>
          <a:xfrm>
            <a:off x="793790" y="599860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Simply replicating existing processes in Epic misses opportunities for transformation. Project managers should challenge stakeholders to reimagine workflows that leverage Epic's capabilities rather than forcing the system to conform to legacy processes.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117044"/>
            <a:ext cx="9334619"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Risk Management in Epic Projects</a:t>
            </a:r>
            <a:endParaRPr lang="en-US" sz="4450" dirty="0"/>
          </a:p>
        </p:txBody>
      </p:sp>
      <p:sp>
        <p:nvSpPr>
          <p:cNvPr id="3" name="Shape 1"/>
          <p:cNvSpPr/>
          <p:nvPr/>
        </p:nvSpPr>
        <p:spPr>
          <a:xfrm>
            <a:off x="793790" y="2279452"/>
            <a:ext cx="6407944" cy="1322189"/>
          </a:xfrm>
          <a:prstGeom prst="roundRect">
            <a:avLst>
              <a:gd name="adj" fmla="val 7205"/>
            </a:avLst>
          </a:prstGeom>
          <a:solidFill>
            <a:srgbClr val="DADBF1"/>
          </a:solidFill>
          <a:ln w="7620">
            <a:solidFill>
              <a:srgbClr val="C0C1D7"/>
            </a:solidFill>
            <a:prstDash val="solid"/>
          </a:ln>
        </p:spPr>
        <p:txBody>
          <a:bodyPr/>
          <a:lstStyle/>
          <a:p>
            <a:endParaRPr lang="en-US"/>
          </a:p>
        </p:txBody>
      </p:sp>
      <p:sp>
        <p:nvSpPr>
          <p:cNvPr id="4" name="Text 2"/>
          <p:cNvSpPr/>
          <p:nvPr/>
        </p:nvSpPr>
        <p:spPr>
          <a:xfrm>
            <a:off x="1028224" y="2513886"/>
            <a:ext cx="3097292"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Identify potential risks</a:t>
            </a:r>
            <a:endParaRPr lang="en-US" sz="2200" dirty="0"/>
          </a:p>
        </p:txBody>
      </p:sp>
      <p:sp>
        <p:nvSpPr>
          <p:cNvPr id="5" name="Text 3"/>
          <p:cNvSpPr/>
          <p:nvPr/>
        </p:nvSpPr>
        <p:spPr>
          <a:xfrm>
            <a:off x="1028224" y="3004304"/>
            <a:ext cx="5939076"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Document technical, resource, and business risks</a:t>
            </a:r>
            <a:endParaRPr lang="en-US" sz="1750" dirty="0"/>
          </a:p>
        </p:txBody>
      </p:sp>
      <p:sp>
        <p:nvSpPr>
          <p:cNvPr id="6" name="Shape 4"/>
          <p:cNvSpPr/>
          <p:nvPr/>
        </p:nvSpPr>
        <p:spPr>
          <a:xfrm>
            <a:off x="7428548" y="2279452"/>
            <a:ext cx="6408063" cy="1322189"/>
          </a:xfrm>
          <a:prstGeom prst="roundRect">
            <a:avLst>
              <a:gd name="adj" fmla="val 7205"/>
            </a:avLst>
          </a:prstGeom>
          <a:solidFill>
            <a:srgbClr val="DADBF1"/>
          </a:solidFill>
          <a:ln w="7620">
            <a:solidFill>
              <a:srgbClr val="C0C1D7"/>
            </a:solidFill>
            <a:prstDash val="solid"/>
          </a:ln>
        </p:spPr>
        <p:txBody>
          <a:bodyPr/>
          <a:lstStyle/>
          <a:p>
            <a:endParaRPr lang="en-US"/>
          </a:p>
        </p:txBody>
      </p:sp>
      <p:sp>
        <p:nvSpPr>
          <p:cNvPr id="7" name="Text 5"/>
          <p:cNvSpPr/>
          <p:nvPr/>
        </p:nvSpPr>
        <p:spPr>
          <a:xfrm>
            <a:off x="7662982" y="2513886"/>
            <a:ext cx="4181118"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Assess impact and probability</a:t>
            </a:r>
            <a:endParaRPr lang="en-US" sz="2200" dirty="0"/>
          </a:p>
        </p:txBody>
      </p:sp>
      <p:sp>
        <p:nvSpPr>
          <p:cNvPr id="8" name="Text 6"/>
          <p:cNvSpPr/>
          <p:nvPr/>
        </p:nvSpPr>
        <p:spPr>
          <a:xfrm>
            <a:off x="7662982" y="3004304"/>
            <a:ext cx="5939195"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Evaluate severity and likelihood of occurrence</a:t>
            </a:r>
            <a:endParaRPr lang="en-US" sz="1750" dirty="0"/>
          </a:p>
        </p:txBody>
      </p:sp>
      <p:sp>
        <p:nvSpPr>
          <p:cNvPr id="9" name="Shape 7"/>
          <p:cNvSpPr/>
          <p:nvPr/>
        </p:nvSpPr>
        <p:spPr>
          <a:xfrm>
            <a:off x="793790" y="3828455"/>
            <a:ext cx="6407944" cy="1322189"/>
          </a:xfrm>
          <a:prstGeom prst="roundRect">
            <a:avLst>
              <a:gd name="adj" fmla="val 7205"/>
            </a:avLst>
          </a:prstGeom>
          <a:solidFill>
            <a:srgbClr val="DADBF1"/>
          </a:solidFill>
          <a:ln w="7620">
            <a:solidFill>
              <a:srgbClr val="C0C1D7"/>
            </a:solidFill>
            <a:prstDash val="solid"/>
          </a:ln>
        </p:spPr>
        <p:txBody>
          <a:bodyPr/>
          <a:lstStyle/>
          <a:p>
            <a:endParaRPr lang="en-US"/>
          </a:p>
        </p:txBody>
      </p:sp>
      <p:sp>
        <p:nvSpPr>
          <p:cNvPr id="10" name="Text 8"/>
          <p:cNvSpPr/>
          <p:nvPr/>
        </p:nvSpPr>
        <p:spPr>
          <a:xfrm>
            <a:off x="1028224" y="4062889"/>
            <a:ext cx="4047292"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Develop mitigation strategies</a:t>
            </a:r>
            <a:endParaRPr lang="en-US" sz="2200" dirty="0"/>
          </a:p>
        </p:txBody>
      </p:sp>
      <p:sp>
        <p:nvSpPr>
          <p:cNvPr id="11" name="Text 9"/>
          <p:cNvSpPr/>
          <p:nvPr/>
        </p:nvSpPr>
        <p:spPr>
          <a:xfrm>
            <a:off x="1028224" y="4553307"/>
            <a:ext cx="5939076"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Create action plans to reduce or eliminate risks</a:t>
            </a:r>
            <a:endParaRPr lang="en-US" sz="1750" dirty="0"/>
          </a:p>
        </p:txBody>
      </p:sp>
      <p:sp>
        <p:nvSpPr>
          <p:cNvPr id="12" name="Shape 10"/>
          <p:cNvSpPr/>
          <p:nvPr/>
        </p:nvSpPr>
        <p:spPr>
          <a:xfrm>
            <a:off x="7428548" y="3828455"/>
            <a:ext cx="6408063" cy="1322189"/>
          </a:xfrm>
          <a:prstGeom prst="roundRect">
            <a:avLst>
              <a:gd name="adj" fmla="val 7205"/>
            </a:avLst>
          </a:prstGeom>
          <a:solidFill>
            <a:srgbClr val="DADBF1"/>
          </a:solidFill>
          <a:ln w="7620">
            <a:solidFill>
              <a:srgbClr val="C0C1D7"/>
            </a:solidFill>
            <a:prstDash val="solid"/>
          </a:ln>
        </p:spPr>
        <p:txBody>
          <a:bodyPr/>
          <a:lstStyle/>
          <a:p>
            <a:endParaRPr lang="en-US"/>
          </a:p>
        </p:txBody>
      </p:sp>
      <p:sp>
        <p:nvSpPr>
          <p:cNvPr id="13" name="Text 11"/>
          <p:cNvSpPr/>
          <p:nvPr/>
        </p:nvSpPr>
        <p:spPr>
          <a:xfrm>
            <a:off x="7662982" y="4062889"/>
            <a:ext cx="2957870"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Monitor continuously</a:t>
            </a:r>
            <a:endParaRPr lang="en-US" sz="2200" dirty="0"/>
          </a:p>
        </p:txBody>
      </p:sp>
      <p:sp>
        <p:nvSpPr>
          <p:cNvPr id="14" name="Text 12"/>
          <p:cNvSpPr/>
          <p:nvPr/>
        </p:nvSpPr>
        <p:spPr>
          <a:xfrm>
            <a:off x="7662982" y="4553307"/>
            <a:ext cx="5939195"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Track risk indicators throughout project lifecycle</a:t>
            </a:r>
            <a:endParaRPr lang="en-US" sz="1750" dirty="0"/>
          </a:p>
        </p:txBody>
      </p:sp>
      <p:sp>
        <p:nvSpPr>
          <p:cNvPr id="15" name="Text 13"/>
          <p:cNvSpPr/>
          <p:nvPr/>
        </p:nvSpPr>
        <p:spPr>
          <a:xfrm>
            <a:off x="793790" y="540579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Epic implementations involve significant organizational change and technical complexity. Common risks include data migration issues, resource constraints, scope creep, and user adoption challenges. Establish a risk register early and review it regularly with stakeholders.</a:t>
            </a:r>
            <a:endParaRPr lang="en-US" sz="1750" dirty="0"/>
          </a:p>
        </p:txBody>
      </p:sp>
      <p:sp>
        <p:nvSpPr>
          <p:cNvPr id="16" name="Text 14"/>
          <p:cNvSpPr/>
          <p:nvPr/>
        </p:nvSpPr>
        <p:spPr>
          <a:xfrm>
            <a:off x="793790" y="6749653"/>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Develop contingency plans for critical risks, particularly around go-live scenarios where business continuity is essential.</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320879"/>
            <a:ext cx="10571083"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Post-Implementation Success Metrics</a:t>
            </a:r>
            <a:endParaRPr lang="en-US" sz="4450" dirty="0"/>
          </a:p>
        </p:txBody>
      </p:sp>
      <p:sp>
        <p:nvSpPr>
          <p:cNvPr id="3" name="Text 1"/>
          <p:cNvSpPr/>
          <p:nvPr/>
        </p:nvSpPr>
        <p:spPr>
          <a:xfrm>
            <a:off x="793790" y="2483168"/>
            <a:ext cx="3048000" cy="601028"/>
          </a:xfrm>
          <a:prstGeom prst="rect">
            <a:avLst/>
          </a:prstGeom>
          <a:noFill/>
          <a:ln/>
        </p:spPr>
        <p:txBody>
          <a:bodyPr wrap="none" lIns="0" tIns="0" rIns="0" bIns="0" rtlCol="0" anchor="t"/>
          <a:lstStyle/>
          <a:p>
            <a:pPr marL="0" indent="0" algn="ctr">
              <a:lnSpc>
                <a:spcPts val="4700"/>
              </a:lnSpc>
              <a:buNone/>
            </a:pPr>
            <a:r>
              <a:rPr lang="en-US" sz="4700" b="1" dirty="0">
                <a:solidFill>
                  <a:srgbClr val="272525"/>
                </a:solidFill>
                <a:latin typeface="Inter Bold" pitchFamily="34" charset="0"/>
                <a:ea typeface="Inter Bold" pitchFamily="34" charset="-122"/>
                <a:cs typeface="Inter Bold" pitchFamily="34" charset="-120"/>
              </a:rPr>
              <a:t>42%</a:t>
            </a:r>
            <a:endParaRPr lang="en-US" sz="4700" dirty="0"/>
          </a:p>
        </p:txBody>
      </p:sp>
      <p:sp>
        <p:nvSpPr>
          <p:cNvPr id="4" name="Text 2"/>
          <p:cNvSpPr/>
          <p:nvPr/>
        </p:nvSpPr>
        <p:spPr>
          <a:xfrm>
            <a:off x="900113" y="3367564"/>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Time Savings</a:t>
            </a:r>
            <a:endParaRPr lang="en-US" sz="2200" dirty="0"/>
          </a:p>
        </p:txBody>
      </p:sp>
      <p:sp>
        <p:nvSpPr>
          <p:cNvPr id="5" name="Text 3"/>
          <p:cNvSpPr/>
          <p:nvPr/>
        </p:nvSpPr>
        <p:spPr>
          <a:xfrm>
            <a:off x="793790" y="3857982"/>
            <a:ext cx="3048000" cy="1088708"/>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Average reduction in policy processing time after optimization</a:t>
            </a:r>
            <a:endParaRPr lang="en-US" sz="1750" dirty="0"/>
          </a:p>
        </p:txBody>
      </p:sp>
      <p:sp>
        <p:nvSpPr>
          <p:cNvPr id="6" name="Text 4"/>
          <p:cNvSpPr/>
          <p:nvPr/>
        </p:nvSpPr>
        <p:spPr>
          <a:xfrm>
            <a:off x="4125278" y="2483168"/>
            <a:ext cx="3048119" cy="601028"/>
          </a:xfrm>
          <a:prstGeom prst="rect">
            <a:avLst/>
          </a:prstGeom>
          <a:noFill/>
          <a:ln/>
        </p:spPr>
        <p:txBody>
          <a:bodyPr wrap="none" lIns="0" tIns="0" rIns="0" bIns="0" rtlCol="0" anchor="t"/>
          <a:lstStyle/>
          <a:p>
            <a:pPr marL="0" indent="0" algn="ctr">
              <a:lnSpc>
                <a:spcPts val="4700"/>
              </a:lnSpc>
              <a:buNone/>
            </a:pPr>
            <a:r>
              <a:rPr lang="en-US" sz="4700" b="1" dirty="0">
                <a:solidFill>
                  <a:srgbClr val="272525"/>
                </a:solidFill>
                <a:latin typeface="Inter Bold" pitchFamily="34" charset="0"/>
                <a:ea typeface="Inter Bold" pitchFamily="34" charset="-122"/>
                <a:cs typeface="Inter Bold" pitchFamily="34" charset="-120"/>
              </a:rPr>
              <a:t>87%</a:t>
            </a:r>
            <a:endParaRPr lang="en-US" sz="4700" dirty="0"/>
          </a:p>
        </p:txBody>
      </p:sp>
      <p:sp>
        <p:nvSpPr>
          <p:cNvPr id="7" name="Text 5"/>
          <p:cNvSpPr/>
          <p:nvPr/>
        </p:nvSpPr>
        <p:spPr>
          <a:xfrm>
            <a:off x="4231719" y="3367564"/>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User Adoption</a:t>
            </a:r>
            <a:endParaRPr lang="en-US" sz="2200" dirty="0"/>
          </a:p>
        </p:txBody>
      </p:sp>
      <p:sp>
        <p:nvSpPr>
          <p:cNvPr id="8" name="Text 6"/>
          <p:cNvSpPr/>
          <p:nvPr/>
        </p:nvSpPr>
        <p:spPr>
          <a:xfrm>
            <a:off x="4125278" y="3857982"/>
            <a:ext cx="3048119" cy="1088708"/>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Percentage of users actively using new Epic workflows</a:t>
            </a:r>
            <a:endParaRPr lang="en-US" sz="1750" dirty="0"/>
          </a:p>
        </p:txBody>
      </p:sp>
      <p:sp>
        <p:nvSpPr>
          <p:cNvPr id="9" name="Text 7"/>
          <p:cNvSpPr/>
          <p:nvPr/>
        </p:nvSpPr>
        <p:spPr>
          <a:xfrm>
            <a:off x="7456884" y="2483168"/>
            <a:ext cx="3048119" cy="601028"/>
          </a:xfrm>
          <a:prstGeom prst="rect">
            <a:avLst/>
          </a:prstGeom>
          <a:noFill/>
          <a:ln/>
        </p:spPr>
        <p:txBody>
          <a:bodyPr wrap="none" lIns="0" tIns="0" rIns="0" bIns="0" rtlCol="0" anchor="t"/>
          <a:lstStyle/>
          <a:p>
            <a:pPr marL="0" indent="0" algn="ctr">
              <a:lnSpc>
                <a:spcPts val="4700"/>
              </a:lnSpc>
              <a:buNone/>
            </a:pPr>
            <a:r>
              <a:rPr lang="en-US" sz="4700" b="1" dirty="0">
                <a:solidFill>
                  <a:srgbClr val="272525"/>
                </a:solidFill>
                <a:latin typeface="Inter Bold" pitchFamily="34" charset="0"/>
                <a:ea typeface="Inter Bold" pitchFamily="34" charset="-122"/>
                <a:cs typeface="Inter Bold" pitchFamily="34" charset="-120"/>
              </a:rPr>
              <a:t>23%</a:t>
            </a:r>
            <a:endParaRPr lang="en-US" sz="4700" dirty="0"/>
          </a:p>
        </p:txBody>
      </p:sp>
      <p:sp>
        <p:nvSpPr>
          <p:cNvPr id="10" name="Text 8"/>
          <p:cNvSpPr/>
          <p:nvPr/>
        </p:nvSpPr>
        <p:spPr>
          <a:xfrm>
            <a:off x="7563326" y="3367564"/>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Error Reduction</a:t>
            </a:r>
            <a:endParaRPr lang="en-US" sz="2200" dirty="0"/>
          </a:p>
        </p:txBody>
      </p:sp>
      <p:sp>
        <p:nvSpPr>
          <p:cNvPr id="11" name="Text 9"/>
          <p:cNvSpPr/>
          <p:nvPr/>
        </p:nvSpPr>
        <p:spPr>
          <a:xfrm>
            <a:off x="7456884" y="3857982"/>
            <a:ext cx="3048119" cy="725805"/>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Decrease in policy errors and omissions exposure</a:t>
            </a:r>
            <a:endParaRPr lang="en-US" sz="1750" dirty="0"/>
          </a:p>
        </p:txBody>
      </p:sp>
      <p:sp>
        <p:nvSpPr>
          <p:cNvPr id="12" name="Text 10"/>
          <p:cNvSpPr/>
          <p:nvPr/>
        </p:nvSpPr>
        <p:spPr>
          <a:xfrm>
            <a:off x="10788491" y="2483168"/>
            <a:ext cx="3048119" cy="601028"/>
          </a:xfrm>
          <a:prstGeom prst="rect">
            <a:avLst/>
          </a:prstGeom>
          <a:noFill/>
          <a:ln/>
        </p:spPr>
        <p:txBody>
          <a:bodyPr wrap="none" lIns="0" tIns="0" rIns="0" bIns="0" rtlCol="0" anchor="t"/>
          <a:lstStyle/>
          <a:p>
            <a:pPr marL="0" indent="0" algn="ctr">
              <a:lnSpc>
                <a:spcPts val="4700"/>
              </a:lnSpc>
              <a:buNone/>
            </a:pPr>
            <a:r>
              <a:rPr lang="en-US" sz="4700" b="1" dirty="0">
                <a:solidFill>
                  <a:srgbClr val="272525"/>
                </a:solidFill>
                <a:latin typeface="Inter Bold" pitchFamily="34" charset="0"/>
                <a:ea typeface="Inter Bold" pitchFamily="34" charset="-122"/>
                <a:cs typeface="Inter Bold" pitchFamily="34" charset="-120"/>
              </a:rPr>
              <a:t>3.2x</a:t>
            </a:r>
            <a:endParaRPr lang="en-US" sz="4700" dirty="0"/>
          </a:p>
        </p:txBody>
      </p:sp>
      <p:sp>
        <p:nvSpPr>
          <p:cNvPr id="13" name="Text 11"/>
          <p:cNvSpPr/>
          <p:nvPr/>
        </p:nvSpPr>
        <p:spPr>
          <a:xfrm>
            <a:off x="10894933" y="3367564"/>
            <a:ext cx="2835235" cy="354330"/>
          </a:xfrm>
          <a:prstGeom prst="rect">
            <a:avLst/>
          </a:prstGeom>
          <a:noFill/>
          <a:ln/>
        </p:spPr>
        <p:txBody>
          <a:bodyPr wrap="none" lIns="0" tIns="0" rIns="0" bIns="0" rtlCol="0" anchor="t"/>
          <a:lstStyle/>
          <a:p>
            <a:pPr marL="0" indent="0" algn="ctr">
              <a:lnSpc>
                <a:spcPts val="2750"/>
              </a:lnSpc>
              <a:buNone/>
            </a:pPr>
            <a:r>
              <a:rPr lang="en-US" sz="2200" b="1" dirty="0">
                <a:solidFill>
                  <a:srgbClr val="272525"/>
                </a:solidFill>
                <a:latin typeface="Inter Bold" pitchFamily="34" charset="0"/>
                <a:ea typeface="Inter Bold" pitchFamily="34" charset="-122"/>
                <a:cs typeface="Inter Bold" pitchFamily="34" charset="-120"/>
              </a:rPr>
              <a:t>ROI</a:t>
            </a:r>
            <a:endParaRPr lang="en-US" sz="2200" dirty="0"/>
          </a:p>
        </p:txBody>
      </p:sp>
      <p:sp>
        <p:nvSpPr>
          <p:cNvPr id="14" name="Text 12"/>
          <p:cNvSpPr/>
          <p:nvPr/>
        </p:nvSpPr>
        <p:spPr>
          <a:xfrm>
            <a:off x="10788491" y="3857982"/>
            <a:ext cx="3048119" cy="1088708"/>
          </a:xfrm>
          <a:prstGeom prst="rect">
            <a:avLst/>
          </a:prstGeom>
          <a:noFill/>
          <a:ln/>
        </p:spPr>
        <p:txBody>
          <a:bodyPr wrap="square" lIns="0" tIns="0" rIns="0" bIns="0" rtlCol="0" anchor="t"/>
          <a:lstStyle/>
          <a:p>
            <a:pPr marL="0" indent="0" algn="ctr">
              <a:lnSpc>
                <a:spcPts val="2850"/>
              </a:lnSpc>
              <a:buNone/>
            </a:pPr>
            <a:r>
              <a:rPr lang="en-US" sz="1750" dirty="0">
                <a:solidFill>
                  <a:srgbClr val="272525"/>
                </a:solidFill>
                <a:latin typeface="Inter" pitchFamily="34" charset="0"/>
                <a:ea typeface="Inter" pitchFamily="34" charset="-122"/>
                <a:cs typeface="Inter" pitchFamily="34" charset="-120"/>
              </a:rPr>
              <a:t>Average return on implementation investment within 24 months</a:t>
            </a:r>
            <a:endParaRPr lang="en-US" sz="1750" dirty="0"/>
          </a:p>
        </p:txBody>
      </p:sp>
      <p:sp>
        <p:nvSpPr>
          <p:cNvPr id="15" name="Text 13"/>
          <p:cNvSpPr/>
          <p:nvPr/>
        </p:nvSpPr>
        <p:spPr>
          <a:xfrm>
            <a:off x="793790" y="5201841"/>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Measuring success goes beyond on-time, on-budget delivery. Establish baseline metrics before implementation and track improvements in operational efficiency, customer satisfaction, and business outcomes after go-live.</a:t>
            </a:r>
            <a:endParaRPr lang="en-US" sz="1750" dirty="0"/>
          </a:p>
        </p:txBody>
      </p:sp>
      <p:sp>
        <p:nvSpPr>
          <p:cNvPr id="16" name="Text 14"/>
          <p:cNvSpPr/>
          <p:nvPr/>
        </p:nvSpPr>
        <p:spPr>
          <a:xfrm>
            <a:off x="793790" y="6182797"/>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Regular post-implementation reviews help identify opportunities for continuous improvement and build support for future enhancement projects.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81526" y="614005"/>
            <a:ext cx="9673352" cy="697825"/>
          </a:xfrm>
          <a:prstGeom prst="rect">
            <a:avLst/>
          </a:prstGeom>
          <a:noFill/>
          <a:ln/>
        </p:spPr>
        <p:txBody>
          <a:bodyPr wrap="none" lIns="0" tIns="0" rIns="0" bIns="0" rtlCol="0" anchor="t"/>
          <a:lstStyle/>
          <a:p>
            <a:pPr marL="0" indent="0" algn="l">
              <a:lnSpc>
                <a:spcPts val="5450"/>
              </a:lnSpc>
              <a:buNone/>
            </a:pPr>
            <a:r>
              <a:rPr lang="en-US" sz="4350" b="1" dirty="0">
                <a:solidFill>
                  <a:srgbClr val="000000"/>
                </a:solidFill>
                <a:latin typeface="Inter Bold" pitchFamily="34" charset="0"/>
                <a:ea typeface="Inter Bold" pitchFamily="34" charset="-122"/>
                <a:cs typeface="Inter Bold" pitchFamily="34" charset="-120"/>
              </a:rPr>
              <a:t>Key Takeaways for Project Success</a:t>
            </a:r>
            <a:endParaRPr lang="en-US" sz="4350" dirty="0"/>
          </a:p>
        </p:txBody>
      </p:sp>
      <p:pic>
        <p:nvPicPr>
          <p:cNvPr id="3" name="Image 0" descr="preencoded.png"/>
          <p:cNvPicPr>
            <a:picLocks noChangeAspect="1"/>
          </p:cNvPicPr>
          <p:nvPr/>
        </p:nvPicPr>
        <p:blipFill>
          <a:blip r:embed="rId3"/>
          <a:stretch>
            <a:fillRect/>
          </a:stretch>
        </p:blipFill>
        <p:spPr>
          <a:xfrm>
            <a:off x="781526" y="1758434"/>
            <a:ext cx="558165" cy="558165"/>
          </a:xfrm>
          <a:prstGeom prst="rect">
            <a:avLst/>
          </a:prstGeom>
        </p:spPr>
      </p:pic>
      <p:sp>
        <p:nvSpPr>
          <p:cNvPr id="4" name="Text 1"/>
          <p:cNvSpPr/>
          <p:nvPr/>
        </p:nvSpPr>
        <p:spPr>
          <a:xfrm>
            <a:off x="1618774" y="1890951"/>
            <a:ext cx="2220278" cy="697706"/>
          </a:xfrm>
          <a:prstGeom prst="rect">
            <a:avLst/>
          </a:prstGeom>
          <a:noFill/>
          <a:ln/>
        </p:spPr>
        <p:txBody>
          <a:bodyPr wrap="square" lIns="0" tIns="0" rIns="0" bIns="0" rtlCol="0" anchor="t"/>
          <a:lstStyle/>
          <a:p>
            <a:pPr marL="0" indent="0" algn="l">
              <a:lnSpc>
                <a:spcPts val="2700"/>
              </a:lnSpc>
              <a:buNone/>
            </a:pPr>
            <a:r>
              <a:rPr lang="en-US" sz="2150" b="1" dirty="0">
                <a:solidFill>
                  <a:srgbClr val="272525"/>
                </a:solidFill>
                <a:latin typeface="Inter Bold" pitchFamily="34" charset="0"/>
                <a:ea typeface="Inter Bold" pitchFamily="34" charset="-122"/>
                <a:cs typeface="Inter Bold" pitchFamily="34" charset="-120"/>
              </a:rPr>
              <a:t>Comprehensive Planning</a:t>
            </a:r>
            <a:endParaRPr lang="en-US" sz="2150" dirty="0"/>
          </a:p>
        </p:txBody>
      </p:sp>
      <p:sp>
        <p:nvSpPr>
          <p:cNvPr id="5" name="Text 2"/>
          <p:cNvSpPr/>
          <p:nvPr/>
        </p:nvSpPr>
        <p:spPr>
          <a:xfrm>
            <a:off x="1618774" y="2722602"/>
            <a:ext cx="2220278" cy="3215759"/>
          </a:xfrm>
          <a:prstGeom prst="rect">
            <a:avLst/>
          </a:prstGeom>
          <a:noFill/>
          <a:ln/>
        </p:spPr>
        <p:txBody>
          <a:bodyPr wrap="square" lIns="0" tIns="0" rIns="0" bIns="0" rtlCol="0" anchor="t"/>
          <a:lstStyle/>
          <a:p>
            <a:pPr marL="0" indent="0" algn="l">
              <a:lnSpc>
                <a:spcPts val="2800"/>
              </a:lnSpc>
              <a:buNone/>
            </a:pPr>
            <a:r>
              <a:rPr lang="en-US" sz="1750" dirty="0">
                <a:solidFill>
                  <a:srgbClr val="272525"/>
                </a:solidFill>
                <a:latin typeface="Inter" pitchFamily="34" charset="0"/>
                <a:ea typeface="Inter" pitchFamily="34" charset="-122"/>
                <a:cs typeface="Inter" pitchFamily="34" charset="-120"/>
              </a:rPr>
              <a:t>Invest time in thorough scoping, stakeholder identification, and clear success metrics before technical implementation begins</a:t>
            </a:r>
            <a:endParaRPr lang="en-US" sz="1750" dirty="0"/>
          </a:p>
        </p:txBody>
      </p:sp>
      <p:pic>
        <p:nvPicPr>
          <p:cNvPr id="6" name="Image 1" descr="preencoded.png"/>
          <p:cNvPicPr>
            <a:picLocks noChangeAspect="1"/>
          </p:cNvPicPr>
          <p:nvPr/>
        </p:nvPicPr>
        <p:blipFill>
          <a:blip r:embed="rId4"/>
          <a:stretch>
            <a:fillRect/>
          </a:stretch>
        </p:blipFill>
        <p:spPr>
          <a:xfrm>
            <a:off x="4118134" y="1758434"/>
            <a:ext cx="558165" cy="558165"/>
          </a:xfrm>
          <a:prstGeom prst="rect">
            <a:avLst/>
          </a:prstGeom>
        </p:spPr>
      </p:pic>
      <p:sp>
        <p:nvSpPr>
          <p:cNvPr id="7" name="Text 3"/>
          <p:cNvSpPr/>
          <p:nvPr/>
        </p:nvSpPr>
        <p:spPr>
          <a:xfrm>
            <a:off x="4955381" y="1890951"/>
            <a:ext cx="2220278" cy="697706"/>
          </a:xfrm>
          <a:prstGeom prst="rect">
            <a:avLst/>
          </a:prstGeom>
          <a:noFill/>
          <a:ln/>
        </p:spPr>
        <p:txBody>
          <a:bodyPr wrap="square" lIns="0" tIns="0" rIns="0" bIns="0" rtlCol="0" anchor="t"/>
          <a:lstStyle/>
          <a:p>
            <a:pPr marL="0" indent="0" algn="l">
              <a:lnSpc>
                <a:spcPts val="2700"/>
              </a:lnSpc>
              <a:buNone/>
            </a:pPr>
            <a:r>
              <a:rPr lang="en-US" sz="2150" b="1" dirty="0">
                <a:solidFill>
                  <a:srgbClr val="272525"/>
                </a:solidFill>
                <a:latin typeface="Inter Bold" pitchFamily="34" charset="0"/>
                <a:ea typeface="Inter Bold" pitchFamily="34" charset="-122"/>
                <a:cs typeface="Inter Bold" pitchFamily="34" charset="-120"/>
              </a:rPr>
              <a:t>Data Quality Focus</a:t>
            </a:r>
            <a:endParaRPr lang="en-US" sz="2150" dirty="0"/>
          </a:p>
        </p:txBody>
      </p:sp>
      <p:sp>
        <p:nvSpPr>
          <p:cNvPr id="8" name="Text 4"/>
          <p:cNvSpPr/>
          <p:nvPr/>
        </p:nvSpPr>
        <p:spPr>
          <a:xfrm>
            <a:off x="4955381" y="2722602"/>
            <a:ext cx="2220278" cy="2501146"/>
          </a:xfrm>
          <a:prstGeom prst="rect">
            <a:avLst/>
          </a:prstGeom>
          <a:noFill/>
          <a:ln/>
        </p:spPr>
        <p:txBody>
          <a:bodyPr wrap="square" lIns="0" tIns="0" rIns="0" bIns="0" rtlCol="0" anchor="t"/>
          <a:lstStyle/>
          <a:p>
            <a:pPr marL="0" indent="0" algn="l">
              <a:lnSpc>
                <a:spcPts val="2800"/>
              </a:lnSpc>
              <a:buNone/>
            </a:pPr>
            <a:r>
              <a:rPr lang="en-US" sz="1750" dirty="0">
                <a:solidFill>
                  <a:srgbClr val="272525"/>
                </a:solidFill>
                <a:latin typeface="Inter" pitchFamily="34" charset="0"/>
                <a:ea typeface="Inter" pitchFamily="34" charset="-122"/>
                <a:cs typeface="Inter" pitchFamily="34" charset="-120"/>
              </a:rPr>
              <a:t>Prioritize data mapping, cleansing, and validation to prevent downstream issues that impact user adoption and client service</a:t>
            </a:r>
            <a:endParaRPr lang="en-US" sz="1750" dirty="0"/>
          </a:p>
        </p:txBody>
      </p:sp>
      <p:pic>
        <p:nvPicPr>
          <p:cNvPr id="9" name="Image 2" descr="preencoded.png"/>
          <p:cNvPicPr>
            <a:picLocks noChangeAspect="1"/>
          </p:cNvPicPr>
          <p:nvPr/>
        </p:nvPicPr>
        <p:blipFill>
          <a:blip r:embed="rId5"/>
          <a:stretch>
            <a:fillRect/>
          </a:stretch>
        </p:blipFill>
        <p:spPr>
          <a:xfrm>
            <a:off x="7454741" y="1758434"/>
            <a:ext cx="558165" cy="558165"/>
          </a:xfrm>
          <a:prstGeom prst="rect">
            <a:avLst/>
          </a:prstGeom>
        </p:spPr>
      </p:pic>
      <p:sp>
        <p:nvSpPr>
          <p:cNvPr id="10" name="Text 5"/>
          <p:cNvSpPr/>
          <p:nvPr/>
        </p:nvSpPr>
        <p:spPr>
          <a:xfrm>
            <a:off x="8291989" y="1890951"/>
            <a:ext cx="2220278" cy="697706"/>
          </a:xfrm>
          <a:prstGeom prst="rect">
            <a:avLst/>
          </a:prstGeom>
          <a:noFill/>
          <a:ln/>
        </p:spPr>
        <p:txBody>
          <a:bodyPr wrap="square" lIns="0" tIns="0" rIns="0" bIns="0" rtlCol="0" anchor="t"/>
          <a:lstStyle/>
          <a:p>
            <a:pPr marL="0" indent="0" algn="l">
              <a:lnSpc>
                <a:spcPts val="2700"/>
              </a:lnSpc>
              <a:buNone/>
            </a:pPr>
            <a:r>
              <a:rPr lang="en-US" sz="2150" b="1" dirty="0">
                <a:solidFill>
                  <a:srgbClr val="272525"/>
                </a:solidFill>
                <a:latin typeface="Inter Bold" pitchFamily="34" charset="0"/>
                <a:ea typeface="Inter Bold" pitchFamily="34" charset="-122"/>
                <a:cs typeface="Inter Bold" pitchFamily="34" charset="-120"/>
              </a:rPr>
              <a:t>Change Management</a:t>
            </a:r>
            <a:endParaRPr lang="en-US" sz="2150" dirty="0"/>
          </a:p>
        </p:txBody>
      </p:sp>
      <p:sp>
        <p:nvSpPr>
          <p:cNvPr id="11" name="Text 6"/>
          <p:cNvSpPr/>
          <p:nvPr/>
        </p:nvSpPr>
        <p:spPr>
          <a:xfrm>
            <a:off x="8291989" y="2722602"/>
            <a:ext cx="2220278" cy="2858453"/>
          </a:xfrm>
          <a:prstGeom prst="rect">
            <a:avLst/>
          </a:prstGeom>
          <a:noFill/>
          <a:ln/>
        </p:spPr>
        <p:txBody>
          <a:bodyPr wrap="square" lIns="0" tIns="0" rIns="0" bIns="0" rtlCol="0" anchor="t"/>
          <a:lstStyle/>
          <a:p>
            <a:pPr marL="0" indent="0" algn="l">
              <a:lnSpc>
                <a:spcPts val="2800"/>
              </a:lnSpc>
              <a:buNone/>
            </a:pPr>
            <a:r>
              <a:rPr lang="en-US" sz="1750" dirty="0">
                <a:solidFill>
                  <a:srgbClr val="272525"/>
                </a:solidFill>
                <a:latin typeface="Inter" pitchFamily="34" charset="0"/>
                <a:ea typeface="Inter" pitchFamily="34" charset="-122"/>
                <a:cs typeface="Inter" pitchFamily="34" charset="-120"/>
              </a:rPr>
              <a:t>Address both technical and human aspects of the transition with comprehensive training, communication, and support mechanisms</a:t>
            </a:r>
            <a:endParaRPr lang="en-US" sz="1750" dirty="0"/>
          </a:p>
        </p:txBody>
      </p:sp>
      <p:pic>
        <p:nvPicPr>
          <p:cNvPr id="12" name="Image 3" descr="preencoded.png"/>
          <p:cNvPicPr>
            <a:picLocks noChangeAspect="1"/>
          </p:cNvPicPr>
          <p:nvPr/>
        </p:nvPicPr>
        <p:blipFill>
          <a:blip r:embed="rId6"/>
          <a:stretch>
            <a:fillRect/>
          </a:stretch>
        </p:blipFill>
        <p:spPr>
          <a:xfrm>
            <a:off x="10791349" y="1758434"/>
            <a:ext cx="558165" cy="558165"/>
          </a:xfrm>
          <a:prstGeom prst="rect">
            <a:avLst/>
          </a:prstGeom>
        </p:spPr>
      </p:pic>
      <p:sp>
        <p:nvSpPr>
          <p:cNvPr id="13" name="Text 7"/>
          <p:cNvSpPr/>
          <p:nvPr/>
        </p:nvSpPr>
        <p:spPr>
          <a:xfrm>
            <a:off x="11628596" y="1890951"/>
            <a:ext cx="2220278" cy="697706"/>
          </a:xfrm>
          <a:prstGeom prst="rect">
            <a:avLst/>
          </a:prstGeom>
          <a:noFill/>
          <a:ln/>
        </p:spPr>
        <p:txBody>
          <a:bodyPr wrap="square" lIns="0" tIns="0" rIns="0" bIns="0" rtlCol="0" anchor="t"/>
          <a:lstStyle/>
          <a:p>
            <a:pPr marL="0" indent="0" algn="l">
              <a:lnSpc>
                <a:spcPts val="2700"/>
              </a:lnSpc>
              <a:buNone/>
            </a:pPr>
            <a:r>
              <a:rPr lang="en-US" sz="2150" b="1" dirty="0">
                <a:solidFill>
                  <a:srgbClr val="272525"/>
                </a:solidFill>
                <a:latin typeface="Inter Bold" pitchFamily="34" charset="0"/>
                <a:ea typeface="Inter Bold" pitchFamily="34" charset="-122"/>
                <a:cs typeface="Inter Bold" pitchFamily="34" charset="-120"/>
              </a:rPr>
              <a:t>Workflow Optimization</a:t>
            </a:r>
            <a:endParaRPr lang="en-US" sz="2150" dirty="0"/>
          </a:p>
        </p:txBody>
      </p:sp>
      <p:sp>
        <p:nvSpPr>
          <p:cNvPr id="14" name="Text 8"/>
          <p:cNvSpPr/>
          <p:nvPr/>
        </p:nvSpPr>
        <p:spPr>
          <a:xfrm>
            <a:off x="11628596" y="2722602"/>
            <a:ext cx="2220278" cy="2143839"/>
          </a:xfrm>
          <a:prstGeom prst="rect">
            <a:avLst/>
          </a:prstGeom>
          <a:noFill/>
          <a:ln/>
        </p:spPr>
        <p:txBody>
          <a:bodyPr wrap="square" lIns="0" tIns="0" rIns="0" bIns="0" rtlCol="0" anchor="t"/>
          <a:lstStyle/>
          <a:p>
            <a:pPr marL="0" indent="0" algn="l">
              <a:lnSpc>
                <a:spcPts val="2800"/>
              </a:lnSpc>
              <a:buNone/>
            </a:pPr>
            <a:r>
              <a:rPr lang="en-US" sz="1750" dirty="0">
                <a:solidFill>
                  <a:srgbClr val="272525"/>
                </a:solidFill>
                <a:latin typeface="Inter" pitchFamily="34" charset="0"/>
                <a:ea typeface="Inter" pitchFamily="34" charset="-122"/>
                <a:cs typeface="Inter" pitchFamily="34" charset="-120"/>
              </a:rPr>
              <a:t>Leverage Epic capabilities to transform operations rather than simply digitizing existing processes</a:t>
            </a:r>
            <a:endParaRPr lang="en-US" sz="1750" dirty="0"/>
          </a:p>
        </p:txBody>
      </p:sp>
      <p:sp>
        <p:nvSpPr>
          <p:cNvPr id="15" name="Text 9"/>
          <p:cNvSpPr/>
          <p:nvPr/>
        </p:nvSpPr>
        <p:spPr>
          <a:xfrm>
            <a:off x="781526" y="5799439"/>
            <a:ext cx="13067348" cy="1429226"/>
          </a:xfrm>
          <a:prstGeom prst="rect">
            <a:avLst/>
          </a:prstGeom>
          <a:noFill/>
          <a:ln/>
        </p:spPr>
        <p:txBody>
          <a:bodyPr wrap="square" lIns="0" tIns="0" rIns="0" bIns="0" rtlCol="0" anchor="t"/>
          <a:lstStyle/>
          <a:p>
            <a:pPr marL="0" indent="0" algn="l">
              <a:lnSpc>
                <a:spcPts val="2800"/>
              </a:lnSpc>
              <a:buNone/>
            </a:pPr>
            <a:r>
              <a:rPr lang="en-US" sz="1750" dirty="0">
                <a:solidFill>
                  <a:srgbClr val="272525"/>
                </a:solidFill>
                <a:latin typeface="Inter" pitchFamily="34" charset="0"/>
                <a:ea typeface="Inter" pitchFamily="34" charset="-122"/>
                <a:cs typeface="Inter" pitchFamily="34" charset="-120"/>
              </a:rPr>
              <a:t>Project managers who understand Applied Epic's architecture, user workflows, and integration points are better equipped to lead impactful, cost-effective implementations. By taking a strategic approach—grounded in business goals, stakeholder engagement, and data quality—you can ensure your Epic project not only meets requirements but transforms how your agency works.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50081"/>
            <a:ext cx="6287810"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The Applied Epic Ecosystem</a:t>
            </a:r>
            <a:endParaRPr lang="en-US" sz="3550" dirty="0"/>
          </a:p>
        </p:txBody>
      </p:sp>
      <p:sp>
        <p:nvSpPr>
          <p:cNvPr id="3" name="Text 1"/>
          <p:cNvSpPr/>
          <p:nvPr/>
        </p:nvSpPr>
        <p:spPr>
          <a:xfrm>
            <a:off x="1857256" y="1937266"/>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272525"/>
                </a:solidFill>
                <a:latin typeface="Inter Bold" pitchFamily="34" charset="0"/>
                <a:ea typeface="Inter Bold" pitchFamily="34" charset="-122"/>
                <a:cs typeface="Inter Bold" pitchFamily="34" charset="-120"/>
              </a:rPr>
              <a:t>Policy Management</a:t>
            </a:r>
            <a:endParaRPr lang="en-US" sz="2200" dirty="0"/>
          </a:p>
        </p:txBody>
      </p:sp>
      <p:sp>
        <p:nvSpPr>
          <p:cNvPr id="4" name="Text 2"/>
          <p:cNvSpPr/>
          <p:nvPr/>
        </p:nvSpPr>
        <p:spPr>
          <a:xfrm>
            <a:off x="793790" y="242768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Handles new business, renewals, endorsements, and cancellations through a unified interface</a:t>
            </a:r>
            <a:endParaRPr lang="en-US" sz="1750" dirty="0"/>
          </a:p>
        </p:txBody>
      </p:sp>
      <p:pic>
        <p:nvPicPr>
          <p:cNvPr id="5" name="Image 0" descr="preencoded.png"/>
          <p:cNvPicPr>
            <a:picLocks noChangeAspect="1"/>
          </p:cNvPicPr>
          <p:nvPr/>
        </p:nvPicPr>
        <p:blipFill>
          <a:blip r:embed="rId3"/>
          <a:stretch>
            <a:fillRect/>
          </a:stretch>
        </p:blipFill>
        <p:spPr>
          <a:xfrm>
            <a:off x="5032653" y="1670685"/>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015633" y="2611160"/>
            <a:ext cx="339328" cy="424220"/>
          </a:xfrm>
          <a:prstGeom prst="rect">
            <a:avLst/>
          </a:prstGeom>
        </p:spPr>
      </p:pic>
      <p:sp>
        <p:nvSpPr>
          <p:cNvPr id="7" name="Text 3"/>
          <p:cNvSpPr/>
          <p:nvPr/>
        </p:nvSpPr>
        <p:spPr>
          <a:xfrm>
            <a:off x="9937790" y="193726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Accounting Module</a:t>
            </a:r>
            <a:endParaRPr lang="en-US" sz="2200" dirty="0"/>
          </a:p>
        </p:txBody>
      </p:sp>
      <p:sp>
        <p:nvSpPr>
          <p:cNvPr id="8" name="Text 4"/>
          <p:cNvSpPr/>
          <p:nvPr/>
        </p:nvSpPr>
        <p:spPr>
          <a:xfrm>
            <a:off x="9937790" y="2427684"/>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Manages trust and operating account transactions, commissions tracking, and financial reporting</a:t>
            </a:r>
            <a:endParaRPr lang="en-US" sz="1750" dirty="0"/>
          </a:p>
        </p:txBody>
      </p:sp>
      <p:pic>
        <p:nvPicPr>
          <p:cNvPr id="9" name="Image 2" descr="preencoded.png"/>
          <p:cNvPicPr>
            <a:picLocks noChangeAspect="1"/>
          </p:cNvPicPr>
          <p:nvPr/>
        </p:nvPicPr>
        <p:blipFill>
          <a:blip r:embed="rId5"/>
          <a:stretch>
            <a:fillRect/>
          </a:stretch>
        </p:blipFill>
        <p:spPr>
          <a:xfrm>
            <a:off x="5032653" y="1670685"/>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275201" y="2611160"/>
            <a:ext cx="339328" cy="424220"/>
          </a:xfrm>
          <a:prstGeom prst="rect">
            <a:avLst/>
          </a:prstGeom>
        </p:spPr>
      </p:pic>
      <p:sp>
        <p:nvSpPr>
          <p:cNvPr id="11" name="Text 5"/>
          <p:cNvSpPr/>
          <p:nvPr/>
        </p:nvSpPr>
        <p:spPr>
          <a:xfrm>
            <a:off x="9937790" y="43898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Activities &amp; Tasks</a:t>
            </a:r>
            <a:endParaRPr lang="en-US" sz="2200" dirty="0"/>
          </a:p>
        </p:txBody>
      </p:sp>
      <p:sp>
        <p:nvSpPr>
          <p:cNvPr id="12" name="Text 6"/>
          <p:cNvSpPr/>
          <p:nvPr/>
        </p:nvSpPr>
        <p:spPr>
          <a:xfrm>
            <a:off x="9937790" y="4880253"/>
            <a:ext cx="3898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Facilitates workflow-driven communication and follow-up processes across teams</a:t>
            </a:r>
            <a:endParaRPr lang="en-US" sz="1750" dirty="0"/>
          </a:p>
        </p:txBody>
      </p:sp>
      <p:pic>
        <p:nvPicPr>
          <p:cNvPr id="13" name="Image 4" descr="preencoded.png"/>
          <p:cNvPicPr>
            <a:picLocks noChangeAspect="1"/>
          </p:cNvPicPr>
          <p:nvPr/>
        </p:nvPicPr>
        <p:blipFill>
          <a:blip r:embed="rId7"/>
          <a:stretch>
            <a:fillRect/>
          </a:stretch>
        </p:blipFill>
        <p:spPr>
          <a:xfrm>
            <a:off x="5032653" y="1670685"/>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275201" y="4870728"/>
            <a:ext cx="339328" cy="424220"/>
          </a:xfrm>
          <a:prstGeom prst="rect">
            <a:avLst/>
          </a:prstGeom>
        </p:spPr>
      </p:pic>
      <p:sp>
        <p:nvSpPr>
          <p:cNvPr id="15" name="Text 7"/>
          <p:cNvSpPr/>
          <p:nvPr/>
        </p:nvSpPr>
        <p:spPr>
          <a:xfrm>
            <a:off x="1337310" y="4389834"/>
            <a:ext cx="3355181" cy="354330"/>
          </a:xfrm>
          <a:prstGeom prst="rect">
            <a:avLst/>
          </a:prstGeom>
          <a:noFill/>
          <a:ln/>
        </p:spPr>
        <p:txBody>
          <a:bodyPr wrap="none" lIns="0" tIns="0" rIns="0" bIns="0" rtlCol="0" anchor="t"/>
          <a:lstStyle/>
          <a:p>
            <a:pPr marL="0" indent="0" algn="r">
              <a:lnSpc>
                <a:spcPts val="2750"/>
              </a:lnSpc>
              <a:buNone/>
            </a:pPr>
            <a:r>
              <a:rPr lang="en-US" sz="2200" b="1" dirty="0">
                <a:solidFill>
                  <a:srgbClr val="272525"/>
                </a:solidFill>
                <a:latin typeface="Inter Bold" pitchFamily="34" charset="0"/>
                <a:ea typeface="Inter Bold" pitchFamily="34" charset="-122"/>
                <a:cs typeface="Inter Bold" pitchFamily="34" charset="-120"/>
              </a:rPr>
              <a:t>Reporting &amp; Dashboards</a:t>
            </a:r>
            <a:endParaRPr lang="en-US" sz="2200" dirty="0"/>
          </a:p>
        </p:txBody>
      </p:sp>
      <p:sp>
        <p:nvSpPr>
          <p:cNvPr id="16" name="Text 8"/>
          <p:cNvSpPr/>
          <p:nvPr/>
        </p:nvSpPr>
        <p:spPr>
          <a:xfrm>
            <a:off x="793790" y="4880253"/>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272525"/>
                </a:solidFill>
                <a:latin typeface="Inter" pitchFamily="34" charset="0"/>
                <a:ea typeface="Inter" pitchFamily="34" charset="-122"/>
                <a:cs typeface="Inter" pitchFamily="34" charset="-120"/>
              </a:rPr>
              <a:t>Provides insights on book of business, producer performance, and upcoming renewals</a:t>
            </a:r>
            <a:endParaRPr lang="en-US" sz="1750" dirty="0"/>
          </a:p>
        </p:txBody>
      </p:sp>
      <p:pic>
        <p:nvPicPr>
          <p:cNvPr id="17" name="Image 6" descr="preencoded.png"/>
          <p:cNvPicPr>
            <a:picLocks noChangeAspect="1"/>
          </p:cNvPicPr>
          <p:nvPr/>
        </p:nvPicPr>
        <p:blipFill>
          <a:blip r:embed="rId9"/>
          <a:stretch>
            <a:fillRect/>
          </a:stretch>
        </p:blipFill>
        <p:spPr>
          <a:xfrm>
            <a:off x="5032653" y="1670685"/>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015633" y="4870728"/>
            <a:ext cx="339328" cy="424220"/>
          </a:xfrm>
          <a:prstGeom prst="rect">
            <a:avLst/>
          </a:prstGeom>
        </p:spPr>
      </p:pic>
      <p:sp>
        <p:nvSpPr>
          <p:cNvPr id="19" name="Text 9"/>
          <p:cNvSpPr/>
          <p:nvPr/>
        </p:nvSpPr>
        <p:spPr>
          <a:xfrm>
            <a:off x="793790" y="6490811"/>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Applied Epic isn't just a policy management system—it's an enterprise platform connecting your entire agency. Understanding how each department relies on Epic ensures you align project goals with business needs and prepare for cross-functional impacts.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7357" y="595074"/>
            <a:ext cx="8626316" cy="540901"/>
          </a:xfrm>
          <a:prstGeom prst="rect">
            <a:avLst/>
          </a:prstGeom>
          <a:noFill/>
          <a:ln/>
        </p:spPr>
        <p:txBody>
          <a:bodyPr wrap="none" lIns="0" tIns="0" rIns="0" bIns="0" rtlCol="0" anchor="t"/>
          <a:lstStyle/>
          <a:p>
            <a:pPr marL="0" indent="0" algn="l">
              <a:lnSpc>
                <a:spcPts val="4250"/>
              </a:lnSpc>
              <a:buNone/>
            </a:pPr>
            <a:r>
              <a:rPr lang="en-US" sz="3400" b="1" dirty="0">
                <a:solidFill>
                  <a:srgbClr val="000000"/>
                </a:solidFill>
                <a:latin typeface="Inter Bold" pitchFamily="34" charset="0"/>
                <a:ea typeface="Inter Bold" pitchFamily="34" charset="-122"/>
                <a:cs typeface="Inter Bold" pitchFamily="34" charset="-120"/>
              </a:rPr>
              <a:t>Defining Project Scope and Stakeholders</a:t>
            </a:r>
            <a:endParaRPr lang="en-US" sz="3400" dirty="0"/>
          </a:p>
        </p:txBody>
      </p:sp>
      <p:pic>
        <p:nvPicPr>
          <p:cNvPr id="3" name="Image 0" descr="preencoded.png"/>
          <p:cNvPicPr>
            <a:picLocks noChangeAspect="1"/>
          </p:cNvPicPr>
          <p:nvPr/>
        </p:nvPicPr>
        <p:blipFill>
          <a:blip r:embed="rId3"/>
          <a:stretch>
            <a:fillRect/>
          </a:stretch>
        </p:blipFill>
        <p:spPr>
          <a:xfrm>
            <a:off x="2954179" y="1568768"/>
            <a:ext cx="2164080" cy="1246823"/>
          </a:xfrm>
          <a:prstGeom prst="rect">
            <a:avLst/>
          </a:prstGeom>
        </p:spPr>
      </p:pic>
      <p:pic>
        <p:nvPicPr>
          <p:cNvPr id="4" name="Image 1" descr="preencoded.png"/>
          <p:cNvPicPr>
            <a:picLocks noChangeAspect="1"/>
          </p:cNvPicPr>
          <p:nvPr/>
        </p:nvPicPr>
        <p:blipFill>
          <a:blip r:embed="rId4"/>
          <a:stretch>
            <a:fillRect/>
          </a:stretch>
        </p:blipFill>
        <p:spPr>
          <a:xfrm>
            <a:off x="3884057" y="2156460"/>
            <a:ext cx="304324" cy="380405"/>
          </a:xfrm>
          <a:prstGeom prst="rect">
            <a:avLst/>
          </a:prstGeom>
        </p:spPr>
      </p:pic>
      <p:sp>
        <p:nvSpPr>
          <p:cNvPr id="5" name="Text 1"/>
          <p:cNvSpPr/>
          <p:nvPr/>
        </p:nvSpPr>
        <p:spPr>
          <a:xfrm>
            <a:off x="5334595" y="1785104"/>
            <a:ext cx="2705100" cy="338138"/>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Success Metrics</a:t>
            </a:r>
            <a:endParaRPr lang="en-US" sz="2100" dirty="0"/>
          </a:p>
        </p:txBody>
      </p:sp>
      <p:sp>
        <p:nvSpPr>
          <p:cNvPr id="6" name="Text 2"/>
          <p:cNvSpPr/>
          <p:nvPr/>
        </p:nvSpPr>
        <p:spPr>
          <a:xfrm>
            <a:off x="5334595" y="2253020"/>
            <a:ext cx="4729877" cy="346234"/>
          </a:xfrm>
          <a:prstGeom prst="rect">
            <a:avLst/>
          </a:prstGeom>
          <a:noFill/>
          <a:ln/>
        </p:spPr>
        <p:txBody>
          <a:bodyPr wrap="non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Measurable outcomes like reduced quote time</a:t>
            </a:r>
            <a:endParaRPr lang="en-US" sz="1700" dirty="0"/>
          </a:p>
        </p:txBody>
      </p:sp>
      <p:sp>
        <p:nvSpPr>
          <p:cNvPr id="7" name="Shape 3"/>
          <p:cNvSpPr/>
          <p:nvPr/>
        </p:nvSpPr>
        <p:spPr>
          <a:xfrm>
            <a:off x="5172313" y="2827377"/>
            <a:ext cx="8646676" cy="15240"/>
          </a:xfrm>
          <a:prstGeom prst="roundRect">
            <a:avLst>
              <a:gd name="adj" fmla="val 596401"/>
            </a:avLst>
          </a:prstGeom>
          <a:solidFill>
            <a:srgbClr val="C0C1D7"/>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72139" y="2869644"/>
            <a:ext cx="4328160" cy="1246823"/>
          </a:xfrm>
          <a:prstGeom prst="rect">
            <a:avLst/>
          </a:prstGeom>
        </p:spPr>
      </p:pic>
      <p:pic>
        <p:nvPicPr>
          <p:cNvPr id="9" name="Image 3" descr="preencoded.png"/>
          <p:cNvPicPr>
            <a:picLocks noChangeAspect="1"/>
          </p:cNvPicPr>
          <p:nvPr/>
        </p:nvPicPr>
        <p:blipFill>
          <a:blip r:embed="rId6"/>
          <a:stretch>
            <a:fillRect/>
          </a:stretch>
        </p:blipFill>
        <p:spPr>
          <a:xfrm>
            <a:off x="3883938" y="3302794"/>
            <a:ext cx="304324" cy="380405"/>
          </a:xfrm>
          <a:prstGeom prst="rect">
            <a:avLst/>
          </a:prstGeom>
        </p:spPr>
      </p:pic>
      <p:sp>
        <p:nvSpPr>
          <p:cNvPr id="10" name="Text 4"/>
          <p:cNvSpPr/>
          <p:nvPr/>
        </p:nvSpPr>
        <p:spPr>
          <a:xfrm>
            <a:off x="6416635" y="3085981"/>
            <a:ext cx="3417213" cy="338138"/>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Stakeholder Identification</a:t>
            </a:r>
            <a:endParaRPr lang="en-US" sz="2100" dirty="0"/>
          </a:p>
        </p:txBody>
      </p:sp>
      <p:sp>
        <p:nvSpPr>
          <p:cNvPr id="11" name="Text 5"/>
          <p:cNvSpPr/>
          <p:nvPr/>
        </p:nvSpPr>
        <p:spPr>
          <a:xfrm>
            <a:off x="6416635" y="3553897"/>
            <a:ext cx="3989665" cy="346234"/>
          </a:xfrm>
          <a:prstGeom prst="rect">
            <a:avLst/>
          </a:prstGeom>
          <a:noFill/>
          <a:ln/>
        </p:spPr>
        <p:txBody>
          <a:bodyPr wrap="non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Producers, CSRs, accounting, IT teams</a:t>
            </a:r>
            <a:endParaRPr lang="en-US" sz="1700" dirty="0"/>
          </a:p>
        </p:txBody>
      </p:sp>
      <p:sp>
        <p:nvSpPr>
          <p:cNvPr id="12" name="Shape 6"/>
          <p:cNvSpPr/>
          <p:nvPr/>
        </p:nvSpPr>
        <p:spPr>
          <a:xfrm>
            <a:off x="6254353" y="4128254"/>
            <a:ext cx="7564636" cy="15240"/>
          </a:xfrm>
          <a:prstGeom prst="roundRect">
            <a:avLst>
              <a:gd name="adj" fmla="val 596401"/>
            </a:avLst>
          </a:prstGeom>
          <a:solidFill>
            <a:srgbClr val="C0C1D7"/>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90099" y="4170521"/>
            <a:ext cx="6492240" cy="1246823"/>
          </a:xfrm>
          <a:prstGeom prst="rect">
            <a:avLst/>
          </a:prstGeom>
        </p:spPr>
      </p:pic>
      <p:pic>
        <p:nvPicPr>
          <p:cNvPr id="14" name="Image 5" descr="preencoded.png"/>
          <p:cNvPicPr>
            <a:picLocks noChangeAspect="1"/>
          </p:cNvPicPr>
          <p:nvPr/>
        </p:nvPicPr>
        <p:blipFill>
          <a:blip r:embed="rId8"/>
          <a:stretch>
            <a:fillRect/>
          </a:stretch>
        </p:blipFill>
        <p:spPr>
          <a:xfrm>
            <a:off x="3883938" y="4603671"/>
            <a:ext cx="304324" cy="380405"/>
          </a:xfrm>
          <a:prstGeom prst="rect">
            <a:avLst/>
          </a:prstGeom>
        </p:spPr>
      </p:pic>
      <p:sp>
        <p:nvSpPr>
          <p:cNvPr id="15" name="Text 7"/>
          <p:cNvSpPr/>
          <p:nvPr/>
        </p:nvSpPr>
        <p:spPr>
          <a:xfrm>
            <a:off x="7498675" y="4386858"/>
            <a:ext cx="2705100" cy="338138"/>
          </a:xfrm>
          <a:prstGeom prst="rect">
            <a:avLst/>
          </a:prstGeom>
          <a:noFill/>
          <a:ln/>
        </p:spPr>
        <p:txBody>
          <a:bodyPr wrap="none" lIns="0" tIns="0" rIns="0" bIns="0" rtlCol="0" anchor="t"/>
          <a:lstStyle/>
          <a:p>
            <a:pPr marL="0" indent="0" algn="l">
              <a:lnSpc>
                <a:spcPts val="2650"/>
              </a:lnSpc>
              <a:buNone/>
            </a:pPr>
            <a:r>
              <a:rPr lang="en-US" sz="2100" b="1" dirty="0">
                <a:solidFill>
                  <a:srgbClr val="272525"/>
                </a:solidFill>
                <a:latin typeface="Inter Bold" pitchFamily="34" charset="0"/>
                <a:ea typeface="Inter Bold" pitchFamily="34" charset="-122"/>
                <a:cs typeface="Inter Bold" pitchFamily="34" charset="-120"/>
              </a:rPr>
              <a:t>Scope Definition</a:t>
            </a:r>
            <a:endParaRPr lang="en-US" sz="2100" dirty="0"/>
          </a:p>
        </p:txBody>
      </p:sp>
      <p:sp>
        <p:nvSpPr>
          <p:cNvPr id="16" name="Text 8"/>
          <p:cNvSpPr/>
          <p:nvPr/>
        </p:nvSpPr>
        <p:spPr>
          <a:xfrm>
            <a:off x="7498675" y="4854773"/>
            <a:ext cx="3489008" cy="346234"/>
          </a:xfrm>
          <a:prstGeom prst="rect">
            <a:avLst/>
          </a:prstGeom>
          <a:noFill/>
          <a:ln/>
        </p:spPr>
        <p:txBody>
          <a:bodyPr wrap="non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Clear boundaries and deliverables</a:t>
            </a:r>
            <a:endParaRPr lang="en-US" sz="1700" dirty="0"/>
          </a:p>
        </p:txBody>
      </p:sp>
      <p:sp>
        <p:nvSpPr>
          <p:cNvPr id="17" name="Text 9"/>
          <p:cNvSpPr/>
          <p:nvPr/>
        </p:nvSpPr>
        <p:spPr>
          <a:xfrm>
            <a:off x="757357" y="5660708"/>
            <a:ext cx="13115687" cy="1038701"/>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Epic projects often impact multiple departments with varying needs and expectations. Clear scope definition prevents scope creep and ensures alignment across the organization. Many project delays stem from misaligned expectations or unaccounted use cases during discovery.</a:t>
            </a:r>
            <a:endParaRPr lang="en-US" sz="1700" dirty="0"/>
          </a:p>
        </p:txBody>
      </p:sp>
      <p:sp>
        <p:nvSpPr>
          <p:cNvPr id="18" name="Text 10"/>
          <p:cNvSpPr/>
          <p:nvPr/>
        </p:nvSpPr>
        <p:spPr>
          <a:xfrm>
            <a:off x="757357" y="6942773"/>
            <a:ext cx="13115687" cy="692467"/>
          </a:xfrm>
          <a:prstGeom prst="rect">
            <a:avLst/>
          </a:prstGeom>
          <a:noFill/>
          <a:ln/>
        </p:spPr>
        <p:txBody>
          <a:bodyPr wrap="square" lIns="0" tIns="0" rIns="0" bIns="0" rtlCol="0" anchor="t"/>
          <a:lstStyle/>
          <a:p>
            <a:pPr marL="0" indent="0" algn="l">
              <a:lnSpc>
                <a:spcPts val="2700"/>
              </a:lnSpc>
              <a:buNone/>
            </a:pPr>
            <a:r>
              <a:rPr lang="en-US" sz="1700" dirty="0">
                <a:solidFill>
                  <a:srgbClr val="272525"/>
                </a:solidFill>
                <a:latin typeface="Inter" pitchFamily="34" charset="0"/>
                <a:ea typeface="Inter" pitchFamily="34" charset="-122"/>
                <a:cs typeface="Inter" pitchFamily="34" charset="-120"/>
              </a:rPr>
              <a:t>Invest time upfront to clarify customization versus out-of-the-box expectations and address compliance or regulatory reporting requirements that might impact implementation.</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73285" y="727591"/>
            <a:ext cx="5443418" cy="511135"/>
          </a:xfrm>
          <a:prstGeom prst="rect">
            <a:avLst/>
          </a:prstGeom>
          <a:noFill/>
          <a:ln/>
        </p:spPr>
        <p:txBody>
          <a:bodyPr wrap="none" lIns="0" tIns="0" rIns="0" bIns="0" rtlCol="0" anchor="t"/>
          <a:lstStyle/>
          <a:p>
            <a:pPr marL="0" indent="0" algn="l">
              <a:lnSpc>
                <a:spcPts val="4000"/>
              </a:lnSpc>
              <a:buNone/>
            </a:pPr>
            <a:r>
              <a:rPr lang="en-US" sz="3200" b="1" dirty="0">
                <a:solidFill>
                  <a:srgbClr val="000000"/>
                </a:solidFill>
                <a:latin typeface="Inter Bold" pitchFamily="34" charset="0"/>
                <a:ea typeface="Inter Bold" pitchFamily="34" charset="-122"/>
                <a:cs typeface="Inter Bold" pitchFamily="34" charset="-120"/>
              </a:rPr>
              <a:t>Planning for Data Migration</a:t>
            </a:r>
            <a:endParaRPr lang="en-US" sz="3200" dirty="0"/>
          </a:p>
        </p:txBody>
      </p:sp>
      <p:sp>
        <p:nvSpPr>
          <p:cNvPr id="4" name="Shape 1"/>
          <p:cNvSpPr/>
          <p:nvPr/>
        </p:nvSpPr>
        <p:spPr>
          <a:xfrm>
            <a:off x="4373285" y="1468755"/>
            <a:ext cx="204430" cy="1505069"/>
          </a:xfrm>
          <a:prstGeom prst="roundRect">
            <a:avLst>
              <a:gd name="adj" fmla="val 42011"/>
            </a:avLst>
          </a:prstGeom>
          <a:solidFill>
            <a:srgbClr val="DADBF1"/>
          </a:solidFill>
          <a:ln w="7620">
            <a:solidFill>
              <a:srgbClr val="C0C1D7"/>
            </a:solidFill>
            <a:prstDash val="solid"/>
          </a:ln>
        </p:spPr>
        <p:txBody>
          <a:bodyPr/>
          <a:lstStyle/>
          <a:p>
            <a:endParaRPr lang="en-US"/>
          </a:p>
        </p:txBody>
      </p:sp>
      <p:sp>
        <p:nvSpPr>
          <p:cNvPr id="5" name="Text 2"/>
          <p:cNvSpPr/>
          <p:nvPr/>
        </p:nvSpPr>
        <p:spPr>
          <a:xfrm>
            <a:off x="4782145" y="1673185"/>
            <a:ext cx="2556034" cy="319445"/>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Data Mapping</a:t>
            </a:r>
            <a:endParaRPr lang="en-US" sz="2000" dirty="0"/>
          </a:p>
        </p:txBody>
      </p:sp>
      <p:sp>
        <p:nvSpPr>
          <p:cNvPr id="6" name="Text 3"/>
          <p:cNvSpPr/>
          <p:nvPr/>
        </p:nvSpPr>
        <p:spPr>
          <a:xfrm>
            <a:off x="4782145" y="2115264"/>
            <a:ext cx="9132570" cy="65412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Create comprehensive field mapping documents between legacy systems and Applied Epic schema, identifying transformation rules and data ownership.</a:t>
            </a:r>
            <a:endParaRPr lang="en-US" sz="1600" dirty="0"/>
          </a:p>
        </p:txBody>
      </p:sp>
      <p:sp>
        <p:nvSpPr>
          <p:cNvPr id="7" name="Shape 4"/>
          <p:cNvSpPr/>
          <p:nvPr/>
        </p:nvSpPr>
        <p:spPr>
          <a:xfrm>
            <a:off x="4679990" y="3127177"/>
            <a:ext cx="204430" cy="1505069"/>
          </a:xfrm>
          <a:prstGeom prst="roundRect">
            <a:avLst>
              <a:gd name="adj" fmla="val 42011"/>
            </a:avLst>
          </a:prstGeom>
          <a:solidFill>
            <a:srgbClr val="DADBF1"/>
          </a:solidFill>
          <a:ln w="7620">
            <a:solidFill>
              <a:srgbClr val="C0C1D7"/>
            </a:solidFill>
            <a:prstDash val="solid"/>
          </a:ln>
        </p:spPr>
        <p:txBody>
          <a:bodyPr/>
          <a:lstStyle/>
          <a:p>
            <a:endParaRPr lang="en-US"/>
          </a:p>
        </p:txBody>
      </p:sp>
      <p:sp>
        <p:nvSpPr>
          <p:cNvPr id="8" name="Text 5"/>
          <p:cNvSpPr/>
          <p:nvPr/>
        </p:nvSpPr>
        <p:spPr>
          <a:xfrm>
            <a:off x="5088850" y="3331607"/>
            <a:ext cx="3282077" cy="319445"/>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Cleansing &amp; Deduplication</a:t>
            </a:r>
            <a:endParaRPr lang="en-US" sz="2000" dirty="0"/>
          </a:p>
        </p:txBody>
      </p:sp>
      <p:sp>
        <p:nvSpPr>
          <p:cNvPr id="9" name="Text 6"/>
          <p:cNvSpPr/>
          <p:nvPr/>
        </p:nvSpPr>
        <p:spPr>
          <a:xfrm>
            <a:off x="5088850" y="3773686"/>
            <a:ext cx="8825865" cy="65412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Implement processes to identify and resolve duplicate records, standardize formats, and validate critical fields before migration.</a:t>
            </a:r>
            <a:endParaRPr lang="en-US" sz="1600" dirty="0"/>
          </a:p>
        </p:txBody>
      </p:sp>
      <p:sp>
        <p:nvSpPr>
          <p:cNvPr id="10" name="Shape 7"/>
          <p:cNvSpPr/>
          <p:nvPr/>
        </p:nvSpPr>
        <p:spPr>
          <a:xfrm>
            <a:off x="4986695" y="4785598"/>
            <a:ext cx="204430" cy="1505069"/>
          </a:xfrm>
          <a:prstGeom prst="roundRect">
            <a:avLst>
              <a:gd name="adj" fmla="val 42011"/>
            </a:avLst>
          </a:prstGeom>
          <a:solidFill>
            <a:srgbClr val="DADBF1"/>
          </a:solidFill>
          <a:ln w="7620">
            <a:solidFill>
              <a:srgbClr val="C0C1D7"/>
            </a:solidFill>
            <a:prstDash val="solid"/>
          </a:ln>
        </p:spPr>
        <p:txBody>
          <a:bodyPr/>
          <a:lstStyle/>
          <a:p>
            <a:endParaRPr lang="en-US"/>
          </a:p>
        </p:txBody>
      </p:sp>
      <p:sp>
        <p:nvSpPr>
          <p:cNvPr id="11" name="Text 8"/>
          <p:cNvSpPr/>
          <p:nvPr/>
        </p:nvSpPr>
        <p:spPr>
          <a:xfrm>
            <a:off x="5395555" y="4990028"/>
            <a:ext cx="2556034" cy="319445"/>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Validation &amp; Testing</a:t>
            </a:r>
            <a:endParaRPr lang="en-US" sz="2000" dirty="0"/>
          </a:p>
        </p:txBody>
      </p:sp>
      <p:sp>
        <p:nvSpPr>
          <p:cNvPr id="12" name="Text 9"/>
          <p:cNvSpPr/>
          <p:nvPr/>
        </p:nvSpPr>
        <p:spPr>
          <a:xfrm>
            <a:off x="5395555" y="5432107"/>
            <a:ext cx="8519160" cy="654129"/>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Conduct thorough testing with business scenarios including quotes, renewals, certificates, and billing cycles to verify data integrity.</a:t>
            </a:r>
            <a:endParaRPr lang="en-US" sz="1600" dirty="0"/>
          </a:p>
        </p:txBody>
      </p:sp>
      <p:sp>
        <p:nvSpPr>
          <p:cNvPr id="13" name="Text 10"/>
          <p:cNvSpPr/>
          <p:nvPr/>
        </p:nvSpPr>
        <p:spPr>
          <a:xfrm>
            <a:off x="4373285" y="6520696"/>
            <a:ext cx="9541431" cy="981194"/>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Poor data migration leads to downstream inefficiencies, client service issues, and compliance risks. Build sufficient time into your project plan for multiple test migrations and validation cycles, particularly for agencies migrating from legacy systems with years of historical data.</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39616"/>
            <a:ext cx="5214938" cy="566976"/>
          </a:xfrm>
          <a:prstGeom prst="rect">
            <a:avLst/>
          </a:prstGeom>
          <a:noFill/>
          <a:ln/>
        </p:spPr>
        <p:txBody>
          <a:bodyPr wrap="none" lIns="0" tIns="0" rIns="0" bIns="0" rtlCol="0" anchor="t"/>
          <a:lstStyle/>
          <a:p>
            <a:pPr marL="0" indent="0" algn="l">
              <a:lnSpc>
                <a:spcPts val="4450"/>
              </a:lnSpc>
              <a:buNone/>
            </a:pPr>
            <a:r>
              <a:rPr lang="en-US" sz="3550" b="1" dirty="0">
                <a:solidFill>
                  <a:srgbClr val="000000"/>
                </a:solidFill>
                <a:latin typeface="Inter Bold" pitchFamily="34" charset="0"/>
                <a:ea typeface="Inter Bold" pitchFamily="34" charset="-122"/>
                <a:cs typeface="Inter Bold" pitchFamily="34" charset="-120"/>
              </a:rPr>
              <a:t>Data Quality Assurance</a:t>
            </a:r>
            <a:endParaRPr lang="en-US" sz="3550" dirty="0"/>
          </a:p>
        </p:txBody>
      </p:sp>
      <p:sp>
        <p:nvSpPr>
          <p:cNvPr id="4" name="Shape 1"/>
          <p:cNvSpPr/>
          <p:nvPr/>
        </p:nvSpPr>
        <p:spPr>
          <a:xfrm>
            <a:off x="4451390" y="1816894"/>
            <a:ext cx="9385221" cy="30480"/>
          </a:xfrm>
          <a:prstGeom prst="roundRect">
            <a:avLst>
              <a:gd name="adj" fmla="val 312558"/>
            </a:avLst>
          </a:prstGeom>
          <a:solidFill>
            <a:srgbClr val="C0C1D7"/>
          </a:solidFill>
          <a:ln/>
        </p:spPr>
        <p:txBody>
          <a:bodyPr/>
          <a:lstStyle/>
          <a:p>
            <a:endParaRPr lang="en-US"/>
          </a:p>
        </p:txBody>
      </p:sp>
      <p:sp>
        <p:nvSpPr>
          <p:cNvPr id="5" name="Shape 2"/>
          <p:cNvSpPr/>
          <p:nvPr/>
        </p:nvSpPr>
        <p:spPr>
          <a:xfrm>
            <a:off x="5905857" y="1816894"/>
            <a:ext cx="30480" cy="680442"/>
          </a:xfrm>
          <a:prstGeom prst="roundRect">
            <a:avLst>
              <a:gd name="adj" fmla="val 312558"/>
            </a:avLst>
          </a:prstGeom>
          <a:solidFill>
            <a:srgbClr val="C0C1D7"/>
          </a:solidFill>
          <a:ln/>
        </p:spPr>
        <p:txBody>
          <a:bodyPr/>
          <a:lstStyle/>
          <a:p>
            <a:endParaRPr lang="en-US"/>
          </a:p>
        </p:txBody>
      </p:sp>
      <p:sp>
        <p:nvSpPr>
          <p:cNvPr id="6" name="Shape 3"/>
          <p:cNvSpPr/>
          <p:nvPr/>
        </p:nvSpPr>
        <p:spPr>
          <a:xfrm>
            <a:off x="5665946" y="1561743"/>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7" name="Text 4"/>
          <p:cNvSpPr/>
          <p:nvPr/>
        </p:nvSpPr>
        <p:spPr>
          <a:xfrm>
            <a:off x="5751016" y="160424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1</a:t>
            </a:r>
            <a:endParaRPr lang="en-US" sz="2650" dirty="0"/>
          </a:p>
        </p:txBody>
      </p:sp>
      <p:sp>
        <p:nvSpPr>
          <p:cNvPr id="8" name="Text 5"/>
          <p:cNvSpPr/>
          <p:nvPr/>
        </p:nvSpPr>
        <p:spPr>
          <a:xfrm>
            <a:off x="4678204" y="2468118"/>
            <a:ext cx="2485787" cy="362903"/>
          </a:xfrm>
          <a:prstGeom prst="rect">
            <a:avLst/>
          </a:prstGeom>
          <a:noFill/>
          <a:ln/>
        </p:spPr>
        <p:txBody>
          <a:bodyPr wrap="none" lIns="0" tIns="0" rIns="0" bIns="0" rtlCol="0" anchor="t"/>
          <a:lstStyle/>
          <a:p>
            <a:pPr marL="0" indent="0" algn="ctr">
              <a:lnSpc>
                <a:spcPts val="2850"/>
              </a:lnSpc>
              <a:buNone/>
            </a:pPr>
            <a:r>
              <a:rPr lang="en-US" sz="1750" b="1" dirty="0">
                <a:solidFill>
                  <a:srgbClr val="272525"/>
                </a:solidFill>
                <a:latin typeface="Inter" pitchFamily="34" charset="0"/>
                <a:ea typeface="Inter" pitchFamily="34" charset="-122"/>
                <a:cs typeface="Inter" pitchFamily="34" charset="-120"/>
              </a:rPr>
              <a:t>Critical Data Points</a:t>
            </a:r>
            <a:endParaRPr lang="en-US" sz="1750" dirty="0"/>
          </a:p>
        </p:txBody>
      </p:sp>
      <p:sp>
        <p:nvSpPr>
          <p:cNvPr id="9" name="Text 6"/>
          <p:cNvSpPr/>
          <p:nvPr/>
        </p:nvSpPr>
        <p:spPr>
          <a:xfrm>
            <a:off x="4678204" y="2967109"/>
            <a:ext cx="2941796" cy="580549"/>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Client contact information</a:t>
            </a:r>
            <a:endParaRPr lang="en-US" sz="1750" dirty="0"/>
          </a:p>
        </p:txBody>
      </p:sp>
      <p:sp>
        <p:nvSpPr>
          <p:cNvPr id="10" name="Text 7"/>
          <p:cNvSpPr/>
          <p:nvPr/>
        </p:nvSpPr>
        <p:spPr>
          <a:xfrm>
            <a:off x="4678204" y="3687913"/>
            <a:ext cx="2941796" cy="580549"/>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Policy effective/ expiration dates</a:t>
            </a:r>
            <a:endParaRPr lang="en-US" sz="1750" dirty="0"/>
          </a:p>
        </p:txBody>
      </p:sp>
      <p:sp>
        <p:nvSpPr>
          <p:cNvPr id="11" name="Text 8"/>
          <p:cNvSpPr/>
          <p:nvPr/>
        </p:nvSpPr>
        <p:spPr>
          <a:xfrm>
            <a:off x="4678204" y="4518446"/>
            <a:ext cx="2941796" cy="580549"/>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Premium and commission values</a:t>
            </a:r>
            <a:endParaRPr lang="en-US" sz="1750" dirty="0"/>
          </a:p>
        </p:txBody>
      </p:sp>
      <p:sp>
        <p:nvSpPr>
          <p:cNvPr id="12" name="Text 9"/>
          <p:cNvSpPr/>
          <p:nvPr/>
        </p:nvSpPr>
        <p:spPr>
          <a:xfrm>
            <a:off x="4678204" y="5312402"/>
            <a:ext cx="2941796" cy="580549"/>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Coverage limits and deductibles</a:t>
            </a:r>
            <a:endParaRPr lang="en-US" sz="1750" dirty="0"/>
          </a:p>
        </p:txBody>
      </p:sp>
      <p:sp>
        <p:nvSpPr>
          <p:cNvPr id="13" name="Shape 10"/>
          <p:cNvSpPr/>
          <p:nvPr/>
        </p:nvSpPr>
        <p:spPr>
          <a:xfrm>
            <a:off x="9128760" y="1816894"/>
            <a:ext cx="30480" cy="680442"/>
          </a:xfrm>
          <a:prstGeom prst="roundRect">
            <a:avLst>
              <a:gd name="adj" fmla="val 312558"/>
            </a:avLst>
          </a:prstGeom>
          <a:solidFill>
            <a:srgbClr val="C0C1D7"/>
          </a:solidFill>
          <a:ln/>
        </p:spPr>
        <p:txBody>
          <a:bodyPr/>
          <a:lstStyle/>
          <a:p>
            <a:endParaRPr lang="en-US"/>
          </a:p>
        </p:txBody>
      </p:sp>
      <p:sp>
        <p:nvSpPr>
          <p:cNvPr id="14" name="Shape 11"/>
          <p:cNvSpPr/>
          <p:nvPr/>
        </p:nvSpPr>
        <p:spPr>
          <a:xfrm>
            <a:off x="8888849" y="1561743"/>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15" name="Text 12"/>
          <p:cNvSpPr/>
          <p:nvPr/>
        </p:nvSpPr>
        <p:spPr>
          <a:xfrm>
            <a:off x="8973919" y="160424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2</a:t>
            </a:r>
            <a:endParaRPr lang="en-US" sz="2650" dirty="0"/>
          </a:p>
        </p:txBody>
      </p:sp>
      <p:sp>
        <p:nvSpPr>
          <p:cNvPr id="16" name="Text 13"/>
          <p:cNvSpPr/>
          <p:nvPr/>
        </p:nvSpPr>
        <p:spPr>
          <a:xfrm>
            <a:off x="7901107" y="2468118"/>
            <a:ext cx="2485787" cy="362903"/>
          </a:xfrm>
          <a:prstGeom prst="rect">
            <a:avLst/>
          </a:prstGeom>
          <a:noFill/>
          <a:ln/>
        </p:spPr>
        <p:txBody>
          <a:bodyPr wrap="none" lIns="0" tIns="0" rIns="0" bIns="0" rtlCol="0" anchor="t"/>
          <a:lstStyle/>
          <a:p>
            <a:pPr marL="0" indent="0" algn="ctr">
              <a:lnSpc>
                <a:spcPts val="2850"/>
              </a:lnSpc>
              <a:buNone/>
            </a:pPr>
            <a:r>
              <a:rPr lang="en-US" sz="1750" b="1" dirty="0">
                <a:solidFill>
                  <a:srgbClr val="272525"/>
                </a:solidFill>
                <a:latin typeface="Inter" pitchFamily="34" charset="0"/>
                <a:ea typeface="Inter" pitchFamily="34" charset="-122"/>
                <a:cs typeface="Inter" pitchFamily="34" charset="-120"/>
              </a:rPr>
              <a:t>Validation Methods</a:t>
            </a:r>
            <a:endParaRPr lang="en-US" sz="1750" dirty="0"/>
          </a:p>
        </p:txBody>
      </p:sp>
      <p:sp>
        <p:nvSpPr>
          <p:cNvPr id="17" name="Text 14"/>
          <p:cNvSpPr/>
          <p:nvPr/>
        </p:nvSpPr>
        <p:spPr>
          <a:xfrm>
            <a:off x="7901107" y="2967109"/>
            <a:ext cx="2941796" cy="580549"/>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Automated data quality scans</a:t>
            </a:r>
            <a:endParaRPr lang="en-US" sz="1750" dirty="0"/>
          </a:p>
        </p:txBody>
      </p:sp>
      <p:sp>
        <p:nvSpPr>
          <p:cNvPr id="18" name="Text 15"/>
          <p:cNvSpPr/>
          <p:nvPr/>
        </p:nvSpPr>
        <p:spPr>
          <a:xfrm>
            <a:off x="7901107" y="3761065"/>
            <a:ext cx="2941796"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Exception reporting</a:t>
            </a:r>
            <a:endParaRPr lang="en-US" sz="1750" dirty="0"/>
          </a:p>
        </p:txBody>
      </p:sp>
      <p:sp>
        <p:nvSpPr>
          <p:cNvPr id="19" name="Text 16"/>
          <p:cNvSpPr/>
          <p:nvPr/>
        </p:nvSpPr>
        <p:spPr>
          <a:xfrm>
            <a:off x="7901107" y="4301323"/>
            <a:ext cx="2941796"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Sampling validation</a:t>
            </a:r>
            <a:endParaRPr lang="en-US" sz="1750" dirty="0"/>
          </a:p>
        </p:txBody>
      </p:sp>
      <p:sp>
        <p:nvSpPr>
          <p:cNvPr id="20" name="Text 17"/>
          <p:cNvSpPr/>
          <p:nvPr/>
        </p:nvSpPr>
        <p:spPr>
          <a:xfrm>
            <a:off x="7901107" y="4731853"/>
            <a:ext cx="2941796"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Cross-reference checks</a:t>
            </a:r>
            <a:endParaRPr lang="en-US" sz="1750" dirty="0"/>
          </a:p>
        </p:txBody>
      </p:sp>
      <p:sp>
        <p:nvSpPr>
          <p:cNvPr id="21" name="Shape 18"/>
          <p:cNvSpPr/>
          <p:nvPr/>
        </p:nvSpPr>
        <p:spPr>
          <a:xfrm>
            <a:off x="12351663" y="1816894"/>
            <a:ext cx="30480" cy="680442"/>
          </a:xfrm>
          <a:prstGeom prst="roundRect">
            <a:avLst>
              <a:gd name="adj" fmla="val 312558"/>
            </a:avLst>
          </a:prstGeom>
          <a:solidFill>
            <a:srgbClr val="C0C1D7"/>
          </a:solidFill>
          <a:ln/>
        </p:spPr>
        <p:txBody>
          <a:bodyPr/>
          <a:lstStyle/>
          <a:p>
            <a:endParaRPr lang="en-US"/>
          </a:p>
        </p:txBody>
      </p:sp>
      <p:sp>
        <p:nvSpPr>
          <p:cNvPr id="22" name="Shape 19"/>
          <p:cNvSpPr/>
          <p:nvPr/>
        </p:nvSpPr>
        <p:spPr>
          <a:xfrm>
            <a:off x="12111752" y="1561743"/>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sp>
        <p:nvSpPr>
          <p:cNvPr id="23" name="Text 20"/>
          <p:cNvSpPr/>
          <p:nvPr/>
        </p:nvSpPr>
        <p:spPr>
          <a:xfrm>
            <a:off x="12196822" y="1604248"/>
            <a:ext cx="340162" cy="425291"/>
          </a:xfrm>
          <a:prstGeom prst="rect">
            <a:avLst/>
          </a:prstGeom>
          <a:noFill/>
          <a:ln/>
        </p:spPr>
        <p:txBody>
          <a:bodyPr wrap="none" lIns="0" tIns="0" rIns="0" bIns="0" rtlCol="0" anchor="t"/>
          <a:lstStyle/>
          <a:p>
            <a:pPr marL="0" indent="0" algn="ctr">
              <a:lnSpc>
                <a:spcPts val="2650"/>
              </a:lnSpc>
              <a:buNone/>
            </a:pPr>
            <a:r>
              <a:rPr lang="en-US" sz="2650" b="1" dirty="0">
                <a:solidFill>
                  <a:srgbClr val="272525"/>
                </a:solidFill>
                <a:latin typeface="Inter Bold" pitchFamily="34" charset="0"/>
                <a:ea typeface="Inter Bold" pitchFamily="34" charset="-122"/>
                <a:cs typeface="Inter Bold" pitchFamily="34" charset="-120"/>
              </a:rPr>
              <a:t>3</a:t>
            </a:r>
            <a:endParaRPr lang="en-US" sz="2650" dirty="0"/>
          </a:p>
        </p:txBody>
      </p:sp>
      <p:sp>
        <p:nvSpPr>
          <p:cNvPr id="24" name="Text 21"/>
          <p:cNvSpPr/>
          <p:nvPr/>
        </p:nvSpPr>
        <p:spPr>
          <a:xfrm>
            <a:off x="11124009" y="2468118"/>
            <a:ext cx="2485787" cy="725805"/>
          </a:xfrm>
          <a:prstGeom prst="rect">
            <a:avLst/>
          </a:prstGeom>
          <a:noFill/>
          <a:ln/>
        </p:spPr>
        <p:txBody>
          <a:bodyPr wrap="square" lIns="0" tIns="0" rIns="0" bIns="0" rtlCol="0" anchor="t"/>
          <a:lstStyle/>
          <a:p>
            <a:pPr marL="0" indent="0" algn="ctr">
              <a:lnSpc>
                <a:spcPts val="2850"/>
              </a:lnSpc>
              <a:buNone/>
            </a:pPr>
            <a:r>
              <a:rPr lang="en-US" sz="1750" b="1" dirty="0">
                <a:solidFill>
                  <a:srgbClr val="272525"/>
                </a:solidFill>
                <a:latin typeface="Inter" pitchFamily="34" charset="0"/>
                <a:ea typeface="Inter" pitchFamily="34" charset="-122"/>
                <a:cs typeface="Inter" pitchFamily="34" charset="-120"/>
              </a:rPr>
              <a:t>Post-Migration Verification</a:t>
            </a:r>
            <a:endParaRPr lang="en-US" sz="1750" dirty="0"/>
          </a:p>
        </p:txBody>
      </p:sp>
      <p:sp>
        <p:nvSpPr>
          <p:cNvPr id="25" name="Text 22"/>
          <p:cNvSpPr/>
          <p:nvPr/>
        </p:nvSpPr>
        <p:spPr>
          <a:xfrm>
            <a:off x="11124009" y="3025211"/>
            <a:ext cx="2485787"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User acceptance testing</a:t>
            </a:r>
            <a:endParaRPr lang="en-US" sz="1750" dirty="0"/>
          </a:p>
        </p:txBody>
      </p:sp>
      <p:sp>
        <p:nvSpPr>
          <p:cNvPr id="26" name="Text 23"/>
          <p:cNvSpPr/>
          <p:nvPr/>
        </p:nvSpPr>
        <p:spPr>
          <a:xfrm>
            <a:off x="11124009" y="3577661"/>
            <a:ext cx="2485787"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Financial reconciliation</a:t>
            </a:r>
            <a:endParaRPr lang="en-US" sz="1750" dirty="0"/>
          </a:p>
        </p:txBody>
      </p:sp>
      <p:sp>
        <p:nvSpPr>
          <p:cNvPr id="27" name="Text 24"/>
          <p:cNvSpPr/>
          <p:nvPr/>
        </p:nvSpPr>
        <p:spPr>
          <a:xfrm>
            <a:off x="11124009" y="4020383"/>
            <a:ext cx="2485787"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Policy status verification</a:t>
            </a:r>
            <a:endParaRPr lang="en-US" sz="1750" dirty="0"/>
          </a:p>
        </p:txBody>
      </p:sp>
      <p:sp>
        <p:nvSpPr>
          <p:cNvPr id="28" name="Text 25"/>
          <p:cNvSpPr/>
          <p:nvPr/>
        </p:nvSpPr>
        <p:spPr>
          <a:xfrm>
            <a:off x="11124009" y="4389953"/>
            <a:ext cx="2485787" cy="290274"/>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72525"/>
                </a:solidFill>
                <a:latin typeface="Inter" pitchFamily="34" charset="0"/>
                <a:ea typeface="Inter" pitchFamily="34" charset="-122"/>
                <a:cs typeface="Inter" pitchFamily="34" charset="-120"/>
              </a:rPr>
              <a:t>Workflow validation</a:t>
            </a:r>
            <a:endParaRPr lang="en-US" sz="1750" dirty="0"/>
          </a:p>
        </p:txBody>
      </p:sp>
      <p:sp>
        <p:nvSpPr>
          <p:cNvPr id="29" name="Text 26"/>
          <p:cNvSpPr/>
          <p:nvPr/>
        </p:nvSpPr>
        <p:spPr>
          <a:xfrm>
            <a:off x="4451390" y="6257830"/>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Data quality directly impacts user adoption and client service. Project managers should establish quality thresholds and remediation processes for addressing data issues. Implement both automated and manual verification to ensure data integrity throughout the implementation lifecycle.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18899" y="731163"/>
            <a:ext cx="7643336" cy="641866"/>
          </a:xfrm>
          <a:prstGeom prst="rect">
            <a:avLst/>
          </a:prstGeom>
          <a:noFill/>
          <a:ln/>
        </p:spPr>
        <p:txBody>
          <a:bodyPr wrap="none" lIns="0" tIns="0" rIns="0" bIns="0" rtlCol="0" anchor="t"/>
          <a:lstStyle/>
          <a:p>
            <a:pPr marL="0" indent="0" algn="l">
              <a:lnSpc>
                <a:spcPts val="5050"/>
              </a:lnSpc>
              <a:buNone/>
            </a:pPr>
            <a:r>
              <a:rPr lang="en-US" sz="4000" b="1" dirty="0">
                <a:solidFill>
                  <a:srgbClr val="000000"/>
                </a:solidFill>
                <a:latin typeface="Inter Bold" pitchFamily="34" charset="0"/>
                <a:ea typeface="Inter Bold" pitchFamily="34" charset="-122"/>
                <a:cs typeface="Inter Bold" pitchFamily="34" charset="-120"/>
              </a:rPr>
              <a:t>Change Management Strategy</a:t>
            </a:r>
            <a:endParaRPr lang="en-US" sz="4000" dirty="0"/>
          </a:p>
        </p:txBody>
      </p:sp>
      <p:pic>
        <p:nvPicPr>
          <p:cNvPr id="3" name="Image 0" descr="preencoded.png"/>
          <p:cNvPicPr>
            <a:picLocks noChangeAspect="1"/>
          </p:cNvPicPr>
          <p:nvPr/>
        </p:nvPicPr>
        <p:blipFill>
          <a:blip r:embed="rId3"/>
          <a:stretch>
            <a:fillRect/>
          </a:stretch>
        </p:blipFill>
        <p:spPr>
          <a:xfrm>
            <a:off x="718899" y="1681043"/>
            <a:ext cx="1026914" cy="1232297"/>
          </a:xfrm>
          <a:prstGeom prst="rect">
            <a:avLst/>
          </a:prstGeom>
        </p:spPr>
      </p:pic>
      <p:sp>
        <p:nvSpPr>
          <p:cNvPr id="4" name="Text 1"/>
          <p:cNvSpPr/>
          <p:nvPr/>
        </p:nvSpPr>
        <p:spPr>
          <a:xfrm>
            <a:off x="1951196" y="1886426"/>
            <a:ext cx="2900601" cy="320873"/>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Early User Involvement</a:t>
            </a:r>
            <a:endParaRPr lang="en-US" sz="2000" dirty="0"/>
          </a:p>
        </p:txBody>
      </p:sp>
      <p:sp>
        <p:nvSpPr>
          <p:cNvPr id="5" name="Text 2"/>
          <p:cNvSpPr/>
          <p:nvPr/>
        </p:nvSpPr>
        <p:spPr>
          <a:xfrm>
            <a:off x="1951196" y="2330529"/>
            <a:ext cx="11960304" cy="328613"/>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Include key users in design decisions and workflow mapping to build ownership and gather practical insights</a:t>
            </a:r>
            <a:endParaRPr lang="en-US" sz="1600" dirty="0"/>
          </a:p>
        </p:txBody>
      </p:sp>
      <p:pic>
        <p:nvPicPr>
          <p:cNvPr id="6" name="Image 1" descr="preencoded.png"/>
          <p:cNvPicPr>
            <a:picLocks noChangeAspect="1"/>
          </p:cNvPicPr>
          <p:nvPr/>
        </p:nvPicPr>
        <p:blipFill>
          <a:blip r:embed="rId4"/>
          <a:stretch>
            <a:fillRect/>
          </a:stretch>
        </p:blipFill>
        <p:spPr>
          <a:xfrm>
            <a:off x="718899" y="2913340"/>
            <a:ext cx="1026914" cy="1232297"/>
          </a:xfrm>
          <a:prstGeom prst="rect">
            <a:avLst/>
          </a:prstGeom>
        </p:spPr>
      </p:pic>
      <p:sp>
        <p:nvSpPr>
          <p:cNvPr id="7" name="Text 3"/>
          <p:cNvSpPr/>
          <p:nvPr/>
        </p:nvSpPr>
        <p:spPr>
          <a:xfrm>
            <a:off x="1951196" y="3118723"/>
            <a:ext cx="2567464" cy="320873"/>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Role-Based Training</a:t>
            </a:r>
            <a:endParaRPr lang="en-US" sz="2000" dirty="0"/>
          </a:p>
        </p:txBody>
      </p:sp>
      <p:sp>
        <p:nvSpPr>
          <p:cNvPr id="8" name="Text 4"/>
          <p:cNvSpPr/>
          <p:nvPr/>
        </p:nvSpPr>
        <p:spPr>
          <a:xfrm>
            <a:off x="1951196" y="3562826"/>
            <a:ext cx="11960304" cy="328613"/>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Develop tailored training programs for CSRs, producers, accounting, and management with relevant scenarios</a:t>
            </a:r>
            <a:endParaRPr lang="en-US" sz="1600" dirty="0"/>
          </a:p>
        </p:txBody>
      </p:sp>
      <p:pic>
        <p:nvPicPr>
          <p:cNvPr id="9" name="Image 2" descr="preencoded.png"/>
          <p:cNvPicPr>
            <a:picLocks noChangeAspect="1"/>
          </p:cNvPicPr>
          <p:nvPr/>
        </p:nvPicPr>
        <p:blipFill>
          <a:blip r:embed="rId5"/>
          <a:stretch>
            <a:fillRect/>
          </a:stretch>
        </p:blipFill>
        <p:spPr>
          <a:xfrm>
            <a:off x="718899" y="4145637"/>
            <a:ext cx="1026914" cy="1232297"/>
          </a:xfrm>
          <a:prstGeom prst="rect">
            <a:avLst/>
          </a:prstGeom>
        </p:spPr>
      </p:pic>
      <p:sp>
        <p:nvSpPr>
          <p:cNvPr id="10" name="Text 5"/>
          <p:cNvSpPr/>
          <p:nvPr/>
        </p:nvSpPr>
        <p:spPr>
          <a:xfrm>
            <a:off x="1951196" y="4351020"/>
            <a:ext cx="2576274" cy="320873"/>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Super-User Program</a:t>
            </a:r>
            <a:endParaRPr lang="en-US" sz="2000" dirty="0"/>
          </a:p>
        </p:txBody>
      </p:sp>
      <p:sp>
        <p:nvSpPr>
          <p:cNvPr id="11" name="Text 6"/>
          <p:cNvSpPr/>
          <p:nvPr/>
        </p:nvSpPr>
        <p:spPr>
          <a:xfrm>
            <a:off x="1951196" y="4795123"/>
            <a:ext cx="11960304" cy="328613"/>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Identify and prepare champions within each department to provide first-line support and promote adoption</a:t>
            </a:r>
            <a:endParaRPr lang="en-US" sz="1600" dirty="0"/>
          </a:p>
        </p:txBody>
      </p:sp>
      <p:pic>
        <p:nvPicPr>
          <p:cNvPr id="12" name="Image 3" descr="preencoded.png"/>
          <p:cNvPicPr>
            <a:picLocks noChangeAspect="1"/>
          </p:cNvPicPr>
          <p:nvPr/>
        </p:nvPicPr>
        <p:blipFill>
          <a:blip r:embed="rId6"/>
          <a:stretch>
            <a:fillRect/>
          </a:stretch>
        </p:blipFill>
        <p:spPr>
          <a:xfrm>
            <a:off x="718899" y="5377934"/>
            <a:ext cx="1026914" cy="1232297"/>
          </a:xfrm>
          <a:prstGeom prst="rect">
            <a:avLst/>
          </a:prstGeom>
        </p:spPr>
      </p:pic>
      <p:sp>
        <p:nvSpPr>
          <p:cNvPr id="13" name="Text 7"/>
          <p:cNvSpPr/>
          <p:nvPr/>
        </p:nvSpPr>
        <p:spPr>
          <a:xfrm>
            <a:off x="1951196" y="5583317"/>
            <a:ext cx="2594015" cy="320873"/>
          </a:xfrm>
          <a:prstGeom prst="rect">
            <a:avLst/>
          </a:prstGeom>
          <a:noFill/>
          <a:ln/>
        </p:spPr>
        <p:txBody>
          <a:bodyPr wrap="none" lIns="0" tIns="0" rIns="0" bIns="0" rtlCol="0" anchor="t"/>
          <a:lstStyle/>
          <a:p>
            <a:pPr marL="0" indent="0" algn="l">
              <a:lnSpc>
                <a:spcPts val="2500"/>
              </a:lnSpc>
              <a:buNone/>
            </a:pPr>
            <a:r>
              <a:rPr lang="en-US" sz="2000" b="1" dirty="0">
                <a:solidFill>
                  <a:srgbClr val="272525"/>
                </a:solidFill>
                <a:latin typeface="Inter Bold" pitchFamily="34" charset="0"/>
                <a:ea typeface="Inter Bold" pitchFamily="34" charset="-122"/>
                <a:cs typeface="Inter Bold" pitchFamily="34" charset="-120"/>
              </a:rPr>
              <a:t>Communication Plan</a:t>
            </a:r>
            <a:endParaRPr lang="en-US" sz="2000" dirty="0"/>
          </a:p>
        </p:txBody>
      </p:sp>
      <p:sp>
        <p:nvSpPr>
          <p:cNvPr id="14" name="Text 8"/>
          <p:cNvSpPr/>
          <p:nvPr/>
        </p:nvSpPr>
        <p:spPr>
          <a:xfrm>
            <a:off x="1951196" y="6027420"/>
            <a:ext cx="11960304" cy="328613"/>
          </a:xfrm>
          <a:prstGeom prst="rect">
            <a:avLst/>
          </a:prstGeom>
          <a:noFill/>
          <a:ln/>
        </p:spPr>
        <p:txBody>
          <a:bodyPr wrap="non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Maintain regular updates on milestones, impacts, and wins to build momentum and manage expectations</a:t>
            </a:r>
            <a:endParaRPr lang="en-US" sz="1600" dirty="0"/>
          </a:p>
        </p:txBody>
      </p:sp>
      <p:sp>
        <p:nvSpPr>
          <p:cNvPr id="15" name="Text 9"/>
          <p:cNvSpPr/>
          <p:nvPr/>
        </p:nvSpPr>
        <p:spPr>
          <a:xfrm>
            <a:off x="718899" y="6841212"/>
            <a:ext cx="13192601" cy="657225"/>
          </a:xfrm>
          <a:prstGeom prst="rect">
            <a:avLst/>
          </a:prstGeom>
          <a:noFill/>
          <a:ln/>
        </p:spPr>
        <p:txBody>
          <a:bodyPr wrap="square" lIns="0" tIns="0" rIns="0" bIns="0" rtlCol="0" anchor="t"/>
          <a:lstStyle/>
          <a:p>
            <a:pPr marL="0" indent="0" algn="l">
              <a:lnSpc>
                <a:spcPts val="2550"/>
              </a:lnSpc>
              <a:buNone/>
            </a:pPr>
            <a:r>
              <a:rPr lang="en-US" sz="1600" dirty="0">
                <a:solidFill>
                  <a:srgbClr val="272525"/>
                </a:solidFill>
                <a:latin typeface="Inter" pitchFamily="34" charset="0"/>
                <a:ea typeface="Inter" pitchFamily="34" charset="-122"/>
                <a:cs typeface="Inter" pitchFamily="34" charset="-120"/>
              </a:rPr>
              <a:t>Change resistance is a major barrier to Epic adoption. Users comfortable with legacy systems need compelling reasons to embrace new workflows and features. Your change management approach should address both the technical and emotional aspects of the transition.</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322070"/>
          </a:xfrm>
          <a:prstGeom prst="rect">
            <a:avLst/>
          </a:prstGeom>
        </p:spPr>
      </p:pic>
      <p:sp>
        <p:nvSpPr>
          <p:cNvPr id="3" name="Text 0"/>
          <p:cNvSpPr/>
          <p:nvPr/>
        </p:nvSpPr>
        <p:spPr>
          <a:xfrm>
            <a:off x="740331" y="1903809"/>
            <a:ext cx="8298299" cy="661035"/>
          </a:xfrm>
          <a:prstGeom prst="rect">
            <a:avLst/>
          </a:prstGeom>
          <a:noFill/>
          <a:ln/>
        </p:spPr>
        <p:txBody>
          <a:bodyPr wrap="none" lIns="0" tIns="0" rIns="0" bIns="0" rtlCol="0" anchor="t"/>
          <a:lstStyle/>
          <a:p>
            <a:pPr marL="0" indent="0" algn="l">
              <a:lnSpc>
                <a:spcPts val="5200"/>
              </a:lnSpc>
              <a:buNone/>
            </a:pPr>
            <a:r>
              <a:rPr lang="en-US" sz="4150" b="1" dirty="0">
                <a:solidFill>
                  <a:srgbClr val="000000"/>
                </a:solidFill>
                <a:latin typeface="Inter Bold" pitchFamily="34" charset="0"/>
                <a:ea typeface="Inter Bold" pitchFamily="34" charset="-122"/>
                <a:cs typeface="Inter Bold" pitchFamily="34" charset="-120"/>
              </a:rPr>
              <a:t>External Resources and Support</a:t>
            </a:r>
            <a:endParaRPr lang="en-US" sz="4150" dirty="0"/>
          </a:p>
        </p:txBody>
      </p:sp>
      <p:sp>
        <p:nvSpPr>
          <p:cNvPr id="4" name="Shape 1"/>
          <p:cNvSpPr/>
          <p:nvPr/>
        </p:nvSpPr>
        <p:spPr>
          <a:xfrm>
            <a:off x="740331" y="2882146"/>
            <a:ext cx="475893" cy="475893"/>
          </a:xfrm>
          <a:prstGeom prst="roundRect">
            <a:avLst>
              <a:gd name="adj" fmla="val 18670"/>
            </a:avLst>
          </a:prstGeom>
          <a:solidFill>
            <a:srgbClr val="DADBF1"/>
          </a:solidFill>
          <a:ln w="7620">
            <a:solidFill>
              <a:srgbClr val="C0C1D7"/>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19567" y="2921734"/>
            <a:ext cx="317302" cy="396597"/>
          </a:xfrm>
          <a:prstGeom prst="rect">
            <a:avLst/>
          </a:prstGeom>
        </p:spPr>
      </p:pic>
      <p:sp>
        <p:nvSpPr>
          <p:cNvPr id="6" name="Text 2"/>
          <p:cNvSpPr/>
          <p:nvPr/>
        </p:nvSpPr>
        <p:spPr>
          <a:xfrm>
            <a:off x="1427678" y="2954774"/>
            <a:ext cx="2644259" cy="330517"/>
          </a:xfrm>
          <a:prstGeom prst="rect">
            <a:avLst/>
          </a:prstGeom>
          <a:noFill/>
          <a:ln/>
        </p:spPr>
        <p:txBody>
          <a:bodyPr wrap="none" lIns="0" tIns="0" rIns="0" bIns="0" rtlCol="0" anchor="t"/>
          <a:lstStyle/>
          <a:p>
            <a:pPr marL="0" indent="0" algn="l">
              <a:lnSpc>
                <a:spcPts val="2600"/>
              </a:lnSpc>
              <a:buNone/>
            </a:pPr>
            <a:r>
              <a:rPr lang="en-US" sz="2050" b="1" dirty="0">
                <a:solidFill>
                  <a:srgbClr val="272525"/>
                </a:solidFill>
                <a:latin typeface="Inter Bold" pitchFamily="34" charset="0"/>
                <a:ea typeface="Inter Bold" pitchFamily="34" charset="-122"/>
                <a:cs typeface="Inter Bold" pitchFamily="34" charset="-120"/>
              </a:rPr>
              <a:t>Applied University</a:t>
            </a:r>
            <a:endParaRPr lang="en-US" sz="2050" dirty="0"/>
          </a:p>
        </p:txBody>
      </p:sp>
      <p:sp>
        <p:nvSpPr>
          <p:cNvPr id="7" name="Text 3"/>
          <p:cNvSpPr/>
          <p:nvPr/>
        </p:nvSpPr>
        <p:spPr>
          <a:xfrm>
            <a:off x="1427678" y="3412212"/>
            <a:ext cx="5755362" cy="1015484"/>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Leverage on-demand training courses and certification programs to build internal expertise and supplement project team knowledge</a:t>
            </a:r>
            <a:endParaRPr lang="en-US" sz="1650" dirty="0"/>
          </a:p>
        </p:txBody>
      </p:sp>
      <p:sp>
        <p:nvSpPr>
          <p:cNvPr id="8" name="Shape 4"/>
          <p:cNvSpPr/>
          <p:nvPr/>
        </p:nvSpPr>
        <p:spPr>
          <a:xfrm>
            <a:off x="7447359" y="2882146"/>
            <a:ext cx="475893" cy="475893"/>
          </a:xfrm>
          <a:prstGeom prst="roundRect">
            <a:avLst>
              <a:gd name="adj" fmla="val 18670"/>
            </a:avLst>
          </a:prstGeom>
          <a:solidFill>
            <a:srgbClr val="DADBF1"/>
          </a:solidFill>
          <a:ln w="7620">
            <a:solidFill>
              <a:srgbClr val="C0C1D7"/>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7526595" y="2921734"/>
            <a:ext cx="317302" cy="396597"/>
          </a:xfrm>
          <a:prstGeom prst="rect">
            <a:avLst/>
          </a:prstGeom>
        </p:spPr>
      </p:pic>
      <p:sp>
        <p:nvSpPr>
          <p:cNvPr id="10" name="Text 5"/>
          <p:cNvSpPr/>
          <p:nvPr/>
        </p:nvSpPr>
        <p:spPr>
          <a:xfrm>
            <a:off x="8134707" y="2954774"/>
            <a:ext cx="2990255" cy="330517"/>
          </a:xfrm>
          <a:prstGeom prst="rect">
            <a:avLst/>
          </a:prstGeom>
          <a:noFill/>
          <a:ln/>
        </p:spPr>
        <p:txBody>
          <a:bodyPr wrap="none" lIns="0" tIns="0" rIns="0" bIns="0" rtlCol="0" anchor="t"/>
          <a:lstStyle/>
          <a:p>
            <a:pPr marL="0" indent="0" algn="l">
              <a:lnSpc>
                <a:spcPts val="2600"/>
              </a:lnSpc>
              <a:buNone/>
            </a:pPr>
            <a:r>
              <a:rPr lang="en-US" sz="2050" b="1" dirty="0">
                <a:solidFill>
                  <a:srgbClr val="272525"/>
                </a:solidFill>
                <a:latin typeface="Inter Bold" pitchFamily="34" charset="0"/>
                <a:ea typeface="Inter Bold" pitchFamily="34" charset="-122"/>
                <a:cs typeface="Inter Bold" pitchFamily="34" charset="-120"/>
              </a:rPr>
              <a:t>Implementation Guides</a:t>
            </a:r>
            <a:endParaRPr lang="en-US" sz="2050" dirty="0"/>
          </a:p>
        </p:txBody>
      </p:sp>
      <p:sp>
        <p:nvSpPr>
          <p:cNvPr id="11" name="Text 6"/>
          <p:cNvSpPr/>
          <p:nvPr/>
        </p:nvSpPr>
        <p:spPr>
          <a:xfrm>
            <a:off x="8134707" y="3412212"/>
            <a:ext cx="5755362" cy="1015484"/>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Utilize comprehensive documentation provided by Applied Systems to understand best practices and avoid common pitfalls</a:t>
            </a:r>
            <a:endParaRPr lang="en-US" sz="1650" dirty="0"/>
          </a:p>
        </p:txBody>
      </p:sp>
      <p:sp>
        <p:nvSpPr>
          <p:cNvPr id="12" name="Shape 7"/>
          <p:cNvSpPr/>
          <p:nvPr/>
        </p:nvSpPr>
        <p:spPr>
          <a:xfrm>
            <a:off x="740331" y="4850725"/>
            <a:ext cx="475893" cy="475893"/>
          </a:xfrm>
          <a:prstGeom prst="roundRect">
            <a:avLst>
              <a:gd name="adj" fmla="val 18670"/>
            </a:avLst>
          </a:prstGeom>
          <a:solidFill>
            <a:srgbClr val="DADBF1"/>
          </a:solidFill>
          <a:ln w="7620">
            <a:solidFill>
              <a:srgbClr val="C0C1D7"/>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19567" y="4890314"/>
            <a:ext cx="317302" cy="396597"/>
          </a:xfrm>
          <a:prstGeom prst="rect">
            <a:avLst/>
          </a:prstGeom>
        </p:spPr>
      </p:pic>
      <p:sp>
        <p:nvSpPr>
          <p:cNvPr id="14" name="Text 8"/>
          <p:cNvSpPr/>
          <p:nvPr/>
        </p:nvSpPr>
        <p:spPr>
          <a:xfrm>
            <a:off x="1427678" y="4923353"/>
            <a:ext cx="2644259" cy="330517"/>
          </a:xfrm>
          <a:prstGeom prst="rect">
            <a:avLst/>
          </a:prstGeom>
          <a:noFill/>
          <a:ln/>
        </p:spPr>
        <p:txBody>
          <a:bodyPr wrap="none" lIns="0" tIns="0" rIns="0" bIns="0" rtlCol="0" anchor="t"/>
          <a:lstStyle/>
          <a:p>
            <a:pPr marL="0" indent="0" algn="l">
              <a:lnSpc>
                <a:spcPts val="2600"/>
              </a:lnSpc>
              <a:buNone/>
            </a:pPr>
            <a:r>
              <a:rPr lang="en-US" sz="2050" b="1" dirty="0">
                <a:solidFill>
                  <a:srgbClr val="272525"/>
                </a:solidFill>
                <a:latin typeface="Inter Bold" pitchFamily="34" charset="0"/>
                <a:ea typeface="Inter Bold" pitchFamily="34" charset="-122"/>
                <a:cs typeface="Inter Bold" pitchFamily="34" charset="-120"/>
              </a:rPr>
              <a:t>User Communities</a:t>
            </a:r>
            <a:endParaRPr lang="en-US" sz="2050" dirty="0"/>
          </a:p>
        </p:txBody>
      </p:sp>
      <p:sp>
        <p:nvSpPr>
          <p:cNvPr id="15" name="Text 9"/>
          <p:cNvSpPr/>
          <p:nvPr/>
        </p:nvSpPr>
        <p:spPr>
          <a:xfrm>
            <a:off x="1427678" y="5380792"/>
            <a:ext cx="5755362" cy="1015484"/>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Engage with online forums and user groups to learn from peer experiences and gather innovative implementation approaches</a:t>
            </a:r>
            <a:endParaRPr lang="en-US" sz="1650" dirty="0"/>
          </a:p>
        </p:txBody>
      </p:sp>
      <p:sp>
        <p:nvSpPr>
          <p:cNvPr id="16" name="Shape 10"/>
          <p:cNvSpPr/>
          <p:nvPr/>
        </p:nvSpPr>
        <p:spPr>
          <a:xfrm>
            <a:off x="7447359" y="4850725"/>
            <a:ext cx="475893" cy="475893"/>
          </a:xfrm>
          <a:prstGeom prst="roundRect">
            <a:avLst>
              <a:gd name="adj" fmla="val 18670"/>
            </a:avLst>
          </a:prstGeom>
          <a:solidFill>
            <a:srgbClr val="DADBF1"/>
          </a:solidFill>
          <a:ln w="7620">
            <a:solidFill>
              <a:srgbClr val="C0C1D7"/>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7526595" y="4890314"/>
            <a:ext cx="317302" cy="396597"/>
          </a:xfrm>
          <a:prstGeom prst="rect">
            <a:avLst/>
          </a:prstGeom>
        </p:spPr>
      </p:pic>
      <p:sp>
        <p:nvSpPr>
          <p:cNvPr id="18" name="Text 11"/>
          <p:cNvSpPr/>
          <p:nvPr/>
        </p:nvSpPr>
        <p:spPr>
          <a:xfrm>
            <a:off x="8134707" y="4923353"/>
            <a:ext cx="2855119" cy="330517"/>
          </a:xfrm>
          <a:prstGeom prst="rect">
            <a:avLst/>
          </a:prstGeom>
          <a:noFill/>
          <a:ln/>
        </p:spPr>
        <p:txBody>
          <a:bodyPr wrap="none" lIns="0" tIns="0" rIns="0" bIns="0" rtlCol="0" anchor="t"/>
          <a:lstStyle/>
          <a:p>
            <a:pPr marL="0" indent="0" algn="l">
              <a:lnSpc>
                <a:spcPts val="2600"/>
              </a:lnSpc>
              <a:buNone/>
            </a:pPr>
            <a:r>
              <a:rPr lang="en-US" sz="2050" b="1" dirty="0">
                <a:solidFill>
                  <a:srgbClr val="272525"/>
                </a:solidFill>
                <a:latin typeface="Inter Bold" pitchFamily="34" charset="0"/>
                <a:ea typeface="Inter Bold" pitchFamily="34" charset="-122"/>
                <a:cs typeface="Inter Bold" pitchFamily="34" charset="-120"/>
              </a:rPr>
              <a:t>Account Management</a:t>
            </a:r>
            <a:endParaRPr lang="en-US" sz="2050" dirty="0"/>
          </a:p>
        </p:txBody>
      </p:sp>
      <p:sp>
        <p:nvSpPr>
          <p:cNvPr id="19" name="Text 12"/>
          <p:cNvSpPr/>
          <p:nvPr/>
        </p:nvSpPr>
        <p:spPr>
          <a:xfrm>
            <a:off x="8134707" y="5380792"/>
            <a:ext cx="5755362" cy="676989"/>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Maintain close communication with your Applied Account Manager for escalation support and strategic guidance</a:t>
            </a:r>
            <a:endParaRPr lang="en-US" sz="1650" dirty="0"/>
          </a:p>
        </p:txBody>
      </p:sp>
      <p:sp>
        <p:nvSpPr>
          <p:cNvPr id="20" name="Text 13"/>
          <p:cNvSpPr/>
          <p:nvPr/>
        </p:nvSpPr>
        <p:spPr>
          <a:xfrm>
            <a:off x="740331" y="6634162"/>
            <a:ext cx="13149739" cy="1015484"/>
          </a:xfrm>
          <a:prstGeom prst="rect">
            <a:avLst/>
          </a:prstGeom>
          <a:noFill/>
          <a:ln/>
        </p:spPr>
        <p:txBody>
          <a:bodyPr wrap="square" lIns="0" tIns="0" rIns="0" bIns="0" rtlCol="0" anchor="t"/>
          <a:lstStyle/>
          <a:p>
            <a:pPr marL="0" indent="0" algn="l">
              <a:lnSpc>
                <a:spcPts val="2650"/>
              </a:lnSpc>
              <a:buNone/>
            </a:pPr>
            <a:r>
              <a:rPr lang="en-US" sz="1650" dirty="0">
                <a:solidFill>
                  <a:srgbClr val="272525"/>
                </a:solidFill>
                <a:latin typeface="Inter" pitchFamily="34" charset="0"/>
                <a:ea typeface="Inter" pitchFamily="34" charset="-122"/>
                <a:cs typeface="Inter" pitchFamily="34" charset="-120"/>
              </a:rPr>
              <a:t>Don't reinvent the wheel. Applied Systems offers extensive resources that can accelerate your implementation timeline and help you navigate complex challenges. Building relationships with these external resources early in your project lifecycle creates valuable support channels.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2713" y="591383"/>
            <a:ext cx="6100763" cy="672108"/>
          </a:xfrm>
          <a:prstGeom prst="rect">
            <a:avLst/>
          </a:prstGeom>
          <a:noFill/>
          <a:ln/>
        </p:spPr>
        <p:txBody>
          <a:bodyPr wrap="none" lIns="0" tIns="0" rIns="0" bIns="0" rtlCol="0" anchor="t"/>
          <a:lstStyle/>
          <a:p>
            <a:pPr marL="0" indent="0" algn="l">
              <a:lnSpc>
                <a:spcPts val="5250"/>
              </a:lnSpc>
              <a:buNone/>
            </a:pPr>
            <a:r>
              <a:rPr lang="en-US" sz="4200" b="1" dirty="0">
                <a:solidFill>
                  <a:srgbClr val="000000"/>
                </a:solidFill>
                <a:latin typeface="Inter Bold" pitchFamily="34" charset="0"/>
                <a:ea typeface="Inter Bold" pitchFamily="34" charset="-122"/>
                <a:cs typeface="Inter Bold" pitchFamily="34" charset="-120"/>
              </a:rPr>
              <a:t>Integration Capabilities</a:t>
            </a:r>
            <a:endParaRPr lang="en-US" sz="4200" dirty="0"/>
          </a:p>
        </p:txBody>
      </p:sp>
      <p:sp>
        <p:nvSpPr>
          <p:cNvPr id="3" name="Text 1"/>
          <p:cNvSpPr/>
          <p:nvPr/>
        </p:nvSpPr>
        <p:spPr>
          <a:xfrm>
            <a:off x="2007394" y="2098834"/>
            <a:ext cx="2688431" cy="335994"/>
          </a:xfrm>
          <a:prstGeom prst="rect">
            <a:avLst/>
          </a:prstGeom>
          <a:noFill/>
          <a:ln/>
        </p:spPr>
        <p:txBody>
          <a:bodyPr wrap="none" lIns="0" tIns="0" rIns="0" bIns="0" rtlCol="0" anchor="t"/>
          <a:lstStyle/>
          <a:p>
            <a:pPr marL="0" indent="0" algn="r">
              <a:lnSpc>
                <a:spcPts val="2600"/>
              </a:lnSpc>
              <a:buNone/>
            </a:pPr>
            <a:r>
              <a:rPr lang="en-US" sz="2100" b="1" dirty="0">
                <a:solidFill>
                  <a:srgbClr val="272525"/>
                </a:solidFill>
                <a:latin typeface="Inter Bold" pitchFamily="34" charset="0"/>
                <a:ea typeface="Inter Bold" pitchFamily="34" charset="-122"/>
                <a:cs typeface="Inter Bold" pitchFamily="34" charset="-120"/>
              </a:rPr>
              <a:t>Carrier Connectivity</a:t>
            </a:r>
            <a:endParaRPr lang="en-US" sz="2100" dirty="0"/>
          </a:p>
        </p:txBody>
      </p:sp>
      <p:sp>
        <p:nvSpPr>
          <p:cNvPr id="4" name="Text 2"/>
          <p:cNvSpPr/>
          <p:nvPr/>
        </p:nvSpPr>
        <p:spPr>
          <a:xfrm>
            <a:off x="752713" y="2563773"/>
            <a:ext cx="3943112" cy="1031915"/>
          </a:xfrm>
          <a:prstGeom prst="rect">
            <a:avLst/>
          </a:prstGeom>
          <a:noFill/>
          <a:ln/>
        </p:spPr>
        <p:txBody>
          <a:bodyPr wrap="square" lIns="0" tIns="0" rIns="0" bIns="0" rtlCol="0" anchor="t"/>
          <a:lstStyle/>
          <a:p>
            <a:pPr marL="0" indent="0" algn="r">
              <a:lnSpc>
                <a:spcPts val="2700"/>
              </a:lnSpc>
              <a:buNone/>
            </a:pPr>
            <a:r>
              <a:rPr lang="en-US" sz="1650" dirty="0">
                <a:solidFill>
                  <a:srgbClr val="272525"/>
                </a:solidFill>
                <a:latin typeface="Inter" pitchFamily="34" charset="0"/>
                <a:ea typeface="Inter" pitchFamily="34" charset="-122"/>
                <a:cs typeface="Inter" pitchFamily="34" charset="-120"/>
              </a:rPr>
              <a:t>Direct integration with carrier systems for quoting, binding, and policy servicing</a:t>
            </a:r>
            <a:endParaRPr lang="en-US" sz="1650" dirty="0"/>
          </a:p>
        </p:txBody>
      </p:sp>
      <p:pic>
        <p:nvPicPr>
          <p:cNvPr id="5" name="Image 0" descr="preencoded.png"/>
          <p:cNvPicPr>
            <a:picLocks noChangeAspect="1"/>
          </p:cNvPicPr>
          <p:nvPr/>
        </p:nvPicPr>
        <p:blipFill>
          <a:blip r:embed="rId3"/>
          <a:stretch>
            <a:fillRect/>
          </a:stretch>
        </p:blipFill>
        <p:spPr>
          <a:xfrm>
            <a:off x="5018365" y="1693545"/>
            <a:ext cx="4593669" cy="4593669"/>
          </a:xfrm>
          <a:prstGeom prst="rect">
            <a:avLst/>
          </a:prstGeom>
        </p:spPr>
      </p:pic>
      <p:pic>
        <p:nvPicPr>
          <p:cNvPr id="6" name="Image 1" descr="preencoded.png"/>
          <p:cNvPicPr>
            <a:picLocks noChangeAspect="1"/>
          </p:cNvPicPr>
          <p:nvPr/>
        </p:nvPicPr>
        <p:blipFill>
          <a:blip r:embed="rId4"/>
          <a:stretch>
            <a:fillRect/>
          </a:stretch>
        </p:blipFill>
        <p:spPr>
          <a:xfrm>
            <a:off x="6229826" y="2473762"/>
            <a:ext cx="321707" cy="402193"/>
          </a:xfrm>
          <a:prstGeom prst="rect">
            <a:avLst/>
          </a:prstGeom>
        </p:spPr>
      </p:pic>
      <p:sp>
        <p:nvSpPr>
          <p:cNvPr id="7" name="Text 3"/>
          <p:cNvSpPr/>
          <p:nvPr/>
        </p:nvSpPr>
        <p:spPr>
          <a:xfrm>
            <a:off x="9934575" y="2270879"/>
            <a:ext cx="3149560" cy="335994"/>
          </a:xfrm>
          <a:prstGeom prst="rect">
            <a:avLst/>
          </a:prstGeom>
          <a:noFill/>
          <a:ln/>
        </p:spPr>
        <p:txBody>
          <a:bodyPr wrap="none" lIns="0" tIns="0" rIns="0" bIns="0" rtlCol="0" anchor="t"/>
          <a:lstStyle/>
          <a:p>
            <a:pPr marL="0" indent="0" algn="l">
              <a:lnSpc>
                <a:spcPts val="2600"/>
              </a:lnSpc>
              <a:buNone/>
            </a:pPr>
            <a:r>
              <a:rPr lang="en-US" sz="2100" b="1" dirty="0">
                <a:solidFill>
                  <a:srgbClr val="272525"/>
                </a:solidFill>
                <a:latin typeface="Inter Bold" pitchFamily="34" charset="0"/>
                <a:ea typeface="Inter Bold" pitchFamily="34" charset="-122"/>
                <a:cs typeface="Inter Bold" pitchFamily="34" charset="-120"/>
              </a:rPr>
              <a:t>Document Management</a:t>
            </a:r>
            <a:endParaRPr lang="en-US" sz="2100" dirty="0"/>
          </a:p>
        </p:txBody>
      </p:sp>
      <p:sp>
        <p:nvSpPr>
          <p:cNvPr id="8" name="Text 4"/>
          <p:cNvSpPr/>
          <p:nvPr/>
        </p:nvSpPr>
        <p:spPr>
          <a:xfrm>
            <a:off x="9934575" y="2735818"/>
            <a:ext cx="3943112" cy="687943"/>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Seamless connection with ImageRight and other document repositories</a:t>
            </a:r>
            <a:endParaRPr lang="en-US" sz="1650" dirty="0"/>
          </a:p>
        </p:txBody>
      </p:sp>
      <p:pic>
        <p:nvPicPr>
          <p:cNvPr id="9" name="Image 2" descr="preencoded.png"/>
          <p:cNvPicPr>
            <a:picLocks noChangeAspect="1"/>
          </p:cNvPicPr>
          <p:nvPr/>
        </p:nvPicPr>
        <p:blipFill>
          <a:blip r:embed="rId5"/>
          <a:stretch>
            <a:fillRect/>
          </a:stretch>
        </p:blipFill>
        <p:spPr>
          <a:xfrm>
            <a:off x="5018365" y="1693545"/>
            <a:ext cx="4593669" cy="4593669"/>
          </a:xfrm>
          <a:prstGeom prst="rect">
            <a:avLst/>
          </a:prstGeom>
        </p:spPr>
      </p:pic>
      <p:pic>
        <p:nvPicPr>
          <p:cNvPr id="10" name="Image 3" descr="preencoded.png"/>
          <p:cNvPicPr>
            <a:picLocks noChangeAspect="1"/>
          </p:cNvPicPr>
          <p:nvPr/>
        </p:nvPicPr>
        <p:blipFill>
          <a:blip r:embed="rId6"/>
          <a:stretch>
            <a:fillRect/>
          </a:stretch>
        </p:blipFill>
        <p:spPr>
          <a:xfrm>
            <a:off x="8469749" y="2864763"/>
            <a:ext cx="321707" cy="402193"/>
          </a:xfrm>
          <a:prstGeom prst="rect">
            <a:avLst/>
          </a:prstGeom>
        </p:spPr>
      </p:pic>
      <p:sp>
        <p:nvSpPr>
          <p:cNvPr id="11" name="Text 5"/>
          <p:cNvSpPr/>
          <p:nvPr/>
        </p:nvSpPr>
        <p:spPr>
          <a:xfrm>
            <a:off x="9934575" y="4728924"/>
            <a:ext cx="2888456" cy="335994"/>
          </a:xfrm>
          <a:prstGeom prst="rect">
            <a:avLst/>
          </a:prstGeom>
          <a:noFill/>
          <a:ln/>
        </p:spPr>
        <p:txBody>
          <a:bodyPr wrap="none" lIns="0" tIns="0" rIns="0" bIns="0" rtlCol="0" anchor="t"/>
          <a:lstStyle/>
          <a:p>
            <a:pPr marL="0" indent="0" algn="l">
              <a:lnSpc>
                <a:spcPts val="2600"/>
              </a:lnSpc>
              <a:buNone/>
            </a:pPr>
            <a:r>
              <a:rPr lang="en-US" sz="2100" b="1" dirty="0">
                <a:solidFill>
                  <a:srgbClr val="272525"/>
                </a:solidFill>
                <a:latin typeface="Inter Bold" pitchFamily="34" charset="0"/>
                <a:ea typeface="Inter Bold" pitchFamily="34" charset="-122"/>
                <a:cs typeface="Inter Bold" pitchFamily="34" charset="-120"/>
              </a:rPr>
              <a:t>Benefits Management</a:t>
            </a:r>
            <a:endParaRPr lang="en-US" sz="2100" dirty="0"/>
          </a:p>
        </p:txBody>
      </p:sp>
      <p:sp>
        <p:nvSpPr>
          <p:cNvPr id="12" name="Text 6"/>
          <p:cNvSpPr/>
          <p:nvPr/>
        </p:nvSpPr>
        <p:spPr>
          <a:xfrm>
            <a:off x="9934575" y="5193863"/>
            <a:ext cx="3943112" cy="687943"/>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Integration with BenefitPoint for comprehensive benefits administration</a:t>
            </a:r>
            <a:endParaRPr lang="en-US" sz="1650" dirty="0"/>
          </a:p>
        </p:txBody>
      </p:sp>
      <p:pic>
        <p:nvPicPr>
          <p:cNvPr id="13" name="Image 4" descr="preencoded.png"/>
          <p:cNvPicPr>
            <a:picLocks noChangeAspect="1"/>
          </p:cNvPicPr>
          <p:nvPr/>
        </p:nvPicPr>
        <p:blipFill>
          <a:blip r:embed="rId7"/>
          <a:stretch>
            <a:fillRect/>
          </a:stretch>
        </p:blipFill>
        <p:spPr>
          <a:xfrm>
            <a:off x="5018365" y="1693545"/>
            <a:ext cx="4593669" cy="4593669"/>
          </a:xfrm>
          <a:prstGeom prst="rect">
            <a:avLst/>
          </a:prstGeom>
        </p:spPr>
      </p:pic>
      <p:pic>
        <p:nvPicPr>
          <p:cNvPr id="14" name="Image 5" descr="preencoded.png"/>
          <p:cNvPicPr>
            <a:picLocks noChangeAspect="1"/>
          </p:cNvPicPr>
          <p:nvPr/>
        </p:nvPicPr>
        <p:blipFill>
          <a:blip r:embed="rId8"/>
          <a:stretch>
            <a:fillRect/>
          </a:stretch>
        </p:blipFill>
        <p:spPr>
          <a:xfrm>
            <a:off x="8078748" y="5104686"/>
            <a:ext cx="321707" cy="402193"/>
          </a:xfrm>
          <a:prstGeom prst="rect">
            <a:avLst/>
          </a:prstGeom>
        </p:spPr>
      </p:pic>
      <p:sp>
        <p:nvSpPr>
          <p:cNvPr id="15" name="Text 7"/>
          <p:cNvSpPr/>
          <p:nvPr/>
        </p:nvSpPr>
        <p:spPr>
          <a:xfrm>
            <a:off x="1954054" y="4728924"/>
            <a:ext cx="2741771" cy="335994"/>
          </a:xfrm>
          <a:prstGeom prst="rect">
            <a:avLst/>
          </a:prstGeom>
          <a:noFill/>
          <a:ln/>
        </p:spPr>
        <p:txBody>
          <a:bodyPr wrap="none" lIns="0" tIns="0" rIns="0" bIns="0" rtlCol="0" anchor="t"/>
          <a:lstStyle/>
          <a:p>
            <a:pPr marL="0" indent="0" algn="r">
              <a:lnSpc>
                <a:spcPts val="2600"/>
              </a:lnSpc>
              <a:buNone/>
            </a:pPr>
            <a:r>
              <a:rPr lang="en-US" sz="2100" b="1" dirty="0">
                <a:solidFill>
                  <a:srgbClr val="272525"/>
                </a:solidFill>
                <a:latin typeface="Inter Bold" pitchFamily="34" charset="0"/>
                <a:ea typeface="Inter Bold" pitchFamily="34" charset="-122"/>
                <a:cs typeface="Inter Bold" pitchFamily="34" charset="-120"/>
              </a:rPr>
              <a:t>Custom Applications</a:t>
            </a:r>
            <a:endParaRPr lang="en-US" sz="2100" dirty="0"/>
          </a:p>
        </p:txBody>
      </p:sp>
      <p:sp>
        <p:nvSpPr>
          <p:cNvPr id="16" name="Text 8"/>
          <p:cNvSpPr/>
          <p:nvPr/>
        </p:nvSpPr>
        <p:spPr>
          <a:xfrm>
            <a:off x="752713" y="5193863"/>
            <a:ext cx="3943112" cy="687943"/>
          </a:xfrm>
          <a:prstGeom prst="rect">
            <a:avLst/>
          </a:prstGeom>
          <a:noFill/>
          <a:ln/>
        </p:spPr>
        <p:txBody>
          <a:bodyPr wrap="square" lIns="0" tIns="0" rIns="0" bIns="0" rtlCol="0" anchor="t"/>
          <a:lstStyle/>
          <a:p>
            <a:pPr marL="0" indent="0" algn="r">
              <a:lnSpc>
                <a:spcPts val="2700"/>
              </a:lnSpc>
              <a:buNone/>
            </a:pPr>
            <a:r>
              <a:rPr lang="en-US" sz="1650" dirty="0">
                <a:solidFill>
                  <a:srgbClr val="272525"/>
                </a:solidFill>
                <a:latin typeface="Inter" pitchFamily="34" charset="0"/>
                <a:ea typeface="Inter" pitchFamily="34" charset="-122"/>
                <a:cs typeface="Inter" pitchFamily="34" charset="-120"/>
              </a:rPr>
              <a:t>API capabilities for connecting with agency-specific tools and services</a:t>
            </a:r>
            <a:endParaRPr lang="en-US" sz="1650" dirty="0"/>
          </a:p>
        </p:txBody>
      </p:sp>
      <p:pic>
        <p:nvPicPr>
          <p:cNvPr id="17" name="Image 6" descr="preencoded.png"/>
          <p:cNvPicPr>
            <a:picLocks noChangeAspect="1"/>
          </p:cNvPicPr>
          <p:nvPr/>
        </p:nvPicPr>
        <p:blipFill>
          <a:blip r:embed="rId9"/>
          <a:stretch>
            <a:fillRect/>
          </a:stretch>
        </p:blipFill>
        <p:spPr>
          <a:xfrm>
            <a:off x="5018365" y="1693545"/>
            <a:ext cx="4593669" cy="4593669"/>
          </a:xfrm>
          <a:prstGeom prst="rect">
            <a:avLst/>
          </a:prstGeom>
        </p:spPr>
      </p:pic>
      <p:pic>
        <p:nvPicPr>
          <p:cNvPr id="18" name="Image 7" descr="preencoded.png"/>
          <p:cNvPicPr>
            <a:picLocks noChangeAspect="1"/>
          </p:cNvPicPr>
          <p:nvPr/>
        </p:nvPicPr>
        <p:blipFill>
          <a:blip r:embed="rId10"/>
          <a:stretch>
            <a:fillRect/>
          </a:stretch>
        </p:blipFill>
        <p:spPr>
          <a:xfrm>
            <a:off x="5838825" y="4713684"/>
            <a:ext cx="321707" cy="402193"/>
          </a:xfrm>
          <a:prstGeom prst="rect">
            <a:avLst/>
          </a:prstGeom>
        </p:spPr>
      </p:pic>
      <p:sp>
        <p:nvSpPr>
          <p:cNvPr id="19" name="Text 9"/>
          <p:cNvSpPr/>
          <p:nvPr/>
        </p:nvSpPr>
        <p:spPr>
          <a:xfrm>
            <a:off x="752713" y="6529149"/>
            <a:ext cx="13124974" cy="1375886"/>
          </a:xfrm>
          <a:prstGeom prst="rect">
            <a:avLst/>
          </a:prstGeom>
          <a:noFill/>
          <a:ln/>
        </p:spPr>
        <p:txBody>
          <a:bodyPr wrap="square" lIns="0" tIns="0" rIns="0" bIns="0" rtlCol="0" anchor="t"/>
          <a:lstStyle/>
          <a:p>
            <a:pPr marL="0" indent="0" algn="l">
              <a:lnSpc>
                <a:spcPts val="2700"/>
              </a:lnSpc>
              <a:buNone/>
            </a:pPr>
            <a:r>
              <a:rPr lang="en-US" sz="1650" dirty="0">
                <a:solidFill>
                  <a:srgbClr val="272525"/>
                </a:solidFill>
                <a:latin typeface="Inter" pitchFamily="34" charset="0"/>
                <a:ea typeface="Inter" pitchFamily="34" charset="-122"/>
                <a:cs typeface="Inter" pitchFamily="34" charset="-120"/>
              </a:rPr>
              <a:t>Applied Epic's value multiplies when properly integrated with your agency's technology ecosystem. Project managers should map all integration points early in the planning process and involve IT stakeholders to assess technical requirements and potential challenges. Consider phasing complex integrations to manage risk and ensure core functionality is stable before extending the system.</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70967"/>
            <a:ext cx="5877997" cy="708779"/>
          </a:xfrm>
          <a:prstGeom prst="rect">
            <a:avLst/>
          </a:prstGeom>
          <a:noFill/>
          <a:ln/>
        </p:spPr>
        <p:txBody>
          <a:bodyPr wrap="none" lIns="0" tIns="0" rIns="0" bIns="0" rtlCol="0" anchor="t"/>
          <a:lstStyle/>
          <a:p>
            <a:pPr marL="0" indent="0" algn="l">
              <a:lnSpc>
                <a:spcPts val="5550"/>
              </a:lnSpc>
              <a:buNone/>
            </a:pPr>
            <a:r>
              <a:rPr lang="en-US" sz="4450" b="1" dirty="0">
                <a:solidFill>
                  <a:srgbClr val="000000"/>
                </a:solidFill>
                <a:latin typeface="Inter Bold" pitchFamily="34" charset="0"/>
                <a:ea typeface="Inter Bold" pitchFamily="34" charset="-122"/>
                <a:cs typeface="Inter Bold" pitchFamily="34" charset="-120"/>
              </a:rPr>
              <a:t>Testing Methodology</a:t>
            </a:r>
            <a:endParaRPr lang="en-US" sz="4450" dirty="0"/>
          </a:p>
        </p:txBody>
      </p:sp>
      <p:sp>
        <p:nvSpPr>
          <p:cNvPr id="4" name="Shape 1"/>
          <p:cNvSpPr/>
          <p:nvPr/>
        </p:nvSpPr>
        <p:spPr>
          <a:xfrm>
            <a:off x="4451390" y="2119908"/>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162413"/>
            <a:ext cx="340162" cy="425291"/>
          </a:xfrm>
          <a:prstGeom prst="rect">
            <a:avLst/>
          </a:prstGeom>
        </p:spPr>
      </p:pic>
      <p:sp>
        <p:nvSpPr>
          <p:cNvPr id="6" name="Text 2"/>
          <p:cNvSpPr/>
          <p:nvPr/>
        </p:nvSpPr>
        <p:spPr>
          <a:xfrm>
            <a:off x="5188506" y="219777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Unit Testing</a:t>
            </a:r>
            <a:endParaRPr lang="en-US" sz="2200" dirty="0"/>
          </a:p>
        </p:txBody>
      </p:sp>
      <p:sp>
        <p:nvSpPr>
          <p:cNvPr id="7" name="Text 3"/>
          <p:cNvSpPr/>
          <p:nvPr/>
        </p:nvSpPr>
        <p:spPr>
          <a:xfrm>
            <a:off x="5188506" y="2688193"/>
            <a:ext cx="3813691" cy="87082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Verify individual components function correctly in isolation, focusing on specific workflows and features</a:t>
            </a:r>
            <a:endParaRPr lang="en-US" sz="1400" dirty="0"/>
          </a:p>
        </p:txBody>
      </p:sp>
      <p:sp>
        <p:nvSpPr>
          <p:cNvPr id="8" name="Shape 4"/>
          <p:cNvSpPr/>
          <p:nvPr/>
        </p:nvSpPr>
        <p:spPr>
          <a:xfrm>
            <a:off x="9285684" y="2119908"/>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9370755" y="2162413"/>
            <a:ext cx="340162" cy="425291"/>
          </a:xfrm>
          <a:prstGeom prst="rect">
            <a:avLst/>
          </a:prstGeom>
        </p:spPr>
      </p:pic>
      <p:sp>
        <p:nvSpPr>
          <p:cNvPr id="10" name="Text 5"/>
          <p:cNvSpPr/>
          <p:nvPr/>
        </p:nvSpPr>
        <p:spPr>
          <a:xfrm>
            <a:off x="10022800" y="2197775"/>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Integration Testing</a:t>
            </a:r>
            <a:endParaRPr lang="en-US" sz="2200" dirty="0"/>
          </a:p>
        </p:txBody>
      </p:sp>
      <p:sp>
        <p:nvSpPr>
          <p:cNvPr id="11" name="Text 6"/>
          <p:cNvSpPr/>
          <p:nvPr/>
        </p:nvSpPr>
        <p:spPr>
          <a:xfrm>
            <a:off x="10022800" y="2688193"/>
            <a:ext cx="3813810" cy="87082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Validate that connected systems exchange data correctly and maintain integrity across boundaries</a:t>
            </a:r>
            <a:endParaRPr lang="en-US" sz="1400" dirty="0"/>
          </a:p>
        </p:txBody>
      </p:sp>
      <p:sp>
        <p:nvSpPr>
          <p:cNvPr id="12" name="Shape 7"/>
          <p:cNvSpPr/>
          <p:nvPr/>
        </p:nvSpPr>
        <p:spPr>
          <a:xfrm>
            <a:off x="4451390" y="4012644"/>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4055150"/>
            <a:ext cx="340162" cy="425291"/>
          </a:xfrm>
          <a:prstGeom prst="rect">
            <a:avLst/>
          </a:prstGeom>
        </p:spPr>
      </p:pic>
      <p:sp>
        <p:nvSpPr>
          <p:cNvPr id="14" name="Text 8"/>
          <p:cNvSpPr/>
          <p:nvPr/>
        </p:nvSpPr>
        <p:spPr>
          <a:xfrm>
            <a:off x="5188506" y="4090511"/>
            <a:ext cx="3482697"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User Acceptance Testing</a:t>
            </a:r>
            <a:endParaRPr lang="en-US" sz="2200" dirty="0"/>
          </a:p>
        </p:txBody>
      </p:sp>
      <p:sp>
        <p:nvSpPr>
          <p:cNvPr id="15" name="Text 9"/>
          <p:cNvSpPr/>
          <p:nvPr/>
        </p:nvSpPr>
        <p:spPr>
          <a:xfrm>
            <a:off x="5188506" y="4580930"/>
            <a:ext cx="3813691" cy="87082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Engage business users to test real-world scenarios and validate that the system meets operational needs</a:t>
            </a:r>
            <a:endParaRPr lang="en-US" sz="1400" dirty="0"/>
          </a:p>
        </p:txBody>
      </p:sp>
      <p:sp>
        <p:nvSpPr>
          <p:cNvPr id="16" name="Shape 10"/>
          <p:cNvSpPr/>
          <p:nvPr/>
        </p:nvSpPr>
        <p:spPr>
          <a:xfrm>
            <a:off x="9285684" y="4012644"/>
            <a:ext cx="510302" cy="510302"/>
          </a:xfrm>
          <a:prstGeom prst="roundRect">
            <a:avLst>
              <a:gd name="adj" fmla="val 18669"/>
            </a:avLst>
          </a:prstGeom>
          <a:solidFill>
            <a:srgbClr val="DADBF1"/>
          </a:solidFill>
          <a:ln w="7620">
            <a:solidFill>
              <a:srgbClr val="C0C1D7"/>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9370755" y="4055150"/>
            <a:ext cx="340162" cy="425291"/>
          </a:xfrm>
          <a:prstGeom prst="rect">
            <a:avLst/>
          </a:prstGeom>
        </p:spPr>
      </p:pic>
      <p:sp>
        <p:nvSpPr>
          <p:cNvPr id="18" name="Text 11"/>
          <p:cNvSpPr/>
          <p:nvPr/>
        </p:nvSpPr>
        <p:spPr>
          <a:xfrm>
            <a:off x="10022800" y="4090511"/>
            <a:ext cx="2901672" cy="354330"/>
          </a:xfrm>
          <a:prstGeom prst="rect">
            <a:avLst/>
          </a:prstGeom>
          <a:noFill/>
          <a:ln/>
        </p:spPr>
        <p:txBody>
          <a:bodyPr wrap="none" lIns="0" tIns="0" rIns="0" bIns="0" rtlCol="0" anchor="t"/>
          <a:lstStyle/>
          <a:p>
            <a:pPr marL="0" indent="0" algn="l">
              <a:lnSpc>
                <a:spcPts val="2750"/>
              </a:lnSpc>
              <a:buNone/>
            </a:pPr>
            <a:r>
              <a:rPr lang="en-US" sz="2200" b="1" dirty="0">
                <a:solidFill>
                  <a:srgbClr val="272525"/>
                </a:solidFill>
                <a:latin typeface="Inter Bold" pitchFamily="34" charset="0"/>
                <a:ea typeface="Inter Bold" pitchFamily="34" charset="-122"/>
                <a:cs typeface="Inter Bold" pitchFamily="34" charset="-120"/>
              </a:rPr>
              <a:t>Performance Testing</a:t>
            </a:r>
            <a:endParaRPr lang="en-US" sz="2200" dirty="0"/>
          </a:p>
        </p:txBody>
      </p:sp>
      <p:sp>
        <p:nvSpPr>
          <p:cNvPr id="19" name="Text 12"/>
          <p:cNvSpPr/>
          <p:nvPr/>
        </p:nvSpPr>
        <p:spPr>
          <a:xfrm>
            <a:off x="10022800" y="4580930"/>
            <a:ext cx="3813810" cy="870823"/>
          </a:xfrm>
          <a:prstGeom prst="rect">
            <a:avLst/>
          </a:prstGeom>
          <a:noFill/>
          <a:ln/>
        </p:spPr>
        <p:txBody>
          <a:bodyPr wrap="square" lIns="0" tIns="0" rIns="0" bIns="0" rtlCol="0" anchor="t"/>
          <a:lstStyle/>
          <a:p>
            <a:pPr marL="0" indent="0" algn="l">
              <a:lnSpc>
                <a:spcPts val="2250"/>
              </a:lnSpc>
              <a:buNone/>
            </a:pPr>
            <a:r>
              <a:rPr lang="en-US" sz="1400" dirty="0">
                <a:solidFill>
                  <a:srgbClr val="272525"/>
                </a:solidFill>
                <a:latin typeface="Inter" pitchFamily="34" charset="0"/>
                <a:ea typeface="Inter" pitchFamily="34" charset="-122"/>
                <a:cs typeface="Inter" pitchFamily="34" charset="-120"/>
              </a:rPr>
              <a:t>Measure system responsiveness under various load conditions to ensure acceptable user experience</a:t>
            </a:r>
            <a:endParaRPr lang="en-US" sz="1400" dirty="0"/>
          </a:p>
        </p:txBody>
      </p:sp>
      <p:sp>
        <p:nvSpPr>
          <p:cNvPr id="20" name="Text 13"/>
          <p:cNvSpPr/>
          <p:nvPr/>
        </p:nvSpPr>
        <p:spPr>
          <a:xfrm>
            <a:off x="4451390" y="5706904"/>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272525"/>
                </a:solidFill>
                <a:latin typeface="Inter" pitchFamily="34" charset="0"/>
                <a:ea typeface="Inter" pitchFamily="34" charset="-122"/>
                <a:cs typeface="Inter" pitchFamily="34" charset="-120"/>
              </a:rPr>
              <a:t>A structured testing approach identifies issues before they impact production. Develop comprehensive test plans covering critical insurance workflows like new business processing, renewals, endorsements, and accounting functions. Document test cases with clear pass/fail criteria to maintain accountability.</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TotalTime>
  <Words>1386</Words>
  <Application>Microsoft Office PowerPoint</Application>
  <PresentationFormat>Custom</PresentationFormat>
  <Paragraphs>157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Inter</vt:lpstr>
      <vt:lpstr>Inter Bold</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3</cp:revision>
  <dcterms:created xsi:type="dcterms:W3CDTF">2025-06-11T19:33:12Z</dcterms:created>
  <dcterms:modified xsi:type="dcterms:W3CDTF">2025-06-11T20:01:12Z</dcterms:modified>
</cp:coreProperties>
</file>