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Platypi Medium" panose="020B0604020202020204" charset="0"/>
      <p:regular r:id="rId17"/>
    </p:embeddedFont>
    <p:embeddedFont>
      <p:font typeface="Source Serif 4"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22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836533"/>
            <a:ext cx="9385221" cy="1860233"/>
          </a:xfrm>
          <a:prstGeom prst="rect">
            <a:avLst/>
          </a:prstGeom>
          <a:noFill/>
          <a:ln/>
        </p:spPr>
        <p:txBody>
          <a:bodyPr wrap="squar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The Agile Guide to Delegation: Balancing Ownership and Accountability Across Teams</a:t>
            </a:r>
            <a:endParaRPr lang="en-US" sz="3900" dirty="0"/>
          </a:p>
        </p:txBody>
      </p:sp>
      <p:sp>
        <p:nvSpPr>
          <p:cNvPr id="4" name="Text 1"/>
          <p:cNvSpPr/>
          <p:nvPr/>
        </p:nvSpPr>
        <p:spPr>
          <a:xfrm>
            <a:off x="793790" y="2994422"/>
            <a:ext cx="9385221"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In Agile environments, delegation isn't a side note—it's the heartbeat of how teams deliver value. Yet too often, leaders confuse delegation with either micromanagement or abandonment. The truth is that effective delegation in Agile is about striking the right balance between ownership and accountability, enabling teams to thrive while ensuring alignment with strategic goals.</a:t>
            </a:r>
            <a:endParaRPr lang="en-US" sz="1550" dirty="0">
              <a:latin typeface="Aptos Display" panose="020B0004020202020204" pitchFamily="34" charset="0"/>
            </a:endParaRPr>
          </a:p>
        </p:txBody>
      </p:sp>
      <p:pic>
        <p:nvPicPr>
          <p:cNvPr id="5" name="Image 1" descr="preencoded.png"/>
          <p:cNvPicPr>
            <a:picLocks noChangeAspect="1"/>
          </p:cNvPicPr>
          <p:nvPr/>
        </p:nvPicPr>
        <p:blipFill>
          <a:blip r:embed="rId4"/>
          <a:stretch>
            <a:fillRect/>
          </a:stretch>
        </p:blipFill>
        <p:spPr>
          <a:xfrm>
            <a:off x="793790" y="4487823"/>
            <a:ext cx="9385221" cy="877967"/>
          </a:xfrm>
          <a:prstGeom prst="rect">
            <a:avLst/>
          </a:prstGeom>
        </p:spPr>
      </p:pic>
      <p:pic>
        <p:nvPicPr>
          <p:cNvPr id="6" name="Image 2" descr="preencoded.png"/>
          <p:cNvPicPr>
            <a:picLocks noChangeAspect="1"/>
          </p:cNvPicPr>
          <p:nvPr/>
        </p:nvPicPr>
        <p:blipFill>
          <a:blip r:embed="rId5"/>
          <a:stretch>
            <a:fillRect/>
          </a:stretch>
        </p:blipFill>
        <p:spPr>
          <a:xfrm>
            <a:off x="793790" y="5589032"/>
            <a:ext cx="9385221" cy="628174"/>
          </a:xfrm>
          <a:prstGeom prst="rect">
            <a:avLst/>
          </a:prstGeom>
        </p:spPr>
      </p:pic>
      <p:sp>
        <p:nvSpPr>
          <p:cNvPr id="7" name="Text 2"/>
          <p:cNvSpPr/>
          <p:nvPr/>
        </p:nvSpPr>
        <p:spPr>
          <a:xfrm>
            <a:off x="793790" y="6440448"/>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#AgileLeadership #Delegation #ProjectManagement #AgileTeams #LeadershipDevelopment #EmpoweredTeams #ScrumMastery #WaysOfWorking #TeamOwnership #ManagingProjectsTheAgileWay</a:t>
            </a:r>
            <a:endParaRPr lang="en-US" sz="1550" dirty="0">
              <a:latin typeface="Aptos Display"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656749"/>
            <a:ext cx="10788729" cy="496133"/>
          </a:xfrm>
          <a:prstGeom prst="rect">
            <a:avLst/>
          </a:prstGeom>
          <a:noFill/>
          <a:ln/>
        </p:spPr>
        <p:txBody>
          <a:bodyPr wrap="none" lIns="0" tIns="0" rIns="0" bIns="0" rtlCol="0" anchor="t"/>
          <a:lstStyle/>
          <a:p>
            <a:pPr marL="0" indent="0" algn="l">
              <a:lnSpc>
                <a:spcPts val="3900"/>
              </a:lnSpc>
              <a:buNone/>
            </a:pPr>
            <a:r>
              <a:rPr lang="en-US" sz="3100" dirty="0">
                <a:solidFill>
                  <a:srgbClr val="201B18"/>
                </a:solidFill>
                <a:latin typeface="Platypi Medium" pitchFamily="34" charset="0"/>
                <a:ea typeface="Platypi Medium" pitchFamily="34" charset="-122"/>
                <a:cs typeface="Platypi Medium" pitchFamily="34" charset="-120"/>
              </a:rPr>
              <a:t>Essential Tools &amp; Practices That Strengthen Delegation</a:t>
            </a:r>
            <a:endParaRPr lang="en-US" sz="3100" dirty="0"/>
          </a:p>
        </p:txBody>
      </p:sp>
      <p:sp>
        <p:nvSpPr>
          <p:cNvPr id="3" name="Text 1"/>
          <p:cNvSpPr/>
          <p:nvPr/>
        </p:nvSpPr>
        <p:spPr>
          <a:xfrm>
            <a:off x="793790" y="154971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Successful delegation in Agile environments requires more than good intentions—it needs concrete tools and practices that make ownership visible and accountability clear.</a:t>
            </a:r>
            <a:endParaRPr lang="en-US" sz="1550" dirty="0">
              <a:latin typeface="Aptos Display" panose="020B0004020202020204" pitchFamily="34" charset="0"/>
            </a:endParaRPr>
          </a:p>
        </p:txBody>
      </p:sp>
      <p:pic>
        <p:nvPicPr>
          <p:cNvPr id="4" name="Image 0" descr="preencoded.png"/>
          <p:cNvPicPr>
            <a:picLocks noChangeAspect="1"/>
          </p:cNvPicPr>
          <p:nvPr/>
        </p:nvPicPr>
        <p:blipFill>
          <a:blip r:embed="rId3"/>
          <a:stretch>
            <a:fillRect/>
          </a:stretch>
        </p:blipFill>
        <p:spPr>
          <a:xfrm>
            <a:off x="793790" y="2408039"/>
            <a:ext cx="595313" cy="595313"/>
          </a:xfrm>
          <a:prstGeom prst="rect">
            <a:avLst/>
          </a:prstGeom>
        </p:spPr>
      </p:pic>
      <p:sp>
        <p:nvSpPr>
          <p:cNvPr id="5" name="Text 2"/>
          <p:cNvSpPr/>
          <p:nvPr/>
        </p:nvSpPr>
        <p:spPr>
          <a:xfrm>
            <a:off x="793790" y="3251359"/>
            <a:ext cx="2593658"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RACI Charts for Agile</a:t>
            </a:r>
            <a:endParaRPr lang="en-US" sz="1950" dirty="0"/>
          </a:p>
        </p:txBody>
      </p:sp>
      <p:sp>
        <p:nvSpPr>
          <p:cNvPr id="6" name="Text 3"/>
          <p:cNvSpPr/>
          <p:nvPr/>
        </p:nvSpPr>
        <p:spPr>
          <a:xfrm>
            <a:off x="793790" y="3680579"/>
            <a:ext cx="6397347"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Light-touch responsibility matrices that clarify accountability without slowing teams down. Perfect for defining who's Responsible, Accountable, Consulted, and Informed for key decisions and deliverables.</a:t>
            </a:r>
            <a:endParaRPr lang="en-US" sz="1550" dirty="0">
              <a:latin typeface="Aptos Display" panose="020B0004020202020204" pitchFamily="34" charset="0"/>
            </a:endParaRPr>
          </a:p>
        </p:txBody>
      </p:sp>
      <p:pic>
        <p:nvPicPr>
          <p:cNvPr id="7" name="Image 1" descr="preencoded.png"/>
          <p:cNvPicPr>
            <a:picLocks noChangeAspect="1"/>
          </p:cNvPicPr>
          <p:nvPr/>
        </p:nvPicPr>
        <p:blipFill>
          <a:blip r:embed="rId4"/>
          <a:stretch>
            <a:fillRect/>
          </a:stretch>
        </p:blipFill>
        <p:spPr>
          <a:xfrm>
            <a:off x="7439144" y="2408039"/>
            <a:ext cx="595313" cy="595313"/>
          </a:xfrm>
          <a:prstGeom prst="rect">
            <a:avLst/>
          </a:prstGeom>
        </p:spPr>
      </p:pic>
      <p:sp>
        <p:nvSpPr>
          <p:cNvPr id="8" name="Text 4"/>
          <p:cNvSpPr/>
          <p:nvPr/>
        </p:nvSpPr>
        <p:spPr>
          <a:xfrm>
            <a:off x="7439144" y="325135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Delegation Poker</a:t>
            </a:r>
            <a:endParaRPr lang="en-US" sz="1950" dirty="0"/>
          </a:p>
        </p:txBody>
      </p:sp>
      <p:sp>
        <p:nvSpPr>
          <p:cNvPr id="9" name="Text 5"/>
          <p:cNvSpPr/>
          <p:nvPr/>
        </p:nvSpPr>
        <p:spPr>
          <a:xfrm>
            <a:off x="7439144" y="3680579"/>
            <a:ext cx="6397466"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A facilitation game that helps leaders and teams align on decision-making authority levels. Creates explicit agreements about what teams can decide independently versus what needs leadership input.</a:t>
            </a:r>
            <a:endParaRPr lang="en-US" sz="1550" dirty="0">
              <a:latin typeface="Aptos Display" panose="020B0004020202020204" pitchFamily="34" charset="0"/>
            </a:endParaRPr>
          </a:p>
        </p:txBody>
      </p:sp>
      <p:pic>
        <p:nvPicPr>
          <p:cNvPr id="10" name="Image 2" descr="preencoded.png"/>
          <p:cNvPicPr>
            <a:picLocks noChangeAspect="1"/>
          </p:cNvPicPr>
          <p:nvPr/>
        </p:nvPicPr>
        <p:blipFill>
          <a:blip r:embed="rId5"/>
          <a:stretch>
            <a:fillRect/>
          </a:stretch>
        </p:blipFill>
        <p:spPr>
          <a:xfrm>
            <a:off x="793790" y="5347573"/>
            <a:ext cx="595313" cy="595313"/>
          </a:xfrm>
          <a:prstGeom prst="rect">
            <a:avLst/>
          </a:prstGeom>
        </p:spPr>
      </p:pic>
      <p:sp>
        <p:nvSpPr>
          <p:cNvPr id="11" name="Text 6"/>
          <p:cNvSpPr/>
          <p:nvPr/>
        </p:nvSpPr>
        <p:spPr>
          <a:xfrm>
            <a:off x="793790" y="6190893"/>
            <a:ext cx="3137059"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Visual Management Tools</a:t>
            </a:r>
            <a:endParaRPr lang="en-US" sz="1950" dirty="0"/>
          </a:p>
        </p:txBody>
      </p:sp>
      <p:sp>
        <p:nvSpPr>
          <p:cNvPr id="12" name="Text 7"/>
          <p:cNvSpPr/>
          <p:nvPr/>
        </p:nvSpPr>
        <p:spPr>
          <a:xfrm>
            <a:off x="793790" y="6620113"/>
            <a:ext cx="6397347"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Kanban boards, Jira, and other tools that visualize ownership, make responsibilities explicit, and prevent work from being hidden. Transparency tools that enable delegation at scale.</a:t>
            </a:r>
            <a:endParaRPr lang="en-US" sz="1550" dirty="0">
              <a:latin typeface="Aptos Display" panose="020B0004020202020204" pitchFamily="34" charset="0"/>
            </a:endParaRPr>
          </a:p>
        </p:txBody>
      </p:sp>
      <p:pic>
        <p:nvPicPr>
          <p:cNvPr id="13" name="Image 3" descr="preencoded.png"/>
          <p:cNvPicPr>
            <a:picLocks noChangeAspect="1"/>
          </p:cNvPicPr>
          <p:nvPr/>
        </p:nvPicPr>
        <p:blipFill>
          <a:blip r:embed="rId6"/>
          <a:stretch>
            <a:fillRect/>
          </a:stretch>
        </p:blipFill>
        <p:spPr>
          <a:xfrm>
            <a:off x="7439144" y="5347573"/>
            <a:ext cx="595313" cy="595313"/>
          </a:xfrm>
          <a:prstGeom prst="rect">
            <a:avLst/>
          </a:prstGeom>
        </p:spPr>
      </p:pic>
      <p:sp>
        <p:nvSpPr>
          <p:cNvPr id="14" name="Text 8"/>
          <p:cNvSpPr/>
          <p:nvPr/>
        </p:nvSpPr>
        <p:spPr>
          <a:xfrm>
            <a:off x="7439144" y="619089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Definition of Done</a:t>
            </a:r>
            <a:endParaRPr lang="en-US" sz="1950" dirty="0"/>
          </a:p>
        </p:txBody>
      </p:sp>
      <p:sp>
        <p:nvSpPr>
          <p:cNvPr id="15" name="Text 9"/>
          <p:cNvSpPr/>
          <p:nvPr/>
        </p:nvSpPr>
        <p:spPr>
          <a:xfrm>
            <a:off x="7439144" y="6620113"/>
            <a:ext cx="6397466"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Clear quality standards and acceptance criteria provide clarity and boundaries while preserving autonomy in execution. Teams know what "good" looks like without being told how to get there.</a:t>
            </a:r>
            <a:endParaRPr lang="en-US" sz="1550" dirty="0">
              <a:latin typeface="Aptos Display" panose="020B00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66882" y="680799"/>
            <a:ext cx="7030164" cy="479346"/>
          </a:xfrm>
          <a:prstGeom prst="rect">
            <a:avLst/>
          </a:prstGeom>
          <a:noFill/>
          <a:ln/>
        </p:spPr>
        <p:txBody>
          <a:bodyPr wrap="none" lIns="0" tIns="0" rIns="0" bIns="0" rtlCol="0" anchor="t"/>
          <a:lstStyle/>
          <a:p>
            <a:pPr marL="0" indent="0" algn="l">
              <a:lnSpc>
                <a:spcPts val="3750"/>
              </a:lnSpc>
              <a:buNone/>
            </a:pPr>
            <a:r>
              <a:rPr lang="en-US" sz="3000" dirty="0">
                <a:solidFill>
                  <a:srgbClr val="201B18"/>
                </a:solidFill>
                <a:latin typeface="Platypi Medium" pitchFamily="34" charset="0"/>
                <a:ea typeface="Platypi Medium" pitchFamily="34" charset="-122"/>
                <a:cs typeface="Platypi Medium" pitchFamily="34" charset="-120"/>
              </a:rPr>
              <a:t>The Four Deadly Delegation Mistakes</a:t>
            </a:r>
            <a:endParaRPr lang="en-US" sz="3000" dirty="0"/>
          </a:p>
        </p:txBody>
      </p:sp>
      <p:sp>
        <p:nvSpPr>
          <p:cNvPr id="3" name="Text 1"/>
          <p:cNvSpPr/>
          <p:nvPr/>
        </p:nvSpPr>
        <p:spPr>
          <a:xfrm>
            <a:off x="766882" y="1543526"/>
            <a:ext cx="13096637" cy="613410"/>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Source Serif 4" pitchFamily="34" charset="0"/>
                <a:ea typeface="Source Serif 4" pitchFamily="34" charset="-122"/>
                <a:cs typeface="Source Serif 4" pitchFamily="34" charset="-120"/>
              </a:rPr>
              <a:t>Even well-intentioned Agile leaders fall into predictable traps that undermine delegation effectiveness. Recognizing these patterns is the first step to avoiding them.</a:t>
            </a:r>
            <a:endParaRPr lang="en-US" sz="1500" dirty="0"/>
          </a:p>
        </p:txBody>
      </p:sp>
      <p:sp>
        <p:nvSpPr>
          <p:cNvPr id="4" name="Shape 2"/>
          <p:cNvSpPr/>
          <p:nvPr/>
        </p:nvSpPr>
        <p:spPr>
          <a:xfrm>
            <a:off x="766882" y="2372558"/>
            <a:ext cx="6452473" cy="2492216"/>
          </a:xfrm>
          <a:prstGeom prst="roundRect">
            <a:avLst>
              <a:gd name="adj" fmla="val 1154"/>
            </a:avLst>
          </a:prstGeom>
          <a:solidFill>
            <a:srgbClr val="FFFFFF"/>
          </a:solidFill>
          <a:ln w="22860">
            <a:solidFill>
              <a:srgbClr val="3E2513"/>
            </a:solidFill>
            <a:prstDash val="solid"/>
          </a:ln>
        </p:spPr>
        <p:txBody>
          <a:bodyPr/>
          <a:lstStyle/>
          <a:p>
            <a:endParaRPr lang="en-US"/>
          </a:p>
        </p:txBody>
      </p:sp>
      <p:sp>
        <p:nvSpPr>
          <p:cNvPr id="5" name="Shape 3"/>
          <p:cNvSpPr/>
          <p:nvPr/>
        </p:nvSpPr>
        <p:spPr>
          <a:xfrm>
            <a:off x="766882" y="2372558"/>
            <a:ext cx="91440" cy="2492216"/>
          </a:xfrm>
          <a:prstGeom prst="roundRect">
            <a:avLst>
              <a:gd name="adj" fmla="val 31452"/>
            </a:avLst>
          </a:prstGeom>
          <a:solidFill>
            <a:srgbClr val="3E2513"/>
          </a:solidFill>
          <a:ln/>
        </p:spPr>
        <p:txBody>
          <a:bodyPr/>
          <a:lstStyle/>
          <a:p>
            <a:endParaRPr lang="en-US"/>
          </a:p>
        </p:txBody>
      </p:sp>
      <p:sp>
        <p:nvSpPr>
          <p:cNvPr id="6" name="Text 4"/>
          <p:cNvSpPr/>
          <p:nvPr/>
        </p:nvSpPr>
        <p:spPr>
          <a:xfrm>
            <a:off x="1072872" y="2587109"/>
            <a:ext cx="3112294" cy="299561"/>
          </a:xfrm>
          <a:prstGeom prst="rect">
            <a:avLst/>
          </a:prstGeom>
          <a:noFill/>
          <a:ln/>
        </p:spPr>
        <p:txBody>
          <a:bodyPr wrap="none" lIns="0" tIns="0" rIns="0" bIns="0" rtlCol="0" anchor="t"/>
          <a:lstStyle/>
          <a:p>
            <a:pPr marL="0" indent="0" algn="l">
              <a:lnSpc>
                <a:spcPts val="2350"/>
              </a:lnSpc>
              <a:buNone/>
            </a:pPr>
            <a:r>
              <a:rPr lang="en-US" sz="1850" dirty="0">
                <a:solidFill>
                  <a:srgbClr val="504C49"/>
                </a:solidFill>
                <a:latin typeface="Platypi Medium" pitchFamily="34" charset="0"/>
                <a:ea typeface="Platypi Medium" pitchFamily="34" charset="-122"/>
                <a:cs typeface="Platypi Medium" pitchFamily="34" charset="-120"/>
              </a:rPr>
              <a:t>Micromanaging the Sprint</a:t>
            </a:r>
            <a:endParaRPr lang="en-US" sz="1850" dirty="0"/>
          </a:p>
        </p:txBody>
      </p:sp>
      <p:sp>
        <p:nvSpPr>
          <p:cNvPr id="7" name="Text 5"/>
          <p:cNvSpPr/>
          <p:nvPr/>
        </p:nvSpPr>
        <p:spPr>
          <a:xfrm>
            <a:off x="1072872" y="3001685"/>
            <a:ext cx="5931932" cy="920115"/>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Hovering over daily tasks, asking for constant updates, or inserting yourself into technical decisions undermines trust and slows delivery. Teams spend more time reporting than doing.</a:t>
            </a:r>
            <a:endParaRPr lang="en-US" sz="1500" dirty="0">
              <a:latin typeface="Aptos Display" panose="020B0004020202020204" pitchFamily="34" charset="0"/>
            </a:endParaRPr>
          </a:p>
        </p:txBody>
      </p:sp>
      <p:sp>
        <p:nvSpPr>
          <p:cNvPr id="8" name="Text 6"/>
          <p:cNvSpPr/>
          <p:nvPr/>
        </p:nvSpPr>
        <p:spPr>
          <a:xfrm>
            <a:off x="1072872" y="4036814"/>
            <a:ext cx="5931932" cy="613410"/>
          </a:xfrm>
          <a:prstGeom prst="rect">
            <a:avLst/>
          </a:prstGeom>
          <a:noFill/>
          <a:ln/>
        </p:spPr>
        <p:txBody>
          <a:bodyPr wrap="square" lIns="0" tIns="0" rIns="0" bIns="0" rtlCol="0" anchor="t"/>
          <a:lstStyle/>
          <a:p>
            <a:pPr marL="0" indent="0" algn="l">
              <a:lnSpc>
                <a:spcPts val="2400"/>
              </a:lnSpc>
              <a:buNone/>
            </a:pPr>
            <a:r>
              <a:rPr lang="en-US" sz="1500" b="1" dirty="0">
                <a:solidFill>
                  <a:srgbClr val="504C49"/>
                </a:solidFill>
                <a:latin typeface="Aptos Display" panose="020B0004020202020204" pitchFamily="34" charset="0"/>
                <a:ea typeface="Source Serif 4" pitchFamily="34" charset="-122"/>
                <a:cs typeface="Source Serif 4" pitchFamily="34" charset="-120"/>
              </a:rPr>
              <a:t>The Fix</a:t>
            </a:r>
            <a:r>
              <a:rPr lang="en-US" sz="1500" dirty="0">
                <a:solidFill>
                  <a:srgbClr val="504C49"/>
                </a:solidFill>
                <a:latin typeface="Aptos Display" panose="020B0004020202020204" pitchFamily="34" charset="0"/>
                <a:ea typeface="Source Serif 4" pitchFamily="34" charset="-122"/>
                <a:cs typeface="Source Serif 4" pitchFamily="34" charset="-120"/>
              </a:rPr>
              <a:t>: Focus on outcomes, not activities. Ask "How can I help?" instead of "What did you do today?"</a:t>
            </a:r>
            <a:endParaRPr lang="en-US" sz="1500" dirty="0">
              <a:latin typeface="Aptos Display" panose="020B0004020202020204" pitchFamily="34" charset="0"/>
            </a:endParaRPr>
          </a:p>
        </p:txBody>
      </p:sp>
      <p:sp>
        <p:nvSpPr>
          <p:cNvPr id="9" name="Shape 7"/>
          <p:cNvSpPr/>
          <p:nvPr/>
        </p:nvSpPr>
        <p:spPr>
          <a:xfrm>
            <a:off x="7411045" y="2372558"/>
            <a:ext cx="6452473" cy="2492216"/>
          </a:xfrm>
          <a:prstGeom prst="roundRect">
            <a:avLst>
              <a:gd name="adj" fmla="val 1154"/>
            </a:avLst>
          </a:prstGeom>
          <a:solidFill>
            <a:srgbClr val="FFFFFF"/>
          </a:solidFill>
          <a:ln w="22860">
            <a:solidFill>
              <a:srgbClr val="3E2513"/>
            </a:solidFill>
            <a:prstDash val="solid"/>
          </a:ln>
        </p:spPr>
        <p:txBody>
          <a:bodyPr/>
          <a:lstStyle/>
          <a:p>
            <a:endParaRPr lang="en-US"/>
          </a:p>
        </p:txBody>
      </p:sp>
      <p:sp>
        <p:nvSpPr>
          <p:cNvPr id="10" name="Shape 8"/>
          <p:cNvSpPr/>
          <p:nvPr/>
        </p:nvSpPr>
        <p:spPr>
          <a:xfrm>
            <a:off x="7411045" y="2372558"/>
            <a:ext cx="91440" cy="2492216"/>
          </a:xfrm>
          <a:prstGeom prst="roundRect">
            <a:avLst>
              <a:gd name="adj" fmla="val 31452"/>
            </a:avLst>
          </a:prstGeom>
          <a:solidFill>
            <a:srgbClr val="3E2513"/>
          </a:solidFill>
          <a:ln/>
        </p:spPr>
        <p:txBody>
          <a:bodyPr/>
          <a:lstStyle/>
          <a:p>
            <a:endParaRPr lang="en-US"/>
          </a:p>
        </p:txBody>
      </p:sp>
      <p:sp>
        <p:nvSpPr>
          <p:cNvPr id="11" name="Text 9"/>
          <p:cNvSpPr/>
          <p:nvPr/>
        </p:nvSpPr>
        <p:spPr>
          <a:xfrm>
            <a:off x="7717036" y="2587109"/>
            <a:ext cx="3326249" cy="299561"/>
          </a:xfrm>
          <a:prstGeom prst="rect">
            <a:avLst/>
          </a:prstGeom>
          <a:noFill/>
          <a:ln/>
        </p:spPr>
        <p:txBody>
          <a:bodyPr wrap="none" lIns="0" tIns="0" rIns="0" bIns="0" rtlCol="0" anchor="t"/>
          <a:lstStyle/>
          <a:p>
            <a:pPr marL="0" indent="0" algn="l">
              <a:lnSpc>
                <a:spcPts val="2350"/>
              </a:lnSpc>
              <a:buNone/>
            </a:pPr>
            <a:r>
              <a:rPr lang="en-US" sz="1850" dirty="0">
                <a:solidFill>
                  <a:srgbClr val="504C49"/>
                </a:solidFill>
                <a:latin typeface="Platypi Medium" pitchFamily="34" charset="0"/>
                <a:ea typeface="Platypi Medium" pitchFamily="34" charset="-122"/>
                <a:cs typeface="Platypi Medium" pitchFamily="34" charset="-120"/>
              </a:rPr>
              <a:t>Delegating Without Context</a:t>
            </a:r>
            <a:endParaRPr lang="en-US" sz="1850" dirty="0"/>
          </a:p>
        </p:txBody>
      </p:sp>
      <p:sp>
        <p:nvSpPr>
          <p:cNvPr id="12" name="Text 10"/>
          <p:cNvSpPr/>
          <p:nvPr/>
        </p:nvSpPr>
        <p:spPr>
          <a:xfrm>
            <a:off x="7717036" y="3001685"/>
            <a:ext cx="5931932" cy="920115"/>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Assigning work without linking it to the bigger picture erodes motivation and leads to suboptimal solutions. Teams deliver what was asked for, not what was needed.</a:t>
            </a:r>
            <a:endParaRPr lang="en-US" sz="1500" dirty="0">
              <a:latin typeface="Aptos Display" panose="020B0004020202020204" pitchFamily="34" charset="0"/>
            </a:endParaRPr>
          </a:p>
        </p:txBody>
      </p:sp>
      <p:sp>
        <p:nvSpPr>
          <p:cNvPr id="13" name="Text 11"/>
          <p:cNvSpPr/>
          <p:nvPr/>
        </p:nvSpPr>
        <p:spPr>
          <a:xfrm>
            <a:off x="7717036" y="4036814"/>
            <a:ext cx="5931932" cy="613410"/>
          </a:xfrm>
          <a:prstGeom prst="rect">
            <a:avLst/>
          </a:prstGeom>
          <a:noFill/>
          <a:ln/>
        </p:spPr>
        <p:txBody>
          <a:bodyPr wrap="square" lIns="0" tIns="0" rIns="0" bIns="0" rtlCol="0" anchor="t"/>
          <a:lstStyle/>
          <a:p>
            <a:pPr marL="0" indent="0" algn="l">
              <a:lnSpc>
                <a:spcPts val="2400"/>
              </a:lnSpc>
              <a:buNone/>
            </a:pPr>
            <a:r>
              <a:rPr lang="en-US" sz="1500" b="1" dirty="0">
                <a:solidFill>
                  <a:srgbClr val="504C49"/>
                </a:solidFill>
                <a:latin typeface="Aptos Display" panose="020B0004020202020204" pitchFamily="34" charset="0"/>
                <a:ea typeface="Source Serif 4" pitchFamily="34" charset="-122"/>
                <a:cs typeface="Source Serif 4" pitchFamily="34" charset="-120"/>
              </a:rPr>
              <a:t>The Fix</a:t>
            </a:r>
            <a:r>
              <a:rPr lang="en-US" sz="1500" dirty="0">
                <a:solidFill>
                  <a:srgbClr val="504C49"/>
                </a:solidFill>
                <a:latin typeface="Aptos Display" panose="020B0004020202020204" pitchFamily="34" charset="0"/>
                <a:ea typeface="Source Serif 4" pitchFamily="34" charset="-122"/>
                <a:cs typeface="Source Serif 4" pitchFamily="34" charset="-120"/>
              </a:rPr>
              <a:t>: Always explain the "why" behind the "what." Connect tasks to customer value and business objectives.</a:t>
            </a:r>
            <a:endParaRPr lang="en-US" sz="1500" dirty="0">
              <a:latin typeface="Aptos Display" panose="020B0004020202020204" pitchFamily="34" charset="0"/>
            </a:endParaRPr>
          </a:p>
        </p:txBody>
      </p:sp>
      <p:sp>
        <p:nvSpPr>
          <p:cNvPr id="14" name="Shape 12"/>
          <p:cNvSpPr/>
          <p:nvPr/>
        </p:nvSpPr>
        <p:spPr>
          <a:xfrm>
            <a:off x="766882" y="5056465"/>
            <a:ext cx="6452473" cy="2492216"/>
          </a:xfrm>
          <a:prstGeom prst="roundRect">
            <a:avLst>
              <a:gd name="adj" fmla="val 1154"/>
            </a:avLst>
          </a:prstGeom>
          <a:solidFill>
            <a:srgbClr val="FFFFFF"/>
          </a:solidFill>
          <a:ln w="22860">
            <a:solidFill>
              <a:srgbClr val="3E2513"/>
            </a:solidFill>
            <a:prstDash val="solid"/>
          </a:ln>
        </p:spPr>
        <p:txBody>
          <a:bodyPr/>
          <a:lstStyle/>
          <a:p>
            <a:endParaRPr lang="en-US"/>
          </a:p>
        </p:txBody>
      </p:sp>
      <p:sp>
        <p:nvSpPr>
          <p:cNvPr id="15" name="Shape 13"/>
          <p:cNvSpPr/>
          <p:nvPr/>
        </p:nvSpPr>
        <p:spPr>
          <a:xfrm>
            <a:off x="766882" y="5056465"/>
            <a:ext cx="91440" cy="2492216"/>
          </a:xfrm>
          <a:prstGeom prst="roundRect">
            <a:avLst>
              <a:gd name="adj" fmla="val 31452"/>
            </a:avLst>
          </a:prstGeom>
          <a:solidFill>
            <a:srgbClr val="3E2513"/>
          </a:solidFill>
          <a:ln/>
        </p:spPr>
        <p:txBody>
          <a:bodyPr/>
          <a:lstStyle/>
          <a:p>
            <a:endParaRPr lang="en-US"/>
          </a:p>
        </p:txBody>
      </p:sp>
      <p:sp>
        <p:nvSpPr>
          <p:cNvPr id="16" name="Text 14"/>
          <p:cNvSpPr/>
          <p:nvPr/>
        </p:nvSpPr>
        <p:spPr>
          <a:xfrm>
            <a:off x="1072872" y="5271016"/>
            <a:ext cx="3323868" cy="299561"/>
          </a:xfrm>
          <a:prstGeom prst="rect">
            <a:avLst/>
          </a:prstGeom>
          <a:noFill/>
          <a:ln/>
        </p:spPr>
        <p:txBody>
          <a:bodyPr wrap="none" lIns="0" tIns="0" rIns="0" bIns="0" rtlCol="0" anchor="t"/>
          <a:lstStyle/>
          <a:p>
            <a:pPr marL="0" indent="0" algn="l">
              <a:lnSpc>
                <a:spcPts val="2350"/>
              </a:lnSpc>
              <a:buNone/>
            </a:pPr>
            <a:r>
              <a:rPr lang="en-US" sz="1850" dirty="0">
                <a:solidFill>
                  <a:srgbClr val="504C49"/>
                </a:solidFill>
                <a:latin typeface="Platypi Medium" pitchFamily="34" charset="0"/>
                <a:ea typeface="Platypi Medium" pitchFamily="34" charset="-122"/>
                <a:cs typeface="Platypi Medium" pitchFamily="34" charset="-120"/>
              </a:rPr>
              <a:t>Overloading Top Performers</a:t>
            </a:r>
            <a:endParaRPr lang="en-US" sz="1850" dirty="0"/>
          </a:p>
        </p:txBody>
      </p:sp>
      <p:sp>
        <p:nvSpPr>
          <p:cNvPr id="17" name="Text 15"/>
          <p:cNvSpPr/>
          <p:nvPr/>
        </p:nvSpPr>
        <p:spPr>
          <a:xfrm>
            <a:off x="1072872" y="5685592"/>
            <a:ext cx="5931932" cy="920115"/>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Effective delegation requires equitable distribution, not leaning on the same few people repeatedly. This burns out your best people and prevents others from growing.</a:t>
            </a:r>
            <a:endParaRPr lang="en-US" sz="1500" dirty="0">
              <a:latin typeface="Aptos Display" panose="020B0004020202020204" pitchFamily="34" charset="0"/>
            </a:endParaRPr>
          </a:p>
        </p:txBody>
      </p:sp>
      <p:sp>
        <p:nvSpPr>
          <p:cNvPr id="18" name="Text 16"/>
          <p:cNvSpPr/>
          <p:nvPr/>
        </p:nvSpPr>
        <p:spPr>
          <a:xfrm>
            <a:off x="1072872" y="6720721"/>
            <a:ext cx="5931932" cy="613410"/>
          </a:xfrm>
          <a:prstGeom prst="rect">
            <a:avLst/>
          </a:prstGeom>
          <a:noFill/>
          <a:ln/>
        </p:spPr>
        <p:txBody>
          <a:bodyPr wrap="square" lIns="0" tIns="0" rIns="0" bIns="0" rtlCol="0" anchor="t"/>
          <a:lstStyle/>
          <a:p>
            <a:pPr marL="0" indent="0" algn="l">
              <a:lnSpc>
                <a:spcPts val="2400"/>
              </a:lnSpc>
              <a:buNone/>
            </a:pPr>
            <a:r>
              <a:rPr lang="en-US" sz="1500" b="1" dirty="0">
                <a:solidFill>
                  <a:srgbClr val="504C49"/>
                </a:solidFill>
                <a:latin typeface="Aptos Display" panose="020B0004020202020204" pitchFamily="34" charset="0"/>
                <a:ea typeface="Source Serif 4" pitchFamily="34" charset="-122"/>
                <a:cs typeface="Source Serif 4" pitchFamily="34" charset="-120"/>
              </a:rPr>
              <a:t>The Fix</a:t>
            </a:r>
            <a:r>
              <a:rPr lang="en-US" sz="1500" dirty="0">
                <a:solidFill>
                  <a:srgbClr val="504C49"/>
                </a:solidFill>
                <a:latin typeface="Aptos Display" panose="020B0004020202020204" pitchFamily="34" charset="0"/>
                <a:ea typeface="Source Serif 4" pitchFamily="34" charset="-122"/>
                <a:cs typeface="Source Serif 4" pitchFamily="34" charset="-120"/>
              </a:rPr>
              <a:t>: Intentionally develop capability across the team. Pair experienced and emerging talent.</a:t>
            </a:r>
            <a:endParaRPr lang="en-US" sz="1500" dirty="0">
              <a:latin typeface="Aptos Display" panose="020B0004020202020204" pitchFamily="34" charset="0"/>
            </a:endParaRPr>
          </a:p>
        </p:txBody>
      </p:sp>
      <p:sp>
        <p:nvSpPr>
          <p:cNvPr id="19" name="Shape 17"/>
          <p:cNvSpPr/>
          <p:nvPr/>
        </p:nvSpPr>
        <p:spPr>
          <a:xfrm>
            <a:off x="7411045" y="5056465"/>
            <a:ext cx="6452473" cy="2492216"/>
          </a:xfrm>
          <a:prstGeom prst="roundRect">
            <a:avLst>
              <a:gd name="adj" fmla="val 1154"/>
            </a:avLst>
          </a:prstGeom>
          <a:solidFill>
            <a:srgbClr val="FFFFFF"/>
          </a:solidFill>
          <a:ln w="22860">
            <a:solidFill>
              <a:srgbClr val="3E2513"/>
            </a:solidFill>
            <a:prstDash val="solid"/>
          </a:ln>
        </p:spPr>
        <p:txBody>
          <a:bodyPr/>
          <a:lstStyle/>
          <a:p>
            <a:endParaRPr lang="en-US"/>
          </a:p>
        </p:txBody>
      </p:sp>
      <p:sp>
        <p:nvSpPr>
          <p:cNvPr id="20" name="Shape 18"/>
          <p:cNvSpPr/>
          <p:nvPr/>
        </p:nvSpPr>
        <p:spPr>
          <a:xfrm>
            <a:off x="7411045" y="5056465"/>
            <a:ext cx="91440" cy="2492216"/>
          </a:xfrm>
          <a:prstGeom prst="roundRect">
            <a:avLst>
              <a:gd name="adj" fmla="val 31452"/>
            </a:avLst>
          </a:prstGeom>
          <a:solidFill>
            <a:srgbClr val="3E2513"/>
          </a:solidFill>
          <a:ln/>
        </p:spPr>
        <p:txBody>
          <a:bodyPr/>
          <a:lstStyle/>
          <a:p>
            <a:endParaRPr lang="en-US"/>
          </a:p>
        </p:txBody>
      </p:sp>
      <p:sp>
        <p:nvSpPr>
          <p:cNvPr id="21" name="Text 19"/>
          <p:cNvSpPr/>
          <p:nvPr/>
        </p:nvSpPr>
        <p:spPr>
          <a:xfrm>
            <a:off x="7717036" y="5271016"/>
            <a:ext cx="2396490" cy="299561"/>
          </a:xfrm>
          <a:prstGeom prst="rect">
            <a:avLst/>
          </a:prstGeom>
          <a:noFill/>
          <a:ln/>
        </p:spPr>
        <p:txBody>
          <a:bodyPr wrap="none" lIns="0" tIns="0" rIns="0" bIns="0" rtlCol="0" anchor="t"/>
          <a:lstStyle/>
          <a:p>
            <a:pPr marL="0" indent="0" algn="l">
              <a:lnSpc>
                <a:spcPts val="2350"/>
              </a:lnSpc>
              <a:buNone/>
            </a:pPr>
            <a:r>
              <a:rPr lang="en-US" sz="1850" dirty="0">
                <a:solidFill>
                  <a:srgbClr val="504C49"/>
                </a:solidFill>
                <a:latin typeface="Platypi Medium" pitchFamily="34" charset="0"/>
                <a:ea typeface="Platypi Medium" pitchFamily="34" charset="-122"/>
                <a:cs typeface="Platypi Medium" pitchFamily="34" charset="-120"/>
              </a:rPr>
              <a:t>Failure to Check In</a:t>
            </a:r>
            <a:endParaRPr lang="en-US" sz="1850" dirty="0"/>
          </a:p>
        </p:txBody>
      </p:sp>
      <p:sp>
        <p:nvSpPr>
          <p:cNvPr id="22" name="Text 20"/>
          <p:cNvSpPr/>
          <p:nvPr/>
        </p:nvSpPr>
        <p:spPr>
          <a:xfrm>
            <a:off x="7717036" y="5685592"/>
            <a:ext cx="5931932" cy="920115"/>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Absence of regular touchpoints leads to drift and missed expectations. "I trust you" doesn't mean "I'll ignore you until the deadline."</a:t>
            </a:r>
            <a:endParaRPr lang="en-US" sz="1500" dirty="0">
              <a:latin typeface="Aptos Display" panose="020B0004020202020204" pitchFamily="34" charset="0"/>
            </a:endParaRPr>
          </a:p>
        </p:txBody>
      </p:sp>
      <p:sp>
        <p:nvSpPr>
          <p:cNvPr id="23" name="Text 21"/>
          <p:cNvSpPr/>
          <p:nvPr/>
        </p:nvSpPr>
        <p:spPr>
          <a:xfrm>
            <a:off x="7717036" y="6720721"/>
            <a:ext cx="5931932" cy="613410"/>
          </a:xfrm>
          <a:prstGeom prst="rect">
            <a:avLst/>
          </a:prstGeom>
          <a:noFill/>
          <a:ln/>
        </p:spPr>
        <p:txBody>
          <a:bodyPr wrap="square" lIns="0" tIns="0" rIns="0" bIns="0" rtlCol="0" anchor="t"/>
          <a:lstStyle/>
          <a:p>
            <a:pPr marL="0" indent="0" algn="l">
              <a:lnSpc>
                <a:spcPts val="2400"/>
              </a:lnSpc>
              <a:buNone/>
            </a:pPr>
            <a:r>
              <a:rPr lang="en-US" sz="1500" b="1" dirty="0">
                <a:solidFill>
                  <a:srgbClr val="504C49"/>
                </a:solidFill>
                <a:latin typeface="Aptos Display" panose="020B0004020202020204" pitchFamily="34" charset="0"/>
                <a:ea typeface="Source Serif 4" pitchFamily="34" charset="-122"/>
                <a:cs typeface="Source Serif 4" pitchFamily="34" charset="-120"/>
              </a:rPr>
              <a:t>The Fix</a:t>
            </a:r>
            <a:r>
              <a:rPr lang="en-US" sz="1500" dirty="0">
                <a:solidFill>
                  <a:srgbClr val="504C49"/>
                </a:solidFill>
                <a:latin typeface="Aptos Display" panose="020B0004020202020204" pitchFamily="34" charset="0"/>
                <a:ea typeface="Source Serif 4" pitchFamily="34" charset="-122"/>
                <a:cs typeface="Source Serif 4" pitchFamily="34" charset="-120"/>
              </a:rPr>
              <a:t>: Create lightweight check-in rhythms that provide support without surveillance.</a:t>
            </a:r>
            <a:endParaRPr lang="en-US" sz="1500" dirty="0">
              <a:latin typeface="Aptos Display" panose="020B00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679371"/>
            <a:ext cx="6389846" cy="496133"/>
          </a:xfrm>
          <a:prstGeom prst="rect">
            <a:avLst/>
          </a:prstGeom>
          <a:noFill/>
          <a:ln/>
        </p:spPr>
        <p:txBody>
          <a:bodyPr wrap="none" lIns="0" tIns="0" rIns="0" bIns="0" rtlCol="0" anchor="t"/>
          <a:lstStyle/>
          <a:p>
            <a:pPr marL="0" indent="0" algn="l">
              <a:lnSpc>
                <a:spcPts val="3900"/>
              </a:lnSpc>
              <a:buNone/>
            </a:pPr>
            <a:r>
              <a:rPr lang="en-US" sz="3100" dirty="0">
                <a:solidFill>
                  <a:srgbClr val="201B18"/>
                </a:solidFill>
                <a:latin typeface="Platypi Medium" pitchFamily="34" charset="0"/>
                <a:ea typeface="Platypi Medium" pitchFamily="34" charset="-122"/>
                <a:cs typeface="Platypi Medium" pitchFamily="34" charset="-120"/>
              </a:rPr>
              <a:t>Your 5-Step Delegation Playbook</a:t>
            </a:r>
            <a:endParaRPr lang="en-US" sz="3100" dirty="0"/>
          </a:p>
        </p:txBody>
      </p:sp>
      <p:sp>
        <p:nvSpPr>
          <p:cNvPr id="3" name="Shape 1"/>
          <p:cNvSpPr/>
          <p:nvPr/>
        </p:nvSpPr>
        <p:spPr>
          <a:xfrm>
            <a:off x="793790" y="1572339"/>
            <a:ext cx="4215289" cy="3207306"/>
          </a:xfrm>
          <a:prstGeom prst="roundRect">
            <a:avLst>
              <a:gd name="adj" fmla="val 928"/>
            </a:avLst>
          </a:prstGeom>
          <a:solidFill>
            <a:srgbClr val="F9F7F7"/>
          </a:solidFill>
          <a:ln/>
        </p:spPr>
        <p:txBody>
          <a:bodyPr/>
          <a:lstStyle/>
          <a:p>
            <a:endParaRPr lang="en-US"/>
          </a:p>
        </p:txBody>
      </p:sp>
      <p:sp>
        <p:nvSpPr>
          <p:cNvPr id="4" name="Shape 2"/>
          <p:cNvSpPr/>
          <p:nvPr/>
        </p:nvSpPr>
        <p:spPr>
          <a:xfrm>
            <a:off x="992148" y="1770697"/>
            <a:ext cx="595313" cy="595313"/>
          </a:xfrm>
          <a:prstGeom prst="roundRect">
            <a:avLst>
              <a:gd name="adj" fmla="val 15358451"/>
            </a:avLst>
          </a:prstGeom>
          <a:solidFill>
            <a:srgbClr val="3E2513"/>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1155859" y="1900833"/>
            <a:ext cx="267891" cy="334923"/>
          </a:xfrm>
          <a:prstGeom prst="rect">
            <a:avLst/>
          </a:prstGeom>
        </p:spPr>
      </p:pic>
      <p:sp>
        <p:nvSpPr>
          <p:cNvPr id="6" name="Text 3"/>
          <p:cNvSpPr/>
          <p:nvPr/>
        </p:nvSpPr>
        <p:spPr>
          <a:xfrm>
            <a:off x="992148" y="256436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Set Clear Guardrails</a:t>
            </a:r>
            <a:endParaRPr lang="en-US" sz="1950" dirty="0"/>
          </a:p>
        </p:txBody>
      </p:sp>
      <p:sp>
        <p:nvSpPr>
          <p:cNvPr id="7" name="Text 4"/>
          <p:cNvSpPr/>
          <p:nvPr/>
        </p:nvSpPr>
        <p:spPr>
          <a:xfrm>
            <a:off x="992148" y="2993588"/>
            <a:ext cx="3818573" cy="1587698"/>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Define the non-negotiables like compliance requirements, budget constraints, architectural standards, or customer commitments. These boundaries create safety for autonomy.</a:t>
            </a:r>
            <a:endParaRPr lang="en-US" sz="1550" dirty="0">
              <a:latin typeface="Aptos Display" panose="020B0004020202020204" pitchFamily="34" charset="0"/>
            </a:endParaRPr>
          </a:p>
        </p:txBody>
      </p:sp>
      <p:sp>
        <p:nvSpPr>
          <p:cNvPr id="8" name="Shape 5"/>
          <p:cNvSpPr/>
          <p:nvPr/>
        </p:nvSpPr>
        <p:spPr>
          <a:xfrm>
            <a:off x="5207437" y="1572339"/>
            <a:ext cx="4215408" cy="3207306"/>
          </a:xfrm>
          <a:prstGeom prst="roundRect">
            <a:avLst>
              <a:gd name="adj" fmla="val 928"/>
            </a:avLst>
          </a:prstGeom>
          <a:solidFill>
            <a:srgbClr val="F9F7F7"/>
          </a:solidFill>
          <a:ln/>
        </p:spPr>
        <p:txBody>
          <a:bodyPr/>
          <a:lstStyle/>
          <a:p>
            <a:endParaRPr lang="en-US"/>
          </a:p>
        </p:txBody>
      </p:sp>
      <p:sp>
        <p:nvSpPr>
          <p:cNvPr id="9" name="Shape 6"/>
          <p:cNvSpPr/>
          <p:nvPr/>
        </p:nvSpPr>
        <p:spPr>
          <a:xfrm>
            <a:off x="5405795" y="1770697"/>
            <a:ext cx="595313" cy="595313"/>
          </a:xfrm>
          <a:prstGeom prst="roundRect">
            <a:avLst>
              <a:gd name="adj" fmla="val 15358451"/>
            </a:avLst>
          </a:prstGeom>
          <a:solidFill>
            <a:srgbClr val="3E2513"/>
          </a:solidFill>
          <a:ln/>
        </p:spPr>
        <p:txBody>
          <a:bodyPr/>
          <a:lstStyle/>
          <a:p>
            <a:endParaRPr lang="en-US"/>
          </a:p>
        </p:txBody>
      </p:sp>
      <p:pic>
        <p:nvPicPr>
          <p:cNvPr id="10" name="Image 1" descr="preencoded.png"/>
          <p:cNvPicPr>
            <a:picLocks noChangeAspect="1"/>
          </p:cNvPicPr>
          <p:nvPr/>
        </p:nvPicPr>
        <p:blipFill>
          <a:blip r:embed="rId4"/>
          <a:stretch>
            <a:fillRect/>
          </a:stretch>
        </p:blipFill>
        <p:spPr>
          <a:xfrm>
            <a:off x="5569506" y="1900833"/>
            <a:ext cx="267891" cy="334923"/>
          </a:xfrm>
          <a:prstGeom prst="rect">
            <a:avLst/>
          </a:prstGeom>
        </p:spPr>
      </p:pic>
      <p:sp>
        <p:nvSpPr>
          <p:cNvPr id="11" name="Text 7"/>
          <p:cNvSpPr/>
          <p:nvPr/>
        </p:nvSpPr>
        <p:spPr>
          <a:xfrm>
            <a:off x="5405795" y="2564368"/>
            <a:ext cx="3285887"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Empower Decision-Making</a:t>
            </a:r>
            <a:endParaRPr lang="en-US" sz="1950" dirty="0"/>
          </a:p>
        </p:txBody>
      </p:sp>
      <p:sp>
        <p:nvSpPr>
          <p:cNvPr id="12" name="Text 8"/>
          <p:cNvSpPr/>
          <p:nvPr/>
        </p:nvSpPr>
        <p:spPr>
          <a:xfrm>
            <a:off x="5405795" y="2993588"/>
            <a:ext cx="3818692"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Give the team explicit authority to make decisions within those boundaries. Use delegation poker to clarify decision rights and eliminate ambiguity.</a:t>
            </a:r>
            <a:endParaRPr lang="en-US" sz="1550" dirty="0">
              <a:latin typeface="Aptos Display" panose="020B0004020202020204" pitchFamily="34" charset="0"/>
            </a:endParaRPr>
          </a:p>
        </p:txBody>
      </p:sp>
      <p:sp>
        <p:nvSpPr>
          <p:cNvPr id="13" name="Shape 9"/>
          <p:cNvSpPr/>
          <p:nvPr/>
        </p:nvSpPr>
        <p:spPr>
          <a:xfrm>
            <a:off x="9621203" y="1572339"/>
            <a:ext cx="4215289" cy="3207306"/>
          </a:xfrm>
          <a:prstGeom prst="roundRect">
            <a:avLst>
              <a:gd name="adj" fmla="val 928"/>
            </a:avLst>
          </a:prstGeom>
          <a:solidFill>
            <a:srgbClr val="F9F7F7"/>
          </a:solidFill>
          <a:ln/>
        </p:spPr>
        <p:txBody>
          <a:bodyPr/>
          <a:lstStyle/>
          <a:p>
            <a:endParaRPr lang="en-US"/>
          </a:p>
        </p:txBody>
      </p:sp>
      <p:sp>
        <p:nvSpPr>
          <p:cNvPr id="14" name="Shape 10"/>
          <p:cNvSpPr/>
          <p:nvPr/>
        </p:nvSpPr>
        <p:spPr>
          <a:xfrm>
            <a:off x="9819561" y="1770697"/>
            <a:ext cx="595313" cy="595313"/>
          </a:xfrm>
          <a:prstGeom prst="roundRect">
            <a:avLst>
              <a:gd name="adj" fmla="val 15358451"/>
            </a:avLst>
          </a:prstGeom>
          <a:solidFill>
            <a:srgbClr val="3E2513"/>
          </a:solidFill>
          <a:ln/>
        </p:spPr>
        <p:txBody>
          <a:bodyPr/>
          <a:lstStyle/>
          <a:p>
            <a:endParaRPr lang="en-US"/>
          </a:p>
        </p:txBody>
      </p:sp>
      <p:pic>
        <p:nvPicPr>
          <p:cNvPr id="15" name="Image 2" descr="preencoded.png"/>
          <p:cNvPicPr>
            <a:picLocks noChangeAspect="1"/>
          </p:cNvPicPr>
          <p:nvPr/>
        </p:nvPicPr>
        <p:blipFill>
          <a:blip r:embed="rId5"/>
          <a:stretch>
            <a:fillRect/>
          </a:stretch>
        </p:blipFill>
        <p:spPr>
          <a:xfrm>
            <a:off x="9983272" y="1900833"/>
            <a:ext cx="267891" cy="334923"/>
          </a:xfrm>
          <a:prstGeom prst="rect">
            <a:avLst/>
          </a:prstGeom>
        </p:spPr>
      </p:pic>
      <p:sp>
        <p:nvSpPr>
          <p:cNvPr id="16" name="Text 11"/>
          <p:cNvSpPr/>
          <p:nvPr/>
        </p:nvSpPr>
        <p:spPr>
          <a:xfrm>
            <a:off x="9819561" y="2564368"/>
            <a:ext cx="3131582"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Align Work With Purpose</a:t>
            </a:r>
            <a:endParaRPr lang="en-US" sz="1950" dirty="0"/>
          </a:p>
        </p:txBody>
      </p:sp>
      <p:sp>
        <p:nvSpPr>
          <p:cNvPr id="17" name="Text 12"/>
          <p:cNvSpPr/>
          <p:nvPr/>
        </p:nvSpPr>
        <p:spPr>
          <a:xfrm>
            <a:off x="9819561" y="2993588"/>
            <a:ext cx="3818573"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Connect every task back to strategic value or customer impact. Help teams understand not just what they're building, but why it matters.</a:t>
            </a:r>
            <a:endParaRPr lang="en-US" sz="1550" dirty="0">
              <a:latin typeface="Aptos Display" panose="020B0004020202020204" pitchFamily="34" charset="0"/>
            </a:endParaRPr>
          </a:p>
        </p:txBody>
      </p:sp>
      <p:sp>
        <p:nvSpPr>
          <p:cNvPr id="18" name="Shape 13"/>
          <p:cNvSpPr/>
          <p:nvPr/>
        </p:nvSpPr>
        <p:spPr>
          <a:xfrm>
            <a:off x="793790" y="4978003"/>
            <a:ext cx="6422112" cy="2572226"/>
          </a:xfrm>
          <a:prstGeom prst="roundRect">
            <a:avLst>
              <a:gd name="adj" fmla="val 1157"/>
            </a:avLst>
          </a:prstGeom>
          <a:solidFill>
            <a:srgbClr val="F9F7F7"/>
          </a:solidFill>
          <a:ln/>
        </p:spPr>
        <p:txBody>
          <a:bodyPr/>
          <a:lstStyle/>
          <a:p>
            <a:endParaRPr lang="en-US"/>
          </a:p>
        </p:txBody>
      </p:sp>
      <p:sp>
        <p:nvSpPr>
          <p:cNvPr id="19" name="Shape 14"/>
          <p:cNvSpPr/>
          <p:nvPr/>
        </p:nvSpPr>
        <p:spPr>
          <a:xfrm>
            <a:off x="992148" y="5176361"/>
            <a:ext cx="595313" cy="595313"/>
          </a:xfrm>
          <a:prstGeom prst="roundRect">
            <a:avLst>
              <a:gd name="adj" fmla="val 15358451"/>
            </a:avLst>
          </a:prstGeom>
          <a:solidFill>
            <a:srgbClr val="3E2513"/>
          </a:solidFill>
          <a:ln/>
        </p:spPr>
        <p:txBody>
          <a:bodyPr/>
          <a:lstStyle/>
          <a:p>
            <a:endParaRPr lang="en-US"/>
          </a:p>
        </p:txBody>
      </p:sp>
      <p:pic>
        <p:nvPicPr>
          <p:cNvPr id="20" name="Image 3" descr="preencoded.png"/>
          <p:cNvPicPr>
            <a:picLocks noChangeAspect="1"/>
          </p:cNvPicPr>
          <p:nvPr/>
        </p:nvPicPr>
        <p:blipFill>
          <a:blip r:embed="rId6"/>
          <a:stretch>
            <a:fillRect/>
          </a:stretch>
        </p:blipFill>
        <p:spPr>
          <a:xfrm>
            <a:off x="1155859" y="5306497"/>
            <a:ext cx="267891" cy="334923"/>
          </a:xfrm>
          <a:prstGeom prst="rect">
            <a:avLst/>
          </a:prstGeom>
        </p:spPr>
      </p:pic>
      <p:sp>
        <p:nvSpPr>
          <p:cNvPr id="21" name="Text 15"/>
          <p:cNvSpPr/>
          <p:nvPr/>
        </p:nvSpPr>
        <p:spPr>
          <a:xfrm>
            <a:off x="992148" y="5970032"/>
            <a:ext cx="3419118"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Foster Accountability Loops</a:t>
            </a:r>
            <a:endParaRPr lang="en-US" sz="1950" dirty="0"/>
          </a:p>
        </p:txBody>
      </p:sp>
      <p:sp>
        <p:nvSpPr>
          <p:cNvPr id="22" name="Text 16"/>
          <p:cNvSpPr/>
          <p:nvPr/>
        </p:nvSpPr>
        <p:spPr>
          <a:xfrm>
            <a:off x="992148" y="6399252"/>
            <a:ext cx="6025396"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Use retrospectives, sprint reviews, and regular check-ins to build ownership habits. Make accountability a team practice, not a leadership imposition.</a:t>
            </a:r>
            <a:endParaRPr lang="en-US" sz="1550" dirty="0">
              <a:latin typeface="Aptos Display" panose="020B0004020202020204" pitchFamily="34" charset="0"/>
            </a:endParaRPr>
          </a:p>
        </p:txBody>
      </p:sp>
      <p:sp>
        <p:nvSpPr>
          <p:cNvPr id="23" name="Shape 17"/>
          <p:cNvSpPr/>
          <p:nvPr/>
        </p:nvSpPr>
        <p:spPr>
          <a:xfrm>
            <a:off x="7414260" y="4978003"/>
            <a:ext cx="6422231" cy="2572226"/>
          </a:xfrm>
          <a:prstGeom prst="roundRect">
            <a:avLst>
              <a:gd name="adj" fmla="val 1157"/>
            </a:avLst>
          </a:prstGeom>
          <a:solidFill>
            <a:srgbClr val="F9F7F7"/>
          </a:solidFill>
          <a:ln/>
        </p:spPr>
        <p:txBody>
          <a:bodyPr/>
          <a:lstStyle/>
          <a:p>
            <a:endParaRPr lang="en-US"/>
          </a:p>
        </p:txBody>
      </p:sp>
      <p:sp>
        <p:nvSpPr>
          <p:cNvPr id="24" name="Shape 18"/>
          <p:cNvSpPr/>
          <p:nvPr/>
        </p:nvSpPr>
        <p:spPr>
          <a:xfrm>
            <a:off x="7612618" y="5176361"/>
            <a:ext cx="595313" cy="595313"/>
          </a:xfrm>
          <a:prstGeom prst="roundRect">
            <a:avLst>
              <a:gd name="adj" fmla="val 15358451"/>
            </a:avLst>
          </a:prstGeom>
          <a:solidFill>
            <a:srgbClr val="3E2513"/>
          </a:solidFill>
          <a:ln/>
        </p:spPr>
        <p:txBody>
          <a:bodyPr/>
          <a:lstStyle/>
          <a:p>
            <a:endParaRPr lang="en-US"/>
          </a:p>
        </p:txBody>
      </p:sp>
      <p:pic>
        <p:nvPicPr>
          <p:cNvPr id="25" name="Image 4" descr="preencoded.png"/>
          <p:cNvPicPr>
            <a:picLocks noChangeAspect="1"/>
          </p:cNvPicPr>
          <p:nvPr/>
        </p:nvPicPr>
        <p:blipFill>
          <a:blip r:embed="rId7"/>
          <a:stretch>
            <a:fillRect/>
          </a:stretch>
        </p:blipFill>
        <p:spPr>
          <a:xfrm>
            <a:off x="7776329" y="5306497"/>
            <a:ext cx="267891" cy="334923"/>
          </a:xfrm>
          <a:prstGeom prst="rect">
            <a:avLst/>
          </a:prstGeom>
        </p:spPr>
      </p:pic>
      <p:sp>
        <p:nvSpPr>
          <p:cNvPr id="26" name="Text 19"/>
          <p:cNvSpPr/>
          <p:nvPr/>
        </p:nvSpPr>
        <p:spPr>
          <a:xfrm>
            <a:off x="7612618" y="5970032"/>
            <a:ext cx="3695581"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Celebrate Delegated Successes</a:t>
            </a:r>
            <a:endParaRPr lang="en-US" sz="1950" dirty="0"/>
          </a:p>
        </p:txBody>
      </p:sp>
      <p:sp>
        <p:nvSpPr>
          <p:cNvPr id="27" name="Text 20"/>
          <p:cNvSpPr/>
          <p:nvPr/>
        </p:nvSpPr>
        <p:spPr>
          <a:xfrm>
            <a:off x="7612618" y="6399252"/>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Publicly recognize when teams take initiative and deliver independently. This reinforces the behaviors you want to see more of.</a:t>
            </a:r>
            <a:endParaRPr lang="en-US" sz="1550" dirty="0">
              <a:latin typeface="Aptos Display" panose="020B00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77240" y="687586"/>
            <a:ext cx="7221617" cy="607338"/>
          </a:xfrm>
          <a:prstGeom prst="rect">
            <a:avLst/>
          </a:prstGeom>
          <a:noFill/>
          <a:ln/>
        </p:spPr>
        <p:txBody>
          <a:bodyPr wrap="none" lIns="0" tIns="0" rIns="0" bIns="0" rtlCol="0" anchor="t"/>
          <a:lstStyle/>
          <a:p>
            <a:pPr marL="0" indent="0" algn="l">
              <a:lnSpc>
                <a:spcPts val="4750"/>
              </a:lnSpc>
              <a:buNone/>
            </a:pPr>
            <a:r>
              <a:rPr lang="en-US" sz="3800" dirty="0">
                <a:solidFill>
                  <a:srgbClr val="201B18"/>
                </a:solidFill>
                <a:latin typeface="Platypi Medium" pitchFamily="34" charset="0"/>
                <a:ea typeface="Platypi Medium" pitchFamily="34" charset="-122"/>
                <a:cs typeface="Platypi Medium" pitchFamily="34" charset="-120"/>
              </a:rPr>
              <a:t>Measuring Delegation Success</a:t>
            </a:r>
            <a:endParaRPr lang="en-US" sz="3800" dirty="0"/>
          </a:p>
        </p:txBody>
      </p:sp>
      <p:sp>
        <p:nvSpPr>
          <p:cNvPr id="3" name="Text 1"/>
          <p:cNvSpPr/>
          <p:nvPr/>
        </p:nvSpPr>
        <p:spPr>
          <a:xfrm>
            <a:off x="777240" y="1780699"/>
            <a:ext cx="2915007" cy="364331"/>
          </a:xfrm>
          <a:prstGeom prst="rect">
            <a:avLst/>
          </a:prstGeom>
          <a:noFill/>
          <a:ln/>
        </p:spPr>
        <p:txBody>
          <a:bodyPr wrap="none" lIns="0" tIns="0" rIns="0" bIns="0" rtlCol="0" anchor="t"/>
          <a:lstStyle/>
          <a:p>
            <a:pPr marL="0" indent="0" algn="l">
              <a:lnSpc>
                <a:spcPts val="2850"/>
              </a:lnSpc>
              <a:buNone/>
            </a:pPr>
            <a:r>
              <a:rPr lang="en-US" sz="2250" dirty="0">
                <a:solidFill>
                  <a:srgbClr val="201B18"/>
                </a:solidFill>
                <a:latin typeface="Platypi Medium" pitchFamily="34" charset="0"/>
                <a:ea typeface="Platypi Medium" pitchFamily="34" charset="-122"/>
                <a:cs typeface="Platypi Medium" pitchFamily="34" charset="-120"/>
              </a:rPr>
              <a:t>Leading Indicators</a:t>
            </a:r>
            <a:endParaRPr lang="en-US" sz="2250" dirty="0"/>
          </a:p>
        </p:txBody>
      </p:sp>
      <p:sp>
        <p:nvSpPr>
          <p:cNvPr id="4" name="Text 2"/>
          <p:cNvSpPr/>
          <p:nvPr/>
        </p:nvSpPr>
        <p:spPr>
          <a:xfrm>
            <a:off x="777240" y="2460784"/>
            <a:ext cx="3028950" cy="514945"/>
          </a:xfrm>
          <a:prstGeom prst="rect">
            <a:avLst/>
          </a:prstGeom>
          <a:noFill/>
          <a:ln/>
        </p:spPr>
        <p:txBody>
          <a:bodyPr wrap="none" lIns="0" tIns="0" rIns="0" bIns="0" rtlCol="0" anchor="t"/>
          <a:lstStyle/>
          <a:p>
            <a:pPr marL="0" indent="0" algn="ctr">
              <a:lnSpc>
                <a:spcPts val="4050"/>
              </a:lnSpc>
              <a:buNone/>
            </a:pPr>
            <a:r>
              <a:rPr lang="en-US" sz="4050" dirty="0">
                <a:solidFill>
                  <a:srgbClr val="504C49"/>
                </a:solidFill>
                <a:latin typeface="Platypi Medium" pitchFamily="34" charset="0"/>
                <a:ea typeface="Platypi Medium" pitchFamily="34" charset="-122"/>
                <a:cs typeface="Platypi Medium" pitchFamily="34" charset="-120"/>
              </a:rPr>
              <a:t>85%</a:t>
            </a:r>
            <a:endParaRPr lang="en-US" sz="4050" dirty="0"/>
          </a:p>
        </p:txBody>
      </p:sp>
      <p:sp>
        <p:nvSpPr>
          <p:cNvPr id="5" name="Text 3"/>
          <p:cNvSpPr/>
          <p:nvPr/>
        </p:nvSpPr>
        <p:spPr>
          <a:xfrm>
            <a:off x="1077158" y="3218617"/>
            <a:ext cx="2429113" cy="303609"/>
          </a:xfrm>
          <a:prstGeom prst="rect">
            <a:avLst/>
          </a:prstGeom>
          <a:noFill/>
          <a:ln/>
        </p:spPr>
        <p:txBody>
          <a:bodyPr wrap="none" lIns="0" tIns="0" rIns="0" bIns="0" rtlCol="0" anchor="t"/>
          <a:lstStyle/>
          <a:p>
            <a:pPr marL="0" indent="0" algn="ctr">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Team Decision Rate</a:t>
            </a:r>
            <a:endParaRPr lang="en-US" sz="1900" dirty="0"/>
          </a:p>
        </p:txBody>
      </p:sp>
      <p:sp>
        <p:nvSpPr>
          <p:cNvPr id="6" name="Text 4"/>
          <p:cNvSpPr/>
          <p:nvPr/>
        </p:nvSpPr>
        <p:spPr>
          <a:xfrm>
            <a:off x="777240" y="3716536"/>
            <a:ext cx="3028950" cy="932617"/>
          </a:xfrm>
          <a:prstGeom prst="rect">
            <a:avLst/>
          </a:prstGeom>
          <a:noFill/>
          <a:ln/>
        </p:spPr>
        <p:txBody>
          <a:bodyPr wrap="square" lIns="0" tIns="0" rIns="0" bIns="0" rtlCol="0" anchor="t"/>
          <a:lstStyle/>
          <a:p>
            <a:pPr marL="0" indent="0" algn="ctr">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Percentage of decisions teams make independently without escalation</a:t>
            </a:r>
            <a:endParaRPr lang="en-US" sz="1500" dirty="0">
              <a:latin typeface="Aptos Display" panose="020B0004020202020204" pitchFamily="34" charset="0"/>
            </a:endParaRPr>
          </a:p>
        </p:txBody>
      </p:sp>
      <p:sp>
        <p:nvSpPr>
          <p:cNvPr id="7" name="Text 5"/>
          <p:cNvSpPr/>
          <p:nvPr/>
        </p:nvSpPr>
        <p:spPr>
          <a:xfrm>
            <a:off x="4049077" y="2460784"/>
            <a:ext cx="3029069" cy="514945"/>
          </a:xfrm>
          <a:prstGeom prst="rect">
            <a:avLst/>
          </a:prstGeom>
          <a:noFill/>
          <a:ln/>
        </p:spPr>
        <p:txBody>
          <a:bodyPr wrap="none" lIns="0" tIns="0" rIns="0" bIns="0" rtlCol="0" anchor="t"/>
          <a:lstStyle/>
          <a:p>
            <a:pPr marL="0" indent="0" algn="ctr">
              <a:lnSpc>
                <a:spcPts val="4050"/>
              </a:lnSpc>
              <a:buNone/>
            </a:pPr>
            <a:r>
              <a:rPr lang="en-US" sz="4050" dirty="0">
                <a:solidFill>
                  <a:srgbClr val="504C49"/>
                </a:solidFill>
                <a:latin typeface="Platypi Medium" pitchFamily="34" charset="0"/>
                <a:ea typeface="Platypi Medium" pitchFamily="34" charset="-122"/>
                <a:cs typeface="Platypi Medium" pitchFamily="34" charset="-120"/>
              </a:rPr>
              <a:t>72%</a:t>
            </a:r>
            <a:endParaRPr lang="en-US" sz="4050" dirty="0"/>
          </a:p>
        </p:txBody>
      </p:sp>
      <p:sp>
        <p:nvSpPr>
          <p:cNvPr id="8" name="Text 6"/>
          <p:cNvSpPr/>
          <p:nvPr/>
        </p:nvSpPr>
        <p:spPr>
          <a:xfrm>
            <a:off x="4075390" y="3218617"/>
            <a:ext cx="2976443" cy="303609"/>
          </a:xfrm>
          <a:prstGeom prst="rect">
            <a:avLst/>
          </a:prstGeom>
          <a:noFill/>
          <a:ln/>
        </p:spPr>
        <p:txBody>
          <a:bodyPr wrap="none" lIns="0" tIns="0" rIns="0" bIns="0" rtlCol="0" anchor="t"/>
          <a:lstStyle/>
          <a:p>
            <a:pPr marL="0" indent="0" algn="ctr">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Sprint Goal Achievement</a:t>
            </a:r>
            <a:endParaRPr lang="en-US" sz="1900" dirty="0"/>
          </a:p>
        </p:txBody>
      </p:sp>
      <p:sp>
        <p:nvSpPr>
          <p:cNvPr id="9" name="Text 7"/>
          <p:cNvSpPr/>
          <p:nvPr/>
        </p:nvSpPr>
        <p:spPr>
          <a:xfrm>
            <a:off x="4049077" y="3716536"/>
            <a:ext cx="3029069" cy="932617"/>
          </a:xfrm>
          <a:prstGeom prst="rect">
            <a:avLst/>
          </a:prstGeom>
          <a:noFill/>
          <a:ln/>
        </p:spPr>
        <p:txBody>
          <a:bodyPr wrap="square" lIns="0" tIns="0" rIns="0" bIns="0" rtlCol="0" anchor="t"/>
          <a:lstStyle/>
          <a:p>
            <a:pPr marL="0" indent="0" algn="ctr">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Consistent delivery shows effective ownership and accountability</a:t>
            </a:r>
            <a:endParaRPr lang="en-US" sz="1500" dirty="0">
              <a:latin typeface="Aptos Display" panose="020B0004020202020204" pitchFamily="34" charset="0"/>
            </a:endParaRPr>
          </a:p>
        </p:txBody>
      </p:sp>
      <p:sp>
        <p:nvSpPr>
          <p:cNvPr id="10" name="Text 8"/>
          <p:cNvSpPr/>
          <p:nvPr/>
        </p:nvSpPr>
        <p:spPr>
          <a:xfrm>
            <a:off x="2413159" y="5134928"/>
            <a:ext cx="3028950" cy="514945"/>
          </a:xfrm>
          <a:prstGeom prst="rect">
            <a:avLst/>
          </a:prstGeom>
          <a:noFill/>
          <a:ln/>
        </p:spPr>
        <p:txBody>
          <a:bodyPr wrap="none" lIns="0" tIns="0" rIns="0" bIns="0" rtlCol="0" anchor="t"/>
          <a:lstStyle/>
          <a:p>
            <a:pPr marL="0" indent="0" algn="ctr">
              <a:lnSpc>
                <a:spcPts val="4050"/>
              </a:lnSpc>
              <a:buNone/>
            </a:pPr>
            <a:r>
              <a:rPr lang="en-US" sz="4050" dirty="0">
                <a:solidFill>
                  <a:srgbClr val="504C49"/>
                </a:solidFill>
                <a:latin typeface="Platypi Medium" pitchFamily="34" charset="0"/>
                <a:ea typeface="Platypi Medium" pitchFamily="34" charset="-122"/>
                <a:cs typeface="Platypi Medium" pitchFamily="34" charset="-120"/>
              </a:rPr>
              <a:t>4.2</a:t>
            </a:r>
            <a:endParaRPr lang="en-US" sz="4050" dirty="0"/>
          </a:p>
        </p:txBody>
      </p:sp>
      <p:sp>
        <p:nvSpPr>
          <p:cNvPr id="11" name="Text 9"/>
          <p:cNvSpPr/>
          <p:nvPr/>
        </p:nvSpPr>
        <p:spPr>
          <a:xfrm>
            <a:off x="2713077" y="5892760"/>
            <a:ext cx="2429113" cy="303609"/>
          </a:xfrm>
          <a:prstGeom prst="rect">
            <a:avLst/>
          </a:prstGeom>
          <a:noFill/>
          <a:ln/>
        </p:spPr>
        <p:txBody>
          <a:bodyPr wrap="none" lIns="0" tIns="0" rIns="0" bIns="0" rtlCol="0" anchor="t"/>
          <a:lstStyle/>
          <a:p>
            <a:pPr marL="0" indent="0" algn="ctr">
              <a:lnSpc>
                <a:spcPts val="2350"/>
              </a:lnSpc>
              <a:buNone/>
            </a:pPr>
            <a:r>
              <a:rPr lang="en-US" sz="1900" dirty="0">
                <a:solidFill>
                  <a:srgbClr val="504C49"/>
                </a:solidFill>
                <a:latin typeface="Platypi Medium" pitchFamily="34" charset="0"/>
                <a:ea typeface="Platypi Medium" pitchFamily="34" charset="-122"/>
                <a:cs typeface="Platypi Medium" pitchFamily="34" charset="-120"/>
              </a:rPr>
              <a:t>Engagement Score</a:t>
            </a:r>
            <a:endParaRPr lang="en-US" sz="1900" dirty="0"/>
          </a:p>
        </p:txBody>
      </p:sp>
      <p:sp>
        <p:nvSpPr>
          <p:cNvPr id="12" name="Text 10"/>
          <p:cNvSpPr/>
          <p:nvPr/>
        </p:nvSpPr>
        <p:spPr>
          <a:xfrm>
            <a:off x="2413159" y="6390680"/>
            <a:ext cx="3028950" cy="932617"/>
          </a:xfrm>
          <a:prstGeom prst="rect">
            <a:avLst/>
          </a:prstGeom>
          <a:noFill/>
          <a:ln/>
        </p:spPr>
        <p:txBody>
          <a:bodyPr wrap="square" lIns="0" tIns="0" rIns="0" bIns="0" rtlCol="0" anchor="t"/>
          <a:lstStyle/>
          <a:p>
            <a:pPr marL="0" indent="0" algn="ctr">
              <a:lnSpc>
                <a:spcPts val="240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Higher engagement correlates with feeling trusted and empowered</a:t>
            </a:r>
            <a:endParaRPr lang="en-US" sz="1500" dirty="0">
              <a:latin typeface="Aptos Display" panose="020B0004020202020204" pitchFamily="34" charset="0"/>
            </a:endParaRPr>
          </a:p>
        </p:txBody>
      </p:sp>
      <p:sp>
        <p:nvSpPr>
          <p:cNvPr id="13" name="Text 11"/>
          <p:cNvSpPr/>
          <p:nvPr/>
        </p:nvSpPr>
        <p:spPr>
          <a:xfrm>
            <a:off x="7559873" y="1780699"/>
            <a:ext cx="2915007" cy="364331"/>
          </a:xfrm>
          <a:prstGeom prst="rect">
            <a:avLst/>
          </a:prstGeom>
          <a:noFill/>
          <a:ln/>
        </p:spPr>
        <p:txBody>
          <a:bodyPr wrap="none" lIns="0" tIns="0" rIns="0" bIns="0" rtlCol="0" anchor="t"/>
          <a:lstStyle/>
          <a:p>
            <a:pPr marL="0" indent="0" algn="l">
              <a:lnSpc>
                <a:spcPts val="2850"/>
              </a:lnSpc>
              <a:buNone/>
            </a:pPr>
            <a:r>
              <a:rPr lang="en-US" sz="2250" dirty="0">
                <a:solidFill>
                  <a:srgbClr val="201B18"/>
                </a:solidFill>
                <a:latin typeface="Platypi Medium" pitchFamily="34" charset="0"/>
                <a:ea typeface="Platypi Medium" pitchFamily="34" charset="-122"/>
                <a:cs typeface="Platypi Medium" pitchFamily="34" charset="-120"/>
              </a:rPr>
              <a:t>Lagging Indicators</a:t>
            </a:r>
            <a:endParaRPr lang="en-US" sz="2250" dirty="0"/>
          </a:p>
        </p:txBody>
      </p:sp>
      <p:sp>
        <p:nvSpPr>
          <p:cNvPr id="14" name="Text 12"/>
          <p:cNvSpPr/>
          <p:nvPr/>
        </p:nvSpPr>
        <p:spPr>
          <a:xfrm>
            <a:off x="7559873" y="2339340"/>
            <a:ext cx="6300907" cy="62174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504C49"/>
                </a:solidFill>
                <a:latin typeface="Aptos Display" panose="020B0004020202020204" pitchFamily="34" charset="0"/>
                <a:ea typeface="Source Serif 4" pitchFamily="34" charset="-122"/>
                <a:cs typeface="Source Serif 4" pitchFamily="34" charset="-120"/>
              </a:rPr>
              <a:t>Velocity Stability</a:t>
            </a:r>
            <a:r>
              <a:rPr lang="en-US" sz="1500" dirty="0">
                <a:solidFill>
                  <a:srgbClr val="504C49"/>
                </a:solidFill>
                <a:latin typeface="Aptos Display" panose="020B0004020202020204" pitchFamily="34" charset="0"/>
                <a:ea typeface="Source Serif 4" pitchFamily="34" charset="-122"/>
                <a:cs typeface="Source Serif 4" pitchFamily="34" charset="-120"/>
              </a:rPr>
              <a:t>: Delegated teams show more predictable delivery patterns</a:t>
            </a:r>
            <a:endParaRPr lang="en-US" sz="1500" dirty="0">
              <a:latin typeface="Aptos Display" panose="020B0004020202020204" pitchFamily="34" charset="0"/>
            </a:endParaRPr>
          </a:p>
        </p:txBody>
      </p:sp>
      <p:sp>
        <p:nvSpPr>
          <p:cNvPr id="15" name="Text 13"/>
          <p:cNvSpPr/>
          <p:nvPr/>
        </p:nvSpPr>
        <p:spPr>
          <a:xfrm>
            <a:off x="7559873" y="3029069"/>
            <a:ext cx="6300907" cy="62174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504C49"/>
                </a:solidFill>
                <a:latin typeface="Aptos Display" panose="020B0004020202020204" pitchFamily="34" charset="0"/>
                <a:ea typeface="Source Serif 4" pitchFamily="34" charset="-122"/>
                <a:cs typeface="Source Serif 4" pitchFamily="34" charset="-120"/>
              </a:rPr>
              <a:t>Quality Metrics</a:t>
            </a:r>
            <a:r>
              <a:rPr lang="en-US" sz="1500" dirty="0">
                <a:solidFill>
                  <a:srgbClr val="504C49"/>
                </a:solidFill>
                <a:latin typeface="Aptos Display" panose="020B0004020202020204" pitchFamily="34" charset="0"/>
                <a:ea typeface="Source Serif 4" pitchFamily="34" charset="-122"/>
                <a:cs typeface="Source Serif 4" pitchFamily="34" charset="-120"/>
              </a:rPr>
              <a:t>: Owned work has fewer defects and higher customer satisfaction</a:t>
            </a:r>
            <a:endParaRPr lang="en-US" sz="1500" dirty="0">
              <a:latin typeface="Aptos Display" panose="020B0004020202020204" pitchFamily="34" charset="0"/>
            </a:endParaRPr>
          </a:p>
        </p:txBody>
      </p:sp>
      <p:sp>
        <p:nvSpPr>
          <p:cNvPr id="16" name="Text 14"/>
          <p:cNvSpPr/>
          <p:nvPr/>
        </p:nvSpPr>
        <p:spPr>
          <a:xfrm>
            <a:off x="7559873" y="3718798"/>
            <a:ext cx="6300907" cy="62174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504C49"/>
                </a:solidFill>
                <a:latin typeface="Aptos Display" panose="020B0004020202020204" pitchFamily="34" charset="0"/>
                <a:ea typeface="Source Serif 4" pitchFamily="34" charset="-122"/>
                <a:cs typeface="Source Serif 4" pitchFamily="34" charset="-120"/>
              </a:rPr>
              <a:t>Innovation Rate</a:t>
            </a:r>
            <a:r>
              <a:rPr lang="en-US" sz="1500" dirty="0">
                <a:solidFill>
                  <a:srgbClr val="504C49"/>
                </a:solidFill>
                <a:latin typeface="Aptos Display" panose="020B0004020202020204" pitchFamily="34" charset="0"/>
                <a:ea typeface="Source Serif 4" pitchFamily="34" charset="-122"/>
                <a:cs typeface="Source Serif 4" pitchFamily="34" charset="-120"/>
              </a:rPr>
              <a:t>: Empowered teams generate more improvement suggestions</a:t>
            </a:r>
            <a:endParaRPr lang="en-US" sz="1500" dirty="0">
              <a:latin typeface="Aptos Display" panose="020B0004020202020204" pitchFamily="34" charset="0"/>
            </a:endParaRPr>
          </a:p>
        </p:txBody>
      </p:sp>
      <p:sp>
        <p:nvSpPr>
          <p:cNvPr id="17" name="Text 15"/>
          <p:cNvSpPr/>
          <p:nvPr/>
        </p:nvSpPr>
        <p:spPr>
          <a:xfrm>
            <a:off x="7559873" y="4408527"/>
            <a:ext cx="6300907" cy="310872"/>
          </a:xfrm>
          <a:prstGeom prst="rect">
            <a:avLst/>
          </a:prstGeom>
          <a:noFill/>
          <a:ln/>
        </p:spPr>
        <p:txBody>
          <a:bodyPr wrap="none" lIns="0" tIns="0" rIns="0" bIns="0" rtlCol="0" anchor="t"/>
          <a:lstStyle/>
          <a:p>
            <a:pPr marL="342900" indent="-342900" algn="l">
              <a:lnSpc>
                <a:spcPts val="2400"/>
              </a:lnSpc>
              <a:buSzPct val="100000"/>
              <a:buChar char="•"/>
            </a:pPr>
            <a:r>
              <a:rPr lang="en-US" sz="1500" b="1" dirty="0">
                <a:solidFill>
                  <a:srgbClr val="504C49"/>
                </a:solidFill>
                <a:latin typeface="Aptos Display" panose="020B0004020202020204" pitchFamily="34" charset="0"/>
                <a:ea typeface="Source Serif 4" pitchFamily="34" charset="-122"/>
                <a:cs typeface="Source Serif 4" pitchFamily="34" charset="-120"/>
              </a:rPr>
              <a:t>Retention</a:t>
            </a:r>
            <a:r>
              <a:rPr lang="en-US" sz="1500" dirty="0">
                <a:solidFill>
                  <a:srgbClr val="504C49"/>
                </a:solidFill>
                <a:latin typeface="Aptos Display" panose="020B0004020202020204" pitchFamily="34" charset="0"/>
                <a:ea typeface="Source Serif 4" pitchFamily="34" charset="-122"/>
                <a:cs typeface="Source Serif 4" pitchFamily="34" charset="-120"/>
              </a:rPr>
              <a:t>: People stay where they feel trusted and challenged</a:t>
            </a:r>
            <a:endParaRPr lang="en-US" sz="1500" dirty="0">
              <a:latin typeface="Aptos Display" panose="020B0004020202020204" pitchFamily="34" charset="0"/>
            </a:endParaRPr>
          </a:p>
        </p:txBody>
      </p:sp>
      <p:sp>
        <p:nvSpPr>
          <p:cNvPr id="18" name="Text 16"/>
          <p:cNvSpPr/>
          <p:nvPr/>
        </p:nvSpPr>
        <p:spPr>
          <a:xfrm>
            <a:off x="7851338" y="4937998"/>
            <a:ext cx="6009442" cy="932617"/>
          </a:xfrm>
          <a:prstGeom prst="rect">
            <a:avLst/>
          </a:prstGeom>
          <a:noFill/>
          <a:ln/>
        </p:spPr>
        <p:txBody>
          <a:bodyPr wrap="square" lIns="0" tIns="0" rIns="0" bIns="0" rtlCol="0" anchor="t"/>
          <a:lstStyle/>
          <a:p>
            <a:pPr marL="0" indent="0" algn="l">
              <a:lnSpc>
                <a:spcPts val="2400"/>
              </a:lnSpc>
              <a:buNone/>
            </a:pPr>
            <a:r>
              <a:rPr lang="en-US" sz="1500" dirty="0">
                <a:solidFill>
                  <a:srgbClr val="504C49"/>
                </a:solidFill>
                <a:latin typeface="Source Serif 4" pitchFamily="34" charset="0"/>
                <a:ea typeface="Source Serif 4" pitchFamily="34" charset="-122"/>
                <a:cs typeface="Source Serif 4" pitchFamily="34" charset="-120"/>
              </a:rPr>
              <a:t>"The best delegators create teams that don't need them for daily decisions but couldn't imagine working without their strategic guidance."</a:t>
            </a:r>
            <a:endParaRPr lang="en-US" sz="1500" dirty="0"/>
          </a:p>
        </p:txBody>
      </p:sp>
      <p:sp>
        <p:nvSpPr>
          <p:cNvPr id="19" name="Shape 17"/>
          <p:cNvSpPr/>
          <p:nvPr/>
        </p:nvSpPr>
        <p:spPr>
          <a:xfrm>
            <a:off x="7559873" y="4937998"/>
            <a:ext cx="22860" cy="932617"/>
          </a:xfrm>
          <a:prstGeom prst="rect">
            <a:avLst/>
          </a:prstGeom>
          <a:solidFill>
            <a:srgbClr val="3E2513"/>
          </a:solidFill>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461614"/>
            <a:ext cx="9668708"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Delegation: The Engine of Agile Success</a:t>
            </a:r>
            <a:endParaRPr lang="en-US" sz="3900" dirty="0"/>
          </a:p>
        </p:txBody>
      </p:sp>
      <p:sp>
        <p:nvSpPr>
          <p:cNvPr id="3" name="Text 1"/>
          <p:cNvSpPr/>
          <p:nvPr/>
        </p:nvSpPr>
        <p:spPr>
          <a:xfrm>
            <a:off x="793790" y="147852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Delegation in Agile is not about letting go—it's about </a:t>
            </a:r>
            <a:r>
              <a:rPr lang="en-US" sz="1550" b="1" dirty="0">
                <a:solidFill>
                  <a:srgbClr val="3E2513"/>
                </a:solidFill>
                <a:latin typeface="Aptos Display" panose="020B0004020202020204" pitchFamily="34" charset="0"/>
                <a:ea typeface="Source Serif 4" pitchFamily="34" charset="-122"/>
                <a:cs typeface="Source Serif 4" pitchFamily="34" charset="-120"/>
              </a:rPr>
              <a:t>letting grow</a:t>
            </a:r>
            <a:r>
              <a:rPr lang="en-US" sz="1550" dirty="0">
                <a:solidFill>
                  <a:srgbClr val="504C49"/>
                </a:solidFill>
                <a:latin typeface="Aptos Display" panose="020B0004020202020204" pitchFamily="34" charset="0"/>
                <a:ea typeface="Source Serif 4" pitchFamily="34" charset="-122"/>
                <a:cs typeface="Source Serif 4" pitchFamily="34" charset="-120"/>
              </a:rPr>
              <a:t>. Leaders who master the balance between ownership and accountability create something remarkable: teams that innovate fearlessly while staying aligned with business goals.</a:t>
            </a:r>
            <a:endParaRPr lang="en-US" sz="1550" dirty="0">
              <a:latin typeface="Aptos Display" panose="020B0004020202020204" pitchFamily="34" charset="0"/>
            </a:endParaRPr>
          </a:p>
        </p:txBody>
      </p:sp>
      <p:sp>
        <p:nvSpPr>
          <p:cNvPr id="4" name="Text 2"/>
          <p:cNvSpPr/>
          <p:nvPr/>
        </p:nvSpPr>
        <p:spPr>
          <a:xfrm>
            <a:off x="793790" y="233684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The most successful Agile leaders don't just assign tasks—they architect ecosystems where ownership is embraced, accountability is shared, and value delivery accelerates naturally. They understand that delegation isn't a management technique; it's the fundamental practice that transforms groups of individuals into high-performing, self-organizing teams.</a:t>
            </a:r>
            <a:endParaRPr lang="en-US" sz="1550" dirty="0">
              <a:latin typeface="Aptos Display" panose="020B0004020202020204" pitchFamily="34" charset="0"/>
            </a:endParaRPr>
          </a:p>
        </p:txBody>
      </p:sp>
      <p:sp>
        <p:nvSpPr>
          <p:cNvPr id="5" name="Shape 3"/>
          <p:cNvSpPr/>
          <p:nvPr/>
        </p:nvSpPr>
        <p:spPr>
          <a:xfrm>
            <a:off x="793790" y="3512710"/>
            <a:ext cx="6422231" cy="2304336"/>
          </a:xfrm>
          <a:prstGeom prst="roundRect">
            <a:avLst>
              <a:gd name="adj" fmla="val 1292"/>
            </a:avLst>
          </a:prstGeom>
          <a:solidFill>
            <a:srgbClr val="F9F7F7"/>
          </a:solidFill>
          <a:ln/>
        </p:spPr>
        <p:txBody>
          <a:bodyPr/>
          <a:lstStyle/>
          <a:p>
            <a:endParaRPr lang="en-US"/>
          </a:p>
        </p:txBody>
      </p:sp>
      <p:sp>
        <p:nvSpPr>
          <p:cNvPr id="6" name="Text 4"/>
          <p:cNvSpPr/>
          <p:nvPr/>
        </p:nvSpPr>
        <p:spPr>
          <a:xfrm>
            <a:off x="992148" y="371106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Your Next Steps</a:t>
            </a:r>
            <a:endParaRPr lang="en-US" sz="1950" dirty="0"/>
          </a:p>
        </p:txBody>
      </p:sp>
      <p:sp>
        <p:nvSpPr>
          <p:cNvPr id="7" name="Text 5"/>
          <p:cNvSpPr/>
          <p:nvPr/>
        </p:nvSpPr>
        <p:spPr>
          <a:xfrm>
            <a:off x="992148" y="4140289"/>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Assess your current delegation practices</a:t>
            </a:r>
            <a:endParaRPr lang="en-US" sz="1550" dirty="0">
              <a:latin typeface="Aptos Display" panose="020B0004020202020204" pitchFamily="34" charset="0"/>
            </a:endParaRPr>
          </a:p>
        </p:txBody>
      </p:sp>
      <p:sp>
        <p:nvSpPr>
          <p:cNvPr id="8" name="Text 6"/>
          <p:cNvSpPr/>
          <p:nvPr/>
        </p:nvSpPr>
        <p:spPr>
          <a:xfrm>
            <a:off x="992148" y="4527242"/>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Identify one area to improve this sprint</a:t>
            </a:r>
            <a:endParaRPr lang="en-US" sz="1550" dirty="0">
              <a:latin typeface="Aptos Display" panose="020B0004020202020204" pitchFamily="34" charset="0"/>
            </a:endParaRPr>
          </a:p>
        </p:txBody>
      </p:sp>
      <p:sp>
        <p:nvSpPr>
          <p:cNvPr id="9" name="Text 7"/>
          <p:cNvSpPr/>
          <p:nvPr/>
        </p:nvSpPr>
        <p:spPr>
          <a:xfrm>
            <a:off x="992148" y="4914195"/>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Practice delegation poker with your team</a:t>
            </a:r>
            <a:endParaRPr lang="en-US" sz="1550" dirty="0">
              <a:latin typeface="Aptos Display" panose="020B0004020202020204" pitchFamily="34" charset="0"/>
            </a:endParaRPr>
          </a:p>
        </p:txBody>
      </p:sp>
      <p:sp>
        <p:nvSpPr>
          <p:cNvPr id="10" name="Text 8"/>
          <p:cNvSpPr/>
          <p:nvPr/>
        </p:nvSpPr>
        <p:spPr>
          <a:xfrm>
            <a:off x="992148" y="5301148"/>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Celebrate team decisions made independently</a:t>
            </a:r>
            <a:endParaRPr lang="en-US" sz="1550" dirty="0">
              <a:latin typeface="Aptos Display" panose="020B0004020202020204" pitchFamily="34" charset="0"/>
            </a:endParaRPr>
          </a:p>
        </p:txBody>
      </p:sp>
      <p:sp>
        <p:nvSpPr>
          <p:cNvPr id="11" name="Shape 9"/>
          <p:cNvSpPr/>
          <p:nvPr/>
        </p:nvSpPr>
        <p:spPr>
          <a:xfrm>
            <a:off x="7414379" y="3512710"/>
            <a:ext cx="6422231" cy="2304336"/>
          </a:xfrm>
          <a:prstGeom prst="roundRect">
            <a:avLst>
              <a:gd name="adj" fmla="val 1292"/>
            </a:avLst>
          </a:prstGeom>
          <a:solidFill>
            <a:srgbClr val="F9F7F7"/>
          </a:solidFill>
          <a:ln/>
        </p:spPr>
        <p:txBody>
          <a:bodyPr/>
          <a:lstStyle/>
          <a:p>
            <a:endParaRPr lang="en-US"/>
          </a:p>
        </p:txBody>
      </p:sp>
      <p:sp>
        <p:nvSpPr>
          <p:cNvPr id="12" name="Text 10"/>
          <p:cNvSpPr/>
          <p:nvPr/>
        </p:nvSpPr>
        <p:spPr>
          <a:xfrm>
            <a:off x="7612737" y="371106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Remember</a:t>
            </a:r>
            <a:endParaRPr lang="en-US" sz="1950" dirty="0"/>
          </a:p>
        </p:txBody>
      </p:sp>
      <p:sp>
        <p:nvSpPr>
          <p:cNvPr id="13" name="Text 11"/>
          <p:cNvSpPr/>
          <p:nvPr/>
        </p:nvSpPr>
        <p:spPr>
          <a:xfrm>
            <a:off x="7612737" y="4140289"/>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Effective delegation creates </a:t>
            </a:r>
            <a:r>
              <a:rPr lang="en-US" sz="1550" b="1" dirty="0">
                <a:solidFill>
                  <a:srgbClr val="504C49"/>
                </a:solidFill>
                <a:latin typeface="Aptos Display" panose="020B0004020202020204" pitchFamily="34" charset="0"/>
                <a:ea typeface="Source Serif 4" pitchFamily="34" charset="-122"/>
                <a:cs typeface="Source Serif 4" pitchFamily="34" charset="-120"/>
              </a:rPr>
              <a:t>empowered teams</a:t>
            </a:r>
            <a:r>
              <a:rPr lang="en-US" sz="1550" dirty="0">
                <a:solidFill>
                  <a:srgbClr val="504C49"/>
                </a:solidFill>
                <a:latin typeface="Aptos Display" panose="020B0004020202020204" pitchFamily="34" charset="0"/>
                <a:ea typeface="Source Serif 4" pitchFamily="34" charset="-122"/>
                <a:cs typeface="Source Serif 4" pitchFamily="34" charset="-120"/>
              </a:rPr>
              <a:t> that deliver exceptional outcomes while staying aligned with organizational priorities. Master this balance, and you'll unlock the true potential of Agile leadership.</a:t>
            </a:r>
            <a:endParaRPr lang="en-US" sz="1550" dirty="0">
              <a:latin typeface="Aptos Display" panose="020B0004020202020204" pitchFamily="34" charset="0"/>
            </a:endParaRPr>
          </a:p>
        </p:txBody>
      </p:sp>
      <p:sp>
        <p:nvSpPr>
          <p:cNvPr id="14" name="Text 12"/>
          <p:cNvSpPr/>
          <p:nvPr/>
        </p:nvSpPr>
        <p:spPr>
          <a:xfrm>
            <a:off x="793790" y="6040288"/>
            <a:ext cx="13042821" cy="317540"/>
          </a:xfrm>
          <a:prstGeom prst="rect">
            <a:avLst/>
          </a:prstGeom>
          <a:noFill/>
          <a:ln/>
        </p:spPr>
        <p:txBody>
          <a:bodyPr wrap="none" lIns="0" tIns="0" rIns="0" bIns="0" rtlCol="0" anchor="t"/>
          <a:lstStyle/>
          <a:p>
            <a:pPr marL="0" indent="0" algn="ctr">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When practiced with intention, delegation becomes the engine that powers Agile transformation and sustained high performance.</a:t>
            </a:r>
            <a:endParaRPr lang="en-US" sz="1550" dirty="0">
              <a:latin typeface="Aptos Display"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428988"/>
            <a:ext cx="11398210"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The Critical Role of Delegation in Agile Success</a:t>
            </a:r>
            <a:endParaRPr lang="en-US" sz="3900" dirty="0"/>
          </a:p>
        </p:txBody>
      </p:sp>
      <p:sp>
        <p:nvSpPr>
          <p:cNvPr id="3" name="Text 1"/>
          <p:cNvSpPr/>
          <p:nvPr/>
        </p:nvSpPr>
        <p:spPr>
          <a:xfrm>
            <a:off x="793790" y="2525316"/>
            <a:ext cx="8443555" cy="127015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Agile thrives on </a:t>
            </a:r>
            <a:r>
              <a:rPr lang="en-US" sz="1550" b="1" dirty="0">
                <a:solidFill>
                  <a:srgbClr val="504C49"/>
                </a:solidFill>
                <a:latin typeface="Aptos Display" panose="020B0004020202020204" pitchFamily="34" charset="0"/>
                <a:ea typeface="Source Serif 4" pitchFamily="34" charset="-122"/>
                <a:cs typeface="Source Serif 4" pitchFamily="34" charset="-120"/>
              </a:rPr>
              <a:t>self-organizing teams</a:t>
            </a:r>
            <a:r>
              <a:rPr lang="en-US" sz="1550" dirty="0">
                <a:solidFill>
                  <a:srgbClr val="504C49"/>
                </a:solidFill>
                <a:latin typeface="Aptos Display" panose="020B0004020202020204" pitchFamily="34" charset="0"/>
                <a:ea typeface="Source Serif 4" pitchFamily="34" charset="-122"/>
                <a:cs typeface="Source Serif 4" pitchFamily="34" charset="-120"/>
              </a:rPr>
              <a:t>. Developers, testers, analysts, and product stakeholders collaborate to deliver increments of value, sprint after sprint. Delegation is the invisible glue that holds this model together, creating the foundation for autonomous yet aligned teams.</a:t>
            </a:r>
            <a:endParaRPr lang="en-US" sz="1550" dirty="0">
              <a:latin typeface="Aptos Display" panose="020B0004020202020204" pitchFamily="34" charset="0"/>
            </a:endParaRPr>
          </a:p>
        </p:txBody>
      </p:sp>
      <p:sp>
        <p:nvSpPr>
          <p:cNvPr id="4" name="Text 2"/>
          <p:cNvSpPr/>
          <p:nvPr/>
        </p:nvSpPr>
        <p:spPr>
          <a:xfrm>
            <a:off x="793790" y="3974068"/>
            <a:ext cx="844355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Without proper delegation, Agile transformations fail. Teams become either micromanaged bottlenecks or directionless groups struggling to deliver value. The sweet spot lies in empowering teams to own outcomes while maintaining strategic alignment.</a:t>
            </a:r>
            <a:endParaRPr lang="en-US" sz="1550" dirty="0">
              <a:latin typeface="Aptos Display" panose="020B0004020202020204" pitchFamily="34" charset="0"/>
            </a:endParaRPr>
          </a:p>
        </p:txBody>
      </p:sp>
      <p:sp>
        <p:nvSpPr>
          <p:cNvPr id="5" name="Text 3"/>
          <p:cNvSpPr/>
          <p:nvPr/>
        </p:nvSpPr>
        <p:spPr>
          <a:xfrm>
            <a:off x="793790" y="5105281"/>
            <a:ext cx="844355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Research shows that high-performing Agile teams have 67% higher engagement when leaders master delegation. They move faster, innovate more, and deliver higher quality because they feel trusted and empowered to make decisions within clear boundaries.</a:t>
            </a:r>
            <a:endParaRPr lang="en-US" sz="1550" dirty="0">
              <a:latin typeface="Aptos Display" panose="020B0004020202020204" pitchFamily="34" charset="0"/>
            </a:endParaRPr>
          </a:p>
        </p:txBody>
      </p:sp>
      <p:pic>
        <p:nvPicPr>
          <p:cNvPr id="6" name="Image 0" descr="preencoded.png"/>
          <p:cNvPicPr>
            <a:picLocks noChangeAspect="1"/>
          </p:cNvPicPr>
          <p:nvPr/>
        </p:nvPicPr>
        <p:blipFill>
          <a:blip r:embed="rId3"/>
          <a:stretch>
            <a:fillRect/>
          </a:stretch>
        </p:blipFill>
        <p:spPr>
          <a:xfrm>
            <a:off x="9729073" y="2569964"/>
            <a:ext cx="4007287" cy="40072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85756"/>
            <a:ext cx="7199471"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The Delegation Danger Zones</a:t>
            </a:r>
            <a:endParaRPr lang="en-US" sz="3900" dirty="0"/>
          </a:p>
        </p:txBody>
      </p:sp>
      <p:sp>
        <p:nvSpPr>
          <p:cNvPr id="3" name="Shape 1"/>
          <p:cNvSpPr/>
          <p:nvPr/>
        </p:nvSpPr>
        <p:spPr>
          <a:xfrm>
            <a:off x="793790" y="2302669"/>
            <a:ext cx="6422231" cy="3782735"/>
          </a:xfrm>
          <a:prstGeom prst="roundRect">
            <a:avLst>
              <a:gd name="adj" fmla="val 787"/>
            </a:avLst>
          </a:prstGeom>
          <a:solidFill>
            <a:srgbClr val="F9F7F7"/>
          </a:solidFill>
          <a:ln/>
        </p:spPr>
        <p:txBody>
          <a:bodyPr/>
          <a:lstStyle/>
          <a:p>
            <a:endParaRPr lang="en-US"/>
          </a:p>
        </p:txBody>
      </p:sp>
      <p:sp>
        <p:nvSpPr>
          <p:cNvPr id="4" name="Shape 2"/>
          <p:cNvSpPr/>
          <p:nvPr/>
        </p:nvSpPr>
        <p:spPr>
          <a:xfrm>
            <a:off x="992148" y="2501027"/>
            <a:ext cx="595313" cy="595313"/>
          </a:xfrm>
          <a:prstGeom prst="roundRect">
            <a:avLst>
              <a:gd name="adj" fmla="val 15358451"/>
            </a:avLst>
          </a:prstGeom>
          <a:solidFill>
            <a:srgbClr val="3E2513"/>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1155859" y="2631162"/>
            <a:ext cx="267891" cy="334923"/>
          </a:xfrm>
          <a:prstGeom prst="rect">
            <a:avLst/>
          </a:prstGeom>
        </p:spPr>
      </p:pic>
      <p:sp>
        <p:nvSpPr>
          <p:cNvPr id="6" name="Text 3"/>
          <p:cNvSpPr/>
          <p:nvPr/>
        </p:nvSpPr>
        <p:spPr>
          <a:xfrm>
            <a:off x="992148" y="329469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Overstepping</a:t>
            </a:r>
            <a:endParaRPr lang="en-US" sz="1950" dirty="0"/>
          </a:p>
        </p:txBody>
      </p:sp>
      <p:sp>
        <p:nvSpPr>
          <p:cNvPr id="7" name="Text 4"/>
          <p:cNvSpPr/>
          <p:nvPr/>
        </p:nvSpPr>
        <p:spPr>
          <a:xfrm>
            <a:off x="992148" y="3723918"/>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Choking creativity through excessive control. Leaders who can't let go create dependent teams that wait for permission instead of taking initiative.</a:t>
            </a:r>
            <a:endParaRPr lang="en-US" sz="1550" dirty="0">
              <a:latin typeface="Aptos Display" panose="020B0004020202020204" pitchFamily="34" charset="0"/>
            </a:endParaRPr>
          </a:p>
        </p:txBody>
      </p:sp>
      <p:sp>
        <p:nvSpPr>
          <p:cNvPr id="8" name="Text 5"/>
          <p:cNvSpPr/>
          <p:nvPr/>
        </p:nvSpPr>
        <p:spPr>
          <a:xfrm>
            <a:off x="992148" y="4795599"/>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Micromanaging sprint tasks</a:t>
            </a:r>
            <a:endParaRPr lang="en-US" sz="1550" dirty="0">
              <a:latin typeface="Aptos Display" panose="020B0004020202020204" pitchFamily="34" charset="0"/>
            </a:endParaRPr>
          </a:p>
        </p:txBody>
      </p:sp>
      <p:sp>
        <p:nvSpPr>
          <p:cNvPr id="9" name="Text 6"/>
          <p:cNvSpPr/>
          <p:nvPr/>
        </p:nvSpPr>
        <p:spPr>
          <a:xfrm>
            <a:off x="992148" y="5182553"/>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Dictating technical solutions</a:t>
            </a:r>
            <a:endParaRPr lang="en-US" sz="1550" dirty="0">
              <a:latin typeface="Aptos Display" panose="020B0004020202020204" pitchFamily="34" charset="0"/>
            </a:endParaRPr>
          </a:p>
        </p:txBody>
      </p:sp>
      <p:sp>
        <p:nvSpPr>
          <p:cNvPr id="10" name="Text 7"/>
          <p:cNvSpPr/>
          <p:nvPr/>
        </p:nvSpPr>
        <p:spPr>
          <a:xfrm>
            <a:off x="992148" y="5569506"/>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Overriding team decisions</a:t>
            </a:r>
            <a:endParaRPr lang="en-US" sz="1550" dirty="0">
              <a:latin typeface="Aptos Display" panose="020B0004020202020204" pitchFamily="34" charset="0"/>
            </a:endParaRPr>
          </a:p>
        </p:txBody>
      </p:sp>
      <p:sp>
        <p:nvSpPr>
          <p:cNvPr id="11" name="Shape 8"/>
          <p:cNvSpPr/>
          <p:nvPr/>
        </p:nvSpPr>
        <p:spPr>
          <a:xfrm>
            <a:off x="7414379" y="2302669"/>
            <a:ext cx="6422231" cy="3782735"/>
          </a:xfrm>
          <a:prstGeom prst="roundRect">
            <a:avLst>
              <a:gd name="adj" fmla="val 787"/>
            </a:avLst>
          </a:prstGeom>
          <a:solidFill>
            <a:srgbClr val="F9F7F7"/>
          </a:solidFill>
          <a:ln/>
        </p:spPr>
        <p:txBody>
          <a:bodyPr/>
          <a:lstStyle/>
          <a:p>
            <a:endParaRPr lang="en-US"/>
          </a:p>
        </p:txBody>
      </p:sp>
      <p:sp>
        <p:nvSpPr>
          <p:cNvPr id="12" name="Shape 9"/>
          <p:cNvSpPr/>
          <p:nvPr/>
        </p:nvSpPr>
        <p:spPr>
          <a:xfrm>
            <a:off x="7612737" y="2501027"/>
            <a:ext cx="595313" cy="595313"/>
          </a:xfrm>
          <a:prstGeom prst="roundRect">
            <a:avLst>
              <a:gd name="adj" fmla="val 15358451"/>
            </a:avLst>
          </a:prstGeom>
          <a:solidFill>
            <a:srgbClr val="3E2513"/>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7776448" y="2631162"/>
            <a:ext cx="267891" cy="334923"/>
          </a:xfrm>
          <a:prstGeom prst="rect">
            <a:avLst/>
          </a:prstGeom>
        </p:spPr>
      </p:pic>
      <p:sp>
        <p:nvSpPr>
          <p:cNvPr id="14" name="Text 10"/>
          <p:cNvSpPr/>
          <p:nvPr/>
        </p:nvSpPr>
        <p:spPr>
          <a:xfrm>
            <a:off x="7612737" y="329469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Understepping</a:t>
            </a:r>
            <a:endParaRPr lang="en-US" sz="1950" dirty="0"/>
          </a:p>
        </p:txBody>
      </p:sp>
      <p:sp>
        <p:nvSpPr>
          <p:cNvPr id="15" name="Text 11"/>
          <p:cNvSpPr/>
          <p:nvPr/>
        </p:nvSpPr>
        <p:spPr>
          <a:xfrm>
            <a:off x="7612737" y="3723918"/>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Leaving teams directionless and confused. Abandonment masquerading as empowerment leads to misaligned efforts and wasted energy.</a:t>
            </a:r>
            <a:endParaRPr lang="en-US" sz="1550" dirty="0">
              <a:latin typeface="Aptos Display" panose="020B0004020202020204" pitchFamily="34" charset="0"/>
            </a:endParaRPr>
          </a:p>
        </p:txBody>
      </p:sp>
      <p:sp>
        <p:nvSpPr>
          <p:cNvPr id="16" name="Text 12"/>
          <p:cNvSpPr/>
          <p:nvPr/>
        </p:nvSpPr>
        <p:spPr>
          <a:xfrm>
            <a:off x="7612737" y="4795599"/>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Unclear priorities</a:t>
            </a:r>
            <a:endParaRPr lang="en-US" sz="1550" dirty="0">
              <a:latin typeface="Aptos Display" panose="020B0004020202020204" pitchFamily="34" charset="0"/>
            </a:endParaRPr>
          </a:p>
        </p:txBody>
      </p:sp>
      <p:sp>
        <p:nvSpPr>
          <p:cNvPr id="17" name="Text 13"/>
          <p:cNvSpPr/>
          <p:nvPr/>
        </p:nvSpPr>
        <p:spPr>
          <a:xfrm>
            <a:off x="7612737" y="5182553"/>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Missing strategic context</a:t>
            </a:r>
            <a:endParaRPr lang="en-US" sz="1550" dirty="0">
              <a:latin typeface="Aptos Display" panose="020B0004020202020204" pitchFamily="34" charset="0"/>
            </a:endParaRPr>
          </a:p>
        </p:txBody>
      </p:sp>
      <p:sp>
        <p:nvSpPr>
          <p:cNvPr id="18" name="Text 14"/>
          <p:cNvSpPr/>
          <p:nvPr/>
        </p:nvSpPr>
        <p:spPr>
          <a:xfrm>
            <a:off x="7612737" y="5569506"/>
            <a:ext cx="60255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Absent feedback loops</a:t>
            </a:r>
            <a:endParaRPr lang="en-US" sz="1550" dirty="0">
              <a:latin typeface="Aptos Display" panose="020B0004020202020204" pitchFamily="34" charset="0"/>
            </a:endParaRPr>
          </a:p>
        </p:txBody>
      </p:sp>
      <p:sp>
        <p:nvSpPr>
          <p:cNvPr id="19" name="Text 15"/>
          <p:cNvSpPr/>
          <p:nvPr/>
        </p:nvSpPr>
        <p:spPr>
          <a:xfrm>
            <a:off x="793790" y="630864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Mastering delegation means empowering teams to </a:t>
            </a:r>
            <a:r>
              <a:rPr lang="en-US" sz="1550" b="1" dirty="0">
                <a:solidFill>
                  <a:srgbClr val="3E2513"/>
                </a:solidFill>
                <a:latin typeface="Aptos Display" panose="020B0004020202020204" pitchFamily="34" charset="0"/>
                <a:ea typeface="Source Serif 4" pitchFamily="34" charset="-122"/>
                <a:cs typeface="Source Serif 4" pitchFamily="34" charset="-120"/>
              </a:rPr>
              <a:t>own outcomes</a:t>
            </a:r>
            <a:r>
              <a:rPr lang="en-US" sz="1550" dirty="0">
                <a:solidFill>
                  <a:srgbClr val="504C49"/>
                </a:solidFill>
                <a:latin typeface="Aptos Display" panose="020B0004020202020204" pitchFamily="34" charset="0"/>
                <a:ea typeface="Source Serif 4" pitchFamily="34" charset="-122"/>
                <a:cs typeface="Source Serif 4" pitchFamily="34" charset="-120"/>
              </a:rPr>
              <a:t> while ensuring they remain aligned with organizational priorities. It's about finding the sweet spot between control and chaos.</a:t>
            </a:r>
            <a:endParaRPr lang="en-US" sz="1550" dirty="0">
              <a:latin typeface="Aptos Display"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249210"/>
            <a:ext cx="7556421" cy="2480786"/>
          </a:xfrm>
          <a:prstGeom prst="rect">
            <a:avLst/>
          </a:prstGeom>
          <a:noFill/>
          <a:ln/>
        </p:spPr>
        <p:txBody>
          <a:bodyPr wrap="square" lIns="0" tIns="0" rIns="0" bIns="0" rtlCol="0" anchor="t"/>
          <a:lstStyle/>
          <a:p>
            <a:pPr marL="0" indent="0" algn="l">
              <a:lnSpc>
                <a:spcPts val="9750"/>
              </a:lnSpc>
              <a:buNone/>
            </a:pPr>
            <a:r>
              <a:rPr lang="en-US" sz="7800" dirty="0">
                <a:solidFill>
                  <a:srgbClr val="201B18"/>
                </a:solidFill>
                <a:latin typeface="Platypi Medium" pitchFamily="34" charset="0"/>
                <a:ea typeface="Platypi Medium" pitchFamily="34" charset="-122"/>
                <a:cs typeface="Platypi Medium" pitchFamily="34" charset="-120"/>
              </a:rPr>
              <a:t>The Four Core Principles</a:t>
            </a:r>
            <a:endParaRPr lang="en-US" sz="7800" dirty="0"/>
          </a:p>
        </p:txBody>
      </p:sp>
      <p:sp>
        <p:nvSpPr>
          <p:cNvPr id="4" name="Text 1"/>
          <p:cNvSpPr/>
          <p:nvPr/>
        </p:nvSpPr>
        <p:spPr>
          <a:xfrm>
            <a:off x="6280190" y="5027652"/>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Effective Agile delegation rests on four foundational principles that create the framework for empowered, accountable teams. These principles guide leaders in making delegation decisions that drive both autonomy and alignment.</a:t>
            </a:r>
            <a:endParaRPr lang="en-US" sz="1550" dirty="0">
              <a:latin typeface="Aptos Display"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5813" y="540187"/>
            <a:ext cx="11242238" cy="613886"/>
          </a:xfrm>
          <a:prstGeom prst="rect">
            <a:avLst/>
          </a:prstGeom>
          <a:noFill/>
          <a:ln/>
        </p:spPr>
        <p:txBody>
          <a:bodyPr wrap="none" lIns="0" tIns="0" rIns="0" bIns="0" rtlCol="0" anchor="t"/>
          <a:lstStyle/>
          <a:p>
            <a:pPr marL="0" indent="0" algn="l">
              <a:lnSpc>
                <a:spcPts val="4800"/>
              </a:lnSpc>
              <a:buNone/>
            </a:pPr>
            <a:r>
              <a:rPr lang="en-US" sz="3850" dirty="0">
                <a:solidFill>
                  <a:srgbClr val="201B18"/>
                </a:solidFill>
                <a:latin typeface="Platypi Medium" pitchFamily="34" charset="0"/>
                <a:ea typeface="Platypi Medium" pitchFamily="34" charset="-122"/>
                <a:cs typeface="Platypi Medium" pitchFamily="34" charset="-120"/>
              </a:rPr>
              <a:t>Principle 1: Clarity Without Micromanagement</a:t>
            </a:r>
            <a:endParaRPr lang="en-US" sz="3850" dirty="0"/>
          </a:p>
        </p:txBody>
      </p:sp>
      <p:sp>
        <p:nvSpPr>
          <p:cNvPr id="3" name="Text 1"/>
          <p:cNvSpPr/>
          <p:nvPr/>
        </p:nvSpPr>
        <p:spPr>
          <a:xfrm>
            <a:off x="785813" y="1645206"/>
            <a:ext cx="4129802" cy="368260"/>
          </a:xfrm>
          <a:prstGeom prst="rect">
            <a:avLst/>
          </a:prstGeom>
          <a:noFill/>
          <a:ln/>
        </p:spPr>
        <p:txBody>
          <a:bodyPr wrap="none" lIns="0" tIns="0" rIns="0" bIns="0" rtlCol="0" anchor="t"/>
          <a:lstStyle/>
          <a:p>
            <a:pPr marL="0" indent="0" algn="l">
              <a:lnSpc>
                <a:spcPts val="2900"/>
              </a:lnSpc>
              <a:buNone/>
            </a:pPr>
            <a:r>
              <a:rPr lang="en-US" sz="2300" dirty="0">
                <a:solidFill>
                  <a:srgbClr val="201B18"/>
                </a:solidFill>
                <a:latin typeface="Platypi Medium" pitchFamily="34" charset="0"/>
                <a:ea typeface="Platypi Medium" pitchFamily="34" charset="-122"/>
                <a:cs typeface="Platypi Medium" pitchFamily="34" charset="-120"/>
              </a:rPr>
              <a:t>What Leaders Should Define</a:t>
            </a:r>
            <a:endParaRPr lang="en-US" sz="2300" dirty="0"/>
          </a:p>
        </p:txBody>
      </p:sp>
      <p:sp>
        <p:nvSpPr>
          <p:cNvPr id="4" name="Shape 2"/>
          <p:cNvSpPr/>
          <p:nvPr/>
        </p:nvSpPr>
        <p:spPr>
          <a:xfrm>
            <a:off x="785813" y="2234446"/>
            <a:ext cx="441960" cy="441960"/>
          </a:xfrm>
          <a:prstGeom prst="roundRect">
            <a:avLst>
              <a:gd name="adj" fmla="val 6668"/>
            </a:avLst>
          </a:prstGeom>
          <a:solidFill>
            <a:srgbClr val="F9F7F7"/>
          </a:solidFill>
          <a:ln/>
        </p:spPr>
        <p:txBody>
          <a:bodyPr/>
          <a:lstStyle/>
          <a:p>
            <a:endParaRPr lang="en-US"/>
          </a:p>
        </p:txBody>
      </p:sp>
      <p:sp>
        <p:nvSpPr>
          <p:cNvPr id="5" name="Text 3"/>
          <p:cNvSpPr/>
          <p:nvPr/>
        </p:nvSpPr>
        <p:spPr>
          <a:xfrm>
            <a:off x="1424226" y="2301954"/>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The "What"</a:t>
            </a:r>
            <a:endParaRPr lang="en-US" sz="1900" dirty="0"/>
          </a:p>
        </p:txBody>
      </p:sp>
      <p:sp>
        <p:nvSpPr>
          <p:cNvPr id="6" name="Text 4"/>
          <p:cNvSpPr/>
          <p:nvPr/>
        </p:nvSpPr>
        <p:spPr>
          <a:xfrm>
            <a:off x="1424226" y="2805351"/>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Clear outcomes, deliverables, and success criteria that align with business objectives</a:t>
            </a:r>
            <a:endParaRPr lang="en-US" sz="1500" dirty="0">
              <a:latin typeface="Aptos Display" panose="020B0004020202020204" pitchFamily="34" charset="0"/>
            </a:endParaRPr>
          </a:p>
        </p:txBody>
      </p:sp>
      <p:sp>
        <p:nvSpPr>
          <p:cNvPr id="7" name="Shape 5"/>
          <p:cNvSpPr/>
          <p:nvPr/>
        </p:nvSpPr>
        <p:spPr>
          <a:xfrm>
            <a:off x="785813" y="3826907"/>
            <a:ext cx="441960" cy="441960"/>
          </a:xfrm>
          <a:prstGeom prst="roundRect">
            <a:avLst>
              <a:gd name="adj" fmla="val 6668"/>
            </a:avLst>
          </a:prstGeom>
          <a:solidFill>
            <a:srgbClr val="F9F7F7"/>
          </a:solidFill>
          <a:ln/>
        </p:spPr>
        <p:txBody>
          <a:bodyPr/>
          <a:lstStyle/>
          <a:p>
            <a:endParaRPr lang="en-US"/>
          </a:p>
        </p:txBody>
      </p:sp>
      <p:sp>
        <p:nvSpPr>
          <p:cNvPr id="8" name="Text 6"/>
          <p:cNvSpPr/>
          <p:nvPr/>
        </p:nvSpPr>
        <p:spPr>
          <a:xfrm>
            <a:off x="1424226" y="3894415"/>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The "Why"</a:t>
            </a:r>
            <a:endParaRPr lang="en-US" sz="1900" dirty="0"/>
          </a:p>
        </p:txBody>
      </p:sp>
      <p:sp>
        <p:nvSpPr>
          <p:cNvPr id="9" name="Text 7"/>
          <p:cNvSpPr/>
          <p:nvPr/>
        </p:nvSpPr>
        <p:spPr>
          <a:xfrm>
            <a:off x="1424226" y="4397812"/>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Business value, customer impact, and strategic reasoning behind the work</a:t>
            </a:r>
            <a:endParaRPr lang="en-US" sz="1500" dirty="0">
              <a:latin typeface="Aptos Display" panose="020B0004020202020204" pitchFamily="34" charset="0"/>
            </a:endParaRPr>
          </a:p>
        </p:txBody>
      </p:sp>
      <p:sp>
        <p:nvSpPr>
          <p:cNvPr id="10" name="Shape 8"/>
          <p:cNvSpPr/>
          <p:nvPr/>
        </p:nvSpPr>
        <p:spPr>
          <a:xfrm>
            <a:off x="785813" y="5419368"/>
            <a:ext cx="441960" cy="441960"/>
          </a:xfrm>
          <a:prstGeom prst="roundRect">
            <a:avLst>
              <a:gd name="adj" fmla="val 6668"/>
            </a:avLst>
          </a:prstGeom>
          <a:solidFill>
            <a:srgbClr val="F9F7F7"/>
          </a:solidFill>
          <a:ln/>
        </p:spPr>
        <p:txBody>
          <a:bodyPr/>
          <a:lstStyle/>
          <a:p>
            <a:endParaRPr lang="en-US"/>
          </a:p>
        </p:txBody>
      </p:sp>
      <p:sp>
        <p:nvSpPr>
          <p:cNvPr id="11" name="Text 9"/>
          <p:cNvSpPr/>
          <p:nvPr/>
        </p:nvSpPr>
        <p:spPr>
          <a:xfrm>
            <a:off x="1424226" y="5486876"/>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The Guardrails</a:t>
            </a:r>
            <a:endParaRPr lang="en-US" sz="1900" dirty="0"/>
          </a:p>
        </p:txBody>
      </p:sp>
      <p:sp>
        <p:nvSpPr>
          <p:cNvPr id="12" name="Text 10"/>
          <p:cNvSpPr/>
          <p:nvPr/>
        </p:nvSpPr>
        <p:spPr>
          <a:xfrm>
            <a:off x="1424226" y="5990273"/>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Non-negotiable constraints like compliance, budget, or architectural standards</a:t>
            </a:r>
            <a:endParaRPr lang="en-US" sz="1500" dirty="0">
              <a:latin typeface="Aptos Display" panose="020B0004020202020204" pitchFamily="34" charset="0"/>
            </a:endParaRPr>
          </a:p>
        </p:txBody>
      </p:sp>
      <p:sp>
        <p:nvSpPr>
          <p:cNvPr id="13" name="Text 11"/>
          <p:cNvSpPr/>
          <p:nvPr/>
        </p:nvSpPr>
        <p:spPr>
          <a:xfrm>
            <a:off x="7562493" y="1645206"/>
            <a:ext cx="3683198" cy="368260"/>
          </a:xfrm>
          <a:prstGeom prst="rect">
            <a:avLst/>
          </a:prstGeom>
          <a:noFill/>
          <a:ln/>
        </p:spPr>
        <p:txBody>
          <a:bodyPr wrap="none" lIns="0" tIns="0" rIns="0" bIns="0" rtlCol="0" anchor="t"/>
          <a:lstStyle/>
          <a:p>
            <a:pPr marL="0" indent="0" algn="l">
              <a:lnSpc>
                <a:spcPts val="2900"/>
              </a:lnSpc>
              <a:buNone/>
            </a:pPr>
            <a:r>
              <a:rPr lang="en-US" sz="2300" dirty="0">
                <a:solidFill>
                  <a:srgbClr val="201B18"/>
                </a:solidFill>
                <a:latin typeface="Platypi Medium" pitchFamily="34" charset="0"/>
                <a:ea typeface="Platypi Medium" pitchFamily="34" charset="-122"/>
                <a:cs typeface="Platypi Medium" pitchFamily="34" charset="-120"/>
              </a:rPr>
              <a:t>What Teams Should Own</a:t>
            </a:r>
            <a:endParaRPr lang="en-US" sz="2300" dirty="0"/>
          </a:p>
        </p:txBody>
      </p:sp>
      <p:sp>
        <p:nvSpPr>
          <p:cNvPr id="14" name="Shape 12"/>
          <p:cNvSpPr/>
          <p:nvPr/>
        </p:nvSpPr>
        <p:spPr>
          <a:xfrm>
            <a:off x="7562493" y="2234446"/>
            <a:ext cx="441960" cy="441960"/>
          </a:xfrm>
          <a:prstGeom prst="roundRect">
            <a:avLst>
              <a:gd name="adj" fmla="val 6668"/>
            </a:avLst>
          </a:prstGeom>
          <a:solidFill>
            <a:srgbClr val="F9F7F7"/>
          </a:solidFill>
          <a:ln/>
        </p:spPr>
        <p:txBody>
          <a:bodyPr/>
          <a:lstStyle/>
          <a:p>
            <a:endParaRPr lang="en-US"/>
          </a:p>
        </p:txBody>
      </p:sp>
      <p:sp>
        <p:nvSpPr>
          <p:cNvPr id="15" name="Text 13"/>
          <p:cNvSpPr/>
          <p:nvPr/>
        </p:nvSpPr>
        <p:spPr>
          <a:xfrm>
            <a:off x="8200906" y="2301954"/>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The "How"</a:t>
            </a:r>
            <a:endParaRPr lang="en-US" sz="1900" dirty="0"/>
          </a:p>
        </p:txBody>
      </p:sp>
      <p:sp>
        <p:nvSpPr>
          <p:cNvPr id="16" name="Text 14"/>
          <p:cNvSpPr/>
          <p:nvPr/>
        </p:nvSpPr>
        <p:spPr>
          <a:xfrm>
            <a:off x="8200906" y="2805351"/>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Implementation approaches, technical decisions, and execution methods</a:t>
            </a:r>
            <a:endParaRPr lang="en-US" sz="1500" dirty="0">
              <a:latin typeface="Aptos Display" panose="020B0004020202020204" pitchFamily="34" charset="0"/>
            </a:endParaRPr>
          </a:p>
        </p:txBody>
      </p:sp>
      <p:sp>
        <p:nvSpPr>
          <p:cNvPr id="17" name="Shape 15"/>
          <p:cNvSpPr/>
          <p:nvPr/>
        </p:nvSpPr>
        <p:spPr>
          <a:xfrm>
            <a:off x="7562493" y="3826907"/>
            <a:ext cx="441960" cy="441960"/>
          </a:xfrm>
          <a:prstGeom prst="roundRect">
            <a:avLst>
              <a:gd name="adj" fmla="val 6668"/>
            </a:avLst>
          </a:prstGeom>
          <a:solidFill>
            <a:srgbClr val="F9F7F7"/>
          </a:solidFill>
          <a:ln/>
        </p:spPr>
        <p:txBody>
          <a:bodyPr/>
          <a:lstStyle/>
          <a:p>
            <a:endParaRPr lang="en-US"/>
          </a:p>
        </p:txBody>
      </p:sp>
      <p:sp>
        <p:nvSpPr>
          <p:cNvPr id="18" name="Text 16"/>
          <p:cNvSpPr/>
          <p:nvPr/>
        </p:nvSpPr>
        <p:spPr>
          <a:xfrm>
            <a:off x="8200906" y="3894415"/>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Innovation Choices</a:t>
            </a:r>
            <a:endParaRPr lang="en-US" sz="1900" dirty="0"/>
          </a:p>
        </p:txBody>
      </p:sp>
      <p:sp>
        <p:nvSpPr>
          <p:cNvPr id="19" name="Text 17"/>
          <p:cNvSpPr/>
          <p:nvPr/>
        </p:nvSpPr>
        <p:spPr>
          <a:xfrm>
            <a:off x="8200906" y="4397812"/>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Creative solutions, process improvements, and tooling decisions</a:t>
            </a:r>
            <a:endParaRPr lang="en-US" sz="1500" dirty="0">
              <a:latin typeface="Aptos Display" panose="020B0004020202020204" pitchFamily="34" charset="0"/>
            </a:endParaRPr>
          </a:p>
        </p:txBody>
      </p:sp>
      <p:sp>
        <p:nvSpPr>
          <p:cNvPr id="20" name="Shape 18"/>
          <p:cNvSpPr/>
          <p:nvPr/>
        </p:nvSpPr>
        <p:spPr>
          <a:xfrm>
            <a:off x="7562493" y="5419368"/>
            <a:ext cx="441960" cy="441960"/>
          </a:xfrm>
          <a:prstGeom prst="roundRect">
            <a:avLst>
              <a:gd name="adj" fmla="val 6668"/>
            </a:avLst>
          </a:prstGeom>
          <a:solidFill>
            <a:srgbClr val="F9F7F7"/>
          </a:solidFill>
          <a:ln/>
        </p:spPr>
        <p:txBody>
          <a:bodyPr/>
          <a:lstStyle/>
          <a:p>
            <a:endParaRPr lang="en-US"/>
          </a:p>
        </p:txBody>
      </p:sp>
      <p:sp>
        <p:nvSpPr>
          <p:cNvPr id="21" name="Text 19"/>
          <p:cNvSpPr/>
          <p:nvPr/>
        </p:nvSpPr>
        <p:spPr>
          <a:xfrm>
            <a:off x="8200906" y="5486876"/>
            <a:ext cx="2455902" cy="306943"/>
          </a:xfrm>
          <a:prstGeom prst="rect">
            <a:avLst/>
          </a:prstGeom>
          <a:noFill/>
          <a:ln/>
        </p:spPr>
        <p:txBody>
          <a:bodyPr wrap="none" lIns="0" tIns="0" rIns="0" bIns="0" rtlCol="0" anchor="t"/>
          <a:lstStyle/>
          <a:p>
            <a:pPr marL="0" indent="0" algn="l">
              <a:lnSpc>
                <a:spcPts val="2400"/>
              </a:lnSpc>
              <a:buNone/>
            </a:pPr>
            <a:r>
              <a:rPr lang="en-US" sz="1900" dirty="0">
                <a:solidFill>
                  <a:srgbClr val="504C49"/>
                </a:solidFill>
                <a:latin typeface="Platypi Medium" pitchFamily="34" charset="0"/>
                <a:ea typeface="Platypi Medium" pitchFamily="34" charset="-122"/>
                <a:cs typeface="Platypi Medium" pitchFamily="34" charset="-120"/>
              </a:rPr>
              <a:t>Task Breakdown</a:t>
            </a:r>
            <a:endParaRPr lang="en-US" sz="1900" dirty="0"/>
          </a:p>
        </p:txBody>
      </p:sp>
      <p:sp>
        <p:nvSpPr>
          <p:cNvPr id="22" name="Text 20"/>
          <p:cNvSpPr/>
          <p:nvPr/>
        </p:nvSpPr>
        <p:spPr>
          <a:xfrm>
            <a:off x="8200906" y="5990273"/>
            <a:ext cx="5651302"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Sprint planning details, work distribution, and daily execution</a:t>
            </a:r>
            <a:endParaRPr lang="en-US" sz="1500" dirty="0">
              <a:latin typeface="Aptos Display" panose="020B0004020202020204" pitchFamily="34" charset="0"/>
            </a:endParaRPr>
          </a:p>
        </p:txBody>
      </p:sp>
      <p:sp>
        <p:nvSpPr>
          <p:cNvPr id="23" name="Text 21"/>
          <p:cNvSpPr/>
          <p:nvPr/>
        </p:nvSpPr>
        <p:spPr>
          <a:xfrm>
            <a:off x="785813" y="7060883"/>
            <a:ext cx="13058775" cy="628650"/>
          </a:xfrm>
          <a:prstGeom prst="rect">
            <a:avLst/>
          </a:prstGeom>
          <a:noFill/>
          <a:ln/>
        </p:spPr>
        <p:txBody>
          <a:bodyPr wrap="square" lIns="0" tIns="0" rIns="0" bIns="0" rtlCol="0" anchor="t"/>
          <a:lstStyle/>
          <a:p>
            <a:pPr marL="0" indent="0" algn="l">
              <a:lnSpc>
                <a:spcPts val="2450"/>
              </a:lnSpc>
              <a:buNone/>
            </a:pPr>
            <a:r>
              <a:rPr lang="en-US" sz="1500" dirty="0">
                <a:solidFill>
                  <a:srgbClr val="504C49"/>
                </a:solidFill>
                <a:latin typeface="Aptos Display" panose="020B0004020202020204" pitchFamily="34" charset="0"/>
                <a:ea typeface="Source Serif 4" pitchFamily="34" charset="-122"/>
                <a:cs typeface="Source Serif 4" pitchFamily="34" charset="-120"/>
              </a:rPr>
              <a:t>This principle creates psychological safety for teams to experiment and innovate while ensuring they understand the broader context and constraints within which they operate.</a:t>
            </a:r>
            <a:endParaRPr lang="en-US" sz="1500" dirty="0">
              <a:latin typeface="Aptos Display"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3427" y="220465"/>
            <a:ext cx="10059948" cy="588526"/>
          </a:xfrm>
          <a:prstGeom prst="rect">
            <a:avLst/>
          </a:prstGeom>
          <a:noFill/>
          <a:ln/>
        </p:spPr>
        <p:txBody>
          <a:bodyPr wrap="none" lIns="0" tIns="0" rIns="0" bIns="0" rtlCol="0" anchor="t"/>
          <a:lstStyle/>
          <a:p>
            <a:pPr marL="0" indent="0" algn="l">
              <a:lnSpc>
                <a:spcPts val="4600"/>
              </a:lnSpc>
              <a:buNone/>
            </a:pPr>
            <a:r>
              <a:rPr lang="en-US" sz="3700" dirty="0">
                <a:solidFill>
                  <a:srgbClr val="201B18"/>
                </a:solidFill>
                <a:latin typeface="Platypi Medium" pitchFamily="34" charset="0"/>
                <a:ea typeface="Platypi Medium" pitchFamily="34" charset="-122"/>
                <a:cs typeface="Platypi Medium" pitchFamily="34" charset="-120"/>
              </a:rPr>
              <a:t>Principle 2: Shared Accountability in Action</a:t>
            </a:r>
            <a:endParaRPr lang="en-US" sz="3700" dirty="0"/>
          </a:p>
        </p:txBody>
      </p:sp>
      <p:sp>
        <p:nvSpPr>
          <p:cNvPr id="3" name="Text 1"/>
          <p:cNvSpPr/>
          <p:nvPr/>
        </p:nvSpPr>
        <p:spPr>
          <a:xfrm>
            <a:off x="753427" y="1185705"/>
            <a:ext cx="13123545" cy="602694"/>
          </a:xfrm>
          <a:prstGeom prst="rect">
            <a:avLst/>
          </a:prstGeom>
          <a:noFill/>
          <a:ln/>
        </p:spPr>
        <p:txBody>
          <a:bodyPr wrap="square" lIns="0" tIns="0" rIns="0" bIns="0" rtlCol="0" anchor="t"/>
          <a:lstStyle/>
          <a:p>
            <a:pPr marL="0" indent="0" algn="l">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In Agile, accountability isn't a burden passed down from leader to team—it's a shared responsibility that flows through the entire ecosystem. Each role carries distinct accountabilities that complement and reinforce the others.</a:t>
            </a:r>
            <a:endParaRPr lang="en-US" sz="1450" dirty="0">
              <a:latin typeface="Aptos Display" panose="020B0004020202020204" pitchFamily="34" charset="0"/>
            </a:endParaRPr>
          </a:p>
        </p:txBody>
      </p:sp>
      <p:sp>
        <p:nvSpPr>
          <p:cNvPr id="4" name="Text 2"/>
          <p:cNvSpPr/>
          <p:nvPr/>
        </p:nvSpPr>
        <p:spPr>
          <a:xfrm>
            <a:off x="2287429" y="3220840"/>
            <a:ext cx="2354461" cy="294323"/>
          </a:xfrm>
          <a:prstGeom prst="rect">
            <a:avLst/>
          </a:prstGeom>
          <a:noFill/>
          <a:ln/>
        </p:spPr>
        <p:txBody>
          <a:bodyPr wrap="none" lIns="0" tIns="0" rIns="0" bIns="0" rtlCol="0" anchor="t"/>
          <a:lstStyle/>
          <a:p>
            <a:pPr marL="0" indent="0" algn="r">
              <a:lnSpc>
                <a:spcPts val="2300"/>
              </a:lnSpc>
              <a:buNone/>
            </a:pPr>
            <a:r>
              <a:rPr lang="en-US" sz="1850" dirty="0">
                <a:solidFill>
                  <a:srgbClr val="504C49"/>
                </a:solidFill>
                <a:latin typeface="Platypi Medium" pitchFamily="34" charset="0"/>
                <a:ea typeface="Platypi Medium" pitchFamily="34" charset="-122"/>
                <a:cs typeface="Platypi Medium" pitchFamily="34" charset="-120"/>
              </a:rPr>
              <a:t>Product Owner</a:t>
            </a:r>
            <a:endParaRPr lang="en-US" sz="1850" dirty="0"/>
          </a:p>
        </p:txBody>
      </p:sp>
      <p:sp>
        <p:nvSpPr>
          <p:cNvPr id="5" name="Text 3"/>
          <p:cNvSpPr/>
          <p:nvPr/>
        </p:nvSpPr>
        <p:spPr>
          <a:xfrm>
            <a:off x="753427" y="3628153"/>
            <a:ext cx="3888462" cy="602694"/>
          </a:xfrm>
          <a:prstGeom prst="rect">
            <a:avLst/>
          </a:prstGeom>
          <a:noFill/>
          <a:ln/>
        </p:spPr>
        <p:txBody>
          <a:bodyPr wrap="square" lIns="0" tIns="0" rIns="0" bIns="0" rtlCol="0" anchor="t"/>
          <a:lstStyle/>
          <a:p>
            <a:pPr marL="0" indent="0" algn="r">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Accountable for value delivery and backlog prioritization</a:t>
            </a:r>
            <a:endParaRPr lang="en-US" sz="1450" dirty="0">
              <a:latin typeface="Aptos Display" panose="020B0004020202020204" pitchFamily="34" charset="0"/>
            </a:endParaRPr>
          </a:p>
        </p:txBody>
      </p:sp>
      <p:sp>
        <p:nvSpPr>
          <p:cNvPr id="6" name="Text 4"/>
          <p:cNvSpPr/>
          <p:nvPr/>
        </p:nvSpPr>
        <p:spPr>
          <a:xfrm>
            <a:off x="2802567" y="4343837"/>
            <a:ext cx="3888462"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ROI maximization</a:t>
            </a:r>
            <a:endParaRPr lang="en-US" sz="1450" dirty="0">
              <a:latin typeface="Aptos Display" panose="020B0004020202020204" pitchFamily="34" charset="0"/>
            </a:endParaRPr>
          </a:p>
        </p:txBody>
      </p:sp>
      <p:sp>
        <p:nvSpPr>
          <p:cNvPr id="7" name="Text 5"/>
          <p:cNvSpPr/>
          <p:nvPr/>
        </p:nvSpPr>
        <p:spPr>
          <a:xfrm>
            <a:off x="2802567" y="4711026"/>
            <a:ext cx="3888462"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Stakeholder alignment</a:t>
            </a:r>
            <a:endParaRPr lang="en-US" sz="1450" dirty="0">
              <a:latin typeface="Aptos Display" panose="020B0004020202020204" pitchFamily="34" charset="0"/>
            </a:endParaRPr>
          </a:p>
        </p:txBody>
      </p:sp>
      <p:sp>
        <p:nvSpPr>
          <p:cNvPr id="8" name="Text 6"/>
          <p:cNvSpPr/>
          <p:nvPr/>
        </p:nvSpPr>
        <p:spPr>
          <a:xfrm>
            <a:off x="2802567" y="5078215"/>
            <a:ext cx="3888462"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Vision communication</a:t>
            </a:r>
            <a:endParaRPr lang="en-US" sz="1450" dirty="0">
              <a:latin typeface="Aptos Display" panose="020B0004020202020204" pitchFamily="34" charset="0"/>
            </a:endParaRPr>
          </a:p>
        </p:txBody>
      </p:sp>
      <p:pic>
        <p:nvPicPr>
          <p:cNvPr id="9" name="Image 0" descr="preencoded.png"/>
          <p:cNvPicPr>
            <a:picLocks noChangeAspect="1"/>
          </p:cNvPicPr>
          <p:nvPr/>
        </p:nvPicPr>
        <p:blipFill>
          <a:blip r:embed="rId3"/>
          <a:stretch>
            <a:fillRect/>
          </a:stretch>
        </p:blipFill>
        <p:spPr>
          <a:xfrm>
            <a:off x="5018603" y="2003545"/>
            <a:ext cx="4593193" cy="4593193"/>
          </a:xfrm>
          <a:prstGeom prst="rect">
            <a:avLst/>
          </a:prstGeom>
        </p:spPr>
      </p:pic>
      <p:pic>
        <p:nvPicPr>
          <p:cNvPr id="10" name="Image 1" descr="preencoded.png"/>
          <p:cNvPicPr>
            <a:picLocks noChangeAspect="1"/>
          </p:cNvPicPr>
          <p:nvPr/>
        </p:nvPicPr>
        <p:blipFill>
          <a:blip r:embed="rId4"/>
          <a:stretch>
            <a:fillRect/>
          </a:stretch>
        </p:blipFill>
        <p:spPr>
          <a:xfrm>
            <a:off x="5566589" y="4123988"/>
            <a:ext cx="281821" cy="352187"/>
          </a:xfrm>
          <a:prstGeom prst="rect">
            <a:avLst/>
          </a:prstGeom>
        </p:spPr>
      </p:pic>
      <p:sp>
        <p:nvSpPr>
          <p:cNvPr id="11" name="Text 7"/>
          <p:cNvSpPr/>
          <p:nvPr/>
        </p:nvSpPr>
        <p:spPr>
          <a:xfrm>
            <a:off x="9894332" y="2000211"/>
            <a:ext cx="2354461" cy="294323"/>
          </a:xfrm>
          <a:prstGeom prst="rect">
            <a:avLst/>
          </a:prstGeom>
          <a:noFill/>
          <a:ln/>
        </p:spPr>
        <p:txBody>
          <a:bodyPr wrap="none" lIns="0" tIns="0" rIns="0" bIns="0" rtlCol="0" anchor="t"/>
          <a:lstStyle/>
          <a:p>
            <a:pPr marL="0" indent="0" algn="l">
              <a:lnSpc>
                <a:spcPts val="2300"/>
              </a:lnSpc>
              <a:buNone/>
            </a:pPr>
            <a:r>
              <a:rPr lang="en-US" sz="1850" dirty="0">
                <a:solidFill>
                  <a:srgbClr val="504C49"/>
                </a:solidFill>
                <a:latin typeface="Platypi Medium" pitchFamily="34" charset="0"/>
                <a:ea typeface="Platypi Medium" pitchFamily="34" charset="-122"/>
                <a:cs typeface="Platypi Medium" pitchFamily="34" charset="-120"/>
              </a:rPr>
              <a:t>Scrum Master</a:t>
            </a:r>
            <a:endParaRPr lang="en-US" sz="1850" dirty="0"/>
          </a:p>
        </p:txBody>
      </p:sp>
      <p:sp>
        <p:nvSpPr>
          <p:cNvPr id="12" name="Text 8"/>
          <p:cNvSpPr/>
          <p:nvPr/>
        </p:nvSpPr>
        <p:spPr>
          <a:xfrm>
            <a:off x="9894332" y="2407524"/>
            <a:ext cx="3982641" cy="602694"/>
          </a:xfrm>
          <a:prstGeom prst="rect">
            <a:avLst/>
          </a:prstGeom>
          <a:noFill/>
          <a:ln/>
        </p:spPr>
        <p:txBody>
          <a:bodyPr wrap="square" lIns="0" tIns="0" rIns="0" bIns="0" rtlCol="0" anchor="t"/>
          <a:lstStyle/>
          <a:p>
            <a:pPr marL="0" indent="0" algn="l">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Accountable for process effectiveness and team growth</a:t>
            </a:r>
            <a:endParaRPr lang="en-US" sz="1450" dirty="0">
              <a:latin typeface="Aptos Display" panose="020B0004020202020204" pitchFamily="34" charset="0"/>
            </a:endParaRPr>
          </a:p>
        </p:txBody>
      </p:sp>
      <p:sp>
        <p:nvSpPr>
          <p:cNvPr id="13" name="Text 9"/>
          <p:cNvSpPr/>
          <p:nvPr/>
        </p:nvSpPr>
        <p:spPr>
          <a:xfrm>
            <a:off x="9894332" y="3123209"/>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Impediment removal</a:t>
            </a:r>
            <a:endParaRPr lang="en-US" sz="1450" dirty="0">
              <a:latin typeface="Aptos Display" panose="020B0004020202020204" pitchFamily="34" charset="0"/>
            </a:endParaRPr>
          </a:p>
        </p:txBody>
      </p:sp>
      <p:sp>
        <p:nvSpPr>
          <p:cNvPr id="14" name="Text 10"/>
          <p:cNvSpPr/>
          <p:nvPr/>
        </p:nvSpPr>
        <p:spPr>
          <a:xfrm>
            <a:off x="9894332" y="3490397"/>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Continuous improvement</a:t>
            </a:r>
            <a:endParaRPr lang="en-US" sz="1450" dirty="0">
              <a:latin typeface="Aptos Display" panose="020B0004020202020204" pitchFamily="34" charset="0"/>
            </a:endParaRPr>
          </a:p>
        </p:txBody>
      </p:sp>
      <p:sp>
        <p:nvSpPr>
          <p:cNvPr id="15" name="Text 11"/>
          <p:cNvSpPr/>
          <p:nvPr/>
        </p:nvSpPr>
        <p:spPr>
          <a:xfrm>
            <a:off x="9894332" y="3857586"/>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Coaching and facilitation</a:t>
            </a:r>
            <a:endParaRPr lang="en-US" sz="1450" dirty="0">
              <a:latin typeface="Aptos Display" panose="020B0004020202020204" pitchFamily="34" charset="0"/>
            </a:endParaRPr>
          </a:p>
        </p:txBody>
      </p:sp>
      <p:pic>
        <p:nvPicPr>
          <p:cNvPr id="16" name="Image 2" descr="preencoded.png"/>
          <p:cNvPicPr>
            <a:picLocks noChangeAspect="1"/>
          </p:cNvPicPr>
          <p:nvPr/>
        </p:nvPicPr>
        <p:blipFill>
          <a:blip r:embed="rId5"/>
          <a:stretch>
            <a:fillRect/>
          </a:stretch>
        </p:blipFill>
        <p:spPr>
          <a:xfrm>
            <a:off x="5018603" y="2003545"/>
            <a:ext cx="4593193" cy="4593193"/>
          </a:xfrm>
          <a:prstGeom prst="rect">
            <a:avLst/>
          </a:prstGeom>
        </p:spPr>
      </p:pic>
      <p:pic>
        <p:nvPicPr>
          <p:cNvPr id="17" name="Image 3" descr="preencoded.png"/>
          <p:cNvPicPr>
            <a:picLocks noChangeAspect="1"/>
          </p:cNvPicPr>
          <p:nvPr/>
        </p:nvPicPr>
        <p:blipFill>
          <a:blip r:embed="rId6"/>
          <a:stretch>
            <a:fillRect/>
          </a:stretch>
        </p:blipFill>
        <p:spPr>
          <a:xfrm>
            <a:off x="7978080" y="2731672"/>
            <a:ext cx="281821" cy="352187"/>
          </a:xfrm>
          <a:prstGeom prst="rect">
            <a:avLst/>
          </a:prstGeom>
        </p:spPr>
      </p:pic>
      <p:sp>
        <p:nvSpPr>
          <p:cNvPr id="18" name="Text 12"/>
          <p:cNvSpPr/>
          <p:nvPr/>
        </p:nvSpPr>
        <p:spPr>
          <a:xfrm>
            <a:off x="9894332" y="4441469"/>
            <a:ext cx="2354461" cy="294323"/>
          </a:xfrm>
          <a:prstGeom prst="rect">
            <a:avLst/>
          </a:prstGeom>
          <a:noFill/>
          <a:ln/>
        </p:spPr>
        <p:txBody>
          <a:bodyPr wrap="none" lIns="0" tIns="0" rIns="0" bIns="0" rtlCol="0" anchor="t"/>
          <a:lstStyle/>
          <a:p>
            <a:pPr marL="0" indent="0" algn="l">
              <a:lnSpc>
                <a:spcPts val="2300"/>
              </a:lnSpc>
              <a:buNone/>
            </a:pPr>
            <a:r>
              <a:rPr lang="en-US" sz="1850" dirty="0">
                <a:solidFill>
                  <a:srgbClr val="504C49"/>
                </a:solidFill>
                <a:latin typeface="Platypi Medium" pitchFamily="34" charset="0"/>
                <a:ea typeface="Platypi Medium" pitchFamily="34" charset="-122"/>
                <a:cs typeface="Platypi Medium" pitchFamily="34" charset="-120"/>
              </a:rPr>
              <a:t>Development Team</a:t>
            </a:r>
            <a:endParaRPr lang="en-US" sz="1850" dirty="0"/>
          </a:p>
        </p:txBody>
      </p:sp>
      <p:sp>
        <p:nvSpPr>
          <p:cNvPr id="19" name="Text 13"/>
          <p:cNvSpPr/>
          <p:nvPr/>
        </p:nvSpPr>
        <p:spPr>
          <a:xfrm>
            <a:off x="9894332" y="4848781"/>
            <a:ext cx="3982641" cy="602694"/>
          </a:xfrm>
          <a:prstGeom prst="rect">
            <a:avLst/>
          </a:prstGeom>
          <a:noFill/>
          <a:ln/>
        </p:spPr>
        <p:txBody>
          <a:bodyPr wrap="square" lIns="0" tIns="0" rIns="0" bIns="0" rtlCol="0" anchor="t"/>
          <a:lstStyle/>
          <a:p>
            <a:pPr marL="0" indent="0" algn="l">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Accountable for sprint commitments and quality delivery</a:t>
            </a:r>
            <a:endParaRPr lang="en-US" sz="1450" dirty="0">
              <a:latin typeface="Aptos Display" panose="020B0004020202020204" pitchFamily="34" charset="0"/>
            </a:endParaRPr>
          </a:p>
        </p:txBody>
      </p:sp>
      <p:sp>
        <p:nvSpPr>
          <p:cNvPr id="20" name="Text 14"/>
          <p:cNvSpPr/>
          <p:nvPr/>
        </p:nvSpPr>
        <p:spPr>
          <a:xfrm>
            <a:off x="9894332" y="5564466"/>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Technical excellence</a:t>
            </a:r>
            <a:endParaRPr lang="en-US" sz="1450" dirty="0">
              <a:latin typeface="Aptos Display" panose="020B0004020202020204" pitchFamily="34" charset="0"/>
            </a:endParaRPr>
          </a:p>
        </p:txBody>
      </p:sp>
      <p:sp>
        <p:nvSpPr>
          <p:cNvPr id="21" name="Text 15"/>
          <p:cNvSpPr/>
          <p:nvPr/>
        </p:nvSpPr>
        <p:spPr>
          <a:xfrm>
            <a:off x="9894332" y="5931655"/>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Sprint goal achievement</a:t>
            </a:r>
            <a:endParaRPr lang="en-US" sz="1450" dirty="0">
              <a:latin typeface="Aptos Display" panose="020B0004020202020204" pitchFamily="34" charset="0"/>
            </a:endParaRPr>
          </a:p>
        </p:txBody>
      </p:sp>
      <p:sp>
        <p:nvSpPr>
          <p:cNvPr id="22" name="Text 16"/>
          <p:cNvSpPr/>
          <p:nvPr/>
        </p:nvSpPr>
        <p:spPr>
          <a:xfrm>
            <a:off x="9894332" y="6298844"/>
            <a:ext cx="3982641" cy="301347"/>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504C49"/>
                </a:solidFill>
                <a:latin typeface="Aptos Display" panose="020B0004020202020204" pitchFamily="34" charset="0"/>
                <a:ea typeface="Source Serif 4" pitchFamily="34" charset="-122"/>
                <a:cs typeface="Source Serif 4" pitchFamily="34" charset="-120"/>
              </a:rPr>
              <a:t>Self-organization</a:t>
            </a:r>
            <a:endParaRPr lang="en-US" sz="1450" dirty="0">
              <a:latin typeface="Aptos Display" panose="020B0004020202020204" pitchFamily="34" charset="0"/>
            </a:endParaRPr>
          </a:p>
        </p:txBody>
      </p:sp>
      <p:pic>
        <p:nvPicPr>
          <p:cNvPr id="23" name="Image 4" descr="preencoded.png"/>
          <p:cNvPicPr>
            <a:picLocks noChangeAspect="1"/>
          </p:cNvPicPr>
          <p:nvPr/>
        </p:nvPicPr>
        <p:blipFill>
          <a:blip r:embed="rId7"/>
          <a:stretch>
            <a:fillRect/>
          </a:stretch>
        </p:blipFill>
        <p:spPr>
          <a:xfrm>
            <a:off x="5018603" y="2003545"/>
            <a:ext cx="4593193" cy="4593193"/>
          </a:xfrm>
          <a:prstGeom prst="rect">
            <a:avLst/>
          </a:prstGeom>
        </p:spPr>
      </p:pic>
      <p:pic>
        <p:nvPicPr>
          <p:cNvPr id="24" name="Image 5" descr="preencoded.png"/>
          <p:cNvPicPr>
            <a:picLocks noChangeAspect="1"/>
          </p:cNvPicPr>
          <p:nvPr/>
        </p:nvPicPr>
        <p:blipFill>
          <a:blip r:embed="rId8"/>
          <a:stretch>
            <a:fillRect/>
          </a:stretch>
        </p:blipFill>
        <p:spPr>
          <a:xfrm>
            <a:off x="7978080" y="5516186"/>
            <a:ext cx="281821" cy="352187"/>
          </a:xfrm>
          <a:prstGeom prst="rect">
            <a:avLst/>
          </a:prstGeom>
        </p:spPr>
      </p:pic>
      <p:sp>
        <p:nvSpPr>
          <p:cNvPr id="25" name="Text 17"/>
          <p:cNvSpPr/>
          <p:nvPr/>
        </p:nvSpPr>
        <p:spPr>
          <a:xfrm>
            <a:off x="753427" y="6812003"/>
            <a:ext cx="13123545" cy="602694"/>
          </a:xfrm>
          <a:prstGeom prst="rect">
            <a:avLst/>
          </a:prstGeom>
          <a:noFill/>
          <a:ln/>
        </p:spPr>
        <p:txBody>
          <a:bodyPr wrap="square" lIns="0" tIns="0" rIns="0" bIns="0" rtlCol="0" anchor="t"/>
          <a:lstStyle/>
          <a:p>
            <a:pPr marL="0" indent="0" algn="l">
              <a:lnSpc>
                <a:spcPts val="2350"/>
              </a:lnSpc>
              <a:buNone/>
            </a:pPr>
            <a:r>
              <a:rPr lang="en-US" sz="1450" dirty="0">
                <a:solidFill>
                  <a:srgbClr val="504C49"/>
                </a:solidFill>
                <a:latin typeface="Aptos Display" panose="020B0004020202020204" pitchFamily="34" charset="0"/>
                <a:ea typeface="Source Serif 4" pitchFamily="34" charset="-122"/>
                <a:cs typeface="Source Serif 4" pitchFamily="34" charset="-120"/>
              </a:rPr>
              <a:t>Delegation doesn't dilute accountability—it ensures accountability is </a:t>
            </a:r>
            <a:r>
              <a:rPr lang="en-US" sz="1450" b="1" dirty="0">
                <a:solidFill>
                  <a:srgbClr val="3E2513"/>
                </a:solidFill>
                <a:latin typeface="Aptos Display" panose="020B0004020202020204" pitchFamily="34" charset="0"/>
                <a:ea typeface="Source Serif 4" pitchFamily="34" charset="-122"/>
                <a:cs typeface="Source Serif 4" pitchFamily="34" charset="-120"/>
              </a:rPr>
              <a:t>distributed to the right people at the right levels</a:t>
            </a:r>
            <a:r>
              <a:rPr lang="en-US" sz="1450" dirty="0">
                <a:solidFill>
                  <a:srgbClr val="504C49"/>
                </a:solidFill>
                <a:latin typeface="Aptos Display" panose="020B0004020202020204" pitchFamily="34" charset="0"/>
                <a:ea typeface="Source Serif 4" pitchFamily="34" charset="-122"/>
                <a:cs typeface="Source Serif 4" pitchFamily="34" charset="-120"/>
              </a:rPr>
              <a:t>, creating a network of ownership rather than a hierarchy of blame.</a:t>
            </a:r>
            <a:endParaRPr lang="en-US" sz="1450" dirty="0">
              <a:latin typeface="Aptos Display" panose="020B00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72528"/>
            <a:ext cx="10156865"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Principle 3: Empowerment Through Trust</a:t>
            </a:r>
            <a:endParaRPr lang="en-US" sz="3900" dirty="0"/>
          </a:p>
        </p:txBody>
      </p:sp>
      <p:sp>
        <p:nvSpPr>
          <p:cNvPr id="3" name="Text 1"/>
          <p:cNvSpPr/>
          <p:nvPr/>
        </p:nvSpPr>
        <p:spPr>
          <a:xfrm>
            <a:off x="793790" y="178944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Delegation is fundamentally an act of trust. Agile leaders must be willing to let go of control, believing in the team's capacity to deliver while providing the right support structures.</a:t>
            </a:r>
            <a:endParaRPr lang="en-US" sz="1550" dirty="0">
              <a:latin typeface="Aptos Display" panose="020B0004020202020204" pitchFamily="34" charset="0"/>
            </a:endParaRPr>
          </a:p>
        </p:txBody>
      </p:sp>
      <p:sp>
        <p:nvSpPr>
          <p:cNvPr id="4" name="Text 2"/>
          <p:cNvSpPr/>
          <p:nvPr/>
        </p:nvSpPr>
        <p:spPr>
          <a:xfrm>
            <a:off x="793790" y="2722176"/>
            <a:ext cx="4478298" cy="372070"/>
          </a:xfrm>
          <a:prstGeom prst="rect">
            <a:avLst/>
          </a:prstGeom>
          <a:noFill/>
          <a:ln/>
        </p:spPr>
        <p:txBody>
          <a:bodyPr wrap="none" lIns="0" tIns="0" rIns="0" bIns="0" rtlCol="0" anchor="t"/>
          <a:lstStyle/>
          <a:p>
            <a:pPr marL="0" indent="0" algn="l">
              <a:lnSpc>
                <a:spcPts val="2900"/>
              </a:lnSpc>
              <a:buNone/>
            </a:pPr>
            <a:r>
              <a:rPr lang="en-US" sz="2300" dirty="0">
                <a:solidFill>
                  <a:srgbClr val="201B18"/>
                </a:solidFill>
                <a:latin typeface="Platypi Medium" pitchFamily="34" charset="0"/>
                <a:ea typeface="Platypi Medium" pitchFamily="34" charset="-122"/>
                <a:cs typeface="Platypi Medium" pitchFamily="34" charset="-120"/>
              </a:rPr>
              <a:t>Building Trust Through Action</a:t>
            </a:r>
            <a:endParaRPr lang="en-US" sz="2300" dirty="0"/>
          </a:p>
        </p:txBody>
      </p:sp>
      <p:sp>
        <p:nvSpPr>
          <p:cNvPr id="5" name="Text 3"/>
          <p:cNvSpPr/>
          <p:nvPr/>
        </p:nvSpPr>
        <p:spPr>
          <a:xfrm>
            <a:off x="793790" y="3391903"/>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504C49"/>
                </a:solidFill>
                <a:latin typeface="Aptos Display" panose="020B0004020202020204" pitchFamily="34" charset="0"/>
                <a:ea typeface="Source Serif 4" pitchFamily="34" charset="-122"/>
                <a:cs typeface="Source Serif 4" pitchFamily="34" charset="-120"/>
              </a:rPr>
              <a:t>Start Small</a:t>
            </a:r>
            <a:r>
              <a:rPr lang="en-US" sz="1550" dirty="0">
                <a:solidFill>
                  <a:srgbClr val="504C49"/>
                </a:solidFill>
                <a:latin typeface="Aptos Display" panose="020B0004020202020204" pitchFamily="34" charset="0"/>
                <a:ea typeface="Source Serif 4" pitchFamily="34" charset="-122"/>
                <a:cs typeface="Source Serif 4" pitchFamily="34" charset="-120"/>
              </a:rPr>
              <a:t>: Begin with lower-risk delegations and build confidence over time</a:t>
            </a:r>
            <a:endParaRPr lang="en-US" sz="1550" dirty="0">
              <a:latin typeface="Aptos Display" panose="020B0004020202020204" pitchFamily="34" charset="0"/>
            </a:endParaRPr>
          </a:p>
        </p:txBody>
      </p:sp>
      <p:sp>
        <p:nvSpPr>
          <p:cNvPr id="6" name="Text 4"/>
          <p:cNvSpPr/>
          <p:nvPr/>
        </p:nvSpPr>
        <p:spPr>
          <a:xfrm>
            <a:off x="793790" y="3778856"/>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504C49"/>
                </a:solidFill>
                <a:latin typeface="Aptos Display" panose="020B0004020202020204" pitchFamily="34" charset="0"/>
                <a:ea typeface="Source Serif 4" pitchFamily="34" charset="-122"/>
                <a:cs typeface="Source Serif 4" pitchFamily="34" charset="-120"/>
              </a:rPr>
              <a:t>Provide Safety Nets</a:t>
            </a:r>
            <a:r>
              <a:rPr lang="en-US" sz="1550" dirty="0">
                <a:solidFill>
                  <a:srgbClr val="504C49"/>
                </a:solidFill>
                <a:latin typeface="Aptos Display" panose="020B0004020202020204" pitchFamily="34" charset="0"/>
                <a:ea typeface="Source Serif 4" pitchFamily="34" charset="-122"/>
                <a:cs typeface="Source Serif 4" pitchFamily="34" charset="-120"/>
              </a:rPr>
              <a:t>: Create feedback loops and checkpoints without micromanaging</a:t>
            </a:r>
            <a:endParaRPr lang="en-US" sz="1550" dirty="0">
              <a:latin typeface="Aptos Display" panose="020B0004020202020204" pitchFamily="34" charset="0"/>
            </a:endParaRPr>
          </a:p>
        </p:txBody>
      </p:sp>
      <p:sp>
        <p:nvSpPr>
          <p:cNvPr id="7" name="Text 5"/>
          <p:cNvSpPr/>
          <p:nvPr/>
        </p:nvSpPr>
        <p:spPr>
          <a:xfrm>
            <a:off x="793790" y="4165809"/>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504C49"/>
                </a:solidFill>
                <a:latin typeface="Aptos Display" panose="020B0004020202020204" pitchFamily="34" charset="0"/>
                <a:ea typeface="Source Serif 4" pitchFamily="34" charset="-122"/>
                <a:cs typeface="Source Serif 4" pitchFamily="34" charset="-120"/>
              </a:rPr>
              <a:t>Tolerate Intelligent Failures</a:t>
            </a:r>
            <a:r>
              <a:rPr lang="en-US" sz="1550" dirty="0">
                <a:solidFill>
                  <a:srgbClr val="504C49"/>
                </a:solidFill>
                <a:latin typeface="Aptos Display" panose="020B0004020202020204" pitchFamily="34" charset="0"/>
                <a:ea typeface="Source Serif 4" pitchFamily="34" charset="-122"/>
                <a:cs typeface="Source Serif 4" pitchFamily="34" charset="-120"/>
              </a:rPr>
              <a:t>: Allow teams to learn from mistakes without punishment</a:t>
            </a:r>
            <a:endParaRPr lang="en-US" sz="1550" dirty="0">
              <a:latin typeface="Aptos Display" panose="020B0004020202020204" pitchFamily="34" charset="0"/>
            </a:endParaRPr>
          </a:p>
        </p:txBody>
      </p:sp>
      <p:sp>
        <p:nvSpPr>
          <p:cNvPr id="8" name="Text 6"/>
          <p:cNvSpPr/>
          <p:nvPr/>
        </p:nvSpPr>
        <p:spPr>
          <a:xfrm>
            <a:off x="793790" y="4552762"/>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504C49"/>
                </a:solidFill>
                <a:latin typeface="Aptos Display" panose="020B0004020202020204" pitchFamily="34" charset="0"/>
                <a:ea typeface="Source Serif 4" pitchFamily="34" charset="-122"/>
                <a:cs typeface="Source Serif 4" pitchFamily="34" charset="-120"/>
              </a:rPr>
              <a:t>Celebrate Autonomy</a:t>
            </a:r>
            <a:r>
              <a:rPr lang="en-US" sz="1550" dirty="0">
                <a:solidFill>
                  <a:srgbClr val="504C49"/>
                </a:solidFill>
                <a:latin typeface="Aptos Display" panose="020B0004020202020204" pitchFamily="34" charset="0"/>
                <a:ea typeface="Source Serif 4" pitchFamily="34" charset="-122"/>
                <a:cs typeface="Source Serif 4" pitchFamily="34" charset="-120"/>
              </a:rPr>
              <a:t>: Publicly recognize when teams take initiative and succeed</a:t>
            </a:r>
            <a:endParaRPr lang="en-US" sz="1550" dirty="0">
              <a:latin typeface="Aptos Display" panose="020B0004020202020204" pitchFamily="34" charset="0"/>
            </a:endParaRPr>
          </a:p>
        </p:txBody>
      </p:sp>
      <p:sp>
        <p:nvSpPr>
          <p:cNvPr id="9" name="Shape 7"/>
          <p:cNvSpPr/>
          <p:nvPr/>
        </p:nvSpPr>
        <p:spPr>
          <a:xfrm>
            <a:off x="793790" y="5093544"/>
            <a:ext cx="13042821" cy="843201"/>
          </a:xfrm>
          <a:prstGeom prst="roundRect">
            <a:avLst>
              <a:gd name="adj" fmla="val 3531"/>
            </a:avLst>
          </a:prstGeom>
          <a:solidFill>
            <a:srgbClr val="B6D6FC"/>
          </a:solidFill>
          <a:ln/>
        </p:spPr>
        <p:txBody>
          <a:bodyPr/>
          <a:lstStyle/>
          <a:p>
            <a:endParaRPr lang="en-US"/>
          </a:p>
        </p:txBody>
      </p:sp>
      <p:pic>
        <p:nvPicPr>
          <p:cNvPr id="10" name="Image 0" descr="preencoded.png"/>
          <p:cNvPicPr>
            <a:picLocks noChangeAspect="1"/>
          </p:cNvPicPr>
          <p:nvPr/>
        </p:nvPicPr>
        <p:blipFill>
          <a:blip r:embed="rId3"/>
          <a:stretch>
            <a:fillRect/>
          </a:stretch>
        </p:blipFill>
        <p:spPr>
          <a:xfrm>
            <a:off x="992148" y="5388819"/>
            <a:ext cx="248007" cy="198358"/>
          </a:xfrm>
          <a:prstGeom prst="rect">
            <a:avLst/>
          </a:prstGeom>
        </p:spPr>
      </p:pic>
      <p:sp>
        <p:nvSpPr>
          <p:cNvPr id="11" name="Text 8"/>
          <p:cNvSpPr/>
          <p:nvPr/>
        </p:nvSpPr>
        <p:spPr>
          <a:xfrm>
            <a:off x="1438513" y="5341432"/>
            <a:ext cx="12199739" cy="317540"/>
          </a:xfrm>
          <a:prstGeom prst="rect">
            <a:avLst/>
          </a:prstGeom>
          <a:noFill/>
          <a:ln/>
        </p:spPr>
        <p:txBody>
          <a:bodyPr wrap="none" lIns="0" tIns="0" rIns="0" bIns="0" rtlCol="0" anchor="t"/>
          <a:lstStyle/>
          <a:p>
            <a:pPr marL="0" indent="0" algn="l">
              <a:lnSpc>
                <a:spcPts val="2500"/>
              </a:lnSpc>
              <a:buNone/>
            </a:pPr>
            <a:r>
              <a:rPr lang="en-US" sz="1550" b="1" dirty="0">
                <a:solidFill>
                  <a:srgbClr val="000000"/>
                </a:solidFill>
                <a:latin typeface="Source Serif 4" pitchFamily="34" charset="0"/>
                <a:ea typeface="Source Serif 4" pitchFamily="34" charset="-122"/>
                <a:cs typeface="Source Serif 4" pitchFamily="34" charset="-120"/>
              </a:rPr>
              <a:t>Trust Paradox</a:t>
            </a:r>
            <a:r>
              <a:rPr lang="en-US" sz="1550" dirty="0">
                <a:solidFill>
                  <a:srgbClr val="000000"/>
                </a:solidFill>
                <a:latin typeface="Source Serif 4" pitchFamily="34" charset="0"/>
                <a:ea typeface="Source Serif 4" pitchFamily="34" charset="-122"/>
                <a:cs typeface="Source Serif 4" pitchFamily="34" charset="-120"/>
              </a:rPr>
              <a:t>: The more you trust your team, the more trustworthy they become. But you have to go first.</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520264"/>
            <a:ext cx="10684788" cy="620078"/>
          </a:xfrm>
          <a:prstGeom prst="rect">
            <a:avLst/>
          </a:prstGeom>
          <a:noFill/>
          <a:ln/>
        </p:spPr>
        <p:txBody>
          <a:bodyPr wrap="none" lIns="0" tIns="0" rIns="0" bIns="0" rtlCol="0" anchor="t"/>
          <a:lstStyle/>
          <a:p>
            <a:pPr marL="0" indent="0" algn="l">
              <a:lnSpc>
                <a:spcPts val="4850"/>
              </a:lnSpc>
              <a:buNone/>
            </a:pPr>
            <a:r>
              <a:rPr lang="en-US" sz="3900" dirty="0">
                <a:solidFill>
                  <a:srgbClr val="201B18"/>
                </a:solidFill>
                <a:latin typeface="Platypi Medium" pitchFamily="34" charset="0"/>
                <a:ea typeface="Platypi Medium" pitchFamily="34" charset="-122"/>
                <a:cs typeface="Platypi Medium" pitchFamily="34" charset="-120"/>
              </a:rPr>
              <a:t>Principle 4: Transparency Builds Confidence</a:t>
            </a:r>
            <a:endParaRPr lang="en-US" sz="3900" dirty="0"/>
          </a:p>
        </p:txBody>
      </p:sp>
      <p:sp>
        <p:nvSpPr>
          <p:cNvPr id="3" name="Text 1"/>
          <p:cNvSpPr/>
          <p:nvPr/>
        </p:nvSpPr>
        <p:spPr>
          <a:xfrm>
            <a:off x="793790" y="153717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Scrum ceremonies aren't just meetings—they're the transparency infrastructure that makes delegation work in Agile environments. When progress, risks, and ownership are visible, both leaders and teams gain confidence in the delegation model.</a:t>
            </a:r>
            <a:endParaRPr lang="en-US" sz="1550" dirty="0">
              <a:latin typeface="Aptos Display" panose="020B0004020202020204" pitchFamily="34" charset="0"/>
            </a:endParaRPr>
          </a:p>
        </p:txBody>
      </p:sp>
      <p:sp>
        <p:nvSpPr>
          <p:cNvPr id="4" name="Text 2"/>
          <p:cNvSpPr/>
          <p:nvPr/>
        </p:nvSpPr>
        <p:spPr>
          <a:xfrm>
            <a:off x="793790" y="239549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504C49"/>
                </a:solidFill>
                <a:latin typeface="Platypi Light" pitchFamily="34" charset="0"/>
                <a:ea typeface="Platypi Light" pitchFamily="34" charset="-122"/>
                <a:cs typeface="Platypi Light" pitchFamily="34" charset="-120"/>
              </a:rPr>
              <a:t>01</a:t>
            </a:r>
            <a:endParaRPr lang="en-US" sz="1550" dirty="0"/>
          </a:p>
        </p:txBody>
      </p:sp>
      <p:sp>
        <p:nvSpPr>
          <p:cNvPr id="5" name="Shape 3"/>
          <p:cNvSpPr/>
          <p:nvPr/>
        </p:nvSpPr>
        <p:spPr>
          <a:xfrm>
            <a:off x="793790" y="2709824"/>
            <a:ext cx="6422231" cy="22860"/>
          </a:xfrm>
          <a:prstGeom prst="rect">
            <a:avLst/>
          </a:prstGeom>
          <a:solidFill>
            <a:srgbClr val="3E2513"/>
          </a:solidFill>
          <a:ln/>
        </p:spPr>
        <p:txBody>
          <a:bodyPr/>
          <a:lstStyle/>
          <a:p>
            <a:endParaRPr lang="en-US"/>
          </a:p>
        </p:txBody>
      </p:sp>
      <p:sp>
        <p:nvSpPr>
          <p:cNvPr id="6" name="Text 4"/>
          <p:cNvSpPr/>
          <p:nvPr/>
        </p:nvSpPr>
        <p:spPr>
          <a:xfrm>
            <a:off x="793790" y="285472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Daily Standups</a:t>
            </a:r>
            <a:endParaRPr lang="en-US" sz="1950" dirty="0"/>
          </a:p>
        </p:txBody>
      </p:sp>
      <p:sp>
        <p:nvSpPr>
          <p:cNvPr id="7" name="Text 5"/>
          <p:cNvSpPr/>
          <p:nvPr/>
        </p:nvSpPr>
        <p:spPr>
          <a:xfrm>
            <a:off x="793790" y="3283943"/>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Make progress and impediments visible without creating surveillance culture. Teams self-report and self-organize around challenges.</a:t>
            </a:r>
            <a:endParaRPr lang="en-US" sz="1550" dirty="0">
              <a:latin typeface="Aptos Display" panose="020B0004020202020204" pitchFamily="34" charset="0"/>
            </a:endParaRPr>
          </a:p>
        </p:txBody>
      </p:sp>
      <p:sp>
        <p:nvSpPr>
          <p:cNvPr id="8" name="Text 6"/>
          <p:cNvSpPr/>
          <p:nvPr/>
        </p:nvSpPr>
        <p:spPr>
          <a:xfrm>
            <a:off x="7414379" y="239549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504C49"/>
                </a:solidFill>
                <a:latin typeface="Platypi Light" pitchFamily="34" charset="0"/>
                <a:ea typeface="Platypi Light" pitchFamily="34" charset="-122"/>
                <a:cs typeface="Platypi Light" pitchFamily="34" charset="-120"/>
              </a:rPr>
              <a:t>02</a:t>
            </a:r>
            <a:endParaRPr lang="en-US" sz="1550" dirty="0"/>
          </a:p>
        </p:txBody>
      </p:sp>
      <p:sp>
        <p:nvSpPr>
          <p:cNvPr id="9" name="Shape 7"/>
          <p:cNvSpPr/>
          <p:nvPr/>
        </p:nvSpPr>
        <p:spPr>
          <a:xfrm>
            <a:off x="7414379" y="2709824"/>
            <a:ext cx="6422231" cy="22860"/>
          </a:xfrm>
          <a:prstGeom prst="rect">
            <a:avLst/>
          </a:prstGeom>
          <a:solidFill>
            <a:srgbClr val="3E2513"/>
          </a:solidFill>
          <a:ln/>
        </p:spPr>
        <p:txBody>
          <a:bodyPr/>
          <a:lstStyle/>
          <a:p>
            <a:endParaRPr lang="en-US"/>
          </a:p>
        </p:txBody>
      </p:sp>
      <p:sp>
        <p:nvSpPr>
          <p:cNvPr id="10" name="Text 8"/>
          <p:cNvSpPr/>
          <p:nvPr/>
        </p:nvSpPr>
        <p:spPr>
          <a:xfrm>
            <a:off x="7414379" y="285472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Sprint Reviews</a:t>
            </a:r>
            <a:endParaRPr lang="en-US" sz="1950" dirty="0"/>
          </a:p>
        </p:txBody>
      </p:sp>
      <p:sp>
        <p:nvSpPr>
          <p:cNvPr id="11" name="Text 9"/>
          <p:cNvSpPr/>
          <p:nvPr/>
        </p:nvSpPr>
        <p:spPr>
          <a:xfrm>
            <a:off x="7414379" y="3283943"/>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Demonstrate delivered value to stakeholders, proving that delegated authority leads to tangible outcomes.</a:t>
            </a:r>
            <a:endParaRPr lang="en-US" sz="1550" dirty="0">
              <a:latin typeface="Aptos Display" panose="020B0004020202020204" pitchFamily="34" charset="0"/>
            </a:endParaRPr>
          </a:p>
        </p:txBody>
      </p:sp>
      <p:sp>
        <p:nvSpPr>
          <p:cNvPr id="12" name="Text 10"/>
          <p:cNvSpPr/>
          <p:nvPr/>
        </p:nvSpPr>
        <p:spPr>
          <a:xfrm>
            <a:off x="793790" y="458374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504C49"/>
                </a:solidFill>
                <a:latin typeface="Platypi Light" pitchFamily="34" charset="0"/>
                <a:ea typeface="Platypi Light" pitchFamily="34" charset="-122"/>
                <a:cs typeface="Platypi Light" pitchFamily="34" charset="-120"/>
              </a:rPr>
              <a:t>03</a:t>
            </a:r>
            <a:endParaRPr lang="en-US" sz="1550" dirty="0"/>
          </a:p>
        </p:txBody>
      </p:sp>
      <p:sp>
        <p:nvSpPr>
          <p:cNvPr id="13" name="Shape 11"/>
          <p:cNvSpPr/>
          <p:nvPr/>
        </p:nvSpPr>
        <p:spPr>
          <a:xfrm>
            <a:off x="793790" y="4898073"/>
            <a:ext cx="6422231" cy="22860"/>
          </a:xfrm>
          <a:prstGeom prst="rect">
            <a:avLst/>
          </a:prstGeom>
          <a:solidFill>
            <a:srgbClr val="3E2513"/>
          </a:solidFill>
          <a:ln/>
        </p:spPr>
        <p:txBody>
          <a:bodyPr/>
          <a:lstStyle/>
          <a:p>
            <a:endParaRPr lang="en-US"/>
          </a:p>
        </p:txBody>
      </p:sp>
      <p:sp>
        <p:nvSpPr>
          <p:cNvPr id="14" name="Text 12"/>
          <p:cNvSpPr/>
          <p:nvPr/>
        </p:nvSpPr>
        <p:spPr>
          <a:xfrm>
            <a:off x="793790" y="504297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Retrospectives</a:t>
            </a:r>
            <a:endParaRPr lang="en-US" sz="1950" dirty="0"/>
          </a:p>
        </p:txBody>
      </p:sp>
      <p:sp>
        <p:nvSpPr>
          <p:cNvPr id="15" name="Text 13"/>
          <p:cNvSpPr/>
          <p:nvPr/>
        </p:nvSpPr>
        <p:spPr>
          <a:xfrm>
            <a:off x="793790" y="5472193"/>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Reflect on delegation effectiveness and adjust the balance between autonomy and alignment.</a:t>
            </a:r>
            <a:endParaRPr lang="en-US" sz="1550" dirty="0">
              <a:latin typeface="Aptos Display" panose="020B0004020202020204" pitchFamily="34" charset="0"/>
            </a:endParaRPr>
          </a:p>
        </p:txBody>
      </p:sp>
      <p:sp>
        <p:nvSpPr>
          <p:cNvPr id="16" name="Text 14"/>
          <p:cNvSpPr/>
          <p:nvPr/>
        </p:nvSpPr>
        <p:spPr>
          <a:xfrm>
            <a:off x="7414379" y="458374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504C49"/>
                </a:solidFill>
                <a:latin typeface="Platypi Light" pitchFamily="34" charset="0"/>
                <a:ea typeface="Platypi Light" pitchFamily="34" charset="-122"/>
                <a:cs typeface="Platypi Light" pitchFamily="34" charset="-120"/>
              </a:rPr>
              <a:t>04</a:t>
            </a:r>
            <a:endParaRPr lang="en-US" sz="1550" dirty="0"/>
          </a:p>
        </p:txBody>
      </p:sp>
      <p:sp>
        <p:nvSpPr>
          <p:cNvPr id="17" name="Shape 15"/>
          <p:cNvSpPr/>
          <p:nvPr/>
        </p:nvSpPr>
        <p:spPr>
          <a:xfrm>
            <a:off x="7414379" y="4898073"/>
            <a:ext cx="6422231" cy="22860"/>
          </a:xfrm>
          <a:prstGeom prst="rect">
            <a:avLst/>
          </a:prstGeom>
          <a:solidFill>
            <a:srgbClr val="3E2513"/>
          </a:solidFill>
          <a:ln/>
        </p:spPr>
        <p:txBody>
          <a:bodyPr/>
          <a:lstStyle/>
          <a:p>
            <a:endParaRPr lang="en-US"/>
          </a:p>
        </p:txBody>
      </p:sp>
      <p:sp>
        <p:nvSpPr>
          <p:cNvPr id="18" name="Text 16"/>
          <p:cNvSpPr/>
          <p:nvPr/>
        </p:nvSpPr>
        <p:spPr>
          <a:xfrm>
            <a:off x="7414379" y="504297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Backlog Refinement</a:t>
            </a:r>
            <a:endParaRPr lang="en-US" sz="1950" dirty="0"/>
          </a:p>
        </p:txBody>
      </p:sp>
      <p:sp>
        <p:nvSpPr>
          <p:cNvPr id="19" name="Text 17"/>
          <p:cNvSpPr/>
          <p:nvPr/>
        </p:nvSpPr>
        <p:spPr>
          <a:xfrm>
            <a:off x="7414379" y="5472193"/>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Collaborative priority setting ensures teams understand the context behind delegated work.</a:t>
            </a:r>
            <a:endParaRPr lang="en-US" sz="1550" dirty="0">
              <a:latin typeface="Aptos Display" panose="020B0004020202020204" pitchFamily="34" charset="0"/>
            </a:endParaRPr>
          </a:p>
        </p:txBody>
      </p:sp>
      <p:sp>
        <p:nvSpPr>
          <p:cNvPr id="20" name="Text 18"/>
          <p:cNvSpPr/>
          <p:nvPr/>
        </p:nvSpPr>
        <p:spPr>
          <a:xfrm>
            <a:off x="793790" y="6479342"/>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This transparent ecosystem creates psychological safety for both leaders (who can see progress) and teams (who understand expectations). It's the foundation that makes high-trust delegation possible.</a:t>
            </a:r>
            <a:endParaRPr lang="en-US" sz="1550" dirty="0">
              <a:latin typeface="Aptos Display" panose="020B00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694348"/>
            <a:ext cx="11185208" cy="496133"/>
          </a:xfrm>
          <a:prstGeom prst="rect">
            <a:avLst/>
          </a:prstGeom>
          <a:noFill/>
          <a:ln/>
        </p:spPr>
        <p:txBody>
          <a:bodyPr wrap="none" lIns="0" tIns="0" rIns="0" bIns="0" rtlCol="0" anchor="t"/>
          <a:lstStyle/>
          <a:p>
            <a:pPr marL="0" indent="0" algn="l">
              <a:lnSpc>
                <a:spcPts val="3900"/>
              </a:lnSpc>
              <a:buNone/>
            </a:pPr>
            <a:r>
              <a:rPr lang="en-US" sz="3100" dirty="0">
                <a:solidFill>
                  <a:srgbClr val="201B18"/>
                </a:solidFill>
                <a:latin typeface="Platypi Medium" pitchFamily="34" charset="0"/>
                <a:ea typeface="Platypi Medium" pitchFamily="34" charset="-122"/>
                <a:cs typeface="Platypi Medium" pitchFamily="34" charset="-120"/>
              </a:rPr>
              <a:t>Delegation in Action: How Agile Roles Master the Balance</a:t>
            </a:r>
            <a:endParaRPr lang="en-US" sz="3100" dirty="0"/>
          </a:p>
        </p:txBody>
      </p:sp>
      <p:sp>
        <p:nvSpPr>
          <p:cNvPr id="3" name="Shape 1"/>
          <p:cNvSpPr/>
          <p:nvPr/>
        </p:nvSpPr>
        <p:spPr>
          <a:xfrm>
            <a:off x="793790" y="1587316"/>
            <a:ext cx="4215289" cy="4582716"/>
          </a:xfrm>
          <a:prstGeom prst="roundRect">
            <a:avLst>
              <a:gd name="adj" fmla="val 706"/>
            </a:avLst>
          </a:prstGeom>
          <a:solidFill>
            <a:srgbClr val="FFFFFF"/>
          </a:solidFill>
          <a:ln w="22860">
            <a:solidFill>
              <a:srgbClr val="D8D4D4"/>
            </a:solidFill>
            <a:prstDash val="solid"/>
          </a:ln>
        </p:spPr>
        <p:txBody>
          <a:bodyPr/>
          <a:lstStyle/>
          <a:p>
            <a:endParaRPr lang="en-US"/>
          </a:p>
        </p:txBody>
      </p:sp>
      <p:sp>
        <p:nvSpPr>
          <p:cNvPr id="4" name="Shape 2"/>
          <p:cNvSpPr/>
          <p:nvPr/>
        </p:nvSpPr>
        <p:spPr>
          <a:xfrm>
            <a:off x="816650" y="1610176"/>
            <a:ext cx="4169569" cy="595313"/>
          </a:xfrm>
          <a:prstGeom prst="roundRect">
            <a:avLst>
              <a:gd name="adj" fmla="val 393"/>
            </a:avLst>
          </a:prstGeom>
          <a:solidFill>
            <a:srgbClr val="F9F7F7"/>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2752606" y="1721738"/>
            <a:ext cx="297656" cy="372070"/>
          </a:xfrm>
          <a:prstGeom prst="rect">
            <a:avLst/>
          </a:prstGeom>
        </p:spPr>
      </p:pic>
      <p:sp>
        <p:nvSpPr>
          <p:cNvPr id="6" name="Text 3"/>
          <p:cNvSpPr/>
          <p:nvPr/>
        </p:nvSpPr>
        <p:spPr>
          <a:xfrm>
            <a:off x="1015008" y="2403847"/>
            <a:ext cx="3178969"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Product Owner Excellence</a:t>
            </a:r>
            <a:endParaRPr lang="en-US" sz="1950" dirty="0"/>
          </a:p>
        </p:txBody>
      </p:sp>
      <p:sp>
        <p:nvSpPr>
          <p:cNvPr id="7" name="Text 4"/>
          <p:cNvSpPr/>
          <p:nvPr/>
        </p:nvSpPr>
        <p:spPr>
          <a:xfrm>
            <a:off x="1015008" y="2833067"/>
            <a:ext cx="3772853" cy="1905238"/>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Delegates execution decisions while maintaining iron-clad ownership of vision, backlog prioritization, and value delivery. They provide the "what" and "why" but trust teams to determine the "how."</a:t>
            </a:r>
            <a:endParaRPr lang="en-US" sz="1550" dirty="0">
              <a:latin typeface="Aptos Display" panose="020B0004020202020204" pitchFamily="34" charset="0"/>
            </a:endParaRPr>
          </a:p>
        </p:txBody>
      </p:sp>
      <p:sp>
        <p:nvSpPr>
          <p:cNvPr id="8" name="Text 5"/>
          <p:cNvSpPr/>
          <p:nvPr/>
        </p:nvSpPr>
        <p:spPr>
          <a:xfrm>
            <a:off x="1015008" y="4857368"/>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Sets clear acceptance criteria</a:t>
            </a:r>
            <a:endParaRPr lang="en-US" sz="1550" dirty="0">
              <a:latin typeface="Aptos Display" panose="020B0004020202020204" pitchFamily="34" charset="0"/>
            </a:endParaRPr>
          </a:p>
        </p:txBody>
      </p:sp>
      <p:sp>
        <p:nvSpPr>
          <p:cNvPr id="9" name="Text 6"/>
          <p:cNvSpPr/>
          <p:nvPr/>
        </p:nvSpPr>
        <p:spPr>
          <a:xfrm>
            <a:off x="1015008" y="5244321"/>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Communicates business context</a:t>
            </a:r>
            <a:endParaRPr lang="en-US" sz="1550" dirty="0">
              <a:latin typeface="Aptos Display" panose="020B0004020202020204" pitchFamily="34" charset="0"/>
            </a:endParaRPr>
          </a:p>
        </p:txBody>
      </p:sp>
      <p:sp>
        <p:nvSpPr>
          <p:cNvPr id="10" name="Text 7"/>
          <p:cNvSpPr/>
          <p:nvPr/>
        </p:nvSpPr>
        <p:spPr>
          <a:xfrm>
            <a:off x="1015008" y="5631274"/>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Empowers technical decisions</a:t>
            </a:r>
            <a:endParaRPr lang="en-US" sz="1550" dirty="0">
              <a:latin typeface="Aptos Display" panose="020B0004020202020204" pitchFamily="34" charset="0"/>
            </a:endParaRPr>
          </a:p>
        </p:txBody>
      </p:sp>
      <p:sp>
        <p:nvSpPr>
          <p:cNvPr id="11" name="Shape 8"/>
          <p:cNvSpPr/>
          <p:nvPr/>
        </p:nvSpPr>
        <p:spPr>
          <a:xfrm>
            <a:off x="5207437" y="1587316"/>
            <a:ext cx="4215408" cy="4582716"/>
          </a:xfrm>
          <a:prstGeom prst="roundRect">
            <a:avLst>
              <a:gd name="adj" fmla="val 706"/>
            </a:avLst>
          </a:prstGeom>
          <a:solidFill>
            <a:srgbClr val="FFFFFF"/>
          </a:solidFill>
          <a:ln w="22860">
            <a:solidFill>
              <a:srgbClr val="D8D4D4"/>
            </a:solidFill>
            <a:prstDash val="solid"/>
          </a:ln>
        </p:spPr>
        <p:txBody>
          <a:bodyPr/>
          <a:lstStyle/>
          <a:p>
            <a:endParaRPr lang="en-US"/>
          </a:p>
        </p:txBody>
      </p:sp>
      <p:sp>
        <p:nvSpPr>
          <p:cNvPr id="12" name="Shape 9"/>
          <p:cNvSpPr/>
          <p:nvPr/>
        </p:nvSpPr>
        <p:spPr>
          <a:xfrm>
            <a:off x="5230297" y="1610176"/>
            <a:ext cx="4169688" cy="595313"/>
          </a:xfrm>
          <a:prstGeom prst="roundRect">
            <a:avLst>
              <a:gd name="adj" fmla="val 393"/>
            </a:avLst>
          </a:prstGeom>
          <a:solidFill>
            <a:srgbClr val="F9F7F7"/>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7166253" y="1721738"/>
            <a:ext cx="297656" cy="372070"/>
          </a:xfrm>
          <a:prstGeom prst="rect">
            <a:avLst/>
          </a:prstGeom>
        </p:spPr>
      </p:pic>
      <p:sp>
        <p:nvSpPr>
          <p:cNvPr id="14" name="Text 10"/>
          <p:cNvSpPr/>
          <p:nvPr/>
        </p:nvSpPr>
        <p:spPr>
          <a:xfrm>
            <a:off x="5428655" y="2403847"/>
            <a:ext cx="2799517"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Scrum Master Mastery</a:t>
            </a:r>
            <a:endParaRPr lang="en-US" sz="1950" dirty="0"/>
          </a:p>
        </p:txBody>
      </p:sp>
      <p:sp>
        <p:nvSpPr>
          <p:cNvPr id="15" name="Text 11"/>
          <p:cNvSpPr/>
          <p:nvPr/>
        </p:nvSpPr>
        <p:spPr>
          <a:xfrm>
            <a:off x="5428655" y="2833067"/>
            <a:ext cx="3772972" cy="1587698"/>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Delegates problem-solving to the team while stepping in strategically to remove impediments and coach on process improvements. They create the conditions for team success.</a:t>
            </a:r>
            <a:endParaRPr lang="en-US" sz="1550" dirty="0">
              <a:latin typeface="Aptos Display" panose="020B0004020202020204" pitchFamily="34" charset="0"/>
            </a:endParaRPr>
          </a:p>
        </p:txBody>
      </p:sp>
      <p:sp>
        <p:nvSpPr>
          <p:cNvPr id="16" name="Text 12"/>
          <p:cNvSpPr/>
          <p:nvPr/>
        </p:nvSpPr>
        <p:spPr>
          <a:xfrm>
            <a:off x="5428655" y="4539828"/>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Facilitates rather than directs</a:t>
            </a:r>
            <a:endParaRPr lang="en-US" sz="1550" dirty="0">
              <a:latin typeface="Aptos Display" panose="020B0004020202020204" pitchFamily="34" charset="0"/>
            </a:endParaRPr>
          </a:p>
        </p:txBody>
      </p:sp>
      <p:sp>
        <p:nvSpPr>
          <p:cNvPr id="17" name="Text 13"/>
          <p:cNvSpPr/>
          <p:nvPr/>
        </p:nvSpPr>
        <p:spPr>
          <a:xfrm>
            <a:off x="5428655" y="4926781"/>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Coaches decision-making skills</a:t>
            </a:r>
            <a:endParaRPr lang="en-US" sz="1550" dirty="0">
              <a:latin typeface="Aptos Display" panose="020B0004020202020204" pitchFamily="34" charset="0"/>
            </a:endParaRPr>
          </a:p>
        </p:txBody>
      </p:sp>
      <p:sp>
        <p:nvSpPr>
          <p:cNvPr id="18" name="Text 14"/>
          <p:cNvSpPr/>
          <p:nvPr/>
        </p:nvSpPr>
        <p:spPr>
          <a:xfrm>
            <a:off x="5428655" y="5313734"/>
            <a:ext cx="377297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Removes systemic blockers</a:t>
            </a:r>
            <a:endParaRPr lang="en-US" sz="1550" dirty="0">
              <a:latin typeface="Aptos Display" panose="020B0004020202020204" pitchFamily="34" charset="0"/>
            </a:endParaRPr>
          </a:p>
        </p:txBody>
      </p:sp>
      <p:sp>
        <p:nvSpPr>
          <p:cNvPr id="19" name="Shape 15"/>
          <p:cNvSpPr/>
          <p:nvPr/>
        </p:nvSpPr>
        <p:spPr>
          <a:xfrm>
            <a:off x="9621203" y="1587316"/>
            <a:ext cx="4215289" cy="4582716"/>
          </a:xfrm>
          <a:prstGeom prst="roundRect">
            <a:avLst>
              <a:gd name="adj" fmla="val 706"/>
            </a:avLst>
          </a:prstGeom>
          <a:solidFill>
            <a:srgbClr val="FFFFFF"/>
          </a:solidFill>
          <a:ln w="22860">
            <a:solidFill>
              <a:srgbClr val="D8D4D4"/>
            </a:solidFill>
            <a:prstDash val="solid"/>
          </a:ln>
        </p:spPr>
        <p:txBody>
          <a:bodyPr/>
          <a:lstStyle/>
          <a:p>
            <a:endParaRPr lang="en-US"/>
          </a:p>
        </p:txBody>
      </p:sp>
      <p:sp>
        <p:nvSpPr>
          <p:cNvPr id="20" name="Shape 16"/>
          <p:cNvSpPr/>
          <p:nvPr/>
        </p:nvSpPr>
        <p:spPr>
          <a:xfrm>
            <a:off x="9644063" y="1610176"/>
            <a:ext cx="4169569" cy="595313"/>
          </a:xfrm>
          <a:prstGeom prst="roundRect">
            <a:avLst>
              <a:gd name="adj" fmla="val 393"/>
            </a:avLst>
          </a:prstGeom>
          <a:solidFill>
            <a:srgbClr val="F9F7F7"/>
          </a:solidFill>
          <a:ln/>
        </p:spPr>
        <p:txBody>
          <a:bodyPr/>
          <a:lstStyle/>
          <a:p>
            <a:endParaRPr lang="en-US"/>
          </a:p>
        </p:txBody>
      </p:sp>
      <p:pic>
        <p:nvPicPr>
          <p:cNvPr id="21" name="Image 2" descr="preencoded.png"/>
          <p:cNvPicPr>
            <a:picLocks noChangeAspect="1"/>
          </p:cNvPicPr>
          <p:nvPr/>
        </p:nvPicPr>
        <p:blipFill>
          <a:blip r:embed="rId5"/>
          <a:stretch>
            <a:fillRect/>
          </a:stretch>
        </p:blipFill>
        <p:spPr>
          <a:xfrm>
            <a:off x="11580019" y="1721738"/>
            <a:ext cx="297656" cy="372070"/>
          </a:xfrm>
          <a:prstGeom prst="rect">
            <a:avLst/>
          </a:prstGeom>
        </p:spPr>
      </p:pic>
      <p:sp>
        <p:nvSpPr>
          <p:cNvPr id="22" name="Text 17"/>
          <p:cNvSpPr/>
          <p:nvPr/>
        </p:nvSpPr>
        <p:spPr>
          <a:xfrm>
            <a:off x="9842421" y="2403847"/>
            <a:ext cx="3150751" cy="310158"/>
          </a:xfrm>
          <a:prstGeom prst="rect">
            <a:avLst/>
          </a:prstGeom>
          <a:noFill/>
          <a:ln/>
        </p:spPr>
        <p:txBody>
          <a:bodyPr wrap="none" lIns="0" tIns="0" rIns="0" bIns="0" rtlCol="0" anchor="t"/>
          <a:lstStyle/>
          <a:p>
            <a:pPr marL="0" indent="0" algn="l">
              <a:lnSpc>
                <a:spcPts val="2400"/>
              </a:lnSpc>
              <a:buNone/>
            </a:pPr>
            <a:r>
              <a:rPr lang="en-US" sz="1950" dirty="0">
                <a:solidFill>
                  <a:srgbClr val="504C49"/>
                </a:solidFill>
                <a:latin typeface="Platypi Medium" pitchFamily="34" charset="0"/>
                <a:ea typeface="Platypi Medium" pitchFamily="34" charset="-122"/>
                <a:cs typeface="Platypi Medium" pitchFamily="34" charset="-120"/>
              </a:rPr>
              <a:t>Team Member Ownership</a:t>
            </a:r>
            <a:endParaRPr lang="en-US" sz="1950" dirty="0"/>
          </a:p>
        </p:txBody>
      </p:sp>
      <p:sp>
        <p:nvSpPr>
          <p:cNvPr id="23" name="Text 18"/>
          <p:cNvSpPr/>
          <p:nvPr/>
        </p:nvSpPr>
        <p:spPr>
          <a:xfrm>
            <a:off x="9842421" y="2833067"/>
            <a:ext cx="3772853" cy="1587698"/>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Takes full ownership of commitments made during sprint planning, holding themselves and each other accountable for delivery. They embrace both individual and collective responsibility.</a:t>
            </a:r>
            <a:endParaRPr lang="en-US" sz="1550" dirty="0">
              <a:latin typeface="Aptos Display" panose="020B0004020202020204" pitchFamily="34" charset="0"/>
            </a:endParaRPr>
          </a:p>
        </p:txBody>
      </p:sp>
      <p:sp>
        <p:nvSpPr>
          <p:cNvPr id="24" name="Text 19"/>
          <p:cNvSpPr/>
          <p:nvPr/>
        </p:nvSpPr>
        <p:spPr>
          <a:xfrm>
            <a:off x="9842421" y="4539828"/>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Self-organizes around work</a:t>
            </a:r>
            <a:endParaRPr lang="en-US" sz="1550" dirty="0">
              <a:latin typeface="Aptos Display" panose="020B0004020202020204" pitchFamily="34" charset="0"/>
            </a:endParaRPr>
          </a:p>
        </p:txBody>
      </p:sp>
      <p:sp>
        <p:nvSpPr>
          <p:cNvPr id="25" name="Text 20"/>
          <p:cNvSpPr/>
          <p:nvPr/>
        </p:nvSpPr>
        <p:spPr>
          <a:xfrm>
            <a:off x="9842421" y="4926781"/>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Maintains quality standards</a:t>
            </a:r>
            <a:endParaRPr lang="en-US" sz="1550" dirty="0">
              <a:latin typeface="Aptos Display" panose="020B0004020202020204" pitchFamily="34" charset="0"/>
            </a:endParaRPr>
          </a:p>
        </p:txBody>
      </p:sp>
      <p:sp>
        <p:nvSpPr>
          <p:cNvPr id="26" name="Text 21"/>
          <p:cNvSpPr/>
          <p:nvPr/>
        </p:nvSpPr>
        <p:spPr>
          <a:xfrm>
            <a:off x="9842421" y="5313734"/>
            <a:ext cx="377285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504C49"/>
                </a:solidFill>
                <a:latin typeface="Aptos Display" panose="020B0004020202020204" pitchFamily="34" charset="0"/>
                <a:ea typeface="Source Serif 4" pitchFamily="34" charset="-122"/>
                <a:cs typeface="Source Serif 4" pitchFamily="34" charset="-120"/>
              </a:rPr>
              <a:t>Supports team commitments</a:t>
            </a:r>
            <a:endParaRPr lang="en-US" sz="1550" dirty="0">
              <a:latin typeface="Aptos Display" panose="020B0004020202020204" pitchFamily="34" charset="0"/>
            </a:endParaRPr>
          </a:p>
        </p:txBody>
      </p:sp>
      <p:sp>
        <p:nvSpPr>
          <p:cNvPr id="27" name="Text 22"/>
          <p:cNvSpPr/>
          <p:nvPr/>
        </p:nvSpPr>
        <p:spPr>
          <a:xfrm>
            <a:off x="793790" y="63932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Aptos Display" panose="020B0004020202020204" pitchFamily="34" charset="0"/>
                <a:ea typeface="Source Serif 4" pitchFamily="34" charset="-122"/>
                <a:cs typeface="Source Serif 4" pitchFamily="34" charset="-120"/>
              </a:rPr>
              <a:t>When each role leans into </a:t>
            </a:r>
            <a:r>
              <a:rPr lang="en-US" sz="1550" b="1" dirty="0">
                <a:solidFill>
                  <a:srgbClr val="3E2513"/>
                </a:solidFill>
                <a:latin typeface="Aptos Display" panose="020B0004020202020204" pitchFamily="34" charset="0"/>
                <a:ea typeface="Source Serif 4" pitchFamily="34" charset="-122"/>
                <a:cs typeface="Source Serif 4" pitchFamily="34" charset="-120"/>
              </a:rPr>
              <a:t>appropriate delegation</a:t>
            </a:r>
            <a:r>
              <a:rPr lang="en-US" sz="1550" dirty="0">
                <a:solidFill>
                  <a:srgbClr val="504C49"/>
                </a:solidFill>
                <a:latin typeface="Aptos Display" panose="020B0004020202020204" pitchFamily="34" charset="0"/>
                <a:ea typeface="Source Serif 4" pitchFamily="34" charset="-122"/>
                <a:cs typeface="Source Serif 4" pitchFamily="34" charset="-120"/>
              </a:rPr>
              <a:t>, teams reach flow—where accountability is high, ownership is shared, and delivery accelerates naturally.</a:t>
            </a:r>
            <a:endParaRPr lang="en-US" sz="1550" dirty="0">
              <a:latin typeface="Aptos Display" panose="020B00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1839</Words>
  <Application>Microsoft Office PowerPoint</Application>
  <PresentationFormat>Custom</PresentationFormat>
  <Paragraphs>172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Aptos Display</vt:lpstr>
      <vt:lpstr>Source Serif 4</vt:lpstr>
      <vt:lpstr>Platypi Medium</vt:lpstr>
      <vt:lpstr>Platypi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2025-09-07T19:24:38Z</dcterms:created>
  <dcterms:modified xsi:type="dcterms:W3CDTF">2026-06-02T17:54:04Z</dcterms:modified>
</cp:coreProperties>
</file>