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5143500" cy="9144000"/>
  <p:embeddedFontLst>
    <p:embeddedFont>
      <p:font typeface="Lora" pitchFamily="2" charset="0"/>
      <p:regular r:id="rId18"/>
    </p:embeddedFont>
    <p:embeddedFont>
      <p:font typeface="Source Sans 3" panose="020B0604020202020204" charset="0"/>
      <p:regular r:id="rId19"/>
    </p:embeddedFont>
    <p:embeddedFont>
      <p:font typeface="Source Sans 3 Bold" panose="020B0604020202020204" charset="0"/>
      <p:regular r:id="rId20"/>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46" d="100"/>
          <a:sy n="146"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37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2E4CF"/>
          </a:solidFill>
          <a:ln/>
        </p:spPr>
        <p:txBody>
          <a:bodyPr/>
          <a:lstStyle/>
          <a:p>
            <a:endParaRPr lang="en-US"/>
          </a:p>
        </p:txBody>
      </p:sp>
      <p:sp>
        <p:nvSpPr>
          <p:cNvPr id="3" name="Shape 1"/>
          <p:cNvSpPr/>
          <p:nvPr/>
        </p:nvSpPr>
        <p:spPr>
          <a:xfrm>
            <a:off x="0" y="0"/>
            <a:ext cx="9144000" cy="5143500"/>
          </a:xfrm>
          <a:prstGeom prst="rect">
            <a:avLst/>
          </a:prstGeom>
          <a:solidFill>
            <a:srgbClr val="FEF5E7"/>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Text 0"/>
          <p:cNvSpPr/>
          <p:nvPr/>
        </p:nvSpPr>
        <p:spPr>
          <a:xfrm>
            <a:off x="523577" y="1196801"/>
            <a:ext cx="4667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Medicare Now Pays for No</a:t>
            </a:r>
            <a:endParaRPr lang="en-US" sz="2400" dirty="0"/>
          </a:p>
        </p:txBody>
      </p:sp>
      <p:sp>
        <p:nvSpPr>
          <p:cNvPr id="4" name="Text 1"/>
          <p:cNvSpPr/>
          <p:nvPr/>
        </p:nvSpPr>
        <p:spPr>
          <a:xfrm>
            <a:off x="523577" y="1778050"/>
            <a:ext cx="4667845"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Prior authorization has arrived in Original Medicare — decided with AI and paid on the denial. The hospitals that survive the next two years are the ones fixing their documentation and their data pipes </a:t>
            </a:r>
            <a:r>
              <a:rPr lang="en-US" sz="1000" i="1" dirty="0">
                <a:solidFill>
                  <a:srgbClr val="3A3630"/>
                </a:solidFill>
                <a:latin typeface="Source Sans 3" pitchFamily="34" charset="0"/>
                <a:ea typeface="Source Sans 3" pitchFamily="34" charset="-122"/>
                <a:cs typeface="Source Sans 3" pitchFamily="34" charset="-120"/>
              </a:rPr>
              <a:t>right now</a:t>
            </a:r>
            <a:r>
              <a:rPr lang="en-US" sz="1000" dirty="0">
                <a:solidFill>
                  <a:srgbClr val="3A3630"/>
                </a:solidFill>
                <a:latin typeface="Source Sans 3" pitchFamily="34" charset="0"/>
                <a:ea typeface="Source Sans 3" pitchFamily="34" charset="-122"/>
                <a:cs typeface="Source Sans 3" pitchFamily="34" charset="-120"/>
              </a:rPr>
              <a:t>.</a:t>
            </a:r>
            <a:endParaRPr lang="en-US" sz="1000" dirty="0"/>
          </a:p>
        </p:txBody>
      </p:sp>
      <p:sp>
        <p:nvSpPr>
          <p:cNvPr id="5" name="Shape 2"/>
          <p:cNvSpPr/>
          <p:nvPr/>
        </p:nvSpPr>
        <p:spPr>
          <a:xfrm>
            <a:off x="523577" y="2553519"/>
            <a:ext cx="1569021" cy="198834"/>
          </a:xfrm>
          <a:prstGeom prst="roundRect">
            <a:avLst>
              <a:gd name="adj" fmla="val 7901"/>
            </a:avLst>
          </a:prstGeom>
          <a:solidFill>
            <a:srgbClr val="E2ECDF"/>
          </a:solidFill>
          <a:ln/>
        </p:spPr>
        <p:txBody>
          <a:bodyPr/>
          <a:lstStyle/>
          <a:p>
            <a:endParaRPr lang="en-US"/>
          </a:p>
        </p:txBody>
      </p:sp>
      <p:sp>
        <p:nvSpPr>
          <p:cNvPr id="6" name="Text 3"/>
          <p:cNvSpPr/>
          <p:nvPr/>
        </p:nvSpPr>
        <p:spPr>
          <a:xfrm>
            <a:off x="602084" y="2592735"/>
            <a:ext cx="1869207" cy="120402"/>
          </a:xfrm>
          <a:prstGeom prst="rect">
            <a:avLst/>
          </a:prstGeom>
          <a:noFill/>
          <a:ln/>
        </p:spPr>
        <p:txBody>
          <a:bodyPr wrap="none" lIns="0" tIns="0" rIns="0" bIns="0" rtlCol="0" anchor="t"/>
          <a:lstStyle/>
          <a:p>
            <a:pPr marL="0" indent="0" algn="l">
              <a:lnSpc>
                <a:spcPct val="96000"/>
              </a:lnSpc>
              <a:buNone/>
            </a:pPr>
            <a:r>
              <a:rPr lang="en-US" sz="800" dirty="0">
                <a:solidFill>
                  <a:srgbClr val="3A3630"/>
                </a:solidFill>
                <a:latin typeface="Source Sans 3" pitchFamily="34" charset="0"/>
                <a:ea typeface="Source Sans 3" pitchFamily="34" charset="-122"/>
                <a:cs typeface="Source Sans 3" pitchFamily="34" charset="-120"/>
              </a:rPr>
              <a:t>BY YEMI MATEOLA, MBA, CPHIMS</a:t>
            </a:r>
            <a:endParaRPr lang="en-US" sz="800" dirty="0"/>
          </a:p>
        </p:txBody>
      </p:sp>
      <p:sp>
        <p:nvSpPr>
          <p:cNvPr id="7" name="Shape 4"/>
          <p:cNvSpPr/>
          <p:nvPr/>
        </p:nvSpPr>
        <p:spPr>
          <a:xfrm>
            <a:off x="2158008" y="2553519"/>
            <a:ext cx="2217167" cy="198834"/>
          </a:xfrm>
          <a:prstGeom prst="roundRect">
            <a:avLst>
              <a:gd name="adj" fmla="val 7901"/>
            </a:avLst>
          </a:prstGeom>
          <a:noFill/>
          <a:ln w="4763">
            <a:solidFill>
              <a:srgbClr val="38512F"/>
            </a:solidFill>
            <a:prstDash val="solid"/>
          </a:ln>
        </p:spPr>
        <p:txBody>
          <a:bodyPr/>
          <a:lstStyle/>
          <a:p>
            <a:endParaRPr lang="en-US"/>
          </a:p>
        </p:txBody>
      </p:sp>
      <p:sp>
        <p:nvSpPr>
          <p:cNvPr id="8" name="Text 5"/>
          <p:cNvSpPr/>
          <p:nvPr/>
        </p:nvSpPr>
        <p:spPr>
          <a:xfrm>
            <a:off x="2236515" y="2592735"/>
            <a:ext cx="2517353" cy="120402"/>
          </a:xfrm>
          <a:prstGeom prst="rect">
            <a:avLst/>
          </a:prstGeom>
          <a:noFill/>
          <a:ln/>
        </p:spPr>
        <p:txBody>
          <a:bodyPr wrap="none" lIns="0" tIns="0" rIns="0" bIns="0" rtlCol="0" anchor="t"/>
          <a:lstStyle/>
          <a:p>
            <a:pPr marL="0" indent="0" algn="l">
              <a:lnSpc>
                <a:spcPct val="96000"/>
              </a:lnSpc>
              <a:buNone/>
            </a:pPr>
            <a:r>
              <a:rPr lang="en-US" sz="800" dirty="0">
                <a:solidFill>
                  <a:srgbClr val="38512F"/>
                </a:solidFill>
                <a:latin typeface="Source Sans 3" pitchFamily="34" charset="0"/>
                <a:ea typeface="Source Sans 3" pitchFamily="34" charset="-122"/>
                <a:cs typeface="Source Sans 3" pitchFamily="34" charset="-120"/>
              </a:rPr>
              <a:t>FOUNDER &amp; CEO, STRATEVORA TECHNOLOGIES</a:t>
            </a:r>
            <a:endParaRPr lang="en-US" sz="800" dirty="0"/>
          </a:p>
        </p:txBody>
      </p:sp>
      <p:sp>
        <p:nvSpPr>
          <p:cNvPr id="9" name="Text 6"/>
          <p:cNvSpPr/>
          <p:nvPr/>
        </p:nvSpPr>
        <p:spPr>
          <a:xfrm>
            <a:off x="523577" y="2899618"/>
            <a:ext cx="4667845" cy="1047006"/>
          </a:xfrm>
          <a:prstGeom prst="rect">
            <a:avLst/>
          </a:prstGeom>
          <a:noFill/>
          <a:ln/>
        </p:spPr>
        <p:txBody>
          <a:bodyPr wrap="square" lIns="0" tIns="0" rIns="0" bIns="0" rtlCol="0" anchor="t">
            <a:normAutofit fontScale="92500"/>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#HealthcareLeadership #PriorAuthorization #RuralHealth #HealthIT #AIinHealthcare #HealthcareInnovation #HealthcareAI #HealthIT #RevenueCycleManagement #PriorAuthorization #Medicare #Interoperability #FHIR #DigitalHealth #HospitalLeadership #RuralHealth #HealthcareTechnology #RevenueIntegrity #ClinicalDocumentation #HealthcareTransformation #AIinHealthcare #ValueBasedCare #HealthcareOperations #HealthTech #Stratevora</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23577" y="698078"/>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The Gold Card Pathway</a:t>
            </a:r>
            <a:endParaRPr lang="en-US" sz="1200" dirty="0"/>
          </a:p>
        </p:txBody>
      </p:sp>
      <p:sp>
        <p:nvSpPr>
          <p:cNvPr id="3" name="Text 1"/>
          <p:cNvSpPr/>
          <p:nvPr/>
        </p:nvSpPr>
        <p:spPr>
          <a:xfrm>
            <a:off x="523577" y="942901"/>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There Is a Way Out — If You Earn It</a:t>
            </a:r>
            <a:endParaRPr lang="en-US" sz="2400" dirty="0"/>
          </a:p>
        </p:txBody>
      </p:sp>
      <p:sp>
        <p:nvSpPr>
          <p:cNvPr id="4" name="Text 2"/>
          <p:cNvSpPr/>
          <p:nvPr/>
        </p:nvSpPr>
        <p:spPr>
          <a:xfrm>
            <a:off x="523577" y="1641946"/>
            <a:ext cx="4309542" cy="2002408"/>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Here is the part almost everyone has missed — and the part a rural operator should care about most. WISeR comes with an exit ramp. CMS has described a </a:t>
            </a:r>
            <a:r>
              <a:rPr lang="en-US" sz="1000" b="1" dirty="0">
                <a:solidFill>
                  <a:srgbClr val="3A3630"/>
                </a:solidFill>
                <a:latin typeface="Source Sans 3 Bold" pitchFamily="34" charset="0"/>
                <a:ea typeface="Source Sans 3 Bold" pitchFamily="34" charset="-122"/>
                <a:cs typeface="Source Sans 3 Bold" pitchFamily="34" charset="-120"/>
              </a:rPr>
              <a:t>gold-card path</a:t>
            </a:r>
            <a:r>
              <a:rPr lang="en-US" sz="1000" dirty="0">
                <a:solidFill>
                  <a:srgbClr val="3A3630"/>
                </a:solidFill>
                <a:latin typeface="Source Sans 3" pitchFamily="34" charset="0"/>
                <a:ea typeface="Source Sans 3" pitchFamily="34" charset="-122"/>
                <a:cs typeface="Source Sans 3" pitchFamily="34" charset="-120"/>
              </a:rPr>
              <a:t>: a provider with a roughly </a:t>
            </a:r>
            <a:r>
              <a:rPr lang="en-US" sz="1000" b="1" dirty="0">
                <a:solidFill>
                  <a:srgbClr val="3A3630"/>
                </a:solidFill>
                <a:latin typeface="Source Sans 3 Bold" pitchFamily="34" charset="0"/>
                <a:ea typeface="Source Sans 3 Bold" pitchFamily="34" charset="-122"/>
                <a:cs typeface="Source Sans 3 Bold" pitchFamily="34" charset="-120"/>
              </a:rPr>
              <a:t>90% affirmation rate</a:t>
            </a:r>
            <a:r>
              <a:rPr lang="en-US" sz="1000" dirty="0">
                <a:solidFill>
                  <a:srgbClr val="3A3630"/>
                </a:solidFill>
                <a:latin typeface="Source Sans 3" pitchFamily="34" charset="0"/>
                <a:ea typeface="Source Sans 3" pitchFamily="34" charset="-122"/>
                <a:cs typeface="Source Sans 3" pitchFamily="34" charset="-120"/>
              </a:rPr>
              <a:t> can be exempted from prior authorization and prepayment review for those services, with final program details due in 2026.</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Sit with that for a second. The model is grading paperwork. A denial here often means the record did not prove the need on the first pass — even when the patient needed the procedure all along. The medicine was right. The paperwork lagged. That distinction is the entire opportunity.</a:t>
            </a:r>
            <a:endParaRPr lang="en-US" sz="1000" dirty="0"/>
          </a:p>
        </p:txBody>
      </p:sp>
      <p:sp>
        <p:nvSpPr>
          <p:cNvPr id="5" name="Text 3"/>
          <p:cNvSpPr/>
          <p:nvPr/>
        </p:nvSpPr>
        <p:spPr>
          <a:xfrm>
            <a:off x="5157267" y="1655043"/>
            <a:ext cx="3467919"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What Kills a First-Pass Rate</a:t>
            </a:r>
            <a:endParaRPr lang="en-US" sz="1200" dirty="0"/>
          </a:p>
        </p:txBody>
      </p:sp>
      <p:sp>
        <p:nvSpPr>
          <p:cNvPr id="6" name="Text 4"/>
          <p:cNvSpPr/>
          <p:nvPr/>
        </p:nvSpPr>
        <p:spPr>
          <a:xfrm>
            <a:off x="5157267" y="1978447"/>
            <a:ext cx="3467919" cy="1603102"/>
          </a:xfrm>
          <a:prstGeom prst="rect">
            <a:avLst/>
          </a:prstGeom>
          <a:noFill/>
          <a:ln/>
        </p:spPr>
        <p:txBody>
          <a:bodyPr wrap="square" lIns="0" tIns="0" rIns="0" bIns="0" rtlCol="0" anchor="t">
            <a:normAutofit/>
          </a:bodyPr>
          <a:lstStyle/>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A conservative-treatment note missing before a knee scope</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A wound measurement that never reached the chart before a skin graft</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A nerve study sitting in a scanned image the reviewer's software could not open</a:t>
            </a:r>
            <a:endParaRPr lang="en-US" sz="1000" dirty="0"/>
          </a:p>
          <a:p>
            <a:pPr marL="203200" indent="-203200" algn="l">
              <a:lnSpc>
                <a:spcPct val="133000"/>
              </a:lnSpc>
              <a:buSzPct val="100000"/>
              <a:buChar char="•"/>
            </a:pPr>
            <a:r>
              <a:rPr lang="en-US" sz="1000" dirty="0">
                <a:solidFill>
                  <a:srgbClr val="3A3630"/>
                </a:solidFill>
                <a:latin typeface="Source Sans 3" pitchFamily="34" charset="0"/>
                <a:ea typeface="Source Sans 3" pitchFamily="34" charset="-122"/>
                <a:cs typeface="Source Sans 3" pitchFamily="34" charset="-120"/>
              </a:rPr>
              <a:t>An authorization request submitted without the payer's specific required language</a:t>
            </a:r>
            <a:endParaRPr lang="en-US" sz="1000" dirty="0"/>
          </a:p>
        </p:txBody>
      </p:sp>
      <p:sp>
        <p:nvSpPr>
          <p:cNvPr id="7" name="Text 5"/>
          <p:cNvSpPr/>
          <p:nvPr/>
        </p:nvSpPr>
        <p:spPr>
          <a:xfrm>
            <a:off x="5157267" y="3699346"/>
            <a:ext cx="3467919"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Each gap is small. Each is machine-flaggable in seconds. Each is preventable before submission — if you have the workflow and the data layer to catch it.</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23577" y="361504"/>
            <a:ext cx="8096845" cy="165422"/>
          </a:xfrm>
          <a:prstGeom prst="rect">
            <a:avLst/>
          </a:prstGeom>
          <a:noFill/>
          <a:ln/>
        </p:spPr>
        <p:txBody>
          <a:bodyPr wrap="none" lIns="0" tIns="0" rIns="0" bIns="0" rtlCol="0" anchor="t"/>
          <a:lstStyle/>
          <a:p>
            <a:pPr marL="0" indent="0" algn="l">
              <a:lnSpc>
                <a:spcPct val="104000"/>
              </a:lnSpc>
              <a:buNone/>
            </a:pPr>
            <a:r>
              <a:rPr lang="en-US" sz="1000" dirty="0">
                <a:solidFill>
                  <a:srgbClr val="38512F"/>
                </a:solidFill>
                <a:latin typeface="Lora" pitchFamily="34" charset="0"/>
                <a:ea typeface="Lora" pitchFamily="34" charset="-122"/>
                <a:cs typeface="Lora" pitchFamily="34" charset="-120"/>
              </a:rPr>
              <a:t>The AI Arms Race</a:t>
            </a:r>
            <a:endParaRPr lang="en-US" sz="1000" dirty="0"/>
          </a:p>
        </p:txBody>
      </p:sp>
      <p:sp>
        <p:nvSpPr>
          <p:cNvPr id="3" name="Text 1"/>
          <p:cNvSpPr/>
          <p:nvPr/>
        </p:nvSpPr>
        <p:spPr>
          <a:xfrm>
            <a:off x="523577" y="565547"/>
            <a:ext cx="8096845" cy="330845"/>
          </a:xfrm>
          <a:prstGeom prst="rect">
            <a:avLst/>
          </a:prstGeom>
          <a:noFill/>
          <a:ln/>
        </p:spPr>
        <p:txBody>
          <a:bodyPr wrap="none" lIns="0" tIns="0" rIns="0" bIns="0" rtlCol="0" anchor="t"/>
          <a:lstStyle/>
          <a:p>
            <a:pPr marL="0" indent="0" algn="l">
              <a:lnSpc>
                <a:spcPct val="104000"/>
              </a:lnSpc>
              <a:buNone/>
            </a:pPr>
            <a:r>
              <a:rPr lang="en-US" sz="2050" dirty="0">
                <a:solidFill>
                  <a:srgbClr val="38512F"/>
                </a:solidFill>
                <a:latin typeface="Lora" pitchFamily="34" charset="0"/>
                <a:ea typeface="Lora" pitchFamily="34" charset="-122"/>
                <a:cs typeface="Lora" pitchFamily="34" charset="-120"/>
              </a:rPr>
              <a:t>Payers Are Already Automated. Are You?</a:t>
            </a:r>
            <a:endParaRPr lang="en-US" sz="2050" dirty="0"/>
          </a:p>
        </p:txBody>
      </p:sp>
      <p:sp>
        <p:nvSpPr>
          <p:cNvPr id="4" name="Text 2"/>
          <p:cNvSpPr/>
          <p:nvPr/>
        </p:nvSpPr>
        <p:spPr>
          <a:xfrm>
            <a:off x="1825600" y="1772469"/>
            <a:ext cx="1383729" cy="281285"/>
          </a:xfrm>
          <a:prstGeom prst="rect">
            <a:avLst/>
          </a:prstGeom>
          <a:noFill/>
          <a:ln/>
        </p:spPr>
        <p:txBody>
          <a:bodyPr wrap="none" lIns="0" tIns="0" rIns="0" bIns="0" rtlCol="0" anchor="t"/>
          <a:lstStyle/>
          <a:p>
            <a:pPr marL="0" indent="0" algn="ctr">
              <a:lnSpc>
                <a:spcPct val="83000"/>
              </a:lnSpc>
              <a:buNone/>
            </a:pPr>
            <a:r>
              <a:rPr lang="en-US" sz="2200" dirty="0">
                <a:solidFill>
                  <a:srgbClr val="3A3630"/>
                </a:solidFill>
                <a:latin typeface="Lora" pitchFamily="34" charset="0"/>
                <a:ea typeface="Lora" pitchFamily="34" charset="-122"/>
                <a:cs typeface="Lora" pitchFamily="34" charset="-120"/>
              </a:rPr>
              <a:t>61%</a:t>
            </a:r>
            <a:endParaRPr lang="en-US" sz="2200" dirty="0"/>
          </a:p>
        </p:txBody>
      </p:sp>
      <p:pic>
        <p:nvPicPr>
          <p:cNvPr id="5" name="Image 0" descr="preencoded.png"/>
          <p:cNvPicPr>
            <a:picLocks noChangeAspect="1"/>
          </p:cNvPicPr>
          <p:nvPr/>
        </p:nvPicPr>
        <p:blipFill>
          <a:blip r:embed="rId3"/>
          <a:stretch>
            <a:fillRect/>
          </a:stretch>
        </p:blipFill>
        <p:spPr>
          <a:xfrm>
            <a:off x="1673796" y="1069404"/>
            <a:ext cx="1687488" cy="1687488"/>
          </a:xfrm>
          <a:prstGeom prst="rect">
            <a:avLst/>
          </a:prstGeom>
        </p:spPr>
      </p:pic>
      <p:sp>
        <p:nvSpPr>
          <p:cNvPr id="6" name="Text 3"/>
          <p:cNvSpPr/>
          <p:nvPr/>
        </p:nvSpPr>
        <p:spPr>
          <a:xfrm>
            <a:off x="523577" y="2881610"/>
            <a:ext cx="3987998" cy="165422"/>
          </a:xfrm>
          <a:prstGeom prst="rect">
            <a:avLst/>
          </a:prstGeom>
          <a:noFill/>
          <a:ln/>
        </p:spPr>
        <p:txBody>
          <a:bodyPr wrap="none" lIns="0" tIns="0" rIns="0" bIns="0" rtlCol="0" anchor="t"/>
          <a:lstStyle/>
          <a:p>
            <a:pPr marL="0" indent="0" algn="ctr">
              <a:lnSpc>
                <a:spcPct val="104000"/>
              </a:lnSpc>
              <a:buNone/>
            </a:pPr>
            <a:r>
              <a:rPr lang="en-US" sz="1000" dirty="0">
                <a:solidFill>
                  <a:srgbClr val="3A3630"/>
                </a:solidFill>
                <a:latin typeface="Lora" pitchFamily="34" charset="0"/>
                <a:ea typeface="Lora" pitchFamily="34" charset="-122"/>
                <a:cs typeface="Lora" pitchFamily="34" charset="-120"/>
              </a:rPr>
              <a:t>Physicians Alarmed</a:t>
            </a:r>
            <a:endParaRPr lang="en-US" sz="1000" dirty="0"/>
          </a:p>
        </p:txBody>
      </p:sp>
      <p:sp>
        <p:nvSpPr>
          <p:cNvPr id="7" name="Text 4"/>
          <p:cNvSpPr/>
          <p:nvPr/>
        </p:nvSpPr>
        <p:spPr>
          <a:xfrm>
            <a:off x="523577" y="3105001"/>
            <a:ext cx="3987998" cy="167357"/>
          </a:xfrm>
          <a:prstGeom prst="rect">
            <a:avLst/>
          </a:prstGeom>
          <a:noFill/>
          <a:ln/>
        </p:spPr>
        <p:txBody>
          <a:bodyPr wrap="none" lIns="0" tIns="0" rIns="0" bIns="0" rtlCol="0" anchor="t"/>
          <a:lstStyle/>
          <a:p>
            <a:pPr marL="0" indent="0" algn="ctr">
              <a:lnSpc>
                <a:spcPct val="124000"/>
              </a:lnSpc>
              <a:buNone/>
            </a:pPr>
            <a:r>
              <a:rPr lang="en-US" sz="850" dirty="0">
                <a:solidFill>
                  <a:srgbClr val="3A3630"/>
                </a:solidFill>
                <a:latin typeface="Source Sans 3" pitchFamily="34" charset="0"/>
                <a:ea typeface="Source Sans 3" pitchFamily="34" charset="-122"/>
                <a:cs typeface="Source Sans 3" pitchFamily="34" charset="-120"/>
              </a:rPr>
              <a:t>of physicians believe insurers' AI is already driving up denials (AMA, 2025)</a:t>
            </a:r>
            <a:endParaRPr lang="en-US" sz="850" dirty="0"/>
          </a:p>
        </p:txBody>
      </p:sp>
      <p:sp>
        <p:nvSpPr>
          <p:cNvPr id="8" name="Text 5"/>
          <p:cNvSpPr/>
          <p:nvPr/>
        </p:nvSpPr>
        <p:spPr>
          <a:xfrm>
            <a:off x="5934447" y="1772469"/>
            <a:ext cx="1383729" cy="281285"/>
          </a:xfrm>
          <a:prstGeom prst="rect">
            <a:avLst/>
          </a:prstGeom>
          <a:noFill/>
          <a:ln/>
        </p:spPr>
        <p:txBody>
          <a:bodyPr wrap="none" lIns="0" tIns="0" rIns="0" bIns="0" rtlCol="0" anchor="t"/>
          <a:lstStyle/>
          <a:p>
            <a:pPr marL="0" indent="0" algn="ctr">
              <a:lnSpc>
                <a:spcPct val="83000"/>
              </a:lnSpc>
              <a:buNone/>
            </a:pPr>
            <a:r>
              <a:rPr lang="en-US" sz="2200" dirty="0">
                <a:solidFill>
                  <a:srgbClr val="3A3630"/>
                </a:solidFill>
                <a:latin typeface="Lora" pitchFamily="34" charset="0"/>
                <a:ea typeface="Lora" pitchFamily="34" charset="-122"/>
                <a:cs typeface="Lora" pitchFamily="34" charset="-120"/>
              </a:rPr>
              <a:t>20%</a:t>
            </a:r>
            <a:endParaRPr lang="en-US" sz="2200" dirty="0"/>
          </a:p>
        </p:txBody>
      </p:sp>
      <p:pic>
        <p:nvPicPr>
          <p:cNvPr id="9" name="Image 1" descr="preencoded.png"/>
          <p:cNvPicPr>
            <a:picLocks noChangeAspect="1"/>
          </p:cNvPicPr>
          <p:nvPr/>
        </p:nvPicPr>
        <p:blipFill>
          <a:blip r:embed="rId4"/>
          <a:stretch>
            <a:fillRect/>
          </a:stretch>
        </p:blipFill>
        <p:spPr>
          <a:xfrm>
            <a:off x="5782642" y="1069404"/>
            <a:ext cx="1687488" cy="1687488"/>
          </a:xfrm>
          <a:prstGeom prst="rect">
            <a:avLst/>
          </a:prstGeom>
        </p:spPr>
      </p:pic>
      <p:sp>
        <p:nvSpPr>
          <p:cNvPr id="10" name="Text 6"/>
          <p:cNvSpPr/>
          <p:nvPr/>
        </p:nvSpPr>
        <p:spPr>
          <a:xfrm>
            <a:off x="4632424" y="2881610"/>
            <a:ext cx="3987998" cy="165422"/>
          </a:xfrm>
          <a:prstGeom prst="rect">
            <a:avLst/>
          </a:prstGeom>
          <a:noFill/>
          <a:ln/>
        </p:spPr>
        <p:txBody>
          <a:bodyPr wrap="none" lIns="0" tIns="0" rIns="0" bIns="0" rtlCol="0" anchor="t"/>
          <a:lstStyle/>
          <a:p>
            <a:pPr marL="0" indent="0" algn="ctr">
              <a:lnSpc>
                <a:spcPct val="104000"/>
              </a:lnSpc>
              <a:buNone/>
            </a:pPr>
            <a:r>
              <a:rPr lang="en-US" sz="1000" dirty="0">
                <a:solidFill>
                  <a:srgbClr val="3A3630"/>
                </a:solidFill>
                <a:latin typeface="Lora" pitchFamily="34" charset="0"/>
                <a:ea typeface="Lora" pitchFamily="34" charset="-122"/>
                <a:cs typeface="Lora" pitchFamily="34" charset="-120"/>
              </a:rPr>
              <a:t>Providers Using AI</a:t>
            </a:r>
            <a:endParaRPr lang="en-US" sz="1000" dirty="0"/>
          </a:p>
        </p:txBody>
      </p:sp>
      <p:sp>
        <p:nvSpPr>
          <p:cNvPr id="11" name="Text 7"/>
          <p:cNvSpPr/>
          <p:nvPr/>
        </p:nvSpPr>
        <p:spPr>
          <a:xfrm>
            <a:off x="4632424" y="3105001"/>
            <a:ext cx="3987998" cy="334714"/>
          </a:xfrm>
          <a:prstGeom prst="rect">
            <a:avLst/>
          </a:prstGeom>
          <a:noFill/>
          <a:ln/>
        </p:spPr>
        <p:txBody>
          <a:bodyPr wrap="square" lIns="0" tIns="0" rIns="0" bIns="0" rtlCol="0" anchor="t">
            <a:normAutofit/>
          </a:bodyPr>
          <a:lstStyle/>
          <a:p>
            <a:pPr marL="0" indent="0" algn="ctr">
              <a:lnSpc>
                <a:spcPct val="124000"/>
              </a:lnSpc>
              <a:buNone/>
            </a:pPr>
            <a:r>
              <a:rPr lang="en-US" sz="850" dirty="0">
                <a:solidFill>
                  <a:srgbClr val="3A3630"/>
                </a:solidFill>
                <a:latin typeface="Source Sans 3" pitchFamily="34" charset="0"/>
                <a:ea typeface="Source Sans 3" pitchFamily="34" charset="-122"/>
                <a:cs typeface="Source Sans 3" pitchFamily="34" charset="-120"/>
              </a:rPr>
              <a:t>Barely 1 in 5 providers use AI anywhere in their denials management process (Bain &amp; KLAS, 2025)</a:t>
            </a:r>
            <a:endParaRPr lang="en-US" sz="850" dirty="0"/>
          </a:p>
        </p:txBody>
      </p:sp>
      <p:sp>
        <p:nvSpPr>
          <p:cNvPr id="12" name="Text 8"/>
          <p:cNvSpPr/>
          <p:nvPr/>
        </p:nvSpPr>
        <p:spPr>
          <a:xfrm>
            <a:off x="523577" y="3584674"/>
            <a:ext cx="8096845" cy="165422"/>
          </a:xfrm>
          <a:prstGeom prst="rect">
            <a:avLst/>
          </a:prstGeom>
          <a:noFill/>
          <a:ln/>
        </p:spPr>
        <p:txBody>
          <a:bodyPr wrap="none" lIns="0" tIns="0" rIns="0" bIns="0" rtlCol="0" anchor="t"/>
          <a:lstStyle/>
          <a:p>
            <a:pPr marL="0" indent="0" algn="l">
              <a:lnSpc>
                <a:spcPct val="104000"/>
              </a:lnSpc>
              <a:buNone/>
            </a:pPr>
            <a:r>
              <a:rPr lang="en-US" sz="1000" dirty="0">
                <a:solidFill>
                  <a:srgbClr val="38512F"/>
                </a:solidFill>
                <a:latin typeface="Lora" pitchFamily="34" charset="0"/>
                <a:ea typeface="Lora" pitchFamily="34" charset="-122"/>
                <a:cs typeface="Lora" pitchFamily="34" charset="-120"/>
              </a:rPr>
              <a:t>The Asymmetry</a:t>
            </a:r>
            <a:endParaRPr lang="en-US" sz="1000" dirty="0"/>
          </a:p>
        </p:txBody>
      </p:sp>
      <p:sp>
        <p:nvSpPr>
          <p:cNvPr id="13" name="Text 9"/>
          <p:cNvSpPr/>
          <p:nvPr/>
        </p:nvSpPr>
        <p:spPr>
          <a:xfrm>
            <a:off x="523577" y="3895055"/>
            <a:ext cx="8096845" cy="886867"/>
          </a:xfrm>
          <a:prstGeom prst="rect">
            <a:avLst/>
          </a:prstGeom>
          <a:noFill/>
          <a:ln/>
        </p:spPr>
        <p:txBody>
          <a:bodyPr wrap="square" lIns="0" tIns="0" rIns="0" bIns="0" rtlCol="0" anchor="t"/>
          <a:lstStyle/>
          <a:p>
            <a:pPr marL="0" indent="0" algn="l">
              <a:lnSpc>
                <a:spcPct val="124000"/>
              </a:lnSpc>
              <a:spcAft>
                <a:spcPts val="850"/>
              </a:spcAft>
              <a:buNone/>
            </a:pPr>
            <a:r>
              <a:rPr lang="en-US" sz="850" dirty="0">
                <a:solidFill>
                  <a:srgbClr val="3A3630"/>
                </a:solidFill>
                <a:latin typeface="Source Sans 3" pitchFamily="34" charset="0"/>
                <a:ea typeface="Source Sans 3" pitchFamily="34" charset="-122"/>
                <a:cs typeface="Source Sans 3" pitchFamily="34" charset="-120"/>
              </a:rPr>
              <a:t>Payers are running automated denial engines at scale. Hospitals are answering them by hand — losing on speed and volume before anyone weighs the clinical evidence.</a:t>
            </a:r>
            <a:endParaRPr lang="en-US" sz="850" dirty="0"/>
          </a:p>
          <a:p>
            <a:pPr marL="0" indent="0" algn="l">
              <a:lnSpc>
                <a:spcPct val="124000"/>
              </a:lnSpc>
              <a:spcAft>
                <a:spcPts val="850"/>
              </a:spcAft>
              <a:buNone/>
            </a:pPr>
            <a:r>
              <a:rPr lang="en-US" sz="850" dirty="0">
                <a:solidFill>
                  <a:srgbClr val="3A3630"/>
                </a:solidFill>
                <a:latin typeface="Source Sans 3" pitchFamily="34" charset="0"/>
                <a:ea typeface="Source Sans 3" pitchFamily="34" charset="-122"/>
                <a:cs typeface="Source Sans 3" pitchFamily="34" charset="-120"/>
              </a:rPr>
              <a:t>A hospital answering an AI-generated denial with a phone call and a fax loses the exchange before it begins. The rural hospital starts on the wrong side of this arms race not because its medicine is worse, but because its tooling is a generation behind.</a:t>
            </a:r>
            <a:endParaRPr lang="en-US" sz="850" dirty="0"/>
          </a:p>
          <a:p>
            <a:pPr marL="0" indent="0" algn="l">
              <a:lnSpc>
                <a:spcPct val="124000"/>
              </a:lnSpc>
              <a:buNone/>
            </a:pPr>
            <a:r>
              <a:rPr lang="en-US" sz="850" b="1" dirty="0">
                <a:solidFill>
                  <a:srgbClr val="3A3630"/>
                </a:solidFill>
                <a:latin typeface="Source Sans 3 Bold" pitchFamily="34" charset="0"/>
                <a:ea typeface="Source Sans 3 Bold" pitchFamily="34" charset="-122"/>
                <a:cs typeface="Source Sans 3 Bold" pitchFamily="34" charset="-120"/>
              </a:rPr>
              <a:t>What is missing is not clinical judgment. It is the discipline and the infrastructure to prove that judgment at machine speed.</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23577" y="615404"/>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From Threat to Project</a:t>
            </a:r>
            <a:endParaRPr lang="en-US" sz="1200" dirty="0"/>
          </a:p>
        </p:txBody>
      </p:sp>
      <p:sp>
        <p:nvSpPr>
          <p:cNvPr id="3" name="Text 1"/>
          <p:cNvSpPr/>
          <p:nvPr/>
        </p:nvSpPr>
        <p:spPr>
          <a:xfrm>
            <a:off x="523577" y="860227"/>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The Work Is Unglamorous — and Ownable</a:t>
            </a:r>
            <a:endParaRPr lang="en-US" sz="2400" dirty="0"/>
          </a:p>
        </p:txBody>
      </p:sp>
      <p:sp>
        <p:nvSpPr>
          <p:cNvPr id="4" name="Text 2"/>
          <p:cNvSpPr/>
          <p:nvPr/>
        </p:nvSpPr>
        <p:spPr>
          <a:xfrm>
            <a:off x="523577" y="1441475"/>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Treat the 90% affirmation threshold as a performance target, not a Washington abstraction, and the problem transforms from a regulatory threat into a manageable project with owners and steps.</a:t>
            </a:r>
            <a:endParaRPr lang="en-US" sz="1000" dirty="0"/>
          </a:p>
        </p:txBody>
      </p:sp>
      <p:pic>
        <p:nvPicPr>
          <p:cNvPr id="5"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3577" y="2023914"/>
            <a:ext cx="130894" cy="130894"/>
          </a:xfrm>
          <a:prstGeom prst="rect">
            <a:avLst/>
          </a:prstGeom>
        </p:spPr>
      </p:pic>
      <p:sp>
        <p:nvSpPr>
          <p:cNvPr id="6" name="Shape 3"/>
          <p:cNvSpPr/>
          <p:nvPr/>
        </p:nvSpPr>
        <p:spPr>
          <a:xfrm>
            <a:off x="523577" y="2215679"/>
            <a:ext cx="3982938" cy="14288"/>
          </a:xfrm>
          <a:prstGeom prst="rect">
            <a:avLst/>
          </a:prstGeom>
          <a:solidFill>
            <a:srgbClr val="38512F"/>
          </a:solidFill>
          <a:ln/>
        </p:spPr>
        <p:txBody>
          <a:bodyPr/>
          <a:lstStyle/>
          <a:p>
            <a:endParaRPr lang="en-US"/>
          </a:p>
        </p:txBody>
      </p:sp>
      <p:sp>
        <p:nvSpPr>
          <p:cNvPr id="7" name="Text 4"/>
          <p:cNvSpPr/>
          <p:nvPr/>
        </p:nvSpPr>
        <p:spPr>
          <a:xfrm>
            <a:off x="523577" y="2309664"/>
            <a:ext cx="3982938"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Measure First-Pass Approval Rate by Service Line</a:t>
            </a:r>
            <a:endParaRPr lang="en-US" sz="1200" dirty="0"/>
          </a:p>
        </p:txBody>
      </p:sp>
      <p:sp>
        <p:nvSpPr>
          <p:cNvPr id="8" name="Text 5"/>
          <p:cNvSpPr/>
          <p:nvPr/>
        </p:nvSpPr>
        <p:spPr>
          <a:xfrm>
            <a:off x="523577" y="2580680"/>
            <a:ext cx="3982938"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Establish your true baseline for each WISeR-covered service. Most CFOs do not know this number. Find it before WISeR finds it for you.</a:t>
            </a:r>
            <a:endParaRPr lang="en-US" sz="1000" dirty="0"/>
          </a:p>
        </p:txBody>
      </p:sp>
      <p:pic>
        <p:nvPicPr>
          <p:cNvPr id="9"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37410" y="2023914"/>
            <a:ext cx="130894" cy="130894"/>
          </a:xfrm>
          <a:prstGeom prst="rect">
            <a:avLst/>
          </a:prstGeom>
        </p:spPr>
      </p:pic>
      <p:sp>
        <p:nvSpPr>
          <p:cNvPr id="10" name="Shape 6"/>
          <p:cNvSpPr/>
          <p:nvPr/>
        </p:nvSpPr>
        <p:spPr>
          <a:xfrm>
            <a:off x="4637410" y="2215679"/>
            <a:ext cx="3983013" cy="14288"/>
          </a:xfrm>
          <a:prstGeom prst="rect">
            <a:avLst/>
          </a:prstGeom>
          <a:solidFill>
            <a:srgbClr val="38512F"/>
          </a:solidFill>
          <a:ln/>
        </p:spPr>
        <p:txBody>
          <a:bodyPr/>
          <a:lstStyle/>
          <a:p>
            <a:endParaRPr lang="en-US"/>
          </a:p>
        </p:txBody>
      </p:sp>
      <p:sp>
        <p:nvSpPr>
          <p:cNvPr id="11" name="Text 7"/>
          <p:cNvSpPr/>
          <p:nvPr/>
        </p:nvSpPr>
        <p:spPr>
          <a:xfrm>
            <a:off x="4637410" y="2309664"/>
            <a:ext cx="3983013"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Trace Every Denial to Its Root Gap</a:t>
            </a:r>
            <a:endParaRPr lang="en-US" sz="1200" dirty="0"/>
          </a:p>
        </p:txBody>
      </p:sp>
      <p:sp>
        <p:nvSpPr>
          <p:cNvPr id="12" name="Text 8"/>
          <p:cNvSpPr/>
          <p:nvPr/>
        </p:nvSpPr>
        <p:spPr>
          <a:xfrm>
            <a:off x="4637410" y="2580680"/>
            <a:ext cx="3983013"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Most denials trace back to a documentation deficiency at registration or point of care — not a coverage dispute. Name the gap, own the fix.</a:t>
            </a:r>
            <a:endParaRPr lang="en-US" sz="1000" dirty="0"/>
          </a:p>
        </p:txBody>
      </p:sp>
      <p:pic>
        <p:nvPicPr>
          <p:cNvPr id="13"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3577" y="3244900"/>
            <a:ext cx="130894" cy="130894"/>
          </a:xfrm>
          <a:prstGeom prst="rect">
            <a:avLst/>
          </a:prstGeom>
        </p:spPr>
      </p:pic>
      <p:sp>
        <p:nvSpPr>
          <p:cNvPr id="14" name="Shape 9"/>
          <p:cNvSpPr/>
          <p:nvPr/>
        </p:nvSpPr>
        <p:spPr>
          <a:xfrm>
            <a:off x="523577" y="3436665"/>
            <a:ext cx="3982938" cy="14288"/>
          </a:xfrm>
          <a:prstGeom prst="rect">
            <a:avLst/>
          </a:prstGeom>
          <a:solidFill>
            <a:srgbClr val="38512F"/>
          </a:solidFill>
          <a:ln/>
        </p:spPr>
        <p:txBody>
          <a:bodyPr/>
          <a:lstStyle/>
          <a:p>
            <a:endParaRPr lang="en-US"/>
          </a:p>
        </p:txBody>
      </p:sp>
      <p:sp>
        <p:nvSpPr>
          <p:cNvPr id="15" name="Text 10"/>
          <p:cNvSpPr/>
          <p:nvPr/>
        </p:nvSpPr>
        <p:spPr>
          <a:xfrm>
            <a:off x="523577" y="3530650"/>
            <a:ext cx="3982938"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Close Gaps at Intake and Point of Care</a:t>
            </a:r>
            <a:endParaRPr lang="en-US" sz="1200" dirty="0"/>
          </a:p>
        </p:txBody>
      </p:sp>
      <p:sp>
        <p:nvSpPr>
          <p:cNvPr id="16" name="Text 11"/>
          <p:cNvSpPr/>
          <p:nvPr/>
        </p:nvSpPr>
        <p:spPr>
          <a:xfrm>
            <a:off x="523577" y="3801666"/>
            <a:ext cx="3982938"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Clean intake, complete documentation captured the first time, and a data layer that passes it on without retyping: these are CFO and CIO deliverables, not clinical ones.</a:t>
            </a:r>
            <a:endParaRPr lang="en-US" sz="1000" dirty="0"/>
          </a:p>
        </p:txBody>
      </p:sp>
      <p:pic>
        <p:nvPicPr>
          <p:cNvPr id="17"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37410" y="3244900"/>
            <a:ext cx="130894" cy="130894"/>
          </a:xfrm>
          <a:prstGeom prst="rect">
            <a:avLst/>
          </a:prstGeom>
        </p:spPr>
      </p:pic>
      <p:sp>
        <p:nvSpPr>
          <p:cNvPr id="18" name="Shape 12"/>
          <p:cNvSpPr/>
          <p:nvPr/>
        </p:nvSpPr>
        <p:spPr>
          <a:xfrm>
            <a:off x="4637410" y="3436665"/>
            <a:ext cx="3983013" cy="14288"/>
          </a:xfrm>
          <a:prstGeom prst="rect">
            <a:avLst/>
          </a:prstGeom>
          <a:solidFill>
            <a:srgbClr val="38512F"/>
          </a:solidFill>
          <a:ln/>
        </p:spPr>
        <p:txBody>
          <a:bodyPr/>
          <a:lstStyle/>
          <a:p>
            <a:endParaRPr lang="en-US"/>
          </a:p>
        </p:txBody>
      </p:sp>
      <p:sp>
        <p:nvSpPr>
          <p:cNvPr id="19" name="Text 13"/>
          <p:cNvSpPr/>
          <p:nvPr/>
        </p:nvSpPr>
        <p:spPr>
          <a:xfrm>
            <a:off x="4637410" y="3530650"/>
            <a:ext cx="3983013"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Build or Buy Electronic Prior Auth Capability</a:t>
            </a:r>
            <a:endParaRPr lang="en-US" sz="1200" dirty="0"/>
          </a:p>
        </p:txBody>
      </p:sp>
      <p:sp>
        <p:nvSpPr>
          <p:cNvPr id="20" name="Text 14"/>
          <p:cNvSpPr/>
          <p:nvPr/>
        </p:nvSpPr>
        <p:spPr>
          <a:xfrm>
            <a:off x="4637410" y="3801666"/>
            <a:ext cx="3983013" cy="628204"/>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Assess whether your prior authorization workflow is truly electronic (FHIR API, Da Vinci guides) or merely digital (portal PDF). The 2027 compliance deadline rewards those who close that gap now.</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23577" y="584076"/>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Political Risk Assessment</a:t>
            </a:r>
            <a:endParaRPr lang="en-US" sz="1200" dirty="0"/>
          </a:p>
        </p:txBody>
      </p:sp>
      <p:sp>
        <p:nvSpPr>
          <p:cNvPr id="3" name="Text 1"/>
          <p:cNvSpPr/>
          <p:nvPr/>
        </p:nvSpPr>
        <p:spPr>
          <a:xfrm>
            <a:off x="523577" y="828898"/>
            <a:ext cx="8096845" cy="769888"/>
          </a:xfrm>
          <a:prstGeom prst="rect">
            <a:avLst/>
          </a:prstGeom>
          <a:noFill/>
          <a:ln/>
        </p:spPr>
        <p:txBody>
          <a:bodyPr wrap="square" lIns="0" tIns="0" rIns="0" bIns="0" rtlCol="0" anchor="t">
            <a:normAutofit/>
          </a:bodyPr>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WISeR May Not Survive — But the Weakness Always Would Have</a:t>
            </a:r>
            <a:endParaRPr lang="en-US" sz="2400" dirty="0"/>
          </a:p>
        </p:txBody>
      </p:sp>
      <p:sp>
        <p:nvSpPr>
          <p:cNvPr id="4" name="Text 2"/>
          <p:cNvSpPr/>
          <p:nvPr/>
        </p:nvSpPr>
        <p:spPr>
          <a:xfrm>
            <a:off x="523577" y="1925985"/>
            <a:ext cx="3888730"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The Political Reality</a:t>
            </a:r>
            <a:endParaRPr lang="en-US" sz="1200" dirty="0"/>
          </a:p>
        </p:txBody>
      </p:sp>
      <p:sp>
        <p:nvSpPr>
          <p:cNvPr id="5" name="Text 3"/>
          <p:cNvSpPr/>
          <p:nvPr/>
        </p:nvSpPr>
        <p:spPr>
          <a:xfrm>
            <a:off x="523577" y="2249388"/>
            <a:ext cx="3888730" cy="1374204"/>
          </a:xfrm>
          <a:prstGeom prst="rect">
            <a:avLst/>
          </a:prstGeom>
          <a:noFill/>
          <a:ln/>
        </p:spPr>
        <p:txBody>
          <a:bodyPr wrap="square" lIns="0" tIns="0" rIns="0" bIns="0" rtlCol="0" anchor="t">
            <a:normAutofit/>
          </a:bodyPr>
          <a:lstStyle/>
          <a:p>
            <a:pPr marL="0" indent="0" algn="l">
              <a:lnSpc>
                <a:spcPct val="133000"/>
              </a:lnSpc>
              <a:spcAft>
                <a:spcPts val="900"/>
              </a:spcAft>
              <a:buNone/>
            </a:pPr>
            <a:r>
              <a:rPr lang="en-US" sz="1000" dirty="0">
                <a:solidFill>
                  <a:srgbClr val="3A3630"/>
                </a:solidFill>
                <a:latin typeface="Source Sans 3" pitchFamily="34" charset="0"/>
                <a:ea typeface="Source Sans 3" pitchFamily="34" charset="-122"/>
                <a:cs typeface="Source Sans 3" pitchFamily="34" charset="-120"/>
              </a:rPr>
              <a:t>WISeR is already under bipartisan fire. Congress has moved to cut its funding. The courts could still reshape it. A Congressional Review Act resolution of disapproval was filed in May 2026, crossing party lines — a rare signal on health policy.</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WISeR may be paused, modified, or repealed before it fully scales. Betting your revenue cycle strategy on that outcome is a losing wager.</a:t>
            </a:r>
            <a:endParaRPr lang="en-US" sz="1000" dirty="0"/>
          </a:p>
        </p:txBody>
      </p:sp>
      <p:sp>
        <p:nvSpPr>
          <p:cNvPr id="6" name="Text 4"/>
          <p:cNvSpPr/>
          <p:nvPr/>
        </p:nvSpPr>
        <p:spPr>
          <a:xfrm>
            <a:off x="4736455" y="1925985"/>
            <a:ext cx="3888730"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The Question That Outlasts WISeR</a:t>
            </a:r>
            <a:endParaRPr lang="en-US" sz="1200" dirty="0"/>
          </a:p>
        </p:txBody>
      </p:sp>
      <p:sp>
        <p:nvSpPr>
          <p:cNvPr id="7" name="Shape 5"/>
          <p:cNvSpPr/>
          <p:nvPr/>
        </p:nvSpPr>
        <p:spPr>
          <a:xfrm>
            <a:off x="4736455" y="2265759"/>
            <a:ext cx="14288" cy="654323"/>
          </a:xfrm>
          <a:prstGeom prst="roundRect">
            <a:avLst>
              <a:gd name="adj" fmla="val 59998"/>
            </a:avLst>
          </a:prstGeom>
          <a:solidFill>
            <a:srgbClr val="38512F"/>
          </a:solidFill>
          <a:ln/>
        </p:spPr>
        <p:txBody>
          <a:bodyPr/>
          <a:lstStyle/>
          <a:p>
            <a:endParaRPr lang="en-US"/>
          </a:p>
        </p:txBody>
      </p:sp>
      <p:sp>
        <p:nvSpPr>
          <p:cNvPr id="8" name="Text 6"/>
          <p:cNvSpPr/>
          <p:nvPr/>
        </p:nvSpPr>
        <p:spPr>
          <a:xfrm>
            <a:off x="4932759" y="2383557"/>
            <a:ext cx="3692426"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Can your hospital prove medical necessity, on the first submission, at the speed a machine reads?</a:t>
            </a:r>
            <a:endParaRPr lang="en-US" sz="1000" dirty="0"/>
          </a:p>
        </p:txBody>
      </p:sp>
      <p:sp>
        <p:nvSpPr>
          <p:cNvPr id="9" name="Text 7"/>
          <p:cNvSpPr/>
          <p:nvPr/>
        </p:nvSpPr>
        <p:spPr>
          <a:xfrm>
            <a:off x="4736455" y="3067422"/>
            <a:ext cx="3888730" cy="1374204"/>
          </a:xfrm>
          <a:prstGeom prst="rect">
            <a:avLst/>
          </a:prstGeom>
          <a:noFill/>
          <a:ln/>
        </p:spPr>
        <p:txBody>
          <a:bodyPr wrap="square" lIns="0" tIns="0" rIns="0" bIns="0" rtlCol="0" anchor="t">
            <a:normAutofit/>
          </a:bodyPr>
          <a:lstStyle/>
          <a:p>
            <a:pPr marL="0" indent="0" algn="l">
              <a:lnSpc>
                <a:spcPct val="133000"/>
              </a:lnSpc>
              <a:spcAft>
                <a:spcPts val="900"/>
              </a:spcAft>
              <a:buNone/>
            </a:pPr>
            <a:r>
              <a:rPr lang="en-US" sz="1000" dirty="0">
                <a:solidFill>
                  <a:srgbClr val="3A3630"/>
                </a:solidFill>
                <a:latin typeface="Source Sans 3" pitchFamily="34" charset="0"/>
                <a:ea typeface="Source Sans 3" pitchFamily="34" charset="-122"/>
                <a:cs typeface="Source Sans 3" pitchFamily="34" charset="-120"/>
              </a:rPr>
              <a:t>That capability pays off regardless of what happens to WISeR — because Medicare Advantage already works this way, commercial plans already work this way, and 2027 makes the electronic version the cost of doing business.</a:t>
            </a:r>
            <a:endParaRPr lang="en-US" sz="1000" dirty="0"/>
          </a:p>
          <a:p>
            <a:pPr marL="0" indent="0" algn="l">
              <a:lnSpc>
                <a:spcPct val="133000"/>
              </a:lnSpc>
              <a:buNone/>
            </a:pPr>
            <a:r>
              <a:rPr lang="en-US" sz="1000" b="1" dirty="0">
                <a:solidFill>
                  <a:srgbClr val="3A3630"/>
                </a:solidFill>
                <a:latin typeface="Source Sans 3 Bold" pitchFamily="34" charset="0"/>
                <a:ea typeface="Source Sans 3 Bold" pitchFamily="34" charset="-122"/>
                <a:cs typeface="Source Sans 3 Bold" pitchFamily="34" charset="-120"/>
              </a:rPr>
              <a:t>WISeR just started the clock on a weakness that was always going to surface.</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23577" y="462558"/>
            <a:ext cx="8096845" cy="342900"/>
          </a:xfrm>
          <a:prstGeom prst="rect">
            <a:avLst/>
          </a:prstGeom>
          <a:noFill/>
          <a:ln/>
        </p:spPr>
        <p:txBody>
          <a:bodyPr wrap="none" lIns="0" tIns="0" rIns="0" bIns="0" rtlCol="0" anchor="t"/>
          <a:lstStyle/>
          <a:p>
            <a:pPr marL="0" indent="0" algn="l">
              <a:lnSpc>
                <a:spcPct val="104000"/>
              </a:lnSpc>
              <a:buNone/>
            </a:pPr>
            <a:r>
              <a:rPr lang="en-US" sz="2150" dirty="0">
                <a:solidFill>
                  <a:srgbClr val="38512F"/>
                </a:solidFill>
                <a:latin typeface="Lora" pitchFamily="34" charset="0"/>
                <a:ea typeface="Lora" pitchFamily="34" charset="-122"/>
                <a:cs typeface="Lora" pitchFamily="34" charset="-120"/>
              </a:rPr>
              <a:t>Your Next Move Is Concrete</a:t>
            </a:r>
            <a:endParaRPr lang="en-US" sz="2150" dirty="0"/>
          </a:p>
        </p:txBody>
      </p:sp>
      <p:sp>
        <p:nvSpPr>
          <p:cNvPr id="3" name="Text 1"/>
          <p:cNvSpPr/>
          <p:nvPr/>
        </p:nvSpPr>
        <p:spPr>
          <a:xfrm>
            <a:off x="523577" y="1013073"/>
            <a:ext cx="8554045" cy="176361"/>
          </a:xfrm>
          <a:prstGeom prst="rect">
            <a:avLst/>
          </a:prstGeom>
          <a:noFill/>
          <a:ln/>
        </p:spPr>
        <p:txBody>
          <a:bodyPr wrap="none" lIns="0" tIns="0" rIns="0" bIns="0" rtlCol="0" anchor="t"/>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If you run or sit on the board of a community hospital in one of the six WISeR states, the window to act is now — not after the first wave of denials arrives.</a:t>
            </a:r>
            <a:endParaRPr lang="en-US" sz="900" dirty="0"/>
          </a:p>
        </p:txBody>
      </p:sp>
      <p:sp>
        <p:nvSpPr>
          <p:cNvPr id="4" name="Shape 2"/>
          <p:cNvSpPr/>
          <p:nvPr/>
        </p:nvSpPr>
        <p:spPr>
          <a:xfrm>
            <a:off x="523577" y="1306190"/>
            <a:ext cx="3996482" cy="1273001"/>
          </a:xfrm>
          <a:prstGeom prst="roundRect">
            <a:avLst>
              <a:gd name="adj" fmla="val 1374"/>
            </a:avLst>
          </a:prstGeom>
          <a:solidFill>
            <a:srgbClr val="F3E7D4"/>
          </a:solidFill>
          <a:ln/>
        </p:spPr>
        <p:txBody>
          <a:bodyPr/>
          <a:lstStyle/>
          <a:p>
            <a:endParaRPr lang="en-US"/>
          </a:p>
        </p:txBody>
      </p:sp>
      <p:sp>
        <p:nvSpPr>
          <p:cNvPr id="5" name="Shape 3"/>
          <p:cNvSpPr/>
          <p:nvPr/>
        </p:nvSpPr>
        <p:spPr>
          <a:xfrm>
            <a:off x="640110" y="1422722"/>
            <a:ext cx="349746" cy="349746"/>
          </a:xfrm>
          <a:prstGeom prst="ellipse">
            <a:avLst/>
          </a:prstGeom>
          <a:solidFill>
            <a:srgbClr val="38512F"/>
          </a:solidFill>
          <a:ln/>
        </p:spPr>
        <p:txBody>
          <a:bodyPr/>
          <a:lstStyle/>
          <a:p>
            <a:endParaRPr lang="en-US"/>
          </a:p>
        </p:txBody>
      </p:sp>
      <p:pic>
        <p:nvPicPr>
          <p:cNvPr id="6"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253" y="1518865"/>
            <a:ext cx="157386" cy="157386"/>
          </a:xfrm>
          <a:prstGeom prst="rect">
            <a:avLst/>
          </a:prstGeom>
        </p:spPr>
      </p:pic>
      <p:sp>
        <p:nvSpPr>
          <p:cNvPr id="7" name="Text 4"/>
          <p:cNvSpPr/>
          <p:nvPr/>
        </p:nvSpPr>
        <p:spPr>
          <a:xfrm>
            <a:off x="640110" y="1876276"/>
            <a:ext cx="3763417" cy="171376"/>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Pull Your Documentation</a:t>
            </a:r>
            <a:endParaRPr lang="en-US" sz="1050" dirty="0"/>
          </a:p>
        </p:txBody>
      </p:sp>
      <p:sp>
        <p:nvSpPr>
          <p:cNvPr id="8" name="Text 5"/>
          <p:cNvSpPr/>
          <p:nvPr/>
        </p:nvSpPr>
        <p:spPr>
          <a:xfrm>
            <a:off x="640110" y="2109936"/>
            <a:ext cx="3763417" cy="352723"/>
          </a:xfrm>
          <a:prstGeom prst="rect">
            <a:avLst/>
          </a:prstGeom>
          <a:noFill/>
          <a:ln/>
        </p:spPr>
        <p:txBody>
          <a:bodyPr wrap="square" lIns="0" tIns="0" rIns="0" bIns="0" rtlCol="0" anchor="t">
            <a:normAutofit/>
          </a:bodyPr>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Review your selected-service documentation against published Medicare criteria. Identify gaps before the AI reviewer does.</a:t>
            </a:r>
            <a:endParaRPr lang="en-US" sz="900" dirty="0"/>
          </a:p>
        </p:txBody>
      </p:sp>
      <p:sp>
        <p:nvSpPr>
          <p:cNvPr id="9" name="Shape 6"/>
          <p:cNvSpPr/>
          <p:nvPr/>
        </p:nvSpPr>
        <p:spPr>
          <a:xfrm>
            <a:off x="4623867" y="1306190"/>
            <a:ext cx="3996556" cy="1273001"/>
          </a:xfrm>
          <a:prstGeom prst="roundRect">
            <a:avLst>
              <a:gd name="adj" fmla="val 1374"/>
            </a:avLst>
          </a:prstGeom>
          <a:solidFill>
            <a:srgbClr val="F3E7D4"/>
          </a:solidFill>
          <a:ln/>
        </p:spPr>
        <p:txBody>
          <a:bodyPr/>
          <a:lstStyle/>
          <a:p>
            <a:endParaRPr lang="en-US"/>
          </a:p>
        </p:txBody>
      </p:sp>
      <p:sp>
        <p:nvSpPr>
          <p:cNvPr id="10" name="Shape 7"/>
          <p:cNvSpPr/>
          <p:nvPr/>
        </p:nvSpPr>
        <p:spPr>
          <a:xfrm>
            <a:off x="4740399" y="1422722"/>
            <a:ext cx="349746" cy="349746"/>
          </a:xfrm>
          <a:prstGeom prst="ellipse">
            <a:avLst/>
          </a:prstGeom>
          <a:solidFill>
            <a:srgbClr val="38512F"/>
          </a:solidFill>
          <a:ln/>
        </p:spPr>
        <p:txBody>
          <a:bodyPr/>
          <a:lstStyle/>
          <a:p>
            <a:endParaRPr lang="en-US"/>
          </a:p>
        </p:txBody>
      </p:sp>
      <p:pic>
        <p:nvPicPr>
          <p:cNvPr id="11"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36542" y="1518865"/>
            <a:ext cx="157386" cy="157386"/>
          </a:xfrm>
          <a:prstGeom prst="rect">
            <a:avLst/>
          </a:prstGeom>
        </p:spPr>
      </p:pic>
      <p:sp>
        <p:nvSpPr>
          <p:cNvPr id="12" name="Text 8"/>
          <p:cNvSpPr/>
          <p:nvPr/>
        </p:nvSpPr>
        <p:spPr>
          <a:xfrm>
            <a:off x="4740399" y="1876276"/>
            <a:ext cx="3763491" cy="171376"/>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Measure the 90% Bar</a:t>
            </a:r>
            <a:endParaRPr lang="en-US" sz="1050" dirty="0"/>
          </a:p>
        </p:txBody>
      </p:sp>
      <p:sp>
        <p:nvSpPr>
          <p:cNvPr id="13" name="Text 9"/>
          <p:cNvSpPr/>
          <p:nvPr/>
        </p:nvSpPr>
        <p:spPr>
          <a:xfrm>
            <a:off x="4740399" y="2109936"/>
            <a:ext cx="3763491" cy="352723"/>
          </a:xfrm>
          <a:prstGeom prst="rect">
            <a:avLst/>
          </a:prstGeom>
          <a:noFill/>
          <a:ln/>
        </p:spPr>
        <p:txBody>
          <a:bodyPr wrap="square" lIns="0" tIns="0" rIns="0" bIns="0" rtlCol="0" anchor="t">
            <a:normAutofit/>
          </a:bodyPr>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Calculate your true first-pass approval rate by service line. Know where you stand relative to the gold-card threshold today.</a:t>
            </a:r>
            <a:endParaRPr lang="en-US" sz="900" dirty="0"/>
          </a:p>
        </p:txBody>
      </p:sp>
      <p:sp>
        <p:nvSpPr>
          <p:cNvPr id="14" name="Shape 10"/>
          <p:cNvSpPr/>
          <p:nvPr/>
        </p:nvSpPr>
        <p:spPr>
          <a:xfrm>
            <a:off x="523577" y="2682999"/>
            <a:ext cx="3996482" cy="1449363"/>
          </a:xfrm>
          <a:prstGeom prst="roundRect">
            <a:avLst>
              <a:gd name="adj" fmla="val 1207"/>
            </a:avLst>
          </a:prstGeom>
          <a:solidFill>
            <a:srgbClr val="F3E7D4"/>
          </a:solidFill>
          <a:ln/>
        </p:spPr>
        <p:txBody>
          <a:bodyPr/>
          <a:lstStyle/>
          <a:p>
            <a:endParaRPr lang="en-US"/>
          </a:p>
        </p:txBody>
      </p:sp>
      <p:sp>
        <p:nvSpPr>
          <p:cNvPr id="15" name="Shape 11"/>
          <p:cNvSpPr/>
          <p:nvPr/>
        </p:nvSpPr>
        <p:spPr>
          <a:xfrm>
            <a:off x="640110" y="2799531"/>
            <a:ext cx="349746" cy="349746"/>
          </a:xfrm>
          <a:prstGeom prst="ellipse">
            <a:avLst/>
          </a:prstGeom>
          <a:solidFill>
            <a:srgbClr val="38512F"/>
          </a:solidFill>
          <a:ln/>
        </p:spPr>
        <p:txBody>
          <a:bodyPr/>
          <a:lstStyle/>
          <a:p>
            <a:endParaRPr lang="en-US"/>
          </a:p>
        </p:txBody>
      </p:sp>
      <p:pic>
        <p:nvPicPr>
          <p:cNvPr id="16"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6253" y="2895674"/>
            <a:ext cx="157386" cy="157386"/>
          </a:xfrm>
          <a:prstGeom prst="rect">
            <a:avLst/>
          </a:prstGeom>
        </p:spPr>
      </p:pic>
      <p:sp>
        <p:nvSpPr>
          <p:cNvPr id="17" name="Text 12"/>
          <p:cNvSpPr/>
          <p:nvPr/>
        </p:nvSpPr>
        <p:spPr>
          <a:xfrm>
            <a:off x="640110" y="3253085"/>
            <a:ext cx="3763417" cy="171376"/>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Audit Your Prior Auth Channel</a:t>
            </a:r>
            <a:endParaRPr lang="en-US" sz="1050" dirty="0"/>
          </a:p>
        </p:txBody>
      </p:sp>
      <p:sp>
        <p:nvSpPr>
          <p:cNvPr id="18" name="Text 13"/>
          <p:cNvSpPr/>
          <p:nvPr/>
        </p:nvSpPr>
        <p:spPr>
          <a:xfrm>
            <a:off x="640110" y="3486745"/>
            <a:ext cx="3763417" cy="352723"/>
          </a:xfrm>
          <a:prstGeom prst="rect">
            <a:avLst/>
          </a:prstGeom>
          <a:noFill/>
          <a:ln/>
        </p:spPr>
        <p:txBody>
          <a:bodyPr wrap="square" lIns="0" tIns="0" rIns="0" bIns="0" rtlCol="0" anchor="t">
            <a:normAutofit/>
          </a:bodyPr>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Determine honestly whether your prior authorization process is electronic or merely digital. The 2027 FHIR deadline is not a long runway from here.</a:t>
            </a:r>
            <a:endParaRPr lang="en-US" sz="900" dirty="0"/>
          </a:p>
        </p:txBody>
      </p:sp>
      <p:sp>
        <p:nvSpPr>
          <p:cNvPr id="19" name="Shape 14"/>
          <p:cNvSpPr/>
          <p:nvPr/>
        </p:nvSpPr>
        <p:spPr>
          <a:xfrm>
            <a:off x="4623867" y="2682999"/>
            <a:ext cx="3996556" cy="1449363"/>
          </a:xfrm>
          <a:prstGeom prst="roundRect">
            <a:avLst>
              <a:gd name="adj" fmla="val 1207"/>
            </a:avLst>
          </a:prstGeom>
          <a:solidFill>
            <a:srgbClr val="F3E7D4"/>
          </a:solidFill>
          <a:ln/>
        </p:spPr>
        <p:txBody>
          <a:bodyPr/>
          <a:lstStyle/>
          <a:p>
            <a:endParaRPr lang="en-US"/>
          </a:p>
        </p:txBody>
      </p:sp>
      <p:sp>
        <p:nvSpPr>
          <p:cNvPr id="20" name="Shape 15"/>
          <p:cNvSpPr/>
          <p:nvPr/>
        </p:nvSpPr>
        <p:spPr>
          <a:xfrm>
            <a:off x="4740399" y="2799531"/>
            <a:ext cx="349746" cy="349746"/>
          </a:xfrm>
          <a:prstGeom prst="ellipse">
            <a:avLst/>
          </a:prstGeom>
          <a:solidFill>
            <a:srgbClr val="38512F"/>
          </a:solidFill>
          <a:ln/>
        </p:spPr>
        <p:txBody>
          <a:bodyPr/>
          <a:lstStyle/>
          <a:p>
            <a:endParaRPr lang="en-US"/>
          </a:p>
        </p:txBody>
      </p:sp>
      <p:pic>
        <p:nvPicPr>
          <p:cNvPr id="21"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36542" y="2895674"/>
            <a:ext cx="157386" cy="157386"/>
          </a:xfrm>
          <a:prstGeom prst="rect">
            <a:avLst/>
          </a:prstGeom>
        </p:spPr>
      </p:pic>
      <p:sp>
        <p:nvSpPr>
          <p:cNvPr id="22" name="Text 16"/>
          <p:cNvSpPr/>
          <p:nvPr/>
        </p:nvSpPr>
        <p:spPr>
          <a:xfrm>
            <a:off x="4740399" y="3253085"/>
            <a:ext cx="3763491" cy="171376"/>
          </a:xfrm>
          <a:prstGeom prst="rect">
            <a:avLst/>
          </a:prstGeom>
          <a:noFill/>
          <a:ln/>
        </p:spPr>
        <p:txBody>
          <a:bodyPr wrap="none" lIns="0" tIns="0" rIns="0" bIns="0" rtlCol="0" anchor="t"/>
          <a:lstStyle/>
          <a:p>
            <a:pPr marL="0" indent="0" algn="l">
              <a:lnSpc>
                <a:spcPct val="104000"/>
              </a:lnSpc>
              <a:buNone/>
            </a:pPr>
            <a:r>
              <a:rPr lang="en-US" sz="1050" dirty="0">
                <a:solidFill>
                  <a:srgbClr val="3A3630"/>
                </a:solidFill>
                <a:latin typeface="Lora" pitchFamily="34" charset="0"/>
                <a:ea typeface="Lora" pitchFamily="34" charset="-122"/>
                <a:cs typeface="Lora" pitchFamily="34" charset="-120"/>
              </a:rPr>
              <a:t>Ask the Board Question</a:t>
            </a:r>
            <a:endParaRPr lang="en-US" sz="1050" dirty="0"/>
          </a:p>
        </p:txBody>
      </p:sp>
      <p:sp>
        <p:nvSpPr>
          <p:cNvPr id="23" name="Text 17"/>
          <p:cNvSpPr/>
          <p:nvPr/>
        </p:nvSpPr>
        <p:spPr>
          <a:xfrm>
            <a:off x="4740399" y="3486745"/>
            <a:ext cx="3763491" cy="529084"/>
          </a:xfrm>
          <a:prstGeom prst="rect">
            <a:avLst/>
          </a:prstGeom>
          <a:noFill/>
          <a:ln/>
        </p:spPr>
        <p:txBody>
          <a:bodyPr wrap="square" lIns="0" tIns="0" rIns="0" bIns="0" rtlCol="0" anchor="t">
            <a:normAutofit/>
          </a:bodyPr>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If you sit on the audit or technology committee, ask management this quarter: </a:t>
            </a:r>
            <a:r>
              <a:rPr lang="en-US" sz="900" i="1" dirty="0">
                <a:solidFill>
                  <a:srgbClr val="3A3630"/>
                </a:solidFill>
                <a:latin typeface="Source Sans 3" pitchFamily="34" charset="0"/>
                <a:ea typeface="Source Sans 3" pitchFamily="34" charset="-122"/>
                <a:cs typeface="Source Sans 3" pitchFamily="34" charset="-120"/>
              </a:rPr>
              <a:t>What is our first-pass approval rate for WISeR services, and who owns moving it forward?</a:t>
            </a:r>
            <a:endParaRPr lang="en-US" sz="900" dirty="0"/>
          </a:p>
        </p:txBody>
      </p:sp>
      <p:sp>
        <p:nvSpPr>
          <p:cNvPr id="24" name="Shape 18"/>
          <p:cNvSpPr/>
          <p:nvPr/>
        </p:nvSpPr>
        <p:spPr>
          <a:xfrm>
            <a:off x="523577" y="4249117"/>
            <a:ext cx="8096845" cy="431750"/>
          </a:xfrm>
          <a:prstGeom prst="roundRect">
            <a:avLst>
              <a:gd name="adj" fmla="val 4051"/>
            </a:avLst>
          </a:prstGeom>
          <a:solidFill>
            <a:srgbClr val="E2ECDF"/>
          </a:solidFill>
          <a:ln/>
        </p:spPr>
        <p:txBody>
          <a:bodyPr/>
          <a:lstStyle/>
          <a:p>
            <a:endParaRPr lang="en-US"/>
          </a:p>
        </p:txBody>
      </p:sp>
      <p:pic>
        <p:nvPicPr>
          <p:cNvPr id="25" name="Image 4" descr="preencoded.png"/>
          <p:cNvPicPr>
            <a:picLocks noChangeAspect="1"/>
          </p:cNvPicPr>
          <p:nvPr/>
        </p:nvPicPr>
        <p:blipFill>
          <a:blip r:embed="rId7"/>
          <a:stretch>
            <a:fillRect/>
          </a:stretch>
        </p:blipFill>
        <p:spPr>
          <a:xfrm>
            <a:off x="640110" y="4411787"/>
            <a:ext cx="145703" cy="116532"/>
          </a:xfrm>
          <a:prstGeom prst="rect">
            <a:avLst/>
          </a:prstGeom>
        </p:spPr>
      </p:pic>
      <p:sp>
        <p:nvSpPr>
          <p:cNvPr id="26" name="Text 19"/>
          <p:cNvSpPr/>
          <p:nvPr/>
        </p:nvSpPr>
        <p:spPr>
          <a:xfrm>
            <a:off x="902345" y="4382021"/>
            <a:ext cx="8058745" cy="176361"/>
          </a:xfrm>
          <a:prstGeom prst="rect">
            <a:avLst/>
          </a:prstGeom>
          <a:noFill/>
          <a:ln/>
        </p:spPr>
        <p:txBody>
          <a:bodyPr wrap="none" lIns="0" tIns="0" rIns="0" bIns="0" rtlCol="0" anchor="t"/>
          <a:lstStyle/>
          <a:p>
            <a:pPr marL="0" indent="0" algn="l">
              <a:lnSpc>
                <a:spcPct val="126000"/>
              </a:lnSpc>
              <a:buNone/>
            </a:pPr>
            <a:r>
              <a:rPr lang="en-US" sz="900" dirty="0">
                <a:solidFill>
                  <a:srgbClr val="000000"/>
                </a:solidFill>
                <a:latin typeface="Source Sans 3" pitchFamily="34" charset="0"/>
                <a:ea typeface="Source Sans 3" pitchFamily="34" charset="-122"/>
                <a:cs typeface="Source Sans 3" pitchFamily="34" charset="-120"/>
              </a:rPr>
              <a:t>The model is betting your answer is no. The cheapest denial is the one that never happens — and the cheapest time to lay the pipes is before the gate closes.</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523577" y="395139"/>
            <a:ext cx="8096845" cy="348853"/>
          </a:xfrm>
          <a:prstGeom prst="rect">
            <a:avLst/>
          </a:prstGeom>
          <a:noFill/>
          <a:ln/>
        </p:spPr>
        <p:txBody>
          <a:bodyPr wrap="none" lIns="0" tIns="0" rIns="0" bIns="0" rtlCol="0" anchor="t"/>
          <a:lstStyle/>
          <a:p>
            <a:pPr marL="0" indent="0" algn="l">
              <a:lnSpc>
                <a:spcPct val="104000"/>
              </a:lnSpc>
              <a:buNone/>
            </a:pPr>
            <a:r>
              <a:rPr lang="en-US" sz="2150" dirty="0">
                <a:solidFill>
                  <a:srgbClr val="38512F"/>
                </a:solidFill>
                <a:latin typeface="Lora" pitchFamily="34" charset="0"/>
                <a:ea typeface="Lora" pitchFamily="34" charset="-122"/>
                <a:cs typeface="Lora" pitchFamily="34" charset="-120"/>
              </a:rPr>
              <a:t>References</a:t>
            </a:r>
            <a:endParaRPr lang="en-US" sz="2150" dirty="0"/>
          </a:p>
        </p:txBody>
      </p:sp>
      <p:sp>
        <p:nvSpPr>
          <p:cNvPr id="3" name="Text 1"/>
          <p:cNvSpPr/>
          <p:nvPr/>
        </p:nvSpPr>
        <p:spPr>
          <a:xfrm>
            <a:off x="523577" y="958974"/>
            <a:ext cx="8096845" cy="3789387"/>
          </a:xfrm>
          <a:prstGeom prst="rect">
            <a:avLst/>
          </a:prstGeom>
          <a:noFill/>
          <a:ln/>
        </p:spPr>
        <p:txBody>
          <a:bodyPr wrap="square" lIns="0" tIns="0" rIns="0" bIns="0" rtlCol="0" anchor="t">
            <a:normAutofit/>
          </a:bodyPr>
          <a:lstStyle/>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Centers for Medicare and Medicaid Services. WISeR Model overview, Fact Sheet, and Frequently Asked Questions (services, six states, 90 percent affirmation gold-card pathway, with details being finalized for 2026). Federal Register, "Implementation of Prior Authorization for Select Services for the WISeR Model," July 1, 2025.</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U.S. Government Accountability Office. Decision B-337994, May 2026 (WISeR Notice is a rule under the Congressional Review Act; participants paid a quality-adjusted percentage of averted spending).</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U.S. Senate Committee on Finance. Ranking member release on the WISeR Congressional Review Act resolution of disapproval, May 20, 2026.</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U.S. House Committee on Appropriations. FY2027 Labor-HHS appropriations markup, June 9, 2026.</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KFF. "Medicare Advantage Insurers Made Nearly 53 Million Prior Authorization Determinations in 2024" (4.1 million denied, 7.7 percent; 11.5 percent appealed; 80.7 percent overturned; insurer overturn range about 51 percent to 95 percent).</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Premier, Inc. Trend Alert on claims denials, 2022 (hospitals spent an estimated $19.7 billion overturning denials). Resubmission estimate (roughly two-thirds of denials never resubmitted): HFMA, Change Healthcare, and AMA industry reporting.</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Office of U.S. Senator Maria Cantwell and the Washington State Hospital Association. Report on WISeR prior authorization delays, April 2026 (16 hospitals; two-week approvals now four to eight weeks; about 100 patients awaiting epidural steroid injections).</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Centers for Medicare and Medicaid Services. Interoperability and Prior Authorization Final Rule (CMS-0057-F), FHIR API requirements for impacted payers, compliance beginning January 1, 2027.</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AHIP. "Health Plans Take Action to Simplify Prior Authorization," 2025 (industry pledge; at least 80% of electronic prior authorizations answered in real time by 2027).</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American Medical Association. 2025 Prior Authorization Physician Survey (61 percent of physicians concerned that health plans' use of AI is increasing denials).</a:t>
            </a:r>
            <a:endParaRPr lang="en-US" sz="700" dirty="0"/>
          </a:p>
          <a:p>
            <a:pPr marL="0" indent="0" algn="l">
              <a:lnSpc>
                <a:spcPct val="127000"/>
              </a:lnSpc>
              <a:spcAft>
                <a:spcPts val="950"/>
              </a:spcAft>
              <a:buNone/>
            </a:pPr>
            <a:r>
              <a:rPr lang="en-US" sz="700" i="1" dirty="0">
                <a:solidFill>
                  <a:srgbClr val="3A3630"/>
                </a:solidFill>
                <a:latin typeface="Source Sans 3" pitchFamily="34" charset="0"/>
                <a:ea typeface="Source Sans 3" pitchFamily="34" charset="-122"/>
                <a:cs typeface="Source Sans 3" pitchFamily="34" charset="-120"/>
              </a:rPr>
              <a:t>Bain and Company and KLAS Research. 2025 healthcare AI survey (about one in five providers use AI in denials management).</a:t>
            </a:r>
            <a:endParaRPr lang="en-US" sz="700" dirty="0"/>
          </a:p>
          <a:p>
            <a:pPr marL="0" indent="0" algn="l">
              <a:lnSpc>
                <a:spcPct val="127000"/>
              </a:lnSpc>
              <a:buNone/>
            </a:pPr>
            <a:r>
              <a:rPr lang="en-US" sz="700" i="1" dirty="0">
                <a:solidFill>
                  <a:srgbClr val="3A3630"/>
                </a:solidFill>
                <a:latin typeface="Source Sans 3" pitchFamily="34" charset="0"/>
                <a:ea typeface="Source Sans 3" pitchFamily="34" charset="-122"/>
                <a:cs typeface="Source Sans 3" pitchFamily="34" charset="-120"/>
              </a:rPr>
              <a:t>Harris, Michael, and Bill Tayler. "Don't Let Metrics Undermine Your Business." Harvard Business Review, 2019. Kerr, Steven. "On the Folly of Rewarding A, While Hoping for B." Academy of Management Journal, 1975. Jensen, Michael, and William Meckling. "Theory of the Firm." Journal of Financial Economics, 1976.</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23577" y="935013"/>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The Shift</a:t>
            </a:r>
            <a:endParaRPr lang="en-US" sz="1200" dirty="0"/>
          </a:p>
        </p:txBody>
      </p:sp>
      <p:sp>
        <p:nvSpPr>
          <p:cNvPr id="3" name="Text 1"/>
          <p:cNvSpPr/>
          <p:nvPr/>
        </p:nvSpPr>
        <p:spPr>
          <a:xfrm>
            <a:off x="523577" y="1179835"/>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Forty Years of Pay-First Is Over</a:t>
            </a:r>
            <a:endParaRPr lang="en-US" sz="2400" dirty="0"/>
          </a:p>
        </p:txBody>
      </p:sp>
      <p:sp>
        <p:nvSpPr>
          <p:cNvPr id="4" name="Text 2"/>
          <p:cNvSpPr/>
          <p:nvPr/>
        </p:nvSpPr>
        <p:spPr>
          <a:xfrm>
            <a:off x="523577" y="1878881"/>
            <a:ext cx="4309542" cy="2211809"/>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For forty years, Original Medicare paid first and asked questions later. That changed this year, quietly, in six states, with almost no fanfare. The program is called </a:t>
            </a:r>
            <a:r>
              <a:rPr lang="en-US" sz="1000" b="1" dirty="0">
                <a:solidFill>
                  <a:srgbClr val="3A3630"/>
                </a:solidFill>
                <a:latin typeface="Source Sans 3 Bold" pitchFamily="34" charset="0"/>
                <a:ea typeface="Source Sans 3 Bold" pitchFamily="34" charset="-122"/>
                <a:cs typeface="Source Sans 3 Bold" pitchFamily="34" charset="-120"/>
              </a:rPr>
              <a:t>WISeR</a:t>
            </a:r>
            <a:r>
              <a:rPr lang="en-US" sz="1000" dirty="0">
                <a:solidFill>
                  <a:srgbClr val="3A3630"/>
                </a:solidFill>
                <a:latin typeface="Source Sans 3" pitchFamily="34" charset="0"/>
                <a:ea typeface="Source Sans 3" pitchFamily="34" charset="-122"/>
                <a:cs typeface="Source Sans 3" pitchFamily="34" charset="-120"/>
              </a:rPr>
              <a:t> — Wasteful and Inappropriate Service Reduction — and it runs from 2026 through 2031 in New Jersey, Ohio, Oklahoma, Texas, Arizona, and Washington.</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Private technology companies, using AI backed by human clinicians, now check a short list of non-emergency services against Medicare's existing coverage rules </a:t>
            </a:r>
            <a:r>
              <a:rPr lang="en-US" sz="1000" i="1" dirty="0">
                <a:solidFill>
                  <a:srgbClr val="3A3630"/>
                </a:solidFill>
                <a:latin typeface="Source Sans 3" pitchFamily="34" charset="0"/>
                <a:ea typeface="Source Sans 3" pitchFamily="34" charset="-122"/>
                <a:cs typeface="Source Sans 3" pitchFamily="34" charset="-120"/>
              </a:rPr>
              <a:t>before</a:t>
            </a:r>
            <a:r>
              <a:rPr lang="en-US" sz="1000" dirty="0">
                <a:solidFill>
                  <a:srgbClr val="3A3630"/>
                </a:solidFill>
                <a:latin typeface="Source Sans 3" pitchFamily="34" charset="0"/>
                <a:ea typeface="Source Sans 3" pitchFamily="34" charset="-122"/>
                <a:cs typeface="Source Sans 3" pitchFamily="34" charset="-120"/>
              </a:rPr>
              <a:t> the bill is paid. The services in scope are familiar: skin substitutes, nerve stimulators, epidural steroid injections, and knee arthroscopy for osteoarthritis.</a:t>
            </a:r>
            <a:endParaRPr lang="en-US" sz="1000" dirty="0"/>
          </a:p>
        </p:txBody>
      </p:sp>
      <p:sp>
        <p:nvSpPr>
          <p:cNvPr id="5" name="Shape 3"/>
          <p:cNvSpPr/>
          <p:nvPr/>
        </p:nvSpPr>
        <p:spPr>
          <a:xfrm>
            <a:off x="5062984" y="1761083"/>
            <a:ext cx="3656484" cy="2447404"/>
          </a:xfrm>
          <a:prstGeom prst="roundRect">
            <a:avLst>
              <a:gd name="adj" fmla="val 802"/>
            </a:avLst>
          </a:prstGeom>
          <a:solidFill>
            <a:srgbClr val="38512F"/>
          </a:solidFill>
          <a:ln/>
        </p:spPr>
        <p:txBody>
          <a:bodyPr/>
          <a:lstStyle/>
          <a:p>
            <a:endParaRPr lang="en-US"/>
          </a:p>
        </p:txBody>
      </p:sp>
      <p:sp>
        <p:nvSpPr>
          <p:cNvPr id="6" name="Text 4"/>
          <p:cNvSpPr/>
          <p:nvPr/>
        </p:nvSpPr>
        <p:spPr>
          <a:xfrm>
            <a:off x="5193878" y="1891978"/>
            <a:ext cx="3394695" cy="192509"/>
          </a:xfrm>
          <a:prstGeom prst="rect">
            <a:avLst/>
          </a:prstGeom>
          <a:noFill/>
          <a:ln/>
        </p:spPr>
        <p:txBody>
          <a:bodyPr wrap="none" lIns="0" tIns="0" rIns="0" bIns="0" rtlCol="0" anchor="t"/>
          <a:lstStyle/>
          <a:p>
            <a:pPr marL="0" indent="0" algn="l">
              <a:lnSpc>
                <a:spcPct val="104000"/>
              </a:lnSpc>
              <a:buNone/>
            </a:pPr>
            <a:r>
              <a:rPr lang="en-US" sz="1200" dirty="0">
                <a:solidFill>
                  <a:srgbClr val="FFFFFF"/>
                </a:solidFill>
                <a:latin typeface="Lora" pitchFamily="34" charset="0"/>
                <a:ea typeface="Lora" pitchFamily="34" charset="-122"/>
                <a:cs typeface="Lora" pitchFamily="34" charset="-120"/>
              </a:rPr>
              <a:t>WISeR at a Glance</a:t>
            </a:r>
            <a:endParaRPr lang="en-US" sz="1200" dirty="0"/>
          </a:p>
        </p:txBody>
      </p:sp>
      <p:sp>
        <p:nvSpPr>
          <p:cNvPr id="7" name="Text 5"/>
          <p:cNvSpPr/>
          <p:nvPr/>
        </p:nvSpPr>
        <p:spPr>
          <a:xfrm>
            <a:off x="5193878" y="2215381"/>
            <a:ext cx="3394695" cy="1648867"/>
          </a:xfrm>
          <a:prstGeom prst="rect">
            <a:avLst/>
          </a:prstGeom>
          <a:noFill/>
          <a:ln/>
        </p:spPr>
        <p:txBody>
          <a:bodyPr wrap="square" lIns="0" tIns="0" rIns="0" bIns="0" rtlCol="0" anchor="t">
            <a:normAutofit/>
          </a:bodyPr>
          <a:lstStyle/>
          <a:p>
            <a:pPr marL="203200" indent="-203200" algn="l">
              <a:lnSpc>
                <a:spcPct val="133000"/>
              </a:lnSpc>
              <a:buSzPct val="100000"/>
              <a:buChar char="•"/>
            </a:pPr>
            <a:r>
              <a:rPr lang="en-US" sz="1000" b="1" dirty="0">
                <a:solidFill>
                  <a:srgbClr val="FFFFFF"/>
                </a:solidFill>
                <a:latin typeface="Source Sans 3 Bold" pitchFamily="34" charset="0"/>
                <a:ea typeface="Source Sans 3 Bold" pitchFamily="34" charset="-122"/>
                <a:cs typeface="Source Sans 3 Bold" pitchFamily="34" charset="-120"/>
              </a:rPr>
              <a:t>Timeline:</a:t>
            </a:r>
            <a:r>
              <a:rPr lang="en-US" sz="1000" dirty="0">
                <a:solidFill>
                  <a:srgbClr val="FFFFFF"/>
                </a:solidFill>
                <a:latin typeface="Source Sans 3" pitchFamily="34" charset="0"/>
                <a:ea typeface="Source Sans 3" pitchFamily="34" charset="-122"/>
                <a:cs typeface="Source Sans 3" pitchFamily="34" charset="-120"/>
              </a:rPr>
              <a:t> 2026 – 2031</a:t>
            </a:r>
            <a:endParaRPr lang="en-US" sz="1000" dirty="0"/>
          </a:p>
          <a:p>
            <a:pPr marL="203200" indent="-203200" algn="l">
              <a:lnSpc>
                <a:spcPct val="133000"/>
              </a:lnSpc>
              <a:buSzPct val="100000"/>
              <a:buChar char="•"/>
            </a:pPr>
            <a:r>
              <a:rPr lang="en-US" sz="1000" b="1" dirty="0">
                <a:solidFill>
                  <a:srgbClr val="FFFFFF"/>
                </a:solidFill>
                <a:latin typeface="Source Sans 3 Bold" pitchFamily="34" charset="0"/>
                <a:ea typeface="Source Sans 3 Bold" pitchFamily="34" charset="-122"/>
                <a:cs typeface="Source Sans 3 Bold" pitchFamily="34" charset="-120"/>
              </a:rPr>
              <a:t>States:</a:t>
            </a:r>
            <a:r>
              <a:rPr lang="en-US" sz="1000" dirty="0">
                <a:solidFill>
                  <a:srgbClr val="FFFFFF"/>
                </a:solidFill>
                <a:latin typeface="Source Sans 3" pitchFamily="34" charset="0"/>
                <a:ea typeface="Source Sans 3" pitchFamily="34" charset="-122"/>
                <a:cs typeface="Source Sans 3" pitchFamily="34" charset="-120"/>
              </a:rPr>
              <a:t> NJ, OH, OK, TX, AZ, WA</a:t>
            </a:r>
            <a:endParaRPr lang="en-US" sz="1000" dirty="0"/>
          </a:p>
          <a:p>
            <a:pPr marL="203200" indent="-203200" algn="l">
              <a:lnSpc>
                <a:spcPct val="133000"/>
              </a:lnSpc>
              <a:buSzPct val="100000"/>
              <a:buChar char="•"/>
            </a:pPr>
            <a:r>
              <a:rPr lang="en-US" sz="1000" b="1" dirty="0">
                <a:solidFill>
                  <a:srgbClr val="FFFFFF"/>
                </a:solidFill>
                <a:latin typeface="Source Sans 3 Bold" pitchFamily="34" charset="0"/>
                <a:ea typeface="Source Sans 3 Bold" pitchFamily="34" charset="-122"/>
                <a:cs typeface="Source Sans 3 Bold" pitchFamily="34" charset="-120"/>
              </a:rPr>
              <a:t>Services:</a:t>
            </a:r>
            <a:r>
              <a:rPr lang="en-US" sz="1000" dirty="0">
                <a:solidFill>
                  <a:srgbClr val="FFFFFF"/>
                </a:solidFill>
                <a:latin typeface="Source Sans 3" pitchFamily="34" charset="0"/>
                <a:ea typeface="Source Sans 3" pitchFamily="34" charset="-122"/>
                <a:cs typeface="Source Sans 3" pitchFamily="34" charset="-120"/>
              </a:rPr>
              <a:t> Skin substitutes, nerve stimulators, epidural steroid injections, knee arthroscopy</a:t>
            </a:r>
            <a:endParaRPr lang="en-US" sz="1000" dirty="0"/>
          </a:p>
          <a:p>
            <a:pPr marL="203200" indent="-203200" algn="l">
              <a:lnSpc>
                <a:spcPct val="133000"/>
              </a:lnSpc>
              <a:buSzPct val="100000"/>
              <a:buChar char="•"/>
            </a:pPr>
            <a:r>
              <a:rPr lang="en-US" sz="1000" b="1" dirty="0">
                <a:solidFill>
                  <a:srgbClr val="FFFFFF"/>
                </a:solidFill>
                <a:latin typeface="Source Sans 3 Bold" pitchFamily="34" charset="0"/>
                <a:ea typeface="Source Sans 3 Bold" pitchFamily="34" charset="-122"/>
                <a:cs typeface="Source Sans 3 Bold" pitchFamily="34" charset="-120"/>
              </a:rPr>
              <a:t>Reviewer:</a:t>
            </a:r>
            <a:r>
              <a:rPr lang="en-US" sz="1000" dirty="0">
                <a:solidFill>
                  <a:srgbClr val="FFFFFF"/>
                </a:solidFill>
                <a:latin typeface="Source Sans 3" pitchFamily="34" charset="0"/>
                <a:ea typeface="Source Sans 3" pitchFamily="34" charset="-122"/>
                <a:cs typeface="Source Sans 3" pitchFamily="34" charset="-120"/>
              </a:rPr>
              <a:t> Private AI + human clinician</a:t>
            </a:r>
            <a:endParaRPr lang="en-US" sz="1000" dirty="0"/>
          </a:p>
          <a:p>
            <a:pPr marL="203200" indent="-203200" algn="l">
              <a:lnSpc>
                <a:spcPct val="133000"/>
              </a:lnSpc>
              <a:buSzPct val="100000"/>
              <a:buChar char="•"/>
            </a:pPr>
            <a:r>
              <a:rPr lang="en-US" sz="1000" b="1" dirty="0">
                <a:solidFill>
                  <a:srgbClr val="FFFFFF"/>
                </a:solidFill>
                <a:latin typeface="Source Sans 3 Bold" pitchFamily="34" charset="0"/>
                <a:ea typeface="Source Sans 3 Bold" pitchFamily="34" charset="-122"/>
                <a:cs typeface="Source Sans 3 Bold" pitchFamily="34" charset="-120"/>
              </a:rPr>
              <a:t>Payment model:</a:t>
            </a:r>
            <a:r>
              <a:rPr lang="en-US" sz="1000" dirty="0">
                <a:solidFill>
                  <a:srgbClr val="FFFFFF"/>
                </a:solidFill>
                <a:latin typeface="Source Sans 3" pitchFamily="34" charset="0"/>
                <a:ea typeface="Source Sans 3" pitchFamily="34" charset="-122"/>
                <a:cs typeface="Source Sans 3" pitchFamily="34" charset="-120"/>
              </a:rPr>
              <a:t> Contractor earns a percentage of spending their denials prevent</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23577" y="951756"/>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The Payment Structure Is the Problem</a:t>
            </a:r>
            <a:endParaRPr lang="en-US" sz="2400" dirty="0"/>
          </a:p>
        </p:txBody>
      </p:sp>
      <p:sp>
        <p:nvSpPr>
          <p:cNvPr id="3" name="Text 1"/>
          <p:cNvSpPr/>
          <p:nvPr/>
        </p:nvSpPr>
        <p:spPr>
          <a:xfrm>
            <a:off x="523577" y="1598488"/>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CMS is correct that it has not changed a single coverage rule. On the surface, WISeR is housekeeping. But look closer at </a:t>
            </a:r>
            <a:r>
              <a:rPr lang="en-US" sz="1000" i="1" dirty="0">
                <a:solidFill>
                  <a:srgbClr val="3A3630"/>
                </a:solidFill>
                <a:latin typeface="Source Sans 3" pitchFamily="34" charset="0"/>
                <a:ea typeface="Source Sans 3" pitchFamily="34" charset="-122"/>
                <a:cs typeface="Source Sans 3" pitchFamily="34" charset="-120"/>
              </a:rPr>
              <a:t>how the reviewers get paid</a:t>
            </a:r>
            <a:r>
              <a:rPr lang="en-US" sz="1000" dirty="0">
                <a:solidFill>
                  <a:srgbClr val="3A3630"/>
                </a:solidFill>
                <a:latin typeface="Source Sans 3" pitchFamily="34" charset="0"/>
                <a:ea typeface="Source Sans 3" pitchFamily="34" charset="-122"/>
                <a:cs typeface="Source Sans 3" pitchFamily="34" charset="-120"/>
              </a:rPr>
              <a:t> — and a well-documented failure mode comes into view.</a:t>
            </a:r>
            <a:endParaRPr lang="en-US" sz="1000" dirty="0"/>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3577" y="2164556"/>
            <a:ext cx="2611636" cy="2027188"/>
          </a:xfrm>
          <a:prstGeom prst="rect">
            <a:avLst/>
          </a:prstGeom>
        </p:spPr>
      </p:pic>
      <p:sp>
        <p:nvSpPr>
          <p:cNvPr id="5" name="Text 2"/>
          <p:cNvSpPr/>
          <p:nvPr/>
        </p:nvSpPr>
        <p:spPr>
          <a:xfrm>
            <a:off x="725909" y="2309738"/>
            <a:ext cx="2264122"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The Incentive</a:t>
            </a:r>
            <a:endParaRPr lang="en-US" sz="1200" dirty="0"/>
          </a:p>
        </p:txBody>
      </p:sp>
      <p:sp>
        <p:nvSpPr>
          <p:cNvPr id="6" name="Text 3"/>
          <p:cNvSpPr/>
          <p:nvPr/>
        </p:nvSpPr>
        <p:spPr>
          <a:xfrm>
            <a:off x="725909" y="2580754"/>
            <a:ext cx="2264122"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Contractors earn a quality-adjusted percentage of the spending their denials prevent. Pay someone to find waste, and they will find it — whether or not it is actually there.</a:t>
            </a:r>
            <a:endParaRPr lang="en-US" sz="1000" dirty="0"/>
          </a:p>
        </p:txBody>
      </p:sp>
      <p:pic>
        <p:nvPicPr>
          <p:cNvPr id="7" name="Image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66108" y="2164556"/>
            <a:ext cx="2611710" cy="2027188"/>
          </a:xfrm>
          <a:prstGeom prst="rect">
            <a:avLst/>
          </a:prstGeom>
        </p:spPr>
      </p:pic>
      <p:sp>
        <p:nvSpPr>
          <p:cNvPr id="8" name="Text 4"/>
          <p:cNvSpPr/>
          <p:nvPr/>
        </p:nvSpPr>
        <p:spPr>
          <a:xfrm>
            <a:off x="3468439" y="2309738"/>
            <a:ext cx="2264197"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The Guardrail</a:t>
            </a:r>
            <a:endParaRPr lang="en-US" sz="1200" dirty="0"/>
          </a:p>
        </p:txBody>
      </p:sp>
      <p:sp>
        <p:nvSpPr>
          <p:cNvPr id="9" name="Text 5"/>
          <p:cNvSpPr/>
          <p:nvPr/>
        </p:nvSpPr>
        <p:spPr>
          <a:xfrm>
            <a:off x="3468439" y="2580754"/>
            <a:ext cx="2264197" cy="1256407"/>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CMS tied the contractor's cut to quality scores and provider-experience ratings, so sloppy denials cost the reviewer money. Credit where it is due — but this modifier sits </a:t>
            </a:r>
            <a:r>
              <a:rPr lang="en-US" sz="1000" i="1" dirty="0">
                <a:solidFill>
                  <a:srgbClr val="3A3630"/>
                </a:solidFill>
                <a:latin typeface="Source Sans 3" pitchFamily="34" charset="0"/>
                <a:ea typeface="Source Sans 3" pitchFamily="34" charset="-122"/>
                <a:cs typeface="Source Sans 3" pitchFamily="34" charset="-120"/>
              </a:rPr>
              <a:t>on top of</a:t>
            </a:r>
            <a:r>
              <a:rPr lang="en-US" sz="1000" dirty="0">
                <a:solidFill>
                  <a:srgbClr val="3A3630"/>
                </a:solidFill>
                <a:latin typeface="Source Sans 3" pitchFamily="34" charset="0"/>
                <a:ea typeface="Source Sans 3" pitchFamily="34" charset="-122"/>
                <a:cs typeface="Source Sans 3" pitchFamily="34" charset="-120"/>
              </a:rPr>
              <a:t> the primary incentive, which remains: deny.</a:t>
            </a:r>
            <a:endParaRPr lang="en-US" sz="1000" dirty="0"/>
          </a:p>
        </p:txBody>
      </p:sp>
      <p:pic>
        <p:nvPicPr>
          <p:cNvPr id="10" name="Image 2"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08712" y="2164556"/>
            <a:ext cx="2611710" cy="2027188"/>
          </a:xfrm>
          <a:prstGeom prst="rect">
            <a:avLst/>
          </a:prstGeom>
        </p:spPr>
      </p:pic>
      <p:sp>
        <p:nvSpPr>
          <p:cNvPr id="11" name="Text 6"/>
          <p:cNvSpPr/>
          <p:nvPr/>
        </p:nvSpPr>
        <p:spPr>
          <a:xfrm>
            <a:off x="6211044" y="2309738"/>
            <a:ext cx="2264197"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The Agency Gap</a:t>
            </a:r>
            <a:endParaRPr lang="en-US" sz="1200" dirty="0"/>
          </a:p>
        </p:txBody>
      </p:sp>
      <p:sp>
        <p:nvSpPr>
          <p:cNvPr id="12" name="Text 7"/>
          <p:cNvSpPr/>
          <p:nvPr/>
        </p:nvSpPr>
        <p:spPr>
          <a:xfrm>
            <a:off x="6211044" y="2580754"/>
            <a:ext cx="2264197" cy="1465808"/>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Jensen and Meckling named this in 1976: hand your decisions to an agent whose interests run a different way, and you own the gap. WISeR runs that gap three deep — patient, CMS, contractor — and better oversight tightens bolts without changing the shape.</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23577" y="997148"/>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Behavioral Economics Warning</a:t>
            </a:r>
            <a:endParaRPr lang="en-US" sz="1200" dirty="0"/>
          </a:p>
        </p:txBody>
      </p:sp>
      <p:sp>
        <p:nvSpPr>
          <p:cNvPr id="3" name="Text 1"/>
          <p:cNvSpPr/>
          <p:nvPr/>
        </p:nvSpPr>
        <p:spPr>
          <a:xfrm>
            <a:off x="523577" y="1241971"/>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When the Measure Becomes the Mission</a:t>
            </a:r>
            <a:endParaRPr lang="en-US" sz="2400" dirty="0"/>
          </a:p>
        </p:txBody>
      </p:sp>
      <p:sp>
        <p:nvSpPr>
          <p:cNvPr id="4" name="Text 2"/>
          <p:cNvSpPr/>
          <p:nvPr/>
        </p:nvSpPr>
        <p:spPr>
          <a:xfrm>
            <a:off x="523577" y="1941016"/>
            <a:ext cx="3888730" cy="2002408"/>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In 2019, Harris and Tayler named this trap </a:t>
            </a:r>
            <a:r>
              <a:rPr lang="en-US" sz="1000" b="1" dirty="0">
                <a:solidFill>
                  <a:srgbClr val="3A3630"/>
                </a:solidFill>
                <a:latin typeface="Source Sans 3 Bold" pitchFamily="34" charset="0"/>
                <a:ea typeface="Source Sans 3 Bold" pitchFamily="34" charset="-122"/>
                <a:cs typeface="Source Sans 3 Bold" pitchFamily="34" charset="-120"/>
              </a:rPr>
              <a:t>"surrogation"</a:t>
            </a:r>
            <a:r>
              <a:rPr lang="en-US" sz="1000" dirty="0">
                <a:solidFill>
                  <a:srgbClr val="3A3630"/>
                </a:solidFill>
                <a:latin typeface="Source Sans 3" pitchFamily="34" charset="0"/>
                <a:ea typeface="Source Sans 3" pitchFamily="34" charset="-122"/>
                <a:cs typeface="Source Sans 3" pitchFamily="34" charset="-120"/>
              </a:rPr>
              <a:t> in Harvard Business Review. Give people a fuzzy goal and a sharp number meant to measure it, and they start serving the number instead of the goal. WISeR meets all three conditions they borrow from Kahneman and Frederick.</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The goal is abstract: </a:t>
            </a:r>
            <a:r>
              <a:rPr lang="en-US" sz="1000" i="1" dirty="0">
                <a:solidFill>
                  <a:srgbClr val="3A3630"/>
                </a:solidFill>
                <a:latin typeface="Source Sans 3" pitchFamily="34" charset="0"/>
                <a:ea typeface="Source Sans 3" pitchFamily="34" charset="-122"/>
                <a:cs typeface="Source Sans 3" pitchFamily="34" charset="-120"/>
              </a:rPr>
              <a:t>appropriate, medically necessary care</a:t>
            </a:r>
            <a:r>
              <a:rPr lang="en-US" sz="1000" dirty="0">
                <a:solidFill>
                  <a:srgbClr val="3A3630"/>
                </a:solidFill>
                <a:latin typeface="Source Sans 3" pitchFamily="34" charset="0"/>
                <a:ea typeface="Source Sans 3" pitchFamily="34" charset="-122"/>
                <a:cs typeface="Source Sans 3" pitchFamily="34" charset="-120"/>
              </a:rPr>
              <a:t>. The number is concrete: dollars saved for the contractor, a clean approval rate for the hospital. Once the number is what pays, the swap happens on its own — without anyone consciously choosing it.</a:t>
            </a:r>
            <a:endParaRPr lang="en-US" sz="1000" dirty="0"/>
          </a:p>
        </p:txBody>
      </p:sp>
      <p:sp>
        <p:nvSpPr>
          <p:cNvPr id="5" name="Shape 3"/>
          <p:cNvSpPr/>
          <p:nvPr/>
        </p:nvSpPr>
        <p:spPr>
          <a:xfrm>
            <a:off x="4736455" y="1970484"/>
            <a:ext cx="14288" cy="1073200"/>
          </a:xfrm>
          <a:prstGeom prst="roundRect">
            <a:avLst>
              <a:gd name="adj" fmla="val 59998"/>
            </a:avLst>
          </a:prstGeom>
          <a:solidFill>
            <a:srgbClr val="38512F"/>
          </a:solidFill>
          <a:ln/>
        </p:spPr>
        <p:txBody>
          <a:bodyPr/>
          <a:lstStyle/>
          <a:p>
            <a:endParaRPr lang="en-US"/>
          </a:p>
        </p:txBody>
      </p:sp>
      <p:sp>
        <p:nvSpPr>
          <p:cNvPr id="6" name="Text 4"/>
          <p:cNvSpPr/>
          <p:nvPr/>
        </p:nvSpPr>
        <p:spPr>
          <a:xfrm>
            <a:off x="4932759" y="2088282"/>
            <a:ext cx="3692426"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Wells Fargo's strategy was lasting customer relationships. The measure was accounts per customer. Staff opened 3.5 million accounts nobody asked for, hit their targets, and torched the very relationships the targets were meant to build.</a:t>
            </a:r>
            <a:endParaRPr lang="en-US" sz="1000" dirty="0"/>
          </a:p>
        </p:txBody>
      </p:sp>
      <p:sp>
        <p:nvSpPr>
          <p:cNvPr id="7" name="Text 5"/>
          <p:cNvSpPr/>
          <p:nvPr/>
        </p:nvSpPr>
        <p:spPr>
          <a:xfrm>
            <a:off x="4736455" y="3190949"/>
            <a:ext cx="3888730"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Steven Kerr described the same problem in 1975 under a blunter title: </a:t>
            </a:r>
            <a:r>
              <a:rPr lang="en-US" sz="1000" b="1" i="1" dirty="0">
                <a:solidFill>
                  <a:srgbClr val="3A3630"/>
                </a:solidFill>
                <a:latin typeface="Source Sans 3 Bold" pitchFamily="34" charset="0"/>
                <a:ea typeface="Source Sans 3 Bold" pitchFamily="34" charset="-122"/>
                <a:cs typeface="Source Sans 3 Bold" pitchFamily="34" charset="-120"/>
              </a:rPr>
              <a:t>"On the Folly of Rewarding A, While Hoping for B."</a:t>
            </a:r>
            <a:r>
              <a:rPr lang="en-US" sz="1000" dirty="0">
                <a:solidFill>
                  <a:srgbClr val="3A3630"/>
                </a:solidFill>
                <a:latin typeface="Source Sans 3" pitchFamily="34" charset="0"/>
                <a:ea typeface="Source Sans 3" pitchFamily="34" charset="-122"/>
                <a:cs typeface="Source Sans 3" pitchFamily="34" charset="-120"/>
              </a:rPr>
              <a:t> WISeR pays for averted spending and hopes for good care. A clinician signing each denial does not change which way the money points.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23577" y="468660"/>
            <a:ext cx="8096845" cy="180454"/>
          </a:xfrm>
          <a:prstGeom prst="rect">
            <a:avLst/>
          </a:prstGeom>
          <a:noFill/>
          <a:ln/>
        </p:spPr>
        <p:txBody>
          <a:bodyPr wrap="none" lIns="0" tIns="0" rIns="0" bIns="0" rtlCol="0" anchor="t"/>
          <a:lstStyle/>
          <a:p>
            <a:pPr marL="0" indent="0" algn="l">
              <a:lnSpc>
                <a:spcPct val="104000"/>
              </a:lnSpc>
              <a:buNone/>
            </a:pPr>
            <a:r>
              <a:rPr lang="en-US" sz="1100" dirty="0">
                <a:solidFill>
                  <a:srgbClr val="38512F"/>
                </a:solidFill>
                <a:latin typeface="Lora" pitchFamily="34" charset="0"/>
                <a:ea typeface="Lora" pitchFamily="34" charset="-122"/>
                <a:cs typeface="Lora" pitchFamily="34" charset="-120"/>
              </a:rPr>
              <a:t>The Evidence Already Exists</a:t>
            </a:r>
            <a:endParaRPr lang="en-US" sz="1100" dirty="0"/>
          </a:p>
        </p:txBody>
      </p:sp>
      <p:sp>
        <p:nvSpPr>
          <p:cNvPr id="3" name="Text 1"/>
          <p:cNvSpPr/>
          <p:nvPr/>
        </p:nvSpPr>
        <p:spPr>
          <a:xfrm>
            <a:off x="523577" y="695102"/>
            <a:ext cx="8096845" cy="360983"/>
          </a:xfrm>
          <a:prstGeom prst="rect">
            <a:avLst/>
          </a:prstGeom>
          <a:noFill/>
          <a:ln/>
        </p:spPr>
        <p:txBody>
          <a:bodyPr wrap="none" lIns="0" tIns="0" rIns="0" bIns="0" rtlCol="0" anchor="t"/>
          <a:lstStyle/>
          <a:p>
            <a:pPr marL="0" indent="0" algn="l">
              <a:lnSpc>
                <a:spcPct val="104000"/>
              </a:lnSpc>
              <a:buNone/>
            </a:pPr>
            <a:r>
              <a:rPr lang="en-US" sz="2250" dirty="0">
                <a:solidFill>
                  <a:srgbClr val="38512F"/>
                </a:solidFill>
                <a:latin typeface="Lora" pitchFamily="34" charset="0"/>
                <a:ea typeface="Lora" pitchFamily="34" charset="-122"/>
                <a:cs typeface="Lora" pitchFamily="34" charset="-120"/>
              </a:rPr>
              <a:t>Medicare Advantage Has Run This Experiment</a:t>
            </a:r>
            <a:endParaRPr lang="en-US" sz="2250" dirty="0"/>
          </a:p>
        </p:txBody>
      </p:sp>
      <p:sp>
        <p:nvSpPr>
          <p:cNvPr id="4" name="Text 2"/>
          <p:cNvSpPr/>
          <p:nvPr/>
        </p:nvSpPr>
        <p:spPr>
          <a:xfrm>
            <a:off x="523577" y="1228651"/>
            <a:ext cx="8096845" cy="380256"/>
          </a:xfrm>
          <a:prstGeom prst="rect">
            <a:avLst/>
          </a:prstGeom>
          <a:noFill/>
          <a:ln/>
        </p:spPr>
        <p:txBody>
          <a:bodyPr wrap="square" lIns="0" tIns="0" rIns="0" bIns="0" rtlCol="0" anchor="t">
            <a:normAutofit/>
          </a:bodyPr>
          <a:lstStyle/>
          <a:p>
            <a:pPr marL="0" indent="0" algn="l">
              <a:lnSpc>
                <a:spcPct val="129000"/>
              </a:lnSpc>
              <a:buNone/>
            </a:pPr>
            <a:r>
              <a:rPr lang="en-US" sz="950" dirty="0">
                <a:solidFill>
                  <a:srgbClr val="3A3630"/>
                </a:solidFill>
                <a:latin typeface="Source Sans 3" pitchFamily="34" charset="0"/>
                <a:ea typeface="Source Sans 3" pitchFamily="34" charset="-122"/>
                <a:cs typeface="Source Sans 3" pitchFamily="34" charset="-120"/>
              </a:rPr>
              <a:t>We do not need to speculate about how incentivized prior authorization behaves at scale. Medicare Advantage ran the experiment in 2024 — and the numbers should stop every CFO in the room cold.</a:t>
            </a:r>
            <a:endParaRPr lang="en-US" sz="950" dirty="0"/>
          </a:p>
        </p:txBody>
      </p:sp>
      <p:sp>
        <p:nvSpPr>
          <p:cNvPr id="5" name="Text 3"/>
          <p:cNvSpPr/>
          <p:nvPr/>
        </p:nvSpPr>
        <p:spPr>
          <a:xfrm>
            <a:off x="523577" y="1799630"/>
            <a:ext cx="3976539" cy="405036"/>
          </a:xfrm>
          <a:prstGeom prst="rect">
            <a:avLst/>
          </a:prstGeom>
          <a:noFill/>
          <a:ln/>
        </p:spPr>
        <p:txBody>
          <a:bodyPr wrap="none" lIns="0" tIns="0" rIns="0" bIns="0" rtlCol="0" anchor="t"/>
          <a:lstStyle/>
          <a:p>
            <a:pPr marL="0" indent="0" algn="ctr">
              <a:lnSpc>
                <a:spcPct val="83000"/>
              </a:lnSpc>
              <a:buNone/>
            </a:pPr>
            <a:r>
              <a:rPr lang="en-US" sz="3150" dirty="0">
                <a:solidFill>
                  <a:srgbClr val="3A3630"/>
                </a:solidFill>
                <a:latin typeface="Lora" pitchFamily="34" charset="0"/>
                <a:ea typeface="Lora" pitchFamily="34" charset="-122"/>
                <a:cs typeface="Lora" pitchFamily="34" charset="-120"/>
              </a:rPr>
              <a:t>53M</a:t>
            </a:r>
            <a:endParaRPr lang="en-US" sz="3150" dirty="0"/>
          </a:p>
        </p:txBody>
      </p:sp>
      <p:sp>
        <p:nvSpPr>
          <p:cNvPr id="6" name="Text 4"/>
          <p:cNvSpPr/>
          <p:nvPr/>
        </p:nvSpPr>
        <p:spPr>
          <a:xfrm>
            <a:off x="523577" y="2352229"/>
            <a:ext cx="3976539" cy="180454"/>
          </a:xfrm>
          <a:prstGeom prst="rect">
            <a:avLst/>
          </a:prstGeom>
          <a:noFill/>
          <a:ln/>
        </p:spPr>
        <p:txBody>
          <a:bodyPr wrap="none" lIns="0" tIns="0" rIns="0" bIns="0" rtlCol="0" anchor="t"/>
          <a:lstStyle/>
          <a:p>
            <a:pPr marL="0" indent="0" algn="ctr">
              <a:lnSpc>
                <a:spcPct val="104000"/>
              </a:lnSpc>
              <a:buNone/>
            </a:pPr>
            <a:r>
              <a:rPr lang="en-US" sz="1100" dirty="0">
                <a:solidFill>
                  <a:srgbClr val="3A3630"/>
                </a:solidFill>
                <a:latin typeface="Lora" pitchFamily="34" charset="0"/>
                <a:ea typeface="Lora" pitchFamily="34" charset="-122"/>
                <a:cs typeface="Lora" pitchFamily="34" charset="-120"/>
              </a:rPr>
              <a:t>Prior Auth Requests</a:t>
            </a:r>
            <a:endParaRPr lang="en-US" sz="1100" dirty="0"/>
          </a:p>
        </p:txBody>
      </p:sp>
      <p:sp>
        <p:nvSpPr>
          <p:cNvPr id="7" name="Text 5"/>
          <p:cNvSpPr/>
          <p:nvPr/>
        </p:nvSpPr>
        <p:spPr>
          <a:xfrm>
            <a:off x="523577" y="2601664"/>
            <a:ext cx="3976539" cy="190128"/>
          </a:xfrm>
          <a:prstGeom prst="rect">
            <a:avLst/>
          </a:prstGeom>
          <a:noFill/>
          <a:ln/>
        </p:spPr>
        <p:txBody>
          <a:bodyPr wrap="none" lIns="0" tIns="0" rIns="0" bIns="0" rtlCol="0" anchor="t"/>
          <a:lstStyle/>
          <a:p>
            <a:pPr marL="0" indent="0" algn="ctr">
              <a:lnSpc>
                <a:spcPct val="129000"/>
              </a:lnSpc>
              <a:buNone/>
            </a:pPr>
            <a:r>
              <a:rPr lang="en-US" sz="950" dirty="0">
                <a:solidFill>
                  <a:srgbClr val="3A3630"/>
                </a:solidFill>
                <a:latin typeface="Source Sans 3" pitchFamily="34" charset="0"/>
                <a:ea typeface="Source Sans 3" pitchFamily="34" charset="-122"/>
                <a:cs typeface="Source Sans 3" pitchFamily="34" charset="-120"/>
              </a:rPr>
              <a:t>Total MA prior authorization determinations made in 2024</a:t>
            </a:r>
            <a:endParaRPr lang="en-US" sz="950" dirty="0"/>
          </a:p>
        </p:txBody>
      </p:sp>
      <p:sp>
        <p:nvSpPr>
          <p:cNvPr id="8" name="Text 6"/>
          <p:cNvSpPr/>
          <p:nvPr/>
        </p:nvSpPr>
        <p:spPr>
          <a:xfrm>
            <a:off x="4643884" y="1799630"/>
            <a:ext cx="3976539" cy="405036"/>
          </a:xfrm>
          <a:prstGeom prst="rect">
            <a:avLst/>
          </a:prstGeom>
          <a:noFill/>
          <a:ln/>
        </p:spPr>
        <p:txBody>
          <a:bodyPr wrap="none" lIns="0" tIns="0" rIns="0" bIns="0" rtlCol="0" anchor="t"/>
          <a:lstStyle/>
          <a:p>
            <a:pPr marL="0" indent="0" algn="ctr">
              <a:lnSpc>
                <a:spcPct val="83000"/>
              </a:lnSpc>
              <a:buNone/>
            </a:pPr>
            <a:r>
              <a:rPr lang="en-US" sz="3150" dirty="0">
                <a:solidFill>
                  <a:srgbClr val="3A3630"/>
                </a:solidFill>
                <a:latin typeface="Lora" pitchFamily="34" charset="0"/>
                <a:ea typeface="Lora" pitchFamily="34" charset="-122"/>
                <a:cs typeface="Lora" pitchFamily="34" charset="-120"/>
              </a:rPr>
              <a:t>4.1M</a:t>
            </a:r>
            <a:endParaRPr lang="en-US" sz="3150" dirty="0"/>
          </a:p>
        </p:txBody>
      </p:sp>
      <p:sp>
        <p:nvSpPr>
          <p:cNvPr id="9" name="Text 7"/>
          <p:cNvSpPr/>
          <p:nvPr/>
        </p:nvSpPr>
        <p:spPr>
          <a:xfrm>
            <a:off x="4643884" y="2352229"/>
            <a:ext cx="3976539" cy="180454"/>
          </a:xfrm>
          <a:prstGeom prst="rect">
            <a:avLst/>
          </a:prstGeom>
          <a:noFill/>
          <a:ln/>
        </p:spPr>
        <p:txBody>
          <a:bodyPr wrap="none" lIns="0" tIns="0" rIns="0" bIns="0" rtlCol="0" anchor="t"/>
          <a:lstStyle/>
          <a:p>
            <a:pPr marL="0" indent="0" algn="ctr">
              <a:lnSpc>
                <a:spcPct val="104000"/>
              </a:lnSpc>
              <a:buNone/>
            </a:pPr>
            <a:r>
              <a:rPr lang="en-US" sz="1100" dirty="0">
                <a:solidFill>
                  <a:srgbClr val="3A3630"/>
                </a:solidFill>
                <a:latin typeface="Lora" pitchFamily="34" charset="0"/>
                <a:ea typeface="Lora" pitchFamily="34" charset="-122"/>
                <a:cs typeface="Lora" pitchFamily="34" charset="-120"/>
              </a:rPr>
              <a:t>Denials Issued</a:t>
            </a:r>
            <a:endParaRPr lang="en-US" sz="1100" dirty="0"/>
          </a:p>
        </p:txBody>
      </p:sp>
      <p:sp>
        <p:nvSpPr>
          <p:cNvPr id="10" name="Text 8"/>
          <p:cNvSpPr/>
          <p:nvPr/>
        </p:nvSpPr>
        <p:spPr>
          <a:xfrm>
            <a:off x="4643884" y="2601664"/>
            <a:ext cx="3976539" cy="190128"/>
          </a:xfrm>
          <a:prstGeom prst="rect">
            <a:avLst/>
          </a:prstGeom>
          <a:noFill/>
          <a:ln/>
        </p:spPr>
        <p:txBody>
          <a:bodyPr wrap="none" lIns="0" tIns="0" rIns="0" bIns="0" rtlCol="0" anchor="t"/>
          <a:lstStyle/>
          <a:p>
            <a:pPr marL="0" indent="0" algn="ctr">
              <a:lnSpc>
                <a:spcPct val="129000"/>
              </a:lnSpc>
              <a:buNone/>
            </a:pPr>
            <a:r>
              <a:rPr lang="en-US" sz="950" dirty="0">
                <a:solidFill>
                  <a:srgbClr val="3A3630"/>
                </a:solidFill>
                <a:latin typeface="Source Sans 3" pitchFamily="34" charset="0"/>
                <a:ea typeface="Source Sans 3" pitchFamily="34" charset="-122"/>
                <a:cs typeface="Source Sans 3" pitchFamily="34" charset="-120"/>
              </a:rPr>
              <a:t>7.7% of all requests — turned down before payment</a:t>
            </a:r>
            <a:endParaRPr lang="en-US" sz="950" dirty="0"/>
          </a:p>
        </p:txBody>
      </p:sp>
      <p:sp>
        <p:nvSpPr>
          <p:cNvPr id="11" name="Text 9"/>
          <p:cNvSpPr/>
          <p:nvPr/>
        </p:nvSpPr>
        <p:spPr>
          <a:xfrm>
            <a:off x="523577" y="3083198"/>
            <a:ext cx="3976539" cy="405036"/>
          </a:xfrm>
          <a:prstGeom prst="rect">
            <a:avLst/>
          </a:prstGeom>
          <a:noFill/>
          <a:ln/>
        </p:spPr>
        <p:txBody>
          <a:bodyPr wrap="none" lIns="0" tIns="0" rIns="0" bIns="0" rtlCol="0" anchor="t"/>
          <a:lstStyle/>
          <a:p>
            <a:pPr marL="0" indent="0" algn="ctr">
              <a:lnSpc>
                <a:spcPct val="83000"/>
              </a:lnSpc>
              <a:buNone/>
            </a:pPr>
            <a:r>
              <a:rPr lang="en-US" sz="3150" dirty="0">
                <a:solidFill>
                  <a:srgbClr val="3A3630"/>
                </a:solidFill>
                <a:latin typeface="Lora" pitchFamily="34" charset="0"/>
                <a:ea typeface="Lora" pitchFamily="34" charset="-122"/>
                <a:cs typeface="Lora" pitchFamily="34" charset="-120"/>
              </a:rPr>
              <a:t>80.7%</a:t>
            </a:r>
            <a:endParaRPr lang="en-US" sz="3150" dirty="0"/>
          </a:p>
        </p:txBody>
      </p:sp>
      <p:sp>
        <p:nvSpPr>
          <p:cNvPr id="12" name="Text 10"/>
          <p:cNvSpPr/>
          <p:nvPr/>
        </p:nvSpPr>
        <p:spPr>
          <a:xfrm>
            <a:off x="523577" y="3635797"/>
            <a:ext cx="3976539" cy="180454"/>
          </a:xfrm>
          <a:prstGeom prst="rect">
            <a:avLst/>
          </a:prstGeom>
          <a:noFill/>
          <a:ln/>
        </p:spPr>
        <p:txBody>
          <a:bodyPr wrap="none" lIns="0" tIns="0" rIns="0" bIns="0" rtlCol="0" anchor="t"/>
          <a:lstStyle/>
          <a:p>
            <a:pPr marL="0" indent="0" algn="ctr">
              <a:lnSpc>
                <a:spcPct val="104000"/>
              </a:lnSpc>
              <a:buNone/>
            </a:pPr>
            <a:r>
              <a:rPr lang="en-US" sz="1100" dirty="0">
                <a:solidFill>
                  <a:srgbClr val="3A3630"/>
                </a:solidFill>
                <a:latin typeface="Lora" pitchFamily="34" charset="0"/>
                <a:ea typeface="Lora" pitchFamily="34" charset="-122"/>
                <a:cs typeface="Lora" pitchFamily="34" charset="-120"/>
              </a:rPr>
              <a:t>Overturned on Appeal</a:t>
            </a:r>
            <a:endParaRPr lang="en-US" sz="1100" dirty="0"/>
          </a:p>
        </p:txBody>
      </p:sp>
      <p:sp>
        <p:nvSpPr>
          <p:cNvPr id="13" name="Text 11"/>
          <p:cNvSpPr/>
          <p:nvPr/>
        </p:nvSpPr>
        <p:spPr>
          <a:xfrm>
            <a:off x="523577" y="3885233"/>
            <a:ext cx="3976539" cy="190128"/>
          </a:xfrm>
          <a:prstGeom prst="rect">
            <a:avLst/>
          </a:prstGeom>
          <a:noFill/>
          <a:ln/>
        </p:spPr>
        <p:txBody>
          <a:bodyPr wrap="none" lIns="0" tIns="0" rIns="0" bIns="0" rtlCol="0" anchor="t"/>
          <a:lstStyle/>
          <a:p>
            <a:pPr marL="0" indent="0" algn="ctr">
              <a:lnSpc>
                <a:spcPct val="129000"/>
              </a:lnSpc>
              <a:buNone/>
            </a:pPr>
            <a:r>
              <a:rPr lang="en-US" sz="950" dirty="0">
                <a:solidFill>
                  <a:srgbClr val="3A3630"/>
                </a:solidFill>
                <a:latin typeface="Source Sans 3" pitchFamily="34" charset="0"/>
                <a:ea typeface="Source Sans 3" pitchFamily="34" charset="-122"/>
                <a:cs typeface="Source Sans 3" pitchFamily="34" charset="-120"/>
              </a:rPr>
              <a:t>Of the denials that were appealed, more than 4 in 5 did not survive scrutiny</a:t>
            </a:r>
            <a:endParaRPr lang="en-US" sz="950" dirty="0"/>
          </a:p>
        </p:txBody>
      </p:sp>
      <p:sp>
        <p:nvSpPr>
          <p:cNvPr id="14" name="Text 12"/>
          <p:cNvSpPr/>
          <p:nvPr/>
        </p:nvSpPr>
        <p:spPr>
          <a:xfrm>
            <a:off x="4643884" y="3083198"/>
            <a:ext cx="3976539" cy="405036"/>
          </a:xfrm>
          <a:prstGeom prst="rect">
            <a:avLst/>
          </a:prstGeom>
          <a:noFill/>
          <a:ln/>
        </p:spPr>
        <p:txBody>
          <a:bodyPr wrap="none" lIns="0" tIns="0" rIns="0" bIns="0" rtlCol="0" anchor="t"/>
          <a:lstStyle/>
          <a:p>
            <a:pPr marL="0" indent="0" algn="ctr">
              <a:lnSpc>
                <a:spcPct val="83000"/>
              </a:lnSpc>
              <a:buNone/>
            </a:pPr>
            <a:r>
              <a:rPr lang="en-US" sz="3150" dirty="0">
                <a:solidFill>
                  <a:srgbClr val="3A3630"/>
                </a:solidFill>
                <a:latin typeface="Lora" pitchFamily="34" charset="0"/>
                <a:ea typeface="Lora" pitchFamily="34" charset="-122"/>
                <a:cs typeface="Lora" pitchFamily="34" charset="-120"/>
              </a:rPr>
              <a:t>11.5%</a:t>
            </a:r>
            <a:endParaRPr lang="en-US" sz="3150" dirty="0"/>
          </a:p>
        </p:txBody>
      </p:sp>
      <p:sp>
        <p:nvSpPr>
          <p:cNvPr id="15" name="Text 13"/>
          <p:cNvSpPr/>
          <p:nvPr/>
        </p:nvSpPr>
        <p:spPr>
          <a:xfrm>
            <a:off x="4643884" y="3635797"/>
            <a:ext cx="3976539" cy="180454"/>
          </a:xfrm>
          <a:prstGeom prst="rect">
            <a:avLst/>
          </a:prstGeom>
          <a:noFill/>
          <a:ln/>
        </p:spPr>
        <p:txBody>
          <a:bodyPr wrap="none" lIns="0" tIns="0" rIns="0" bIns="0" rtlCol="0" anchor="t"/>
          <a:lstStyle/>
          <a:p>
            <a:pPr marL="0" indent="0" algn="ctr">
              <a:lnSpc>
                <a:spcPct val="104000"/>
              </a:lnSpc>
              <a:buNone/>
            </a:pPr>
            <a:r>
              <a:rPr lang="en-US" sz="1100" dirty="0">
                <a:solidFill>
                  <a:srgbClr val="3A3630"/>
                </a:solidFill>
                <a:latin typeface="Lora" pitchFamily="34" charset="0"/>
                <a:ea typeface="Lora" pitchFamily="34" charset="-122"/>
                <a:cs typeface="Lora" pitchFamily="34" charset="-120"/>
              </a:rPr>
              <a:t>Actually Appealed</a:t>
            </a:r>
            <a:endParaRPr lang="en-US" sz="1100" dirty="0"/>
          </a:p>
        </p:txBody>
      </p:sp>
      <p:sp>
        <p:nvSpPr>
          <p:cNvPr id="16" name="Text 14"/>
          <p:cNvSpPr/>
          <p:nvPr/>
        </p:nvSpPr>
        <p:spPr>
          <a:xfrm>
            <a:off x="4643884" y="3885233"/>
            <a:ext cx="3976539" cy="190128"/>
          </a:xfrm>
          <a:prstGeom prst="rect">
            <a:avLst/>
          </a:prstGeom>
          <a:noFill/>
          <a:ln/>
        </p:spPr>
        <p:txBody>
          <a:bodyPr wrap="none" lIns="0" tIns="0" rIns="0" bIns="0" rtlCol="0" anchor="t"/>
          <a:lstStyle/>
          <a:p>
            <a:pPr marL="0" indent="0" algn="ctr">
              <a:lnSpc>
                <a:spcPct val="129000"/>
              </a:lnSpc>
              <a:buNone/>
            </a:pPr>
            <a:r>
              <a:rPr lang="en-US" sz="950" dirty="0">
                <a:solidFill>
                  <a:srgbClr val="3A3630"/>
                </a:solidFill>
                <a:latin typeface="Source Sans 3" pitchFamily="34" charset="0"/>
                <a:ea typeface="Source Sans 3" pitchFamily="34" charset="-122"/>
                <a:cs typeface="Source Sans 3" pitchFamily="34" charset="-120"/>
              </a:rPr>
              <a:t>The vast majority of denials are never challenged — the friction does the work</a:t>
            </a:r>
            <a:endParaRPr lang="en-US" sz="950" dirty="0"/>
          </a:p>
        </p:txBody>
      </p:sp>
      <p:sp>
        <p:nvSpPr>
          <p:cNvPr id="17" name="Shape 15"/>
          <p:cNvSpPr/>
          <p:nvPr/>
        </p:nvSpPr>
        <p:spPr>
          <a:xfrm>
            <a:off x="523577" y="4204767"/>
            <a:ext cx="8096845" cy="469999"/>
          </a:xfrm>
          <a:prstGeom prst="roundRect">
            <a:avLst>
              <a:gd name="adj" fmla="val 3917"/>
            </a:avLst>
          </a:prstGeom>
          <a:solidFill>
            <a:srgbClr val="FCF2B5"/>
          </a:solidFill>
          <a:ln/>
        </p:spPr>
        <p:txBody>
          <a:bodyPr/>
          <a:lstStyle/>
          <a:p>
            <a:endParaRPr lang="en-US"/>
          </a:p>
        </p:txBody>
      </p:sp>
      <p:pic>
        <p:nvPicPr>
          <p:cNvPr id="18" name="Image 0" descr="preencoded.png"/>
          <p:cNvPicPr>
            <a:picLocks noChangeAspect="1"/>
          </p:cNvPicPr>
          <p:nvPr/>
        </p:nvPicPr>
        <p:blipFill>
          <a:blip r:embed="rId3"/>
          <a:stretch>
            <a:fillRect/>
          </a:stretch>
        </p:blipFill>
        <p:spPr>
          <a:xfrm>
            <a:off x="646286" y="4374579"/>
            <a:ext cx="153367" cy="122709"/>
          </a:xfrm>
          <a:prstGeom prst="rect">
            <a:avLst/>
          </a:prstGeom>
        </p:spPr>
      </p:pic>
      <p:sp>
        <p:nvSpPr>
          <p:cNvPr id="19" name="Text 16"/>
          <p:cNvSpPr/>
          <p:nvPr/>
        </p:nvSpPr>
        <p:spPr>
          <a:xfrm>
            <a:off x="922362" y="4350469"/>
            <a:ext cx="8032552" cy="190128"/>
          </a:xfrm>
          <a:prstGeom prst="rect">
            <a:avLst/>
          </a:prstGeom>
          <a:noFill/>
          <a:ln/>
        </p:spPr>
        <p:txBody>
          <a:bodyPr wrap="none" lIns="0" tIns="0" rIns="0" bIns="0" rtlCol="0" anchor="t"/>
          <a:lstStyle/>
          <a:p>
            <a:pPr marL="0" indent="0" algn="l">
              <a:lnSpc>
                <a:spcPct val="129000"/>
              </a:lnSpc>
              <a:buNone/>
            </a:pPr>
            <a:r>
              <a:rPr lang="en-US" sz="950" dirty="0">
                <a:solidFill>
                  <a:srgbClr val="000000"/>
                </a:solidFill>
                <a:latin typeface="Source Sans 3" pitchFamily="34" charset="0"/>
                <a:ea typeface="Source Sans 3" pitchFamily="34" charset="-122"/>
                <a:cs typeface="Source Sans 3" pitchFamily="34" charset="-120"/>
              </a:rPr>
              <a:t>When someone pushes back, the denial usually collapses. But most hospitals never push back — and that is exactly what the model counts on.</a:t>
            </a:r>
            <a:endParaRPr lang="en-US" sz="9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23577" y="1203275"/>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The Friction Is the Feature</a:t>
            </a:r>
            <a:endParaRPr lang="en-US" sz="2400" dirty="0"/>
          </a:p>
        </p:txBody>
      </p:sp>
      <p:sp>
        <p:nvSpPr>
          <p:cNvPr id="3" name="Text 1"/>
          <p:cNvSpPr/>
          <p:nvPr/>
        </p:nvSpPr>
        <p:spPr>
          <a:xfrm>
            <a:off x="523577" y="1902321"/>
            <a:ext cx="3888730" cy="1793007"/>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Put the two MA figures together — 80.7% overturn rate, 11.5% appeal rate — and the design reveals itself. Most denials are never appealed, and the ones that are usually collapse. </a:t>
            </a:r>
            <a:r>
              <a:rPr lang="en-US" sz="1000" b="1" dirty="0">
                <a:solidFill>
                  <a:srgbClr val="3A3630"/>
                </a:solidFill>
                <a:latin typeface="Source Sans 3 Bold" pitchFamily="34" charset="0"/>
                <a:ea typeface="Source Sans 3 Bold" pitchFamily="34" charset="-122"/>
                <a:cs typeface="Source Sans 3 Bold" pitchFamily="34" charset="-120"/>
              </a:rPr>
              <a:t>The friction does the work.</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Fighting every denial costs hours and staff a stretched hospital does not have. In 2022 alone, hospitals spent an estimated </a:t>
            </a:r>
            <a:r>
              <a:rPr lang="en-US" sz="1000" b="1" dirty="0">
                <a:solidFill>
                  <a:srgbClr val="3A3630"/>
                </a:solidFill>
                <a:latin typeface="Source Sans 3 Bold" pitchFamily="34" charset="0"/>
                <a:ea typeface="Source Sans 3 Bold" pitchFamily="34" charset="-122"/>
                <a:cs typeface="Source Sans 3 Bold" pitchFamily="34" charset="-120"/>
              </a:rPr>
              <a:t>$19.7 billion</a:t>
            </a:r>
            <a:r>
              <a:rPr lang="en-US" sz="1000" dirty="0">
                <a:solidFill>
                  <a:srgbClr val="3A3630"/>
                </a:solidFill>
                <a:latin typeface="Source Sans 3" pitchFamily="34" charset="0"/>
                <a:ea typeface="Source Sans 3" pitchFamily="34" charset="-122"/>
                <a:cs typeface="Source Sans 3" pitchFamily="34" charset="-120"/>
              </a:rPr>
              <a:t> chasing denied claims (Premier, Inc.). Across the industry, roughly </a:t>
            </a:r>
            <a:r>
              <a:rPr lang="en-US" sz="1000" b="1" dirty="0">
                <a:solidFill>
                  <a:srgbClr val="3A3630"/>
                </a:solidFill>
                <a:latin typeface="Source Sans 3 Bold" pitchFamily="34" charset="0"/>
                <a:ea typeface="Source Sans 3 Bold" pitchFamily="34" charset="-122"/>
                <a:cs typeface="Source Sans 3 Bold" pitchFamily="34" charset="-120"/>
              </a:rPr>
              <a:t>two-thirds of denials are never resubmitted</a:t>
            </a:r>
            <a:r>
              <a:rPr lang="en-US" sz="1000" dirty="0">
                <a:solidFill>
                  <a:srgbClr val="3A3630"/>
                </a:solidFill>
                <a:latin typeface="Source Sans 3" pitchFamily="34" charset="0"/>
                <a:ea typeface="Source Sans 3" pitchFamily="34" charset="-122"/>
                <a:cs typeface="Source Sans 3" pitchFamily="34" charset="-120"/>
              </a:rPr>
              <a:t> — a figure drawn from HFMA, Change Healthcare, and AMA industry reporting.</a:t>
            </a:r>
            <a:endParaRPr lang="en-US" sz="1000" dirty="0"/>
          </a:p>
        </p:txBody>
      </p:sp>
      <p:sp>
        <p:nvSpPr>
          <p:cNvPr id="4" name="Text 2"/>
          <p:cNvSpPr/>
          <p:nvPr/>
        </p:nvSpPr>
        <p:spPr>
          <a:xfrm>
            <a:off x="4736455" y="1915418"/>
            <a:ext cx="3888730"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The Payer Spread Tells the Story</a:t>
            </a:r>
            <a:endParaRPr lang="en-US" sz="1200" dirty="0"/>
          </a:p>
        </p:txBody>
      </p:sp>
      <p:sp>
        <p:nvSpPr>
          <p:cNvPr id="5" name="Text 3"/>
          <p:cNvSpPr/>
          <p:nvPr/>
        </p:nvSpPr>
        <p:spPr>
          <a:xfrm>
            <a:off x="4736455" y="2238821"/>
            <a:ext cx="3888730" cy="15836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In 2024, the appeal overturn rate ranged from </a:t>
            </a:r>
            <a:r>
              <a:rPr lang="en-US" sz="1000" b="1" dirty="0">
                <a:solidFill>
                  <a:srgbClr val="3A3630"/>
                </a:solidFill>
                <a:latin typeface="Source Sans 3 Bold" pitchFamily="34" charset="0"/>
                <a:ea typeface="Source Sans 3 Bold" pitchFamily="34" charset="-122"/>
                <a:cs typeface="Source Sans 3 Bold" pitchFamily="34" charset="-120"/>
              </a:rPr>
              <a:t>~51%</a:t>
            </a:r>
            <a:r>
              <a:rPr lang="en-US" sz="1000" dirty="0">
                <a:solidFill>
                  <a:srgbClr val="3A3630"/>
                </a:solidFill>
                <a:latin typeface="Source Sans 3" pitchFamily="34" charset="0"/>
                <a:ea typeface="Source Sans 3" pitchFamily="34" charset="-122"/>
                <a:cs typeface="Source Sans 3" pitchFamily="34" charset="-120"/>
              </a:rPr>
              <a:t> at one large MA plan to </a:t>
            </a:r>
            <a:r>
              <a:rPr lang="en-US" sz="1000" b="1" dirty="0">
                <a:solidFill>
                  <a:srgbClr val="3A3630"/>
                </a:solidFill>
                <a:latin typeface="Source Sans 3 Bold" pitchFamily="34" charset="0"/>
                <a:ea typeface="Source Sans 3 Bold" pitchFamily="34" charset="-122"/>
                <a:cs typeface="Source Sans 3 Bold" pitchFamily="34" charset="-120"/>
              </a:rPr>
              <a:t>&gt;95%</a:t>
            </a:r>
            <a:r>
              <a:rPr lang="en-US" sz="1000" dirty="0">
                <a:solidFill>
                  <a:srgbClr val="3A3630"/>
                </a:solidFill>
                <a:latin typeface="Source Sans 3" pitchFamily="34" charset="0"/>
                <a:ea typeface="Source Sans 3" pitchFamily="34" charset="-122"/>
                <a:cs typeface="Source Sans 3" pitchFamily="34" charset="-120"/>
              </a:rPr>
              <a:t> at another — both operating under identical federal rules. A denial rate is not a clinical fact. It is a dial each payer sets to fit its own math.</a:t>
            </a:r>
            <a:endParaRPr lang="en-US" sz="1000" dirty="0"/>
          </a:p>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Rural and community hospitals feel it hardest: fewest staff free to chase appeals, least cash to absorb the wait. WISeR is now bringing that same math into Original Medicare — at taxpayer expense.</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23577" y="981075"/>
            <a:ext cx="8096845" cy="192509"/>
          </a:xfrm>
          <a:prstGeom prst="rect">
            <a:avLst/>
          </a:prstGeom>
          <a:noFill/>
          <a:ln/>
        </p:spPr>
        <p:txBody>
          <a:bodyPr wrap="none" lIns="0" tIns="0" rIns="0" bIns="0" rtlCol="0" anchor="t"/>
          <a:lstStyle/>
          <a:p>
            <a:pPr marL="0" indent="0" algn="l">
              <a:lnSpc>
                <a:spcPct val="104000"/>
              </a:lnSpc>
              <a:buNone/>
            </a:pPr>
            <a:r>
              <a:rPr lang="en-US" sz="1200" dirty="0">
                <a:solidFill>
                  <a:srgbClr val="38512F"/>
                </a:solidFill>
                <a:latin typeface="Lora" pitchFamily="34" charset="0"/>
                <a:ea typeface="Lora" pitchFamily="34" charset="-122"/>
                <a:cs typeface="Lora" pitchFamily="34" charset="-120"/>
              </a:rPr>
              <a:t>Early Evidence from the Field</a:t>
            </a:r>
            <a:endParaRPr lang="en-US" sz="1200" dirty="0"/>
          </a:p>
        </p:txBody>
      </p:sp>
      <p:sp>
        <p:nvSpPr>
          <p:cNvPr id="3" name="Text 1"/>
          <p:cNvSpPr/>
          <p:nvPr/>
        </p:nvSpPr>
        <p:spPr>
          <a:xfrm>
            <a:off x="523577" y="1225897"/>
            <a:ext cx="8096845" cy="384944"/>
          </a:xfrm>
          <a:prstGeom prst="rect">
            <a:avLst/>
          </a:prstGeom>
          <a:noFill/>
          <a:ln/>
        </p:spPr>
        <p:txBody>
          <a:bodyPr wrap="none" lIns="0" tIns="0" rIns="0" bIns="0" rtlCol="0" anchor="t"/>
          <a:lstStyle/>
          <a:p>
            <a:pPr marL="0" indent="0" algn="l">
              <a:lnSpc>
                <a:spcPct val="104000"/>
              </a:lnSpc>
              <a:buNone/>
            </a:pPr>
            <a:r>
              <a:rPr lang="en-US" sz="2400" dirty="0">
                <a:solidFill>
                  <a:srgbClr val="38512F"/>
                </a:solidFill>
                <a:latin typeface="Lora" pitchFamily="34" charset="0"/>
                <a:ea typeface="Lora" pitchFamily="34" charset="-122"/>
                <a:cs typeface="Lora" pitchFamily="34" charset="-120"/>
              </a:rPr>
              <a:t>Washington State: The First Warning Signal</a:t>
            </a:r>
            <a:endParaRPr lang="en-US" sz="2400" dirty="0"/>
          </a:p>
        </p:txBody>
      </p:sp>
      <p:sp>
        <p:nvSpPr>
          <p:cNvPr id="4" name="Text 2"/>
          <p:cNvSpPr/>
          <p:nvPr/>
        </p:nvSpPr>
        <p:spPr>
          <a:xfrm>
            <a:off x="523577" y="1807146"/>
            <a:ext cx="8096845" cy="418802"/>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The early results from Washington — the only WISeR state with published data — are already in, and they are not encouraging. A report this April from Senator Maria Cantwell, built on data from </a:t>
            </a:r>
            <a:r>
              <a:rPr lang="en-US" sz="1000" b="1" dirty="0">
                <a:solidFill>
                  <a:srgbClr val="3A3630"/>
                </a:solidFill>
                <a:latin typeface="Source Sans 3 Bold" pitchFamily="34" charset="0"/>
                <a:ea typeface="Source Sans 3 Bold" pitchFamily="34" charset="-122"/>
                <a:cs typeface="Source Sans 3 Bold" pitchFamily="34" charset="-120"/>
              </a:rPr>
              <a:t>16 Washington hospitals</a:t>
            </a:r>
            <a:r>
              <a:rPr lang="en-US" sz="1000" dirty="0">
                <a:solidFill>
                  <a:srgbClr val="3A3630"/>
                </a:solidFill>
                <a:latin typeface="Source Sans 3" pitchFamily="34" charset="0"/>
                <a:ea typeface="Source Sans 3" pitchFamily="34" charset="-122"/>
                <a:cs typeface="Source Sans 3" pitchFamily="34" charset="-120"/>
              </a:rPr>
              <a:t>, found:</a:t>
            </a:r>
            <a:endParaRPr lang="en-US" sz="1000" dirty="0"/>
          </a:p>
        </p:txBody>
      </p:sp>
      <p:sp>
        <p:nvSpPr>
          <p:cNvPr id="5" name="Shape 3"/>
          <p:cNvSpPr/>
          <p:nvPr/>
        </p:nvSpPr>
        <p:spPr>
          <a:xfrm>
            <a:off x="523577" y="2373213"/>
            <a:ext cx="2611636" cy="1789212"/>
          </a:xfrm>
          <a:prstGeom prst="roundRect">
            <a:avLst>
              <a:gd name="adj" fmla="val 1098"/>
            </a:avLst>
          </a:prstGeom>
          <a:solidFill>
            <a:srgbClr val="F3E7D4"/>
          </a:solidFill>
          <a:ln/>
        </p:spPr>
        <p:txBody>
          <a:bodyPr/>
          <a:lstStyle/>
          <a:p>
            <a:endParaRPr lang="en-US"/>
          </a:p>
        </p:txBody>
      </p:sp>
      <p:sp>
        <p:nvSpPr>
          <p:cNvPr id="6" name="Text 4"/>
          <p:cNvSpPr/>
          <p:nvPr/>
        </p:nvSpPr>
        <p:spPr>
          <a:xfrm>
            <a:off x="654472" y="2504108"/>
            <a:ext cx="2349847"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Approval Timelines</a:t>
            </a:r>
            <a:endParaRPr lang="en-US" sz="1200" dirty="0"/>
          </a:p>
        </p:txBody>
      </p:sp>
      <p:sp>
        <p:nvSpPr>
          <p:cNvPr id="7" name="Text 5"/>
          <p:cNvSpPr/>
          <p:nvPr/>
        </p:nvSpPr>
        <p:spPr>
          <a:xfrm>
            <a:off x="654472" y="2775124"/>
            <a:ext cx="2349847" cy="837605"/>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Procedures once cleared in </a:t>
            </a:r>
            <a:r>
              <a:rPr lang="en-US" sz="1000" b="1" dirty="0">
                <a:solidFill>
                  <a:srgbClr val="3A3630"/>
                </a:solidFill>
                <a:latin typeface="Source Sans 3 Bold" pitchFamily="34" charset="0"/>
                <a:ea typeface="Source Sans 3 Bold" pitchFamily="34" charset="-122"/>
                <a:cs typeface="Source Sans 3 Bold" pitchFamily="34" charset="-120"/>
              </a:rPr>
              <a:t>~2 weeks</a:t>
            </a:r>
            <a:r>
              <a:rPr lang="en-US" sz="1000" dirty="0">
                <a:solidFill>
                  <a:srgbClr val="3A3630"/>
                </a:solidFill>
                <a:latin typeface="Source Sans 3" pitchFamily="34" charset="0"/>
                <a:ea typeface="Source Sans 3" pitchFamily="34" charset="-122"/>
                <a:cs typeface="Source Sans 3" pitchFamily="34" charset="-120"/>
              </a:rPr>
              <a:t> are now taking </a:t>
            </a:r>
            <a:r>
              <a:rPr lang="en-US" sz="1000" b="1" dirty="0">
                <a:solidFill>
                  <a:srgbClr val="3A3630"/>
                </a:solidFill>
                <a:latin typeface="Source Sans 3 Bold" pitchFamily="34" charset="0"/>
                <a:ea typeface="Source Sans 3 Bold" pitchFamily="34" charset="-122"/>
                <a:cs typeface="Source Sans 3 Bold" pitchFamily="34" charset="-120"/>
              </a:rPr>
              <a:t>4 to 8 weeks</a:t>
            </a:r>
            <a:r>
              <a:rPr lang="en-US" sz="1000" dirty="0">
                <a:solidFill>
                  <a:srgbClr val="3A3630"/>
                </a:solidFill>
                <a:latin typeface="Source Sans 3" pitchFamily="34" charset="0"/>
                <a:ea typeface="Source Sans 3" pitchFamily="34" charset="-122"/>
                <a:cs typeface="Source Sans 3" pitchFamily="34" charset="-120"/>
              </a:rPr>
              <a:t> under WISeR review — double to quadruple the original wait.</a:t>
            </a:r>
            <a:endParaRPr lang="en-US" sz="1000" dirty="0"/>
          </a:p>
        </p:txBody>
      </p:sp>
      <p:sp>
        <p:nvSpPr>
          <p:cNvPr id="8" name="Shape 6"/>
          <p:cNvSpPr/>
          <p:nvPr/>
        </p:nvSpPr>
        <p:spPr>
          <a:xfrm>
            <a:off x="3266108" y="2373213"/>
            <a:ext cx="2611710" cy="1789212"/>
          </a:xfrm>
          <a:prstGeom prst="roundRect">
            <a:avLst>
              <a:gd name="adj" fmla="val 1098"/>
            </a:avLst>
          </a:prstGeom>
          <a:solidFill>
            <a:srgbClr val="F3E7D4"/>
          </a:solidFill>
          <a:ln/>
        </p:spPr>
        <p:txBody>
          <a:bodyPr/>
          <a:lstStyle/>
          <a:p>
            <a:endParaRPr lang="en-US"/>
          </a:p>
        </p:txBody>
      </p:sp>
      <p:sp>
        <p:nvSpPr>
          <p:cNvPr id="9" name="Text 7"/>
          <p:cNvSpPr/>
          <p:nvPr/>
        </p:nvSpPr>
        <p:spPr>
          <a:xfrm>
            <a:off x="3397002" y="2504108"/>
            <a:ext cx="2349922"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Patients Waiting</a:t>
            </a:r>
            <a:endParaRPr lang="en-US" sz="1200" dirty="0"/>
          </a:p>
        </p:txBody>
      </p:sp>
      <p:sp>
        <p:nvSpPr>
          <p:cNvPr id="10" name="Text 8"/>
          <p:cNvSpPr/>
          <p:nvPr/>
        </p:nvSpPr>
        <p:spPr>
          <a:xfrm>
            <a:off x="3397002" y="2775124"/>
            <a:ext cx="2349922" cy="1047006"/>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At one health system alone, </a:t>
            </a:r>
            <a:r>
              <a:rPr lang="en-US" sz="1000" b="1" dirty="0">
                <a:solidFill>
                  <a:srgbClr val="3A3630"/>
                </a:solidFill>
                <a:latin typeface="Source Sans 3 Bold" pitchFamily="34" charset="0"/>
                <a:ea typeface="Source Sans 3 Bold" pitchFamily="34" charset="-122"/>
                <a:cs typeface="Source Sans 3 Bold" pitchFamily="34" charset="-120"/>
              </a:rPr>
              <a:t>~100 patients</a:t>
            </a:r>
            <a:r>
              <a:rPr lang="en-US" sz="1000" dirty="0">
                <a:solidFill>
                  <a:srgbClr val="3A3630"/>
                </a:solidFill>
                <a:latin typeface="Source Sans 3" pitchFamily="34" charset="0"/>
                <a:ea typeface="Source Sans 3" pitchFamily="34" charset="-122"/>
                <a:cs typeface="Source Sans 3" pitchFamily="34" charset="-120"/>
              </a:rPr>
              <a:t> were left waiting for epidural steroid injections — a covered procedure for documented pain — while the review clock ran.</a:t>
            </a:r>
            <a:endParaRPr lang="en-US" sz="1000" dirty="0"/>
          </a:p>
        </p:txBody>
      </p:sp>
      <p:sp>
        <p:nvSpPr>
          <p:cNvPr id="11" name="Shape 9"/>
          <p:cNvSpPr/>
          <p:nvPr/>
        </p:nvSpPr>
        <p:spPr>
          <a:xfrm>
            <a:off x="6008712" y="2373213"/>
            <a:ext cx="2611710" cy="1789212"/>
          </a:xfrm>
          <a:prstGeom prst="roundRect">
            <a:avLst>
              <a:gd name="adj" fmla="val 1098"/>
            </a:avLst>
          </a:prstGeom>
          <a:solidFill>
            <a:srgbClr val="F3E7D4"/>
          </a:solidFill>
          <a:ln/>
        </p:spPr>
        <p:txBody>
          <a:bodyPr/>
          <a:lstStyle/>
          <a:p>
            <a:endParaRPr lang="en-US"/>
          </a:p>
        </p:txBody>
      </p:sp>
      <p:sp>
        <p:nvSpPr>
          <p:cNvPr id="12" name="Text 10"/>
          <p:cNvSpPr/>
          <p:nvPr/>
        </p:nvSpPr>
        <p:spPr>
          <a:xfrm>
            <a:off x="6139607" y="2504108"/>
            <a:ext cx="2349922" cy="192509"/>
          </a:xfrm>
          <a:prstGeom prst="rect">
            <a:avLst/>
          </a:prstGeom>
          <a:noFill/>
          <a:ln/>
        </p:spPr>
        <p:txBody>
          <a:bodyPr wrap="none" lIns="0" tIns="0" rIns="0" bIns="0" rtlCol="0" anchor="t"/>
          <a:lstStyle/>
          <a:p>
            <a:pPr marL="0" indent="0" algn="l">
              <a:lnSpc>
                <a:spcPct val="104000"/>
              </a:lnSpc>
              <a:buNone/>
            </a:pPr>
            <a:r>
              <a:rPr lang="en-US" sz="1200" dirty="0">
                <a:solidFill>
                  <a:srgbClr val="3A3630"/>
                </a:solidFill>
                <a:latin typeface="Lora" pitchFamily="34" charset="0"/>
                <a:ea typeface="Lora" pitchFamily="34" charset="-122"/>
                <a:cs typeface="Lora" pitchFamily="34" charset="-120"/>
              </a:rPr>
              <a:t>CMS Targets vs. Reality</a:t>
            </a:r>
            <a:endParaRPr lang="en-US" sz="1200" dirty="0"/>
          </a:p>
        </p:txBody>
      </p:sp>
      <p:sp>
        <p:nvSpPr>
          <p:cNvPr id="13" name="Text 11"/>
          <p:cNvSpPr/>
          <p:nvPr/>
        </p:nvSpPr>
        <p:spPr>
          <a:xfrm>
            <a:off x="6139607" y="2775124"/>
            <a:ext cx="2349922" cy="1256407"/>
          </a:xfrm>
          <a:prstGeom prst="rect">
            <a:avLst/>
          </a:prstGeom>
          <a:noFill/>
          <a:ln/>
        </p:spPr>
        <p:txBody>
          <a:bodyPr wrap="square" lIns="0" tIns="0" rIns="0" bIns="0" rtlCol="0" anchor="t">
            <a:normAutofit/>
          </a:bodyPr>
          <a:lstStyle/>
          <a:p>
            <a:pPr marL="0" indent="0" algn="l">
              <a:lnSpc>
                <a:spcPct val="133000"/>
              </a:lnSpc>
              <a:buNone/>
            </a:pPr>
            <a:r>
              <a:rPr lang="en-US" sz="1000" dirty="0">
                <a:solidFill>
                  <a:srgbClr val="3A3630"/>
                </a:solidFill>
                <a:latin typeface="Source Sans 3" pitchFamily="34" charset="0"/>
                <a:ea typeface="Source Sans 3" pitchFamily="34" charset="-122"/>
                <a:cs typeface="Source Sans 3" pitchFamily="34" charset="-120"/>
              </a:rPr>
              <a:t>CMS set response targets of </a:t>
            </a:r>
            <a:r>
              <a:rPr lang="en-US" sz="1000" b="1" dirty="0">
                <a:solidFill>
                  <a:srgbClr val="3A3630"/>
                </a:solidFill>
                <a:latin typeface="Source Sans 3 Bold" pitchFamily="34" charset="0"/>
                <a:ea typeface="Source Sans 3 Bold" pitchFamily="34" charset="-122"/>
                <a:cs typeface="Source Sans 3 Bold" pitchFamily="34" charset="-120"/>
              </a:rPr>
              <a:t>1 to 3 days</a:t>
            </a:r>
            <a:r>
              <a:rPr lang="en-US" sz="1000" dirty="0">
                <a:solidFill>
                  <a:srgbClr val="3A3630"/>
                </a:solidFill>
                <a:latin typeface="Source Sans 3" pitchFamily="34" charset="0"/>
                <a:ea typeface="Source Sans 3" pitchFamily="34" charset="-122"/>
                <a:cs typeface="Source Sans 3" pitchFamily="34" charset="-120"/>
              </a:rPr>
              <a:t>. Hospitals are reporting actual timelines of </a:t>
            </a:r>
            <a:r>
              <a:rPr lang="en-US" sz="1000" b="1" dirty="0">
                <a:solidFill>
                  <a:srgbClr val="3A3630"/>
                </a:solidFill>
                <a:latin typeface="Source Sans 3 Bold" pitchFamily="34" charset="0"/>
                <a:ea typeface="Source Sans 3 Bold" pitchFamily="34" charset="-122"/>
                <a:cs typeface="Source Sans 3 Bold" pitchFamily="34" charset="-120"/>
              </a:rPr>
              <a:t>15 to 20 days</a:t>
            </a:r>
            <a:r>
              <a:rPr lang="en-US" sz="1000" dirty="0">
                <a:solidFill>
                  <a:srgbClr val="3A3630"/>
                </a:solidFill>
                <a:latin typeface="Source Sans 3" pitchFamily="34" charset="0"/>
                <a:ea typeface="Source Sans 3" pitchFamily="34" charset="-122"/>
                <a:cs typeface="Source Sans 3" pitchFamily="34" charset="-120"/>
              </a:rPr>
              <a:t>. The gap between promise and performance is already a political liability — criticism now spans both parties in Congress.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23577" y="477887"/>
            <a:ext cx="8096845" cy="171376"/>
          </a:xfrm>
          <a:prstGeom prst="rect">
            <a:avLst/>
          </a:prstGeom>
          <a:noFill/>
          <a:ln/>
        </p:spPr>
        <p:txBody>
          <a:bodyPr wrap="none" lIns="0" tIns="0" rIns="0" bIns="0" rtlCol="0" anchor="t"/>
          <a:lstStyle/>
          <a:p>
            <a:pPr marL="0" indent="0" algn="l">
              <a:lnSpc>
                <a:spcPct val="104000"/>
              </a:lnSpc>
              <a:buNone/>
            </a:pPr>
            <a:r>
              <a:rPr lang="en-US" sz="1050" dirty="0">
                <a:solidFill>
                  <a:srgbClr val="38512F"/>
                </a:solidFill>
                <a:latin typeface="Lora" pitchFamily="34" charset="0"/>
                <a:ea typeface="Lora" pitchFamily="34" charset="-122"/>
                <a:cs typeface="Lora" pitchFamily="34" charset="-120"/>
              </a:rPr>
              <a:t>The Regulatory Collision</a:t>
            </a:r>
            <a:endParaRPr lang="en-US" sz="1050" dirty="0"/>
          </a:p>
        </p:txBody>
      </p:sp>
      <p:sp>
        <p:nvSpPr>
          <p:cNvPr id="3" name="Text 1"/>
          <p:cNvSpPr/>
          <p:nvPr/>
        </p:nvSpPr>
        <p:spPr>
          <a:xfrm>
            <a:off x="523577" y="690786"/>
            <a:ext cx="8096845" cy="342900"/>
          </a:xfrm>
          <a:prstGeom prst="rect">
            <a:avLst/>
          </a:prstGeom>
          <a:noFill/>
          <a:ln/>
        </p:spPr>
        <p:txBody>
          <a:bodyPr wrap="none" lIns="0" tIns="0" rIns="0" bIns="0" rtlCol="0" anchor="t"/>
          <a:lstStyle/>
          <a:p>
            <a:pPr marL="0" indent="0" algn="l">
              <a:lnSpc>
                <a:spcPct val="104000"/>
              </a:lnSpc>
              <a:buNone/>
            </a:pPr>
            <a:r>
              <a:rPr lang="en-US" sz="2150" dirty="0">
                <a:solidFill>
                  <a:srgbClr val="38512F"/>
                </a:solidFill>
                <a:latin typeface="Lora" pitchFamily="34" charset="0"/>
                <a:ea typeface="Lora" pitchFamily="34" charset="-122"/>
                <a:cs typeface="Lora" pitchFamily="34" charset="-120"/>
              </a:rPr>
              <a:t>Two Forces. One Eighteen-Month Window.</a:t>
            </a:r>
            <a:endParaRPr lang="en-US" sz="2150" dirty="0"/>
          </a:p>
        </p:txBody>
      </p:sp>
      <p:sp>
        <p:nvSpPr>
          <p:cNvPr id="4" name="Text 2"/>
          <p:cNvSpPr/>
          <p:nvPr/>
        </p:nvSpPr>
        <p:spPr>
          <a:xfrm>
            <a:off x="523577" y="1189434"/>
            <a:ext cx="8554045" cy="176361"/>
          </a:xfrm>
          <a:prstGeom prst="rect">
            <a:avLst/>
          </a:prstGeom>
          <a:noFill/>
          <a:ln/>
        </p:spPr>
        <p:txBody>
          <a:bodyPr wrap="none" lIns="0" tIns="0" rIns="0" bIns="0" rtlCol="0" anchor="t"/>
          <a:lstStyle/>
          <a:p>
            <a:pPr marL="0" indent="0" algn="l">
              <a:lnSpc>
                <a:spcPct val="126000"/>
              </a:lnSpc>
              <a:buNone/>
            </a:pPr>
            <a:r>
              <a:rPr lang="en-US" sz="900" dirty="0">
                <a:solidFill>
                  <a:srgbClr val="3A3630"/>
                </a:solidFill>
                <a:latin typeface="Source Sans 3" pitchFamily="34" charset="0"/>
                <a:ea typeface="Source Sans 3" pitchFamily="34" charset="-122"/>
                <a:cs typeface="Source Sans 3" pitchFamily="34" charset="-120"/>
              </a:rPr>
              <a:t>WISeR is not arriving in isolation. Set it beside a rule that rarely comes up in the same conversation, and the pressure on hospital operations becomes acute.</a:t>
            </a:r>
            <a:endParaRPr lang="en-US" sz="900" dirty="0"/>
          </a:p>
        </p:txBody>
      </p:sp>
      <p:sp>
        <p:nvSpPr>
          <p:cNvPr id="5" name="Shape 3"/>
          <p:cNvSpPr/>
          <p:nvPr/>
        </p:nvSpPr>
        <p:spPr>
          <a:xfrm>
            <a:off x="523577" y="2711648"/>
            <a:ext cx="8096845" cy="14288"/>
          </a:xfrm>
          <a:prstGeom prst="roundRect">
            <a:avLst>
              <a:gd name="adj" fmla="val 122403"/>
            </a:avLst>
          </a:prstGeom>
          <a:solidFill>
            <a:srgbClr val="D9CDBA"/>
          </a:solidFill>
          <a:ln/>
        </p:spPr>
        <p:txBody>
          <a:bodyPr/>
          <a:lstStyle/>
          <a:p>
            <a:endParaRPr lang="en-US"/>
          </a:p>
        </p:txBody>
      </p:sp>
      <p:sp>
        <p:nvSpPr>
          <p:cNvPr id="6" name="Shape 4"/>
          <p:cNvSpPr/>
          <p:nvPr/>
        </p:nvSpPr>
        <p:spPr>
          <a:xfrm>
            <a:off x="2096765" y="2361940"/>
            <a:ext cx="14288" cy="349746"/>
          </a:xfrm>
          <a:prstGeom prst="roundRect">
            <a:avLst>
              <a:gd name="adj" fmla="val 122403"/>
            </a:avLst>
          </a:prstGeom>
          <a:solidFill>
            <a:srgbClr val="D9CDBA"/>
          </a:solidFill>
          <a:ln/>
        </p:spPr>
        <p:txBody>
          <a:bodyPr/>
          <a:lstStyle/>
          <a:p>
            <a:endParaRPr lang="en-US"/>
          </a:p>
        </p:txBody>
      </p:sp>
      <p:sp>
        <p:nvSpPr>
          <p:cNvPr id="7" name="Shape 5"/>
          <p:cNvSpPr/>
          <p:nvPr/>
        </p:nvSpPr>
        <p:spPr>
          <a:xfrm>
            <a:off x="1972791" y="2580494"/>
            <a:ext cx="262310" cy="262310"/>
          </a:xfrm>
          <a:prstGeom prst="roundRect">
            <a:avLst>
              <a:gd name="adj" fmla="val 6667"/>
            </a:avLst>
          </a:prstGeom>
          <a:solidFill>
            <a:srgbClr val="F3E7D4"/>
          </a:solidFill>
          <a:ln/>
        </p:spPr>
        <p:txBody>
          <a:bodyPr/>
          <a:lstStyle/>
          <a:p>
            <a:endParaRPr lang="en-US"/>
          </a:p>
        </p:txBody>
      </p:sp>
      <p:sp>
        <p:nvSpPr>
          <p:cNvPr id="8" name="Text 6"/>
          <p:cNvSpPr/>
          <p:nvPr/>
        </p:nvSpPr>
        <p:spPr>
          <a:xfrm>
            <a:off x="2021644" y="2608771"/>
            <a:ext cx="164529" cy="205680"/>
          </a:xfrm>
          <a:prstGeom prst="rect">
            <a:avLst/>
          </a:prstGeom>
          <a:noFill/>
          <a:ln/>
        </p:spPr>
        <p:txBody>
          <a:bodyPr wrap="none" lIns="0" tIns="0" rIns="0" bIns="0" rtlCol="0" anchor="ctr"/>
          <a:lstStyle/>
          <a:p>
            <a:pPr marL="0" indent="0" algn="ctr">
              <a:lnSpc>
                <a:spcPct val="100000"/>
              </a:lnSpc>
              <a:buNone/>
            </a:pPr>
            <a:r>
              <a:rPr lang="en-US" sz="1250" dirty="0">
                <a:solidFill>
                  <a:srgbClr val="3A3630"/>
                </a:solidFill>
                <a:latin typeface="Lora" pitchFamily="34" charset="0"/>
                <a:ea typeface="Lora" pitchFamily="34" charset="-122"/>
                <a:cs typeface="Lora" pitchFamily="34" charset="-120"/>
              </a:rPr>
              <a:t>1</a:t>
            </a:r>
            <a:endParaRPr lang="en-US" sz="1250" dirty="0"/>
          </a:p>
        </p:txBody>
      </p:sp>
      <p:sp>
        <p:nvSpPr>
          <p:cNvPr id="9" name="Text 7"/>
          <p:cNvSpPr/>
          <p:nvPr/>
        </p:nvSpPr>
        <p:spPr>
          <a:xfrm>
            <a:off x="640110" y="1482551"/>
            <a:ext cx="2927747" cy="171376"/>
          </a:xfrm>
          <a:prstGeom prst="rect">
            <a:avLst/>
          </a:prstGeom>
          <a:noFill/>
          <a:ln/>
        </p:spPr>
        <p:txBody>
          <a:bodyPr wrap="none" lIns="0" tIns="0" rIns="0" bIns="0" rtlCol="0" anchor="t"/>
          <a:lstStyle/>
          <a:p>
            <a:pPr marL="0" indent="0" algn="ctr">
              <a:lnSpc>
                <a:spcPct val="104000"/>
              </a:lnSpc>
              <a:buNone/>
            </a:pPr>
            <a:r>
              <a:rPr lang="en-US" sz="1050" dirty="0">
                <a:solidFill>
                  <a:srgbClr val="3A3630"/>
                </a:solidFill>
                <a:latin typeface="Lora" pitchFamily="34" charset="0"/>
                <a:ea typeface="Lora" pitchFamily="34" charset="-122"/>
                <a:cs typeface="Lora" pitchFamily="34" charset="-120"/>
              </a:rPr>
              <a:t>2025</a:t>
            </a:r>
            <a:endParaRPr lang="en-US" sz="1050" dirty="0"/>
          </a:p>
        </p:txBody>
      </p:sp>
      <p:sp>
        <p:nvSpPr>
          <p:cNvPr id="10" name="Text 8"/>
          <p:cNvSpPr/>
          <p:nvPr/>
        </p:nvSpPr>
        <p:spPr>
          <a:xfrm>
            <a:off x="640110" y="1716212"/>
            <a:ext cx="2927747" cy="529084"/>
          </a:xfrm>
          <a:prstGeom prst="rect">
            <a:avLst/>
          </a:prstGeom>
          <a:noFill/>
          <a:ln/>
        </p:spPr>
        <p:txBody>
          <a:bodyPr wrap="square" lIns="0" tIns="0" rIns="0" bIns="0" rtlCol="0" anchor="t">
            <a:normAutofit/>
          </a:bodyPr>
          <a:lstStyle/>
          <a:p>
            <a:pPr marL="0" indent="0" algn="ctr">
              <a:lnSpc>
                <a:spcPct val="126000"/>
              </a:lnSpc>
              <a:buNone/>
            </a:pPr>
            <a:r>
              <a:rPr lang="en-US" sz="900" dirty="0">
                <a:solidFill>
                  <a:srgbClr val="3A3630"/>
                </a:solidFill>
                <a:latin typeface="Source Sans 3" pitchFamily="34" charset="0"/>
                <a:ea typeface="Source Sans 3" pitchFamily="34" charset="-122"/>
                <a:cs typeface="Source Sans 3" pitchFamily="34" charset="-120"/>
              </a:rPr>
              <a:t>Industry pledge: 80% of electronic prior authorizations answered in real time by 2027. AHIP commits on behalf of major payers.</a:t>
            </a:r>
            <a:endParaRPr lang="en-US" sz="900" dirty="0"/>
          </a:p>
        </p:txBody>
      </p:sp>
      <p:sp>
        <p:nvSpPr>
          <p:cNvPr id="11" name="Shape 9"/>
          <p:cNvSpPr/>
          <p:nvPr/>
        </p:nvSpPr>
        <p:spPr>
          <a:xfrm>
            <a:off x="3742060" y="2711611"/>
            <a:ext cx="14288" cy="349746"/>
          </a:xfrm>
          <a:prstGeom prst="roundRect">
            <a:avLst>
              <a:gd name="adj" fmla="val 122403"/>
            </a:avLst>
          </a:prstGeom>
          <a:solidFill>
            <a:srgbClr val="D9CDBA"/>
          </a:solidFill>
          <a:ln/>
        </p:spPr>
        <p:txBody>
          <a:bodyPr/>
          <a:lstStyle/>
          <a:p>
            <a:endParaRPr lang="en-US"/>
          </a:p>
        </p:txBody>
      </p:sp>
      <p:sp>
        <p:nvSpPr>
          <p:cNvPr id="12" name="Shape 10"/>
          <p:cNvSpPr/>
          <p:nvPr/>
        </p:nvSpPr>
        <p:spPr>
          <a:xfrm>
            <a:off x="3618086" y="2580494"/>
            <a:ext cx="262310" cy="262310"/>
          </a:xfrm>
          <a:prstGeom prst="roundRect">
            <a:avLst>
              <a:gd name="adj" fmla="val 6667"/>
            </a:avLst>
          </a:prstGeom>
          <a:solidFill>
            <a:srgbClr val="F3E7D4"/>
          </a:solidFill>
          <a:ln/>
        </p:spPr>
        <p:txBody>
          <a:bodyPr/>
          <a:lstStyle/>
          <a:p>
            <a:endParaRPr lang="en-US"/>
          </a:p>
        </p:txBody>
      </p:sp>
      <p:sp>
        <p:nvSpPr>
          <p:cNvPr id="13" name="Text 11"/>
          <p:cNvSpPr/>
          <p:nvPr/>
        </p:nvSpPr>
        <p:spPr>
          <a:xfrm>
            <a:off x="3666939" y="2608771"/>
            <a:ext cx="164529" cy="205680"/>
          </a:xfrm>
          <a:prstGeom prst="rect">
            <a:avLst/>
          </a:prstGeom>
          <a:noFill/>
          <a:ln/>
        </p:spPr>
        <p:txBody>
          <a:bodyPr wrap="none" lIns="0" tIns="0" rIns="0" bIns="0" rtlCol="0" anchor="ctr"/>
          <a:lstStyle/>
          <a:p>
            <a:pPr marL="0" indent="0" algn="ctr">
              <a:lnSpc>
                <a:spcPct val="100000"/>
              </a:lnSpc>
              <a:buNone/>
            </a:pPr>
            <a:r>
              <a:rPr lang="en-US" sz="1250" dirty="0">
                <a:solidFill>
                  <a:srgbClr val="3A3630"/>
                </a:solidFill>
                <a:latin typeface="Lora" pitchFamily="34" charset="0"/>
                <a:ea typeface="Lora" pitchFamily="34" charset="-122"/>
                <a:cs typeface="Lora" pitchFamily="34" charset="-120"/>
              </a:rPr>
              <a:t>2</a:t>
            </a:r>
            <a:endParaRPr lang="en-US" sz="1250" dirty="0"/>
          </a:p>
        </p:txBody>
      </p:sp>
      <p:sp>
        <p:nvSpPr>
          <p:cNvPr id="14" name="Text 12"/>
          <p:cNvSpPr/>
          <p:nvPr/>
        </p:nvSpPr>
        <p:spPr>
          <a:xfrm>
            <a:off x="2285405" y="3178001"/>
            <a:ext cx="2927821" cy="171376"/>
          </a:xfrm>
          <a:prstGeom prst="rect">
            <a:avLst/>
          </a:prstGeom>
          <a:noFill/>
          <a:ln/>
        </p:spPr>
        <p:txBody>
          <a:bodyPr wrap="none" lIns="0" tIns="0" rIns="0" bIns="0" rtlCol="0" anchor="t"/>
          <a:lstStyle/>
          <a:p>
            <a:pPr marL="0" indent="0" algn="ctr">
              <a:lnSpc>
                <a:spcPct val="104000"/>
              </a:lnSpc>
              <a:buNone/>
            </a:pPr>
            <a:r>
              <a:rPr lang="en-US" sz="1050" dirty="0">
                <a:solidFill>
                  <a:srgbClr val="3A3630"/>
                </a:solidFill>
                <a:latin typeface="Lora" pitchFamily="34" charset="0"/>
                <a:ea typeface="Lora" pitchFamily="34" charset="-122"/>
                <a:cs typeface="Lora" pitchFamily="34" charset="-120"/>
              </a:rPr>
              <a:t>2026 (Now)</a:t>
            </a:r>
            <a:endParaRPr lang="en-US" sz="1050" dirty="0"/>
          </a:p>
        </p:txBody>
      </p:sp>
      <p:sp>
        <p:nvSpPr>
          <p:cNvPr id="15" name="Text 13"/>
          <p:cNvSpPr/>
          <p:nvPr/>
        </p:nvSpPr>
        <p:spPr>
          <a:xfrm>
            <a:off x="2285405" y="3411662"/>
            <a:ext cx="2927821" cy="529084"/>
          </a:xfrm>
          <a:prstGeom prst="rect">
            <a:avLst/>
          </a:prstGeom>
          <a:noFill/>
          <a:ln/>
        </p:spPr>
        <p:txBody>
          <a:bodyPr wrap="square" lIns="0" tIns="0" rIns="0" bIns="0" rtlCol="0" anchor="t">
            <a:normAutofit/>
          </a:bodyPr>
          <a:lstStyle/>
          <a:p>
            <a:pPr marL="0" indent="0" algn="ctr">
              <a:lnSpc>
                <a:spcPct val="126000"/>
              </a:lnSpc>
              <a:buNone/>
            </a:pPr>
            <a:r>
              <a:rPr lang="en-US" sz="900" dirty="0">
                <a:solidFill>
                  <a:srgbClr val="3A3630"/>
                </a:solidFill>
                <a:latin typeface="Source Sans 3" pitchFamily="34" charset="0"/>
                <a:ea typeface="Source Sans 3" pitchFamily="34" charset="-122"/>
                <a:cs typeface="Source Sans 3" pitchFamily="34" charset="-120"/>
              </a:rPr>
              <a:t>WISeR launches in 6 states. AI-assisted prepayment review begins for select services. The clock on first-pass approval rates is already running.</a:t>
            </a:r>
            <a:endParaRPr lang="en-US" sz="900" dirty="0"/>
          </a:p>
        </p:txBody>
      </p:sp>
      <p:sp>
        <p:nvSpPr>
          <p:cNvPr id="16" name="Shape 14"/>
          <p:cNvSpPr/>
          <p:nvPr/>
        </p:nvSpPr>
        <p:spPr>
          <a:xfrm>
            <a:off x="5387355" y="2361940"/>
            <a:ext cx="14288" cy="349746"/>
          </a:xfrm>
          <a:prstGeom prst="roundRect">
            <a:avLst>
              <a:gd name="adj" fmla="val 122403"/>
            </a:avLst>
          </a:prstGeom>
          <a:solidFill>
            <a:srgbClr val="D9CDBA"/>
          </a:solidFill>
          <a:ln/>
        </p:spPr>
        <p:txBody>
          <a:bodyPr/>
          <a:lstStyle/>
          <a:p>
            <a:endParaRPr lang="en-US"/>
          </a:p>
        </p:txBody>
      </p:sp>
      <p:sp>
        <p:nvSpPr>
          <p:cNvPr id="17" name="Shape 15"/>
          <p:cNvSpPr/>
          <p:nvPr/>
        </p:nvSpPr>
        <p:spPr>
          <a:xfrm>
            <a:off x="5263381" y="2580494"/>
            <a:ext cx="262310" cy="262310"/>
          </a:xfrm>
          <a:prstGeom prst="roundRect">
            <a:avLst>
              <a:gd name="adj" fmla="val 6667"/>
            </a:avLst>
          </a:prstGeom>
          <a:solidFill>
            <a:srgbClr val="F3E7D4"/>
          </a:solidFill>
          <a:ln/>
        </p:spPr>
        <p:txBody>
          <a:bodyPr/>
          <a:lstStyle/>
          <a:p>
            <a:endParaRPr lang="en-US"/>
          </a:p>
        </p:txBody>
      </p:sp>
      <p:sp>
        <p:nvSpPr>
          <p:cNvPr id="18" name="Text 16"/>
          <p:cNvSpPr/>
          <p:nvPr/>
        </p:nvSpPr>
        <p:spPr>
          <a:xfrm>
            <a:off x="5312234" y="2608771"/>
            <a:ext cx="164529" cy="205680"/>
          </a:xfrm>
          <a:prstGeom prst="rect">
            <a:avLst/>
          </a:prstGeom>
          <a:noFill/>
          <a:ln/>
        </p:spPr>
        <p:txBody>
          <a:bodyPr wrap="none" lIns="0" tIns="0" rIns="0" bIns="0" rtlCol="0" anchor="ctr"/>
          <a:lstStyle/>
          <a:p>
            <a:pPr marL="0" indent="0" algn="ctr">
              <a:lnSpc>
                <a:spcPct val="100000"/>
              </a:lnSpc>
              <a:buNone/>
            </a:pPr>
            <a:r>
              <a:rPr lang="en-US" sz="1250" dirty="0">
                <a:solidFill>
                  <a:srgbClr val="3A3630"/>
                </a:solidFill>
                <a:latin typeface="Lora" pitchFamily="34" charset="0"/>
                <a:ea typeface="Lora" pitchFamily="34" charset="-122"/>
                <a:cs typeface="Lora" pitchFamily="34" charset="-120"/>
              </a:rPr>
              <a:t>3</a:t>
            </a:r>
            <a:endParaRPr lang="en-US" sz="1250" dirty="0"/>
          </a:p>
        </p:txBody>
      </p:sp>
      <p:sp>
        <p:nvSpPr>
          <p:cNvPr id="19" name="Text 17"/>
          <p:cNvSpPr/>
          <p:nvPr/>
        </p:nvSpPr>
        <p:spPr>
          <a:xfrm>
            <a:off x="3930700" y="1482551"/>
            <a:ext cx="2927821" cy="171376"/>
          </a:xfrm>
          <a:prstGeom prst="rect">
            <a:avLst/>
          </a:prstGeom>
          <a:noFill/>
          <a:ln/>
        </p:spPr>
        <p:txBody>
          <a:bodyPr wrap="none" lIns="0" tIns="0" rIns="0" bIns="0" rtlCol="0" anchor="t"/>
          <a:lstStyle/>
          <a:p>
            <a:pPr marL="0" indent="0" algn="ctr">
              <a:lnSpc>
                <a:spcPct val="104000"/>
              </a:lnSpc>
              <a:buNone/>
            </a:pPr>
            <a:r>
              <a:rPr lang="en-US" sz="1050" dirty="0">
                <a:solidFill>
                  <a:srgbClr val="3A3630"/>
                </a:solidFill>
                <a:latin typeface="Lora" pitchFamily="34" charset="0"/>
                <a:ea typeface="Lora" pitchFamily="34" charset="-122"/>
                <a:cs typeface="Lora" pitchFamily="34" charset="-120"/>
              </a:rPr>
              <a:t>Jan 1, 2027</a:t>
            </a:r>
            <a:endParaRPr lang="en-US" sz="1050" dirty="0"/>
          </a:p>
        </p:txBody>
      </p:sp>
      <p:sp>
        <p:nvSpPr>
          <p:cNvPr id="20" name="Text 18"/>
          <p:cNvSpPr/>
          <p:nvPr/>
        </p:nvSpPr>
        <p:spPr>
          <a:xfrm>
            <a:off x="3930700" y="1716212"/>
            <a:ext cx="2927821" cy="529084"/>
          </a:xfrm>
          <a:prstGeom prst="rect">
            <a:avLst/>
          </a:prstGeom>
          <a:noFill/>
          <a:ln/>
        </p:spPr>
        <p:txBody>
          <a:bodyPr wrap="square" lIns="0" tIns="0" rIns="0" bIns="0" rtlCol="0" anchor="t">
            <a:normAutofit/>
          </a:bodyPr>
          <a:lstStyle/>
          <a:p>
            <a:pPr marL="0" indent="0" algn="ctr">
              <a:lnSpc>
                <a:spcPct val="126000"/>
              </a:lnSpc>
              <a:buNone/>
            </a:pPr>
            <a:r>
              <a:rPr lang="en-US" sz="900" dirty="0">
                <a:solidFill>
                  <a:srgbClr val="3A3630"/>
                </a:solidFill>
                <a:latin typeface="Source Sans 3" pitchFamily="34" charset="0"/>
                <a:ea typeface="Source Sans 3" pitchFamily="34" charset="-122"/>
                <a:cs typeface="Source Sans 3" pitchFamily="34" charset="-120"/>
              </a:rPr>
              <a:t>CMS-0057-F compliance due. Major payers — MA, Medicaid, exchange plans — must run prior authorization through standardized FHIR APIs. Electronic, not just digital.</a:t>
            </a:r>
            <a:endParaRPr lang="en-US" sz="900" dirty="0"/>
          </a:p>
        </p:txBody>
      </p:sp>
      <p:sp>
        <p:nvSpPr>
          <p:cNvPr id="21" name="Shape 19"/>
          <p:cNvSpPr/>
          <p:nvPr/>
        </p:nvSpPr>
        <p:spPr>
          <a:xfrm>
            <a:off x="7032724" y="2711611"/>
            <a:ext cx="14288" cy="349746"/>
          </a:xfrm>
          <a:prstGeom prst="roundRect">
            <a:avLst>
              <a:gd name="adj" fmla="val 122403"/>
            </a:avLst>
          </a:prstGeom>
          <a:solidFill>
            <a:srgbClr val="D9CDBA"/>
          </a:solidFill>
          <a:ln/>
        </p:spPr>
        <p:txBody>
          <a:bodyPr/>
          <a:lstStyle/>
          <a:p>
            <a:endParaRPr lang="en-US"/>
          </a:p>
        </p:txBody>
      </p:sp>
      <p:sp>
        <p:nvSpPr>
          <p:cNvPr id="22" name="Shape 20"/>
          <p:cNvSpPr/>
          <p:nvPr/>
        </p:nvSpPr>
        <p:spPr>
          <a:xfrm>
            <a:off x="6908750" y="2580494"/>
            <a:ext cx="262310" cy="262310"/>
          </a:xfrm>
          <a:prstGeom prst="roundRect">
            <a:avLst>
              <a:gd name="adj" fmla="val 6667"/>
            </a:avLst>
          </a:prstGeom>
          <a:solidFill>
            <a:srgbClr val="F3E7D4"/>
          </a:solidFill>
          <a:ln/>
        </p:spPr>
        <p:txBody>
          <a:bodyPr/>
          <a:lstStyle/>
          <a:p>
            <a:endParaRPr lang="en-US"/>
          </a:p>
        </p:txBody>
      </p:sp>
      <p:sp>
        <p:nvSpPr>
          <p:cNvPr id="23" name="Text 21"/>
          <p:cNvSpPr/>
          <p:nvPr/>
        </p:nvSpPr>
        <p:spPr>
          <a:xfrm>
            <a:off x="6957603" y="2608771"/>
            <a:ext cx="164529" cy="205680"/>
          </a:xfrm>
          <a:prstGeom prst="rect">
            <a:avLst/>
          </a:prstGeom>
          <a:noFill/>
          <a:ln/>
        </p:spPr>
        <p:txBody>
          <a:bodyPr wrap="none" lIns="0" tIns="0" rIns="0" bIns="0" rtlCol="0" anchor="ctr"/>
          <a:lstStyle/>
          <a:p>
            <a:pPr marL="0" indent="0" algn="ctr">
              <a:lnSpc>
                <a:spcPct val="100000"/>
              </a:lnSpc>
              <a:buNone/>
            </a:pPr>
            <a:r>
              <a:rPr lang="en-US" sz="1250" dirty="0">
                <a:solidFill>
                  <a:srgbClr val="3A3630"/>
                </a:solidFill>
                <a:latin typeface="Lora" pitchFamily="34" charset="0"/>
                <a:ea typeface="Lora" pitchFamily="34" charset="-122"/>
                <a:cs typeface="Lora" pitchFamily="34" charset="-120"/>
              </a:rPr>
              <a:t>4</a:t>
            </a:r>
            <a:endParaRPr lang="en-US" sz="1250" dirty="0"/>
          </a:p>
        </p:txBody>
      </p:sp>
      <p:sp>
        <p:nvSpPr>
          <p:cNvPr id="24" name="Text 22"/>
          <p:cNvSpPr/>
          <p:nvPr/>
        </p:nvSpPr>
        <p:spPr>
          <a:xfrm>
            <a:off x="5576069" y="3178001"/>
            <a:ext cx="2927821" cy="171376"/>
          </a:xfrm>
          <a:prstGeom prst="rect">
            <a:avLst/>
          </a:prstGeom>
          <a:noFill/>
          <a:ln/>
        </p:spPr>
        <p:txBody>
          <a:bodyPr wrap="none" lIns="0" tIns="0" rIns="0" bIns="0" rtlCol="0" anchor="t"/>
          <a:lstStyle/>
          <a:p>
            <a:pPr marL="0" indent="0" algn="ctr">
              <a:lnSpc>
                <a:spcPct val="104000"/>
              </a:lnSpc>
              <a:buNone/>
            </a:pPr>
            <a:r>
              <a:rPr lang="en-US" sz="1050" dirty="0">
                <a:solidFill>
                  <a:srgbClr val="3A3630"/>
                </a:solidFill>
                <a:latin typeface="Lora" pitchFamily="34" charset="0"/>
                <a:ea typeface="Lora" pitchFamily="34" charset="-122"/>
                <a:cs typeface="Lora" pitchFamily="34" charset="-120"/>
              </a:rPr>
              <a:t>2027 +</a:t>
            </a:r>
            <a:endParaRPr lang="en-US" sz="1050" dirty="0"/>
          </a:p>
        </p:txBody>
      </p:sp>
      <p:sp>
        <p:nvSpPr>
          <p:cNvPr id="25" name="Text 23"/>
          <p:cNvSpPr/>
          <p:nvPr/>
        </p:nvSpPr>
        <p:spPr>
          <a:xfrm>
            <a:off x="5576069" y="3411662"/>
            <a:ext cx="2927821" cy="529084"/>
          </a:xfrm>
          <a:prstGeom prst="rect">
            <a:avLst/>
          </a:prstGeom>
          <a:noFill/>
          <a:ln/>
        </p:spPr>
        <p:txBody>
          <a:bodyPr wrap="square" lIns="0" tIns="0" rIns="0" bIns="0" rtlCol="0" anchor="t">
            <a:normAutofit/>
          </a:bodyPr>
          <a:lstStyle/>
          <a:p>
            <a:pPr marL="0" indent="0" algn="ctr">
              <a:lnSpc>
                <a:spcPct val="126000"/>
              </a:lnSpc>
              <a:buNone/>
            </a:pPr>
            <a:r>
              <a:rPr lang="en-US" sz="900" dirty="0">
                <a:solidFill>
                  <a:srgbClr val="3A3630"/>
                </a:solidFill>
                <a:latin typeface="Source Sans 3" pitchFamily="34" charset="0"/>
                <a:ea typeface="Source Sans 3" pitchFamily="34" charset="-122"/>
                <a:cs typeface="Source Sans 3" pitchFamily="34" charset="-120"/>
              </a:rPr>
              <a:t>Hospitals with FHIR-connected, machine-readable prior auth workflows absorb both transitions in stride. Those still on fax and portals absorb every delay both systems create.</a:t>
            </a:r>
            <a:endParaRPr lang="en-US" sz="900" dirty="0"/>
          </a:p>
        </p:txBody>
      </p:sp>
      <p:sp>
        <p:nvSpPr>
          <p:cNvPr id="26" name="Shape 24"/>
          <p:cNvSpPr/>
          <p:nvPr/>
        </p:nvSpPr>
        <p:spPr>
          <a:xfrm>
            <a:off x="523577" y="4057501"/>
            <a:ext cx="8096845" cy="608112"/>
          </a:xfrm>
          <a:prstGeom prst="roundRect">
            <a:avLst>
              <a:gd name="adj" fmla="val 2876"/>
            </a:avLst>
          </a:prstGeom>
          <a:solidFill>
            <a:srgbClr val="E2ECDF"/>
          </a:solidFill>
          <a:ln/>
        </p:spPr>
        <p:txBody>
          <a:bodyPr/>
          <a:lstStyle/>
          <a:p>
            <a:endParaRPr lang="en-US"/>
          </a:p>
        </p:txBody>
      </p:sp>
      <p:pic>
        <p:nvPicPr>
          <p:cNvPr id="27" name="Image 0" descr="preencoded.png"/>
          <p:cNvPicPr>
            <a:picLocks noChangeAspect="1"/>
          </p:cNvPicPr>
          <p:nvPr/>
        </p:nvPicPr>
        <p:blipFill>
          <a:blip r:embed="rId3"/>
          <a:stretch>
            <a:fillRect/>
          </a:stretch>
        </p:blipFill>
        <p:spPr>
          <a:xfrm>
            <a:off x="640110" y="4220170"/>
            <a:ext cx="145703" cy="116532"/>
          </a:xfrm>
          <a:prstGeom prst="rect">
            <a:avLst/>
          </a:prstGeom>
        </p:spPr>
      </p:pic>
      <p:sp>
        <p:nvSpPr>
          <p:cNvPr id="28" name="Text 25"/>
          <p:cNvSpPr/>
          <p:nvPr/>
        </p:nvSpPr>
        <p:spPr>
          <a:xfrm>
            <a:off x="902345" y="4190405"/>
            <a:ext cx="7601545" cy="352723"/>
          </a:xfrm>
          <a:prstGeom prst="rect">
            <a:avLst/>
          </a:prstGeom>
          <a:noFill/>
          <a:ln/>
        </p:spPr>
        <p:txBody>
          <a:bodyPr wrap="square" lIns="0" tIns="0" rIns="0" bIns="0" rtlCol="0" anchor="t">
            <a:normAutofit/>
          </a:bodyPr>
          <a:lstStyle/>
          <a:p>
            <a:pPr marL="0" indent="0" algn="l">
              <a:lnSpc>
                <a:spcPct val="126000"/>
              </a:lnSpc>
              <a:buNone/>
            </a:pPr>
            <a:r>
              <a:rPr lang="en-US" sz="900" dirty="0">
                <a:solidFill>
                  <a:srgbClr val="000000"/>
                </a:solidFill>
                <a:latin typeface="Source Sans 3" pitchFamily="34" charset="0"/>
                <a:ea typeface="Source Sans 3" pitchFamily="34" charset="-122"/>
                <a:cs typeface="Source Sans 3" pitchFamily="34" charset="-120"/>
              </a:rPr>
              <a:t>Digital and electronic are not the same thing. A PDF in a portal is digital — it still waits in a human queue. Electronic means your system builds the request from the chart, checks it against payer rules, and sends it machine-to-machine.</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3577" y="387697"/>
            <a:ext cx="8096845" cy="733871"/>
          </a:xfrm>
          <a:prstGeom prst="rect">
            <a:avLst/>
          </a:prstGeom>
          <a:noFill/>
          <a:ln/>
        </p:spPr>
        <p:txBody>
          <a:bodyPr wrap="square" lIns="0" tIns="0" rIns="0" bIns="0" rtlCol="0" anchor="t">
            <a:normAutofit/>
          </a:bodyPr>
          <a:lstStyle/>
          <a:p>
            <a:pPr marL="0" indent="0" algn="l">
              <a:lnSpc>
                <a:spcPct val="104000"/>
              </a:lnSpc>
              <a:buNone/>
            </a:pPr>
            <a:r>
              <a:rPr lang="en-US" sz="2300" dirty="0">
                <a:solidFill>
                  <a:srgbClr val="38512F"/>
                </a:solidFill>
                <a:latin typeface="Lora" pitchFamily="34" charset="0"/>
                <a:ea typeface="Lora" pitchFamily="34" charset="-122"/>
                <a:cs typeface="Lora" pitchFamily="34" charset="-120"/>
              </a:rPr>
              <a:t>Electronic vs. Digital: The Difference That Will Define Your 2027</a:t>
            </a:r>
            <a:endParaRPr lang="en-US" sz="2300" dirty="0"/>
          </a:p>
        </p:txBody>
      </p:sp>
      <p:pic>
        <p:nvPicPr>
          <p:cNvPr id="3" name="Image 0" descr="preencoded.png"/>
          <p:cNvPicPr>
            <a:picLocks noChangeAspect="1"/>
          </p:cNvPicPr>
          <p:nvPr/>
        </p:nvPicPr>
        <p:blipFill>
          <a:blip r:embed="rId3"/>
          <a:stretch>
            <a:fillRect/>
          </a:stretch>
        </p:blipFill>
        <p:spPr>
          <a:xfrm>
            <a:off x="2364953" y="1359396"/>
            <a:ext cx="4414019" cy="2482825"/>
          </a:xfrm>
          <a:prstGeom prst="rect">
            <a:avLst/>
          </a:prstGeom>
        </p:spPr>
      </p:pic>
      <p:sp>
        <p:nvSpPr>
          <p:cNvPr id="4" name="Text 1"/>
          <p:cNvSpPr/>
          <p:nvPr/>
        </p:nvSpPr>
        <p:spPr>
          <a:xfrm>
            <a:off x="523577" y="3975943"/>
            <a:ext cx="8096845" cy="779859"/>
          </a:xfrm>
          <a:prstGeom prst="rect">
            <a:avLst/>
          </a:prstGeom>
          <a:noFill/>
          <a:ln/>
        </p:spPr>
        <p:txBody>
          <a:bodyPr wrap="square" lIns="0" tIns="0" rIns="0" bIns="0" rtlCol="0" anchor="t">
            <a:normAutofit/>
          </a:bodyPr>
          <a:lstStyle/>
          <a:p>
            <a:pPr marL="0" indent="0" algn="l">
              <a:lnSpc>
                <a:spcPct val="130000"/>
              </a:lnSpc>
              <a:buNone/>
            </a:pPr>
            <a:r>
              <a:rPr lang="en-US" sz="950" dirty="0">
                <a:solidFill>
                  <a:srgbClr val="3A3630"/>
                </a:solidFill>
                <a:latin typeface="Source Sans 3" pitchFamily="34" charset="0"/>
                <a:ea typeface="Source Sans 3" pitchFamily="34" charset="-122"/>
                <a:cs typeface="Source Sans 3" pitchFamily="34" charset="-120"/>
              </a:rPr>
              <a:t>The HL7 Da Vinci implementation guides for coverage requirements and documentation tell your system exactly what a payer needs before you submit a claim. A hospital with that capability handles WISeR's added volume </a:t>
            </a:r>
            <a:r>
              <a:rPr lang="en-US" sz="950" i="1" dirty="0">
                <a:solidFill>
                  <a:srgbClr val="3A3630"/>
                </a:solidFill>
                <a:latin typeface="Source Sans 3" pitchFamily="34" charset="0"/>
                <a:ea typeface="Source Sans 3" pitchFamily="34" charset="-122"/>
                <a:cs typeface="Source Sans 3" pitchFamily="34" charset="-120"/>
              </a:rPr>
              <a:t>and</a:t>
            </a:r>
            <a:r>
              <a:rPr lang="en-US" sz="950" dirty="0">
                <a:solidFill>
                  <a:srgbClr val="3A3630"/>
                </a:solidFill>
                <a:latin typeface="Source Sans 3" pitchFamily="34" charset="0"/>
                <a:ea typeface="Source Sans 3" pitchFamily="34" charset="-122"/>
                <a:cs typeface="Source Sans 3" pitchFamily="34" charset="-120"/>
              </a:rPr>
              <a:t> the 2027 FHIR mandate simultaneously. A hospital still running prior authorization on fax machines and phone calls absorbs every delay both systems create — and a CIO who starts the data work in late 2026 is already behind before the first request goes out.</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2844</Words>
  <Application>Microsoft Office PowerPoint</Application>
  <PresentationFormat>On-screen Show (16:9)</PresentationFormat>
  <Paragraphs>159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Source Sans 3</vt:lpstr>
      <vt:lpstr>Lora</vt:lpstr>
      <vt:lpstr>Source Sans 3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2026-07-10T19:33:06Z</dcterms:created>
  <dcterms:modified xsi:type="dcterms:W3CDTF">2026-07-10T19:36:04Z</dcterms:modified>
</cp:coreProperties>
</file>