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Roboto" panose="02000000000000000000" pitchFamily="2" charset="0"/>
      <p:regular r:id="rId17"/>
      <p:bold r:id="rId18"/>
      <p:italic r:id="rId19"/>
    </p:embeddedFont>
    <p:embeddedFont>
      <p:font typeface="Roboto Slab" pitchFamily="2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6139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DF1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CFE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www.pmotto.ai/about/" TargetMode="External"/><Relationship Id="rId5" Type="http://schemas.openxmlformats.org/officeDocument/2006/relationships/image" Target="../media/image24.png"/><Relationship Id="rId4" Type="http://schemas.openxmlformats.org/officeDocument/2006/relationships/hyperlink" Target="https://www.pmotto.ai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15269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Meet PMOtto: Your Friendly AI Sidekick for Smarter Project Management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28176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24/7 project management companion built specifically for PM professionals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F7447ECC-97C7-4F52-E4A9-6648442B5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043" y="4168547"/>
            <a:ext cx="7556421" cy="138707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D6382D-CB55-43DD-B90E-DB3896F96ED6}"/>
              </a:ext>
            </a:extLst>
          </p:cNvPr>
          <p:cNvSpPr txBox="1"/>
          <p:nvPr/>
        </p:nvSpPr>
        <p:spPr>
          <a:xfrm>
            <a:off x="678043" y="5979647"/>
            <a:ext cx="7315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#Scrum, #PMO, #ProductManagement, #DigitalTransformation, #ChangeManagement, #AIinProjectManagement, #HybridPM, and #ManagingProjectsTheAgileWay.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8917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Built for All Experience Levels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74689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60" y="2789396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17306" y="2824758"/>
            <a:ext cx="2899291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New Project Managers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7017306" y="3669506"/>
            <a:ext cx="289929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Foundational concepts explained clearly without assuming prior knowledge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10200084" y="274689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5155" y="2789396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937200" y="28247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Mid-Career PMs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0937200" y="3315176"/>
            <a:ext cx="289941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Advanced techniques and optimization strategies to take your skills to the next level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6280190" y="522041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5260" y="5262920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017306" y="52982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Seasoned Leaders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7017306" y="5788700"/>
            <a:ext cx="289929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Strategic insights and portfolio management guidance for experienced professionals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10200084" y="522041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5155" y="5262920"/>
            <a:ext cx="340162" cy="42529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0937200" y="52982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Global Practitioners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10937200" y="5788700"/>
            <a:ext cx="2899410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Clear communication designed for non-native English speakers with minimal jargon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5940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Real-World Application Examples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943939"/>
            <a:ext cx="35015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Sprint Planning Assistance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133951" y="3907750"/>
            <a:ext cx="3161348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"PMOtto, how can I improve our sprint planning sessions? The team always seems to overcommit."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93790" y="3907750"/>
            <a:ext cx="30480" cy="1451610"/>
          </a:xfrm>
          <a:prstGeom prst="rect">
            <a:avLst/>
          </a:prstGeom>
          <a:solidFill>
            <a:srgbClr val="3257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93790" y="5614511"/>
            <a:ext cx="35015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PMOtto provides tailored guidance on capacity planning, story point estimation techniques, and historical velocity analysis.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4856321" y="2943939"/>
            <a:ext cx="35015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Stakeholder Management Support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196483" y="3907750"/>
            <a:ext cx="3161348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"Help me create an influence strategy for a resistant executive sponsor."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4856321" y="3907750"/>
            <a:ext cx="30480" cy="1088708"/>
          </a:xfrm>
          <a:prstGeom prst="rect">
            <a:avLst/>
          </a:prstGeom>
          <a:solidFill>
            <a:srgbClr val="3257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856321" y="5251609"/>
            <a:ext cx="35015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PMOtto suggests personalized engagement approaches based on stakeholder analysis and communication preferences.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40581"/>
            <a:ext cx="605218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The PMOtto Difference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002988"/>
            <a:ext cx="6379607" cy="39428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61726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Generic AI Tools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6663095"/>
            <a:ext cx="63796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Lack project management context, offer theoretical answers, and use excessive technical jargon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884" y="2002988"/>
            <a:ext cx="6379726" cy="394287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56884" y="61726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PMOtto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7456884" y="6663095"/>
            <a:ext cx="637972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Specialized PM knowledge, practical advice for real situations, and clear communication without unnecessary complexity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9162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Project Management is a Team Sport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34934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But sometimes, you need a quiet moment to think things through. PMOtto is that dependable teammate who: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33030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Has your back when deadlines are tight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477250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Supports you when scope is creeping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521469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Provides guidance when stakeholders are challenging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280190" y="565689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Offers clarity when requirements are ambiguous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6280190" y="627495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Your AI-powered project partner, always ready to help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3434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Manage Projects the Agile Way with PMOtto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305413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24/7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793790" y="4337209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Availability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4827627"/>
            <a:ext cx="23298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ready to support your project management needs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3407093" y="3305413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100%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3407093" y="4337209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PM Focus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3407093" y="4827627"/>
            <a:ext cx="23298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Dedicated entirely to project management best practices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6020395" y="3305413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0%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6020395" y="4337209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Ego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020395" y="4827627"/>
            <a:ext cx="23298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Just practical help without attitude or judgment</a:t>
            </a:r>
            <a:endParaRPr lang="en-US" sz="1750" dirty="0"/>
          </a:p>
        </p:txBody>
      </p:sp>
      <p:pic>
        <p:nvPicPr>
          <p:cNvPr id="13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6171486"/>
            <a:ext cx="2277189" cy="623768"/>
          </a:xfrm>
          <a:prstGeom prst="rect">
            <a:avLst/>
          </a:prstGeom>
        </p:spPr>
      </p:pic>
      <p:pic>
        <p:nvPicPr>
          <p:cNvPr id="14" name="Image 2" descr="preencoded.png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4327" y="6171486"/>
            <a:ext cx="1612583" cy="6237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73486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Why Another Tool for Project Managers?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92579"/>
            <a:ext cx="488072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Today's Project Management Reality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18707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the current fast-paced delivery environment, we're expected to: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4805124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 with unprecedented speed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524732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 value early and continuously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93790" y="568952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Adapt to changing requirements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93790" y="613171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Navigate countless tools and methodologies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126265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Introducing PMOtto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451390" y="2311598"/>
            <a:ext cx="4579144" cy="2758559"/>
          </a:xfrm>
          <a:prstGeom prst="roundRect">
            <a:avLst>
              <a:gd name="adj" fmla="val 123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4678204" y="2538413"/>
            <a:ext cx="29848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PM Knowledge Expert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678204" y="3028831"/>
            <a:ext cx="4125516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Unlike generic AI, PMOtto is deeply rooted in project management best practices, drawing from thought leaders like Ricardo Vargas and Antonio Nieto-Rodriguez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9257348" y="2311598"/>
            <a:ext cx="4579263" cy="2758559"/>
          </a:xfrm>
          <a:prstGeom prst="roundRect">
            <a:avLst>
              <a:gd name="adj" fmla="val 1233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9484162" y="2538413"/>
            <a:ext cx="354330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Friendly Conversationalist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9484162" y="3028831"/>
            <a:ext cx="41256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Communicates like a helpful colleague, not a lecturer – making complex topics approachable with zero ego and minimal jargon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4451390" y="5296972"/>
            <a:ext cx="9385221" cy="1669852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4678204" y="55237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Always Available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678204" y="6014204"/>
            <a:ext cx="89315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Ready 24/7 to answer questions, provide guidance, and support your project management needs whenever inspiration strikes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2918341"/>
            <a:ext cx="840414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PMOtto is Your Backstage Crew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4451390" y="3967282"/>
            <a:ext cx="93852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Supporting your delivery show while you remain the star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4451390" y="4585335"/>
            <a:ext cx="93852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PMOtto enhances your expertise rather than replacing your experience or decision-making capabilities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36871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Core Capabilities: PM Concept Clarification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394591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Need clarity on fundamental project management concepts? PMOtto breaks down complex ideas into simple language.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1133951" y="4630698"/>
            <a:ext cx="721625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"Could you explain how to build an effective RACI matrix for my cross-functional team?"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93790" y="4375547"/>
            <a:ext cx="30480" cy="1236107"/>
          </a:xfrm>
          <a:prstGeom prst="rect">
            <a:avLst/>
          </a:prstGeom>
          <a:solidFill>
            <a:srgbClr val="3257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93790" y="5866805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earned value management to critical path analysis, PMOtto translates technical concepts into practical understanding.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576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51390" y="731163"/>
            <a:ext cx="93852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Core Capabilities: Framework Guidance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390" y="2488883"/>
            <a:ext cx="1134070" cy="16698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812274" y="2715697"/>
            <a:ext cx="299727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Framework Confusion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812274" y="3206115"/>
            <a:ext cx="802433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facing questions like "Should we use Scrum, Kanban, or a hybrid approach for this project?"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1390" y="4158734"/>
            <a:ext cx="1134070" cy="166985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812274" y="4385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PMOtto Analysis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5812274" y="4875967"/>
            <a:ext cx="802433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PMOtto evaluates your project context, team capabilities, and delivery requirements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1390" y="5828586"/>
            <a:ext cx="1134070" cy="166985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812274" y="6055400"/>
            <a:ext cx="355937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Tailored Recommendation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5812274" y="6545818"/>
            <a:ext cx="802433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You receive a customized framework recommendation with implementation guidance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2284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Core Capabilities: Agile Delivery Support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580567"/>
            <a:ext cx="39799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PMOtto Speaks Agile Fluently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280190" y="427505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Crafting effective user stories with clear acceptance criteria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4717256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Planning and facilitating productive sprint ceremonies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5159454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Managing sprint retrospectives to drive continuous improvement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280190" y="560165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Balancing technical debt with new feature development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6280190" y="604385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Calculating and interpreting agile metrics that matter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0" y="0"/>
            <a:ext cx="3657600" cy="82331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9503" y="620316"/>
            <a:ext cx="9393793" cy="1409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Core Capabilities: PMBOK Translation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789503" y="2368272"/>
            <a:ext cx="4584144" cy="2382679"/>
          </a:xfrm>
          <a:prstGeom prst="roundRect">
            <a:avLst>
              <a:gd name="adj" fmla="val 1420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015008" y="2593777"/>
            <a:ext cx="2819638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Theory to Practice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15008" y="3081457"/>
            <a:ext cx="4133136" cy="14439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PMOtto translates dense PMBOK concepts into actionable, real-world guidance for your specific project challenges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599152" y="2368272"/>
            <a:ext cx="4584144" cy="2382679"/>
          </a:xfrm>
          <a:prstGeom prst="roundRect">
            <a:avLst>
              <a:gd name="adj" fmla="val 1420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824657" y="2593777"/>
            <a:ext cx="2819638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Compliance Support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824657" y="3081457"/>
            <a:ext cx="4133136" cy="10829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Get help aligning your projects with PMI standards while maintaining practical, efficient workflows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89503" y="4976455"/>
            <a:ext cx="9393793" cy="1660684"/>
          </a:xfrm>
          <a:prstGeom prst="roundRect">
            <a:avLst>
              <a:gd name="adj" fmla="val 2037"/>
            </a:avLst>
          </a:prstGeom>
          <a:solidFill>
            <a:srgbClr val="E9EC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015008" y="5201960"/>
            <a:ext cx="298025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5213F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Certification Guidance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15008" y="5689640"/>
            <a:ext cx="8942784" cy="7219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Receive explanations of certification concepts with practical examples that reinforce learning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789503" y="6890861"/>
            <a:ext cx="9393793" cy="7219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From integration management to stakeholder engagement, PMOtto helps you apply traditional methodologies in today's fast-paced environments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4708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Core Capabilities: Documentation Assistant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431619"/>
            <a:ext cx="33104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Quick Help for Busy PMs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012763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Status report templates tailored to audience needs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4817864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Stakeholder communication plans with engagement tactics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5622965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Comprehensive risk logs with mitigation strategies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4856321" y="3431619"/>
            <a:ext cx="350150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257B8"/>
                </a:solidFill>
                <a:latin typeface="Roboto Slab" pitchFamily="34" charset="0"/>
                <a:ea typeface="Roboto Slab" pitchFamily="34" charset="-122"/>
                <a:cs typeface="Roboto Slab" pitchFamily="34" charset="-120"/>
              </a:rPr>
              <a:t>Document Creation Support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856321" y="4367093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Sample structures based on industry best practices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856321" y="5172194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Content suggestions for different document sections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4856321" y="5977295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521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Step-by-step guidance through complex documentation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730</Words>
  <Application>Microsoft Office PowerPoint</Application>
  <PresentationFormat>Custom</PresentationFormat>
  <Paragraphs>107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Roboto Slab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3</cp:revision>
  <dcterms:created xsi:type="dcterms:W3CDTF">2025-07-02T20:25:36Z</dcterms:created>
  <dcterms:modified xsi:type="dcterms:W3CDTF">2025-12-29T23:22:37Z</dcterms:modified>
</cp:coreProperties>
</file>