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Brygada 1918" panose="020B0604020202020204" charset="0"/>
      <p:regular r:id="rId17"/>
    </p:embeddedFont>
    <p:embeddedFont>
      <p:font typeface="Brygada 1918 Semi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8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44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65741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 Value-Generating PMO Flywheel: How Momentum Builds Sustainable Value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32363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transformative framework for modern PMO leadership and strategic value creation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181951"/>
            <a:ext cx="7556421" cy="138850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5793700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#PMOValueRing #PMOFlywheel #PMOLeadership #PMOCP #PMOGlobalAlliance #ManagingProjectsTheAgileWay #PMOMaturity #StrategicPMO #BusinessTransformation #AgilePMO #ContinuousImprovement #ValueDrivenPMO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06049"/>
            <a:ext cx="78394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Four Reasons the Flywheel Works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522962"/>
            <a:ext cx="6422231" cy="1793796"/>
          </a:xfrm>
          <a:prstGeom prst="roundRect">
            <a:avLst>
              <a:gd name="adj" fmla="val 16597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9768" y="1728940"/>
            <a:ext cx="26916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Builds Trust Over Time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158160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PMO doesn't demand authority—it earns it through demonstrated value, consistent communication, and proven reliability with each cycle.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1522962"/>
            <a:ext cx="6422231" cy="1793796"/>
          </a:xfrm>
          <a:prstGeom prst="roundRect">
            <a:avLst>
              <a:gd name="adj" fmla="val 16597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620357" y="1728940"/>
            <a:ext cx="28560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Replaces Static Maturity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2158160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Instead of "reaching" a final maturity level, the PMO keeps evolving and learning from each cycle, maintaining relevance in changing markets.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3515115"/>
            <a:ext cx="6422231" cy="1476256"/>
          </a:xfrm>
          <a:prstGeom prst="roundRect">
            <a:avLst>
              <a:gd name="adj" fmla="val 20167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99768" y="3721093"/>
            <a:ext cx="36395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Connects Purpose to Outcomes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99768" y="415031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Every activity in the flywheel links back to stakeholder needs and measurable business results, ensuring alignment and impact.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3515115"/>
            <a:ext cx="6422231" cy="1476256"/>
          </a:xfrm>
          <a:prstGeom prst="roundRect">
            <a:avLst>
              <a:gd name="adj" fmla="val 20167"/>
            </a:avLst>
          </a:prstGeom>
          <a:solidFill>
            <a:srgbClr val="8D6348"/>
          </a:solidFill>
          <a:ln w="7620">
            <a:solidFill>
              <a:srgbClr val="A67C6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620357" y="3721093"/>
            <a:ext cx="38970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Reinforces Organizational Agility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20357" y="415031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As priorities shift, the PMO adapts its services and keeps spinning—rather than restarting from scratch with each change.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546973"/>
            <a:ext cx="11965067" cy="619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 PMO as Physician: Diagnose Before Prescribing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792361" y="1289317"/>
            <a:ext cx="13045678" cy="953475"/>
          </a:xfrm>
          <a:prstGeom prst="roundRect">
            <a:avLst>
              <a:gd name="adj" fmla="val 16579"/>
            </a:avLst>
          </a:prstGeom>
          <a:solidFill>
            <a:srgbClr val="DFE4C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62" y="1584354"/>
            <a:ext cx="247531" cy="1980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5893" y="1536729"/>
            <a:ext cx="11960617" cy="1267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Key Insight:</a:t>
            </a: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Just as patients aren't expected to diagnose themselves or choose their own treatments, PMO customers shouldn't have to pick services from a predefined list.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2361" y="2482942"/>
            <a:ext cx="12967706" cy="796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Stakeholders may describe symptoms—missed deadlines, unclear priorities, resource overload—but it's the PMO's responsibility to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diagnose the real causes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and prescribe the right services to achieve desired outcomes.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2361" y="3527216"/>
            <a:ext cx="198001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01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92361" y="3840826"/>
            <a:ext cx="6423779" cy="22860"/>
          </a:xfrm>
          <a:prstGeom prst="rect">
            <a:avLst/>
          </a:prstGeom>
          <a:solidFill>
            <a:srgbClr val="626C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92361" y="3985487"/>
            <a:ext cx="2476262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Listen to Symptoms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792361" y="4413874"/>
            <a:ext cx="6423779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Stakeholders describe pain points and challenges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414141" y="3527216"/>
            <a:ext cx="198001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02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7414141" y="3840826"/>
            <a:ext cx="6423898" cy="22860"/>
          </a:xfrm>
          <a:prstGeom prst="rect">
            <a:avLst/>
          </a:prstGeom>
          <a:solidFill>
            <a:srgbClr val="8379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414141" y="3985487"/>
            <a:ext cx="2476262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Conduct Diagnosis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7414141" y="4413874"/>
            <a:ext cx="6423898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PMO investigates root causes through data and analysis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92361" y="5077290"/>
            <a:ext cx="198001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792361" y="5390901"/>
            <a:ext cx="6423779" cy="22860"/>
          </a:xfrm>
          <a:prstGeom prst="rect">
            <a:avLst/>
          </a:prstGeom>
          <a:solidFill>
            <a:srgbClr val="E8AF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792361" y="5535562"/>
            <a:ext cx="2476262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Prescribe Treatment</a:t>
            </a:r>
            <a:endParaRPr lang="en-US" sz="1900" dirty="0"/>
          </a:p>
        </p:txBody>
      </p:sp>
      <p:sp>
        <p:nvSpPr>
          <p:cNvPr id="18" name="Text 15"/>
          <p:cNvSpPr/>
          <p:nvPr/>
        </p:nvSpPr>
        <p:spPr>
          <a:xfrm>
            <a:off x="792361" y="5963949"/>
            <a:ext cx="6423779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Design targeted services that address actual needs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7414141" y="5077290"/>
            <a:ext cx="198001" cy="247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 Light" pitchFamily="34" charset="0"/>
                <a:ea typeface="Brygada 1918 Light" pitchFamily="34" charset="-122"/>
                <a:cs typeface="Brygada 1918 Light" pitchFamily="34" charset="-120"/>
              </a:rPr>
              <a:t>04</a:t>
            </a:r>
            <a:endParaRPr lang="en-US" sz="1550" dirty="0"/>
          </a:p>
        </p:txBody>
      </p:sp>
      <p:sp>
        <p:nvSpPr>
          <p:cNvPr id="20" name="Shape 17"/>
          <p:cNvSpPr/>
          <p:nvPr/>
        </p:nvSpPr>
        <p:spPr>
          <a:xfrm>
            <a:off x="7414141" y="5390901"/>
            <a:ext cx="6423898" cy="22860"/>
          </a:xfrm>
          <a:prstGeom prst="rect">
            <a:avLst/>
          </a:prstGeom>
          <a:solidFill>
            <a:srgbClr val="CC914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7414141" y="5535562"/>
            <a:ext cx="2476262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Monitor Recovery</a:t>
            </a:r>
            <a:endParaRPr lang="en-US" sz="1900" dirty="0"/>
          </a:p>
        </p:txBody>
      </p:sp>
      <p:sp>
        <p:nvSpPr>
          <p:cNvPr id="22" name="Text 19"/>
          <p:cNvSpPr/>
          <p:nvPr/>
        </p:nvSpPr>
        <p:spPr>
          <a:xfrm>
            <a:off x="7414141" y="5963949"/>
            <a:ext cx="6423898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Track outcomes and adjust treatment as needed</a:t>
            </a:r>
            <a:endParaRPr lang="en-US" sz="1550" dirty="0"/>
          </a:p>
        </p:txBody>
      </p:sp>
      <p:sp>
        <p:nvSpPr>
          <p:cNvPr id="23" name="Text 20"/>
          <p:cNvSpPr/>
          <p:nvPr/>
        </p:nvSpPr>
        <p:spPr>
          <a:xfrm>
            <a:off x="792361" y="6652130"/>
            <a:ext cx="13045678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 the flywheel, this diagnostic approach corresponds to the </a:t>
            </a:r>
            <a:r>
              <a:rPr lang="en-US" sz="1550" i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Needs Assessment → Value Proposition → Service Development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stages, ensuring every rotation targets what truly drives performance.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404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75071" y="635913"/>
            <a:ext cx="7981712" cy="448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 Compounding Effect: Value That Multiplies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4375071" y="1353264"/>
            <a:ext cx="9537859" cy="574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Each completed cycle doesn't just deliver value—it reinforces and amplifies the next rotation, creating exponential returns over time.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4375071" y="2129076"/>
            <a:ext cx="4679275" cy="2340054"/>
          </a:xfrm>
          <a:prstGeom prst="roundRect">
            <a:avLst>
              <a:gd name="adj" fmla="val 11498"/>
            </a:avLst>
          </a:prstGeom>
          <a:solidFill>
            <a:srgbClr val="626C3B"/>
          </a:solidFill>
          <a:ln w="7620">
            <a:solidFill>
              <a:srgbClr val="E8AF3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4561999" y="2316004"/>
            <a:ext cx="538043" cy="538043"/>
          </a:xfrm>
          <a:prstGeom prst="roundRect">
            <a:avLst>
              <a:gd name="adj" fmla="val 16993225"/>
            </a:avLst>
          </a:prstGeom>
          <a:solidFill>
            <a:srgbClr val="E8AF3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993" y="2433638"/>
            <a:ext cx="242054" cy="30265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561999" y="3033355"/>
            <a:ext cx="2242066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Enhanced Trust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4561999" y="3421023"/>
            <a:ext cx="4305419" cy="861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Awareness and proven results make future adoption easier and stakeholder engagement stronger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9233654" y="2129076"/>
            <a:ext cx="4679275" cy="2340054"/>
          </a:xfrm>
          <a:prstGeom prst="roundRect">
            <a:avLst>
              <a:gd name="adj" fmla="val 11498"/>
            </a:avLst>
          </a:prstGeom>
          <a:solidFill>
            <a:srgbClr val="626C3B"/>
          </a:solidFill>
          <a:ln w="7620">
            <a:solidFill>
              <a:srgbClr val="83792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9420582" y="2316004"/>
            <a:ext cx="538043" cy="538043"/>
          </a:xfrm>
          <a:prstGeom prst="roundRect">
            <a:avLst>
              <a:gd name="adj" fmla="val 16993225"/>
            </a:avLst>
          </a:prstGeom>
          <a:solidFill>
            <a:srgbClr val="83792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577" y="2433638"/>
            <a:ext cx="242054" cy="30265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420582" y="3033355"/>
            <a:ext cx="2242066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Stronger Support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9420582" y="3421023"/>
            <a:ext cx="4305419" cy="574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Measured outcomes make funding decisions clearer and executive sponsorship more robust</a:t>
            </a:r>
            <a:endParaRPr lang="en-US" sz="1400" dirty="0"/>
          </a:p>
        </p:txBody>
      </p:sp>
      <p:sp>
        <p:nvSpPr>
          <p:cNvPr id="15" name="Shape 10"/>
          <p:cNvSpPr/>
          <p:nvPr/>
        </p:nvSpPr>
        <p:spPr>
          <a:xfrm>
            <a:off x="4375071" y="4648438"/>
            <a:ext cx="9537859" cy="1765935"/>
          </a:xfrm>
          <a:prstGeom prst="roundRect">
            <a:avLst>
              <a:gd name="adj" fmla="val 15236"/>
            </a:avLst>
          </a:prstGeom>
          <a:solidFill>
            <a:srgbClr val="626C3B"/>
          </a:solidFill>
          <a:ln w="7620">
            <a:solidFill>
              <a:srgbClr val="CC91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4561999" y="4835366"/>
            <a:ext cx="538043" cy="538043"/>
          </a:xfrm>
          <a:prstGeom prst="roundRect">
            <a:avLst>
              <a:gd name="adj" fmla="val 16993225"/>
            </a:avLst>
          </a:prstGeom>
          <a:solidFill>
            <a:srgbClr val="CC914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993" y="4953000"/>
            <a:ext cx="242054" cy="302657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561999" y="5552718"/>
            <a:ext cx="2242066" cy="280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Sustained Relevance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4561999" y="5940385"/>
            <a:ext cx="9164003" cy="287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Continuous refinement ensures the PMO remains aligned with evolving market demands</a:t>
            </a:r>
            <a:endParaRPr lang="en-US" sz="1400" dirty="0"/>
          </a:p>
        </p:txBody>
      </p:sp>
      <p:sp>
        <p:nvSpPr>
          <p:cNvPr id="20" name="Text 14"/>
          <p:cNvSpPr/>
          <p:nvPr/>
        </p:nvSpPr>
        <p:spPr>
          <a:xfrm>
            <a:off x="4644033" y="6817757"/>
            <a:ext cx="9268897" cy="574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Over time, the PMO becomes a </a:t>
            </a:r>
            <a:r>
              <a:rPr lang="en-US" sz="14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trusted strategic partner</a:t>
            </a: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, not a temporary initiative or overhead function. The organization learns to rely on the PMO's rhythm—a steady heartbeat of value creation.</a:t>
            </a:r>
            <a:endParaRPr lang="en-US" sz="1400" dirty="0"/>
          </a:p>
        </p:txBody>
      </p:sp>
      <p:sp>
        <p:nvSpPr>
          <p:cNvPr id="21" name="Shape 15"/>
          <p:cNvSpPr/>
          <p:nvPr/>
        </p:nvSpPr>
        <p:spPr>
          <a:xfrm>
            <a:off x="4375071" y="6616065"/>
            <a:ext cx="22860" cy="977503"/>
          </a:xfrm>
          <a:prstGeom prst="rect">
            <a:avLst/>
          </a:prstGeom>
          <a:solidFill>
            <a:srgbClr val="626C3B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59337"/>
            <a:ext cx="83038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How to Activate Your PMO Flywheel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476250"/>
            <a:ext cx="4215289" cy="2428875"/>
          </a:xfrm>
          <a:prstGeom prst="roundRect">
            <a:avLst>
              <a:gd name="adj" fmla="val 12257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9768" y="16822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Start with Listening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111448"/>
            <a:ext cx="380333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Build authentic relationships before proposing solutions. Understand stakeholder perspectives, challenges, and aspirations through genuine engagement.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1476250"/>
            <a:ext cx="4215408" cy="2428875"/>
          </a:xfrm>
          <a:prstGeom prst="roundRect">
            <a:avLst>
              <a:gd name="adj" fmla="val 12257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13415" y="1682228"/>
            <a:ext cx="25672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Diagnose Root Causes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13415" y="2111448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Use data, stakeholder interviews, and comprehensive maturity assessments to identify underlying issues—not just surface-level symptoms.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1476250"/>
            <a:ext cx="4215289" cy="2428875"/>
          </a:xfrm>
          <a:prstGeom prst="roundRect">
            <a:avLst>
              <a:gd name="adj" fmla="val 12257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27181" y="1682228"/>
            <a:ext cx="34518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Design Value-Driven Services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27181" y="2111448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Align every service offering to a specific, measurable business outcome. Ensure each capability directly supports strategic objectives.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4103483"/>
            <a:ext cx="6422112" cy="1793796"/>
          </a:xfrm>
          <a:prstGeom prst="roundRect">
            <a:avLst>
              <a:gd name="adj" fmla="val 16597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99768" y="4309461"/>
            <a:ext cx="37147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Deliver, Measure, Communicate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9768" y="4738681"/>
            <a:ext cx="6010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Visibility is vital—value not seen is value not felt. Share progress, results, and impact stories consistently across all levels.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260" y="4103483"/>
            <a:ext cx="6422231" cy="1793796"/>
          </a:xfrm>
          <a:prstGeom prst="roundRect">
            <a:avLst>
              <a:gd name="adj" fmla="val 16597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620238" y="43094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Iterate Continuously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7620238" y="4738681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Each cycle is a learning loop. Gather feedback, refine approaches, adapt to changing conditions, and evolve your services continuously.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62428"/>
            <a:ext cx="1290994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Transform Your PMO into a Strategic Value Accelerator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47934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Value-Generating PMO Flywheel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fundamentally transforms a PMO from a governance body into a </a:t>
            </a:r>
            <a:r>
              <a:rPr lang="en-US" sz="1550" dirty="0">
                <a:solidFill>
                  <a:srgbClr val="403011"/>
                </a:solidFill>
                <a:highlight>
                  <a:srgbClr val="E8AF3B"/>
                </a:highlight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strategic value accelerator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This isn't about doing more work—it's about creating a self-sustaining rhythm of value that amplifies over time.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436841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10</a:t>
            </a:r>
            <a:endParaRPr lang="en-US" sz="5150" dirty="0"/>
          </a:p>
        </p:txBody>
      </p:sp>
      <p:sp>
        <p:nvSpPr>
          <p:cNvPr id="5" name="Text 3"/>
          <p:cNvSpPr/>
          <p:nvPr/>
        </p:nvSpPr>
        <p:spPr>
          <a:xfrm>
            <a:off x="1541264" y="3339811"/>
            <a:ext cx="26872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Interconnected Phases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769031"/>
            <a:ext cx="41821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Each step fuels the next in a continuous cycle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23986" y="2436841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∞</a:t>
            </a:r>
            <a:endParaRPr lang="en-US" sz="5150" dirty="0"/>
          </a:p>
        </p:txBody>
      </p:sp>
      <p:sp>
        <p:nvSpPr>
          <p:cNvPr id="8" name="Text 6"/>
          <p:cNvSpPr/>
          <p:nvPr/>
        </p:nvSpPr>
        <p:spPr>
          <a:xfrm>
            <a:off x="6074688" y="33398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Infinite Momentum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223986" y="3769031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flywheel never stops spinning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9654302" y="2436841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5150" dirty="0"/>
          </a:p>
        </p:txBody>
      </p:sp>
      <p:sp>
        <p:nvSpPr>
          <p:cNvPr id="11" name="Text 9"/>
          <p:cNvSpPr/>
          <p:nvPr/>
        </p:nvSpPr>
        <p:spPr>
          <a:xfrm>
            <a:off x="10505003" y="33398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Strategic Partner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654302" y="3769031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From overhead to trusted advisor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408962"/>
            <a:ext cx="13042821" cy="32385"/>
          </a:xfrm>
          <a:prstGeom prst="rect">
            <a:avLst/>
          </a:prstGeom>
          <a:solidFill>
            <a:srgbClr val="403011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93790" y="473891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Key Takeaway</a:t>
            </a:r>
            <a:endParaRPr lang="en-US" sz="2300" dirty="0"/>
          </a:p>
        </p:txBody>
      </p:sp>
      <p:sp>
        <p:nvSpPr>
          <p:cNvPr id="15" name="Text 13"/>
          <p:cNvSpPr/>
          <p:nvPr/>
        </p:nvSpPr>
        <p:spPr>
          <a:xfrm>
            <a:off x="793790" y="5408641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well-designed PMO doesn't just manage projects. It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diagnoses needs, delivers outcomes, and builds lasting organizational momentum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 By embracing the flywheel approach, your PMO can create compounding value that drives sustainable competitive advantage and positions portfolio management as a core strategic capability.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091446" y="6807745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Start your flywheel today. The first push is the hardest—but every rotation after gets easier, faster, and more powerful.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93790" y="6584502"/>
            <a:ext cx="22860" cy="764024"/>
          </a:xfrm>
          <a:prstGeom prst="rect">
            <a:avLst/>
          </a:prstGeom>
          <a:solidFill>
            <a:srgbClr val="626C3B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06689"/>
            <a:ext cx="845272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 Challenge Facing Modern PMOs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03017"/>
            <a:ext cx="763202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 today's fast-changing business landscape, organizations can no longer afford PMOs that only manage templates, enforce compliance, or report status. The traditional approach—static processes, rigid governance, and activity-focused metrics—leaves PMOs vulnerable to being viewed as overhead rather than strategic partners.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369309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To stay relevant and demonstrate genuine impact, the modern PMO must continuously generate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measurable value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through an evolving cycle of listening, learning, delivering, and improving. This requires a fundamental shift from linear operations to dynamic, self-reinforcing systems.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1647665"/>
            <a:ext cx="4133255" cy="41332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2212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Introducing the Flywheel Framework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159933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Value-Generating PMO Flywheel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is a revolutionary framework introduced by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Americo Pinto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and the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PMO Global Alliance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as part of the PMO Value Ring methodology. It redefines how PMOs operate by transforming them from static departments into living systems of value creation.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577846" y="3876576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"The PMO Flywheel never stops spinning—because value creation is never finished."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280190" y="3653334"/>
            <a:ext cx="22860" cy="1081564"/>
          </a:xfrm>
          <a:prstGeom prst="rect">
            <a:avLst/>
          </a:prstGeom>
          <a:solidFill>
            <a:srgbClr val="626C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280190" y="495814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Like an engineering flywheel that stores energy and gains speed with each rotation, this framework builds momentum through continuous cycles of stakeholder engagement, service delivery, and demonstrated results.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14923"/>
            <a:ext cx="887741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Understanding the Flywheel Principle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531835"/>
            <a:ext cx="2425660" cy="24256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2055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Initial Effort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4634723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first push requires significant energy to overcome inertia and establish credibility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1531835"/>
            <a:ext cx="2425660" cy="24256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42055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Building Momentum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4634723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Each successful cycle reduces friction and accelerates the next rotation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1531835"/>
            <a:ext cx="2425660" cy="24256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4205503"/>
            <a:ext cx="25842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Self-Sustaining Power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4634723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Eventually, the system maintains itself with minimal additional effort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549304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 PMO that embraces this model doesn't just complete projects—it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earns credibility, drives change, and sustains long-term organizational health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through compounding value creation.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09041"/>
            <a:ext cx="120918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The 10 Steps of the Value-Generating PMO Flywheel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52595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flywheel operates through ten interconnected phases, each fueling the next to create self-reinforcing momentum that strengthens trust, alignment, and results across the organization.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9795986" y="25665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Awareness Building</a:t>
            </a:r>
            <a:endParaRPr lang="en-US" sz="19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84275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144" y="3069063"/>
            <a:ext cx="296942" cy="3711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795986" y="35390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Needs Assessment</a:t>
            </a:r>
            <a:endParaRPr lang="en-US" sz="19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384275"/>
            <a:ext cx="4564975" cy="456497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373" y="3778199"/>
            <a:ext cx="296942" cy="37111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994463" y="45115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Value Proposition</a:t>
            </a:r>
            <a:endParaRPr lang="en-US" sz="19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84275"/>
            <a:ext cx="4564975" cy="4564975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0557" y="4755821"/>
            <a:ext cx="296942" cy="371118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795986" y="5484067"/>
            <a:ext cx="24836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Service Development</a:t>
            </a:r>
            <a:endParaRPr lang="en-US" sz="195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384275"/>
            <a:ext cx="4564975" cy="4564975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8475" y="5628550"/>
            <a:ext cx="296942" cy="371118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9795986" y="64566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Service Onboarding</a:t>
            </a:r>
            <a:endParaRPr lang="en-US" sz="1950" dirty="0"/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384275"/>
            <a:ext cx="4564975" cy="4564975"/>
          </a:xfrm>
          <a:prstGeom prst="rect">
            <a:avLst/>
          </a:prstGeom>
        </p:spPr>
      </p:pic>
      <p:pic>
        <p:nvPicPr>
          <p:cNvPr id="18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1698" y="6062890"/>
            <a:ext cx="296942" cy="371118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2353389" y="645668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Service Operation</a:t>
            </a:r>
            <a:endParaRPr lang="en-US" sz="1950" dirty="0"/>
          </a:p>
        </p:txBody>
      </p:sp>
      <p:pic>
        <p:nvPicPr>
          <p:cNvPr id="20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384275"/>
            <a:ext cx="4564975" cy="4564975"/>
          </a:xfrm>
          <a:prstGeom prst="rect">
            <a:avLst/>
          </a:prstGeom>
        </p:spPr>
      </p:pic>
      <p:pic>
        <p:nvPicPr>
          <p:cNvPr id="21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8957" y="5893225"/>
            <a:ext cx="296942" cy="371118"/>
          </a:xfrm>
          <a:prstGeom prst="rect">
            <a:avLst/>
          </a:prstGeom>
        </p:spPr>
      </p:pic>
      <p:sp>
        <p:nvSpPr>
          <p:cNvPr id="22" name="Text 8"/>
          <p:cNvSpPr/>
          <p:nvPr/>
        </p:nvSpPr>
        <p:spPr>
          <a:xfrm>
            <a:off x="2353389" y="54840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Service Monitoring</a:t>
            </a:r>
            <a:endParaRPr lang="en-US" sz="1950" dirty="0"/>
          </a:p>
        </p:txBody>
      </p:sp>
      <p:pic>
        <p:nvPicPr>
          <p:cNvPr id="23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2653" y="2384275"/>
            <a:ext cx="4564975" cy="4564975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1728" y="5184089"/>
            <a:ext cx="296942" cy="371118"/>
          </a:xfrm>
          <a:prstGeom prst="rect">
            <a:avLst/>
          </a:prstGeom>
        </p:spPr>
      </p:pic>
      <p:sp>
        <p:nvSpPr>
          <p:cNvPr id="25" name="Text 9"/>
          <p:cNvSpPr/>
          <p:nvPr/>
        </p:nvSpPr>
        <p:spPr>
          <a:xfrm>
            <a:off x="2104311" y="4511565"/>
            <a:ext cx="25315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Service Improvement</a:t>
            </a:r>
            <a:endParaRPr lang="en-US" sz="1950" dirty="0"/>
          </a:p>
        </p:txBody>
      </p:sp>
      <p:pic>
        <p:nvPicPr>
          <p:cNvPr id="2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32653" y="2384275"/>
            <a:ext cx="4564975" cy="4564975"/>
          </a:xfrm>
          <a:prstGeom prst="rect">
            <a:avLst/>
          </a:prstGeom>
        </p:spPr>
      </p:pic>
      <p:pic>
        <p:nvPicPr>
          <p:cNvPr id="2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2544" y="4206467"/>
            <a:ext cx="296942" cy="371118"/>
          </a:xfrm>
          <a:prstGeom prst="rect">
            <a:avLst/>
          </a:prstGeom>
        </p:spPr>
      </p:pic>
      <p:sp>
        <p:nvSpPr>
          <p:cNvPr id="28" name="Text 10"/>
          <p:cNvSpPr/>
          <p:nvPr/>
        </p:nvSpPr>
        <p:spPr>
          <a:xfrm>
            <a:off x="2353389" y="35390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Value Delivery</a:t>
            </a:r>
            <a:endParaRPr lang="en-US" sz="1950" dirty="0"/>
          </a:p>
        </p:txBody>
      </p:sp>
      <p:pic>
        <p:nvPicPr>
          <p:cNvPr id="29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2653" y="2384275"/>
            <a:ext cx="4564975" cy="4564975"/>
          </a:xfrm>
          <a:prstGeom prst="rect">
            <a:avLst/>
          </a:prstGeom>
        </p:spPr>
      </p:pic>
      <p:pic>
        <p:nvPicPr>
          <p:cNvPr id="30" name="Image 17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4626" y="3333739"/>
            <a:ext cx="296942" cy="371118"/>
          </a:xfrm>
          <a:prstGeom prst="rect">
            <a:avLst/>
          </a:prstGeom>
        </p:spPr>
      </p:pic>
      <p:sp>
        <p:nvSpPr>
          <p:cNvPr id="31" name="Text 11"/>
          <p:cNvSpPr/>
          <p:nvPr/>
        </p:nvSpPr>
        <p:spPr>
          <a:xfrm>
            <a:off x="2353389" y="25665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Value Recognition</a:t>
            </a:r>
            <a:endParaRPr lang="en-US" sz="1950" dirty="0"/>
          </a:p>
        </p:txBody>
      </p:sp>
      <p:pic>
        <p:nvPicPr>
          <p:cNvPr id="32" name="Image 18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32653" y="2384275"/>
            <a:ext cx="4564975" cy="4564975"/>
          </a:xfrm>
          <a:prstGeom prst="rect">
            <a:avLst/>
          </a:prstGeom>
        </p:spPr>
      </p:pic>
      <p:pic>
        <p:nvPicPr>
          <p:cNvPr id="33" name="Image 19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41403" y="2899399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8373"/>
            <a:ext cx="81455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Phase 1-3: Building the Foundation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1091446" y="2814667"/>
            <a:ext cx="3917513" cy="198358"/>
          </a:xfrm>
          <a:prstGeom prst="roundRect">
            <a:avLst>
              <a:gd name="adj" fmla="val 15008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93790" y="2616190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18" y="2727871"/>
            <a:ext cx="297656" cy="37207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4098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Awareness Building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3839081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Purpose: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Establish visibility, transparency, and trust with stakeholders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992148" y="4910763"/>
            <a:ext cx="38185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Communicate the PMO's mission, role, and value proposition clearly across the organization. Create understanding of how the PMO serves strategic objectives and supports business success.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505093" y="2781419"/>
            <a:ext cx="3917633" cy="198358"/>
          </a:xfrm>
          <a:prstGeom prst="roundRect">
            <a:avLst>
              <a:gd name="adj" fmla="val 150088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5207437" y="2582942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265" y="2694623"/>
            <a:ext cx="297656" cy="37207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05795" y="33766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Needs Assessment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5405795" y="3805833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Purpose: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Diagnose before prescribing—act like a physician, not a service catalog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5405795" y="4559975"/>
            <a:ext cx="381869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Listen carefully to business leaders, understand pain points, and uncover the real needs behind their requests. Use data, stakeholder interviews, and maturity assessments to identify root causes.</a:t>
            </a:r>
            <a:endParaRPr lang="en-US" sz="1550" dirty="0"/>
          </a:p>
        </p:txBody>
      </p:sp>
      <p:sp>
        <p:nvSpPr>
          <p:cNvPr id="15" name="Shape 11"/>
          <p:cNvSpPr/>
          <p:nvPr/>
        </p:nvSpPr>
        <p:spPr>
          <a:xfrm>
            <a:off x="9918859" y="2759188"/>
            <a:ext cx="3917513" cy="198358"/>
          </a:xfrm>
          <a:prstGeom prst="roundRect">
            <a:avLst>
              <a:gd name="adj" fmla="val 150088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2"/>
          <p:cNvSpPr/>
          <p:nvPr/>
        </p:nvSpPr>
        <p:spPr>
          <a:xfrm>
            <a:off x="9621203" y="2560711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031" y="2672391"/>
            <a:ext cx="297656" cy="37207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19561" y="33543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Value Proposition</a:t>
            </a:r>
            <a:endParaRPr lang="en-US" sz="1950" dirty="0"/>
          </a:p>
        </p:txBody>
      </p:sp>
      <p:sp>
        <p:nvSpPr>
          <p:cNvPr id="19" name="Text 14"/>
          <p:cNvSpPr/>
          <p:nvPr/>
        </p:nvSpPr>
        <p:spPr>
          <a:xfrm>
            <a:off x="9819561" y="3783602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Purpose: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Ensure PMO services are outcome-oriented and customer-focused</a:t>
            </a:r>
            <a:endParaRPr lang="en-US" sz="1550" dirty="0"/>
          </a:p>
        </p:txBody>
      </p:sp>
      <p:sp>
        <p:nvSpPr>
          <p:cNvPr id="20" name="Text 15"/>
          <p:cNvSpPr/>
          <p:nvPr/>
        </p:nvSpPr>
        <p:spPr>
          <a:xfrm>
            <a:off x="9819561" y="4537743"/>
            <a:ext cx="38185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Translate stakeholder needs into tailored value offers. Define what success will look like, how it will be measured, and the specific business outcomes the PMO will deliver.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371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5306" y="528638"/>
            <a:ext cx="7606189" cy="1201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Phase 4-6: Delivering Services with Excellence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255306" y="2018467"/>
            <a:ext cx="7606189" cy="1768554"/>
          </a:xfrm>
          <a:prstGeom prst="roundRect">
            <a:avLst>
              <a:gd name="adj" fmla="val 16305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278166" y="2041327"/>
            <a:ext cx="768906" cy="1722834"/>
          </a:xfrm>
          <a:prstGeom prst="roundRect">
            <a:avLst>
              <a:gd name="adj" fmla="val 33936"/>
            </a:avLst>
          </a:prstGeom>
          <a:solidFill>
            <a:srgbClr val="626C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14624" y="2722483"/>
            <a:ext cx="288250" cy="360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7239238" y="2233493"/>
            <a:ext cx="2404943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Service Development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7239238" y="2649022"/>
            <a:ext cx="6599396" cy="922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Build the "treatment plan"</a:t>
            </a: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based on the diagnosis. Design or adapt PMO services, processes, and tools to deliver the promised value with precision and quality.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6255306" y="3979188"/>
            <a:ext cx="7606189" cy="1768554"/>
          </a:xfrm>
          <a:prstGeom prst="roundRect">
            <a:avLst>
              <a:gd name="adj" fmla="val 16305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6278166" y="4002048"/>
            <a:ext cx="768906" cy="1722834"/>
          </a:xfrm>
          <a:prstGeom prst="roundRect">
            <a:avLst>
              <a:gd name="adj" fmla="val 33936"/>
            </a:avLst>
          </a:prstGeom>
          <a:solidFill>
            <a:srgbClr val="8379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514624" y="4683204"/>
            <a:ext cx="288250" cy="360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5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7239238" y="4194215"/>
            <a:ext cx="2403038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Service Onboarding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7239238" y="4609743"/>
            <a:ext cx="6599396" cy="922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Ensure readiness to receive</a:t>
            </a: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the service effectively. Manage adoption through change management, stakeholder alignment, pilot runs, and comprehensive training programs.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6255306" y="5939909"/>
            <a:ext cx="7606189" cy="1768554"/>
          </a:xfrm>
          <a:prstGeom prst="roundRect">
            <a:avLst>
              <a:gd name="adj" fmla="val 16305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2"/>
          <p:cNvSpPr/>
          <p:nvPr/>
        </p:nvSpPr>
        <p:spPr>
          <a:xfrm>
            <a:off x="6278166" y="5962769"/>
            <a:ext cx="768906" cy="1722834"/>
          </a:xfrm>
          <a:prstGeom prst="roundRect">
            <a:avLst>
              <a:gd name="adj" fmla="val 33936"/>
            </a:avLst>
          </a:prstGeom>
          <a:solidFill>
            <a:srgbClr val="E8AF3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6514624" y="6643926"/>
            <a:ext cx="288250" cy="360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6</a:t>
            </a:r>
            <a:endParaRPr lang="en-US" sz="2250" dirty="0"/>
          </a:p>
        </p:txBody>
      </p:sp>
      <p:sp>
        <p:nvSpPr>
          <p:cNvPr id="17" name="Text 14"/>
          <p:cNvSpPr/>
          <p:nvPr/>
        </p:nvSpPr>
        <p:spPr>
          <a:xfrm>
            <a:off x="7239238" y="6154936"/>
            <a:ext cx="2403038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Service Operation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7239238" y="6570464"/>
            <a:ext cx="6599396" cy="922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Keep the PMO engine running</a:t>
            </a: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with quality and discipline. Deliver PMO services consistently—project governance, portfolio visibility, resource management, risk mitigation.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2768"/>
            <a:ext cx="1190827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Phase 7-10: Measuring, Improving, and Reinforcing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09681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20182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Service Monitoring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631049"/>
            <a:ext cx="612469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Track KPIs, customer satisfaction, and performance indicators. Measure what matters—evidence of value, not just activity or outputs.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209681"/>
            <a:ext cx="6521410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13558" y="3201829"/>
            <a:ext cx="25315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Service Improvement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513558" y="3631049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Analyze feedback, identify gaps, and innovate. Continuous improvement keeps the flywheel spinning and services relevant.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782026"/>
            <a:ext cx="6521410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2148" y="57741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Value Delivery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92148" y="6203394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Demonstrate measurable outcomes—faster delivery, better ROI, reduced risk. Convert activity into visible business impact.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782026"/>
            <a:ext cx="6521410" cy="79379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13558" y="57741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Value Recognition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513558" y="6203394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Share results and success stories with leadership. Reinforce reputation and earn trust to begin the next cycle.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7148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Why the Flywheel Outperforms Traditional PMO Models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107650"/>
            <a:ext cx="331612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Traditional Linear PMO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80190" y="3678079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Define processes once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80190" y="4065032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Enforce rigid compliance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80190" y="4451985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Report activity metrics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80190" y="483893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Operate in isolation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80190" y="522589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Demand authority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280190" y="561284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Static maturity levels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0308074" y="3107650"/>
            <a:ext cx="331970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Dynamic Flywheel PMO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10308074" y="3678079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Evolve continuously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308074" y="4065032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Enable adaptive governance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308074" y="4451985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Demonstrate outcome value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10308074" y="483893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Integrate with strategy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10308074" y="522589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Earn credibility</a:t>
            </a:r>
            <a:endParaRPr lang="en-US" sz="1550" dirty="0"/>
          </a:p>
        </p:txBody>
      </p:sp>
      <p:sp>
        <p:nvSpPr>
          <p:cNvPr id="17" name="Text 14"/>
          <p:cNvSpPr/>
          <p:nvPr/>
        </p:nvSpPr>
        <p:spPr>
          <a:xfrm>
            <a:off x="10308074" y="561284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Sustained momentum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6280190" y="622304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The flywheel approach is </a:t>
            </a:r>
            <a:r>
              <a:rPr lang="en-US" sz="15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dynamic, cyclical, and customer-centric</a:t>
            </a: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—replacing static operations with continuous momentum that adapts as priorities shift.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1421</Words>
  <Application>Microsoft Office PowerPoint</Application>
  <PresentationFormat>Custom</PresentationFormat>
  <Paragraphs>148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Brygada 1918</vt:lpstr>
      <vt:lpstr>Brygada 1918 Semi Bold</vt:lpstr>
      <vt:lpstr>Brygada 1918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2025-10-13T20:21:10Z</dcterms:created>
  <dcterms:modified xsi:type="dcterms:W3CDTF">2025-10-13T20:39:05Z</dcterms:modified>
</cp:coreProperties>
</file>